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836" r:id="rId2"/>
    <p:sldId id="891" r:id="rId3"/>
    <p:sldId id="894" r:id="rId4"/>
    <p:sldId id="892" r:id="rId5"/>
    <p:sldId id="893" r:id="rId6"/>
    <p:sldId id="900" r:id="rId7"/>
    <p:sldId id="904" r:id="rId8"/>
    <p:sldId id="905" r:id="rId9"/>
    <p:sldId id="901" r:id="rId10"/>
    <p:sldId id="903" r:id="rId11"/>
    <p:sldId id="914" r:id="rId12"/>
    <p:sldId id="915" r:id="rId13"/>
    <p:sldId id="906" r:id="rId14"/>
    <p:sldId id="916" r:id="rId15"/>
    <p:sldId id="917" r:id="rId16"/>
    <p:sldId id="907" r:id="rId17"/>
    <p:sldId id="898" r:id="rId18"/>
    <p:sldId id="909" r:id="rId19"/>
    <p:sldId id="910" r:id="rId20"/>
    <p:sldId id="911" r:id="rId21"/>
    <p:sldId id="912" r:id="rId22"/>
    <p:sldId id="895" r:id="rId23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9C00FF"/>
    <a:srgbClr val="CCCCFF"/>
    <a:srgbClr val="FFFFCC"/>
    <a:srgbClr val="CCFFCC"/>
    <a:srgbClr val="006C30"/>
    <a:srgbClr val="DDDDDD"/>
    <a:srgbClr val="FF9999"/>
    <a:srgbClr val="FFCC99"/>
    <a:srgbClr val="F3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89747" autoAdjust="0"/>
  </p:normalViewPr>
  <p:slideViewPr>
    <p:cSldViewPr>
      <p:cViewPr varScale="1">
        <p:scale>
          <a:sx n="63" d="100"/>
          <a:sy n="63" d="100"/>
        </p:scale>
        <p:origin x="1544" y="48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28.04.2017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753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61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7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861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898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742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66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5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36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98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24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87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27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82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52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How do we compare sequences?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1143000" y="4833156"/>
            <a:ext cx="7372404" cy="1516883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smtClean="0"/>
              <a:t>Genomorientierte Bioinformatik</a:t>
            </a:r>
            <a:endParaRPr lang="de-DE" dirty="0"/>
          </a:p>
          <a:p>
            <a:r>
              <a:rPr lang="de-DE" dirty="0" smtClean="0"/>
              <a:t> Praktikumsleitung: </a:t>
            </a:r>
            <a:r>
              <a:rPr lang="de-DE" dirty="0"/>
              <a:t>Prof. Dr. </a:t>
            </a:r>
            <a:r>
              <a:rPr lang="de-DE" dirty="0" smtClean="0"/>
              <a:t>Ralf Zimmer, </a:t>
            </a:r>
            <a:endParaRPr lang="de-DE" dirty="0"/>
          </a:p>
          <a:p>
            <a:r>
              <a:rPr lang="de-DE" dirty="0" smtClean="0"/>
              <a:t> Betreuer</a:t>
            </a:r>
            <a:r>
              <a:rPr lang="de-DE" dirty="0"/>
              <a:t>: Dr. </a:t>
            </a:r>
            <a:r>
              <a:rPr lang="de-DE" dirty="0" err="1"/>
              <a:t>Gergely</a:t>
            </a:r>
            <a:r>
              <a:rPr lang="de-DE" dirty="0"/>
              <a:t> Csaba, Markus Gruber</a:t>
            </a:r>
          </a:p>
          <a:p>
            <a:r>
              <a:rPr lang="de-DE" dirty="0" smtClean="0"/>
              <a:t> Datum </a:t>
            </a:r>
            <a:r>
              <a:rPr lang="de-DE" dirty="0"/>
              <a:t>des Vortrags: </a:t>
            </a:r>
            <a:r>
              <a:rPr lang="de-DE" dirty="0" smtClean="0"/>
              <a:t>28.04.2017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MGMM </a:t>
            </a:r>
            <a:r>
              <a:rPr lang="mr-IN" dirty="0" smtClean="0"/>
              <a:t>–</a:t>
            </a:r>
            <a:r>
              <a:rPr lang="de-DE" dirty="0" smtClean="0"/>
              <a:t> A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smtClean="0"/>
              <a:t>mapper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Florian </a:t>
            </a:r>
            <a:r>
              <a:rPr lang="de-DE" dirty="0" err="1" smtClean="0"/>
              <a:t>Tichawa</a:t>
            </a:r>
            <a:r>
              <a:rPr lang="de-DE" dirty="0" smtClean="0"/>
              <a:t> / Felix </a:t>
            </a:r>
            <a:r>
              <a:rPr lang="de-DE" dirty="0" err="1" smtClean="0"/>
              <a:t>Offensperger</a:t>
            </a:r>
            <a:r>
              <a:rPr lang="de-DE" dirty="0" smtClean="0"/>
              <a:t> / Jonas </a:t>
            </a:r>
            <a:r>
              <a:rPr lang="de-DE" dirty="0" err="1" smtClean="0"/>
              <a:t>Galli</a:t>
            </a:r>
            <a:r>
              <a:rPr lang="de-DE" dirty="0" smtClean="0"/>
              <a:t> / Ron Fechtner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 advTm="340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5526" cy="569073"/>
          </a:xfrm>
        </p:spPr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types</a:t>
            </a:r>
            <a:r>
              <a:rPr lang="de-DE" dirty="0" smtClean="0"/>
              <a:t> per </a:t>
            </a:r>
            <a:r>
              <a:rPr lang="de-DE" dirty="0" err="1" smtClean="0"/>
              <a:t>transcript</a:t>
            </a:r>
            <a:r>
              <a:rPr lang="de-DE" dirty="0" smtClean="0"/>
              <a:t> (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Illumina</a:t>
            </a:r>
            <a:r>
              <a:rPr lang="de-DE" dirty="0" smtClean="0"/>
              <a:t> vs. </a:t>
            </a:r>
            <a:r>
              <a:rPr lang="de-DE" dirty="0" err="1" smtClean="0"/>
              <a:t>MinION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How do we compare sequences?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5" y="1913724"/>
            <a:ext cx="5614587" cy="4491671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851228" y="2351275"/>
            <a:ext cx="3292772" cy="36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kern="0" dirty="0" smtClean="0"/>
              <a:t>Illumina reads:</a:t>
            </a:r>
            <a:endParaRPr lang="en-US" sz="1100" kern="0" dirty="0"/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100" kern="0" dirty="0"/>
              <a:t>	</a:t>
            </a:r>
            <a:r>
              <a:rPr lang="en-US" sz="1200" kern="0" dirty="0" smtClean="0"/>
              <a:t>Mapping on 148.322 transcripts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1200" kern="0" dirty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800" kern="0" dirty="0" err="1" smtClean="0"/>
              <a:t>MinION</a:t>
            </a:r>
            <a:r>
              <a:rPr lang="en-US" sz="1800" kern="0" dirty="0" smtClean="0"/>
              <a:t> reads</a:t>
            </a:r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200" kern="0" dirty="0"/>
              <a:t>	</a:t>
            </a:r>
            <a:r>
              <a:rPr lang="en-US" sz="1200" kern="0" dirty="0" smtClean="0"/>
              <a:t>Mapping on 679 </a:t>
            </a:r>
            <a:r>
              <a:rPr lang="en-US" sz="1200" kern="0" dirty="0" err="1" smtClean="0"/>
              <a:t>transcprits</a:t>
            </a:r>
            <a:endParaRPr lang="en-US" sz="1200" kern="0" dirty="0" smtClean="0"/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endParaRPr lang="en-US" sz="1200" kern="0" dirty="0"/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de-DE" sz="1600" dirty="0">
                <a:sym typeface="Wingdings" panose="05000000000000000000" pitchFamily="2" charset="2"/>
              </a:rPr>
              <a:t>not </a:t>
            </a:r>
            <a:r>
              <a:rPr lang="de-DE" sz="1600" dirty="0" err="1">
                <a:sym typeface="Wingdings" panose="05000000000000000000" pitchFamily="2" charset="2"/>
              </a:rPr>
              <a:t>enough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reads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detection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of</a:t>
            </a:r>
            <a:r>
              <a:rPr lang="de-DE" sz="1600" dirty="0">
                <a:sym typeface="Wingdings" panose="05000000000000000000" pitchFamily="2" charset="2"/>
              </a:rPr>
              <a:t> alternative </a:t>
            </a:r>
            <a:r>
              <a:rPr lang="de-DE" sz="1600" dirty="0" err="1">
                <a:sym typeface="Wingdings" panose="05000000000000000000" pitchFamily="2" charset="2"/>
              </a:rPr>
              <a:t>splicing</a:t>
            </a:r>
            <a:endParaRPr lang="de-DE" sz="1600" dirty="0"/>
          </a:p>
          <a:p>
            <a:pPr marL="114300" indent="0" eaLnBrk="1" fontAlgn="auto" hangingPunct="1">
              <a:lnSpc>
                <a:spcPct val="150000"/>
              </a:lnSpc>
              <a:spcAft>
                <a:spcPts val="0"/>
              </a:spcAft>
              <a:buNone/>
            </a:pPr>
            <a:endParaRPr lang="en-US" sz="1800" kern="0" dirty="0" smtClean="0"/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87372" y="506452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LMU CompatilFact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LMU CompatilFact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LMU CompatilFact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C30"/>
                </a:solidFill>
                <a:latin typeface="LMU CompatilFact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LMU CompatilFact" pitchFamily="2" charset="0"/>
              </a:defRPr>
            </a:lvl9pPr>
          </a:lstStyle>
          <a:p>
            <a:r>
              <a:rPr lang="de-DE" kern="0" dirty="0" err="1" smtClean="0"/>
              <a:t>Comparison</a:t>
            </a:r>
            <a:r>
              <a:rPr lang="de-DE" kern="0" dirty="0" smtClean="0"/>
              <a:t> </a:t>
            </a:r>
            <a:r>
              <a:rPr lang="de-DE" kern="0" dirty="0" err="1" smtClean="0"/>
              <a:t>with</a:t>
            </a:r>
            <a:r>
              <a:rPr lang="de-DE" kern="0" dirty="0" smtClean="0"/>
              <a:t> </a:t>
            </a:r>
            <a:r>
              <a:rPr lang="de-DE" kern="0" dirty="0" err="1" smtClean="0"/>
              <a:t>Illumina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8495628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Pathing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Reads are too long to be aligned as one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Short reads can be aligned with close to zero mismatches and String search</a:t>
            </a:r>
            <a:endParaRPr lang="en-US" sz="2000" dirty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Splitting the read into small seeds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Plot(length)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Seeding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1334458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Seeding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Fixed seed length of 35 </a:t>
            </a:r>
            <a:r>
              <a:rPr lang="en-US" sz="2000" dirty="0" err="1" smtClean="0"/>
              <a:t>bp</a:t>
            </a:r>
            <a:r>
              <a:rPr lang="en-US" sz="2000" dirty="0" smtClean="0"/>
              <a:t> with 5 </a:t>
            </a:r>
            <a:r>
              <a:rPr lang="en-US" sz="2000" dirty="0" err="1" smtClean="0"/>
              <a:t>bp</a:t>
            </a:r>
            <a:r>
              <a:rPr lang="en-US" sz="2000" dirty="0" smtClean="0"/>
              <a:t> shift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Up to 7 seeds per </a:t>
            </a:r>
            <a:r>
              <a:rPr lang="en-US" sz="2000" dirty="0" err="1" smtClean="0"/>
              <a:t>bp</a:t>
            </a: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Mapping with Bowtie</a:t>
            </a:r>
          </a:p>
          <a:p>
            <a:pPr marL="857250" lvl="1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400" dirty="0" smtClean="0"/>
              <a:t>End-to-End alignment</a:t>
            </a:r>
          </a:p>
          <a:p>
            <a:pPr marL="857250" lvl="1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400" dirty="0" smtClean="0"/>
              <a:t>Allowing 1 mismatch</a:t>
            </a:r>
          </a:p>
          <a:p>
            <a:pPr marL="857250" lvl="1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1400" dirty="0" smtClean="0"/>
              <a:t>No mapping on reverse strand</a:t>
            </a:r>
          </a:p>
          <a:p>
            <a:pPr marL="857250" lvl="1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14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Seeding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1799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7724" y="351980"/>
            <a:ext cx="3941762" cy="457200"/>
          </a:xfrm>
        </p:spPr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Seeding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2495186"/>
            <a:ext cx="4608512" cy="3686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48" y="2540699"/>
            <a:ext cx="4551620" cy="3641296"/>
          </a:xfrm>
          <a:prstGeom prst="rect">
            <a:avLst/>
          </a:prstGeom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-288540" y="1484784"/>
            <a:ext cx="8979532" cy="54155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overlapping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r>
              <a:rPr lang="de-DE" dirty="0" smtClean="0"/>
              <a:t> per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8799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516" y="2242025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Mapping of single seeds is possibly random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Seed groups in same genomic region indicate a possible mapping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Filtering of misplaced seeds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Chaining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2135578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516" y="2242025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Detection of overlapping seeds in correct order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Stitching to longer seed chains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Grouping of seeds with fitting genomic and transcriptomic coordinates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Filtering of reverse and forward chains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Seed chains are written to </a:t>
            </a:r>
            <a:r>
              <a:rPr lang="en-US" sz="2000" i="1" dirty="0" err="1" smtClean="0"/>
              <a:t>fastM</a:t>
            </a:r>
            <a:r>
              <a:rPr lang="en-US" sz="2000" dirty="0" smtClean="0"/>
              <a:t> files for alignment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Chaining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2077789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7724" y="351980"/>
            <a:ext cx="3941762" cy="457200"/>
          </a:xfrm>
        </p:spPr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Seeding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-288540" y="1484784"/>
            <a:ext cx="8979532" cy="54155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overlapping</a:t>
            </a:r>
            <a:r>
              <a:rPr lang="de-DE" dirty="0" smtClean="0"/>
              <a:t> </a:t>
            </a:r>
            <a:r>
              <a:rPr lang="de-DE" dirty="0" err="1" smtClean="0"/>
              <a:t>seeds</a:t>
            </a:r>
            <a:r>
              <a:rPr lang="de-DE" dirty="0" smtClean="0"/>
              <a:t> per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238"/>
            <a:ext cx="4716016" cy="377281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51" y="2695052"/>
            <a:ext cx="4601249" cy="36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22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Pathing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Gaps between Seed Chains are too large to be aligned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Genomic Length = Transcriptomic Length + Introns 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Identified Introns can be skipped during alignment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/>
              <a:t>[</a:t>
            </a:r>
            <a:r>
              <a:rPr lang="en-US" sz="2000" dirty="0" smtClean="0"/>
              <a:t>BOXPLOT]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Exon</a:t>
            </a:r>
            <a:r>
              <a:rPr lang="de-DE" kern="0" dirty="0"/>
              <a:t> </a:t>
            </a:r>
            <a:r>
              <a:rPr lang="de-DE" kern="0" dirty="0" smtClean="0"/>
              <a:t>/ Intron </a:t>
            </a:r>
            <a:r>
              <a:rPr lang="de-DE" kern="0" dirty="0" err="1" smtClean="0"/>
              <a:t>Pathing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271121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Pathing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1: Generate all possible read start and stop positions from </a:t>
            </a:r>
            <a:r>
              <a:rPr lang="en-US" sz="2000" dirty="0" smtClean="0"/>
              <a:t>known transcripts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2: Find all solutions to fill seed gaps with a tolerance of 5% to allow </a:t>
            </a:r>
            <a:r>
              <a:rPr lang="en-US" sz="2000" dirty="0" err="1" smtClean="0"/>
              <a:t>InDels</a:t>
            </a:r>
            <a:endParaRPr lang="en-US" sz="2000" dirty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[BOXPLOT]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Exon</a:t>
            </a:r>
            <a:r>
              <a:rPr lang="de-DE" kern="0" dirty="0"/>
              <a:t> </a:t>
            </a:r>
            <a:r>
              <a:rPr lang="de-DE" kern="0" dirty="0" smtClean="0"/>
              <a:t>/ Intron </a:t>
            </a:r>
            <a:r>
              <a:rPr lang="de-DE" kern="0" dirty="0" err="1" smtClean="0"/>
              <a:t>Pathing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429027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Goal: Compare Pathing solutions to pick most likely variant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Near-linear alignment inside of exons (Close to O(n^2), n = transcript size per Pathing variant)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Alignment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1171957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80" y="125799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1: </a:t>
            </a:r>
            <a:r>
              <a:rPr lang="en-US" sz="2000" dirty="0" err="1" smtClean="0"/>
              <a:t>Gotoh</a:t>
            </a:r>
            <a:r>
              <a:rPr lang="en-US" sz="2000" dirty="0" smtClean="0"/>
              <a:t> alignment of all Paths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2: Retain maximum Path for every seed gap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Step 3: Stitch retained Paths for every seed chain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Alignment</a:t>
            </a:r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362731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2026343"/>
            <a:ext cx="8666222" cy="4222057"/>
          </a:xfrm>
        </p:spPr>
        <p:txBody>
          <a:bodyPr/>
          <a:lstStyle/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Low </a:t>
            </a:r>
            <a:r>
              <a:rPr lang="en-US" sz="2000" dirty="0" err="1" smtClean="0"/>
              <a:t>InDel</a:t>
            </a:r>
            <a:r>
              <a:rPr lang="en-US" sz="2000" dirty="0" smtClean="0"/>
              <a:t> rate (~1%) -&gt; High gap costs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Short </a:t>
            </a:r>
            <a:r>
              <a:rPr lang="en-US" sz="2000" dirty="0" err="1" smtClean="0"/>
              <a:t>InDels</a:t>
            </a:r>
            <a:r>
              <a:rPr lang="en-US" sz="2000" dirty="0" smtClean="0"/>
              <a:t> (Avg. 1) -&gt; Low GO and high GE costs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High mismatch rate (~30%) -&gt; Low Mismatch costs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Complex interaction of mapping parameters makes systematic tuning hard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/>
              <a:t>[</a:t>
            </a:r>
            <a:r>
              <a:rPr lang="en-US" sz="2000" dirty="0" err="1" smtClean="0"/>
              <a:t>Heatmaps</a:t>
            </a:r>
            <a:r>
              <a:rPr lang="en-US" sz="2000" dirty="0" smtClean="0"/>
              <a:t>]</a:t>
            </a:r>
          </a:p>
          <a:p>
            <a:pPr marL="457200" eaLnBrk="1" fontAlgn="auto" hangingPunct="1">
              <a:lnSpc>
                <a:spcPct val="150000"/>
              </a:lnSpc>
              <a:spcAft>
                <a:spcPts val="0"/>
              </a:spcAft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-288540" y="1484784"/>
            <a:ext cx="8979532" cy="54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de-DE" kern="0" dirty="0" err="1" smtClean="0"/>
              <a:t>Alignment</a:t>
            </a:r>
            <a:r>
              <a:rPr lang="de-DE" kern="0" dirty="0" smtClean="0"/>
              <a:t> –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016128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</a:t>
            </a:r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Results &amp; </a:t>
            </a:r>
            <a:r>
              <a:rPr lang="en-US" dirty="0" smtClean="0"/>
              <a:t>comparisons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7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BWA, Last, </a:t>
            </a:r>
            <a:r>
              <a:rPr lang="en-US" dirty="0" err="1" smtClean="0">
                <a:solidFill>
                  <a:schemeClr val="accent3">
                    <a:lumMod val="65000"/>
                  </a:schemeClr>
                </a:solidFill>
              </a:rPr>
              <a:t>GraphMap</a:t>
            </a:r>
            <a:endParaRPr lang="en-US" dirty="0" smtClean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4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available </a:t>
            </a:r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Aligning</a:t>
            </a:r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75190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44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new mapper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How it works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Structure of reads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Defining the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Currently available mappers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BWA, Last, </a:t>
            </a:r>
            <a:r>
              <a:rPr lang="en-US" dirty="0" err="1" smtClean="0"/>
              <a:t>GraphMap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Constructing a new mapper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Seeding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Chaining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Pathing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 smtClean="0"/>
              <a:t>Aligning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>
                <a:solidFill>
                  <a:schemeClr val="accent3">
                    <a:lumMod val="65000"/>
                  </a:schemeClr>
                </a:solidFill>
              </a:rPr>
              <a:t>Results and comparisons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115323"/>
            <a:ext cx="2915878" cy="10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29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592" y="4974704"/>
            <a:ext cx="7921576" cy="1883296"/>
          </a:xfrm>
        </p:spPr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: Fail </a:t>
            </a:r>
            <a:r>
              <a:rPr lang="de-DE" dirty="0" err="1" smtClean="0"/>
              <a:t>and</a:t>
            </a:r>
            <a:r>
              <a:rPr lang="de-DE" dirty="0" smtClean="0"/>
              <a:t> Pass (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high </a:t>
            </a:r>
            <a:r>
              <a:rPr lang="de-DE" dirty="0" err="1" smtClean="0"/>
              <a:t>quality</a:t>
            </a:r>
            <a:r>
              <a:rPr lang="de-DE" dirty="0" smtClean="0"/>
              <a:t>)</a:t>
            </a:r>
          </a:p>
          <a:p>
            <a:r>
              <a:rPr lang="de-DE" dirty="0" smtClean="0"/>
              <a:t>High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2D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complement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template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Low </a:t>
            </a:r>
            <a:r>
              <a:rPr lang="de-DE" dirty="0" err="1" smtClean="0">
                <a:sym typeface="Wingdings" panose="05000000000000000000" pitchFamily="2" charset="2"/>
              </a:rPr>
              <a:t>quality</a:t>
            </a:r>
            <a:r>
              <a:rPr lang="de-DE" dirty="0" smtClean="0">
                <a:sym typeface="Wingdings" panose="05000000000000000000" pitchFamily="2" charset="2"/>
              </a:rPr>
              <a:t>  All </a:t>
            </a:r>
            <a:r>
              <a:rPr lang="de-DE" dirty="0" err="1" smtClean="0">
                <a:sym typeface="Wingdings" panose="05000000000000000000" pitchFamily="2" charset="2"/>
              </a:rPr>
              <a:t>other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reads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026" name="Picture 2" descr="Risultati immagini per minion r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485084"/>
            <a:ext cx="6012668" cy="338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000" y="6459579"/>
            <a:ext cx="7732761" cy="292104"/>
          </a:xfrm>
        </p:spPr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</p:spTree>
    <p:extLst>
      <p:ext uri="{BB962C8B-B14F-4D97-AF65-F5344CB8AC3E}">
        <p14:creationId xmlns:p14="http://schemas.microsoft.com/office/powerpoint/2010/main" val="40816122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MinION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000" y="6459579"/>
            <a:ext cx="7732761" cy="292104"/>
          </a:xfrm>
        </p:spPr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17396"/>
            <a:ext cx="6552728" cy="52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569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Properties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917046" cy="64108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Quality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MinION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93460"/>
            <a:ext cx="5832648" cy="466611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000" y="6459579"/>
            <a:ext cx="7732761" cy="292104"/>
          </a:xfrm>
        </p:spPr>
        <p:txBody>
          <a:bodyPr/>
          <a:lstStyle/>
          <a:p>
            <a:r>
              <a:rPr lang="de-DE" dirty="0"/>
              <a:t>MGMM </a:t>
            </a:r>
            <a:r>
              <a:rPr lang="mr-IN" dirty="0"/>
              <a:t>–</a:t>
            </a:r>
            <a:r>
              <a:rPr lang="de-DE" dirty="0"/>
              <a:t> A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Mapper</a:t>
            </a:r>
          </a:p>
        </p:txBody>
      </p:sp>
    </p:spTree>
    <p:extLst>
      <p:ext uri="{BB962C8B-B14F-4D97-AF65-F5344CB8AC3E}">
        <p14:creationId xmlns:p14="http://schemas.microsoft.com/office/powerpoint/2010/main" val="3664008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Illumina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952" y="1336267"/>
            <a:ext cx="8377494" cy="5690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Read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How do we compare sequences?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2" y="1905340"/>
            <a:ext cx="5582394" cy="4465916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5949198" y="2935618"/>
            <a:ext cx="3292772" cy="36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800" kern="0" dirty="0" smtClean="0">
                <a:sym typeface="Wingdings" panose="05000000000000000000" pitchFamily="2" charset="2"/>
              </a:rPr>
              <a:t>Mean length: ~1000</a:t>
            </a:r>
          </a:p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800" kern="0" dirty="0" smtClean="0">
                <a:sym typeface="Wingdings" panose="05000000000000000000" pitchFamily="2" charset="2"/>
              </a:rPr>
              <a:t>Mean </a:t>
            </a:r>
            <a:r>
              <a:rPr lang="en-US" sz="1800" kern="0" dirty="0" err="1" smtClean="0">
                <a:sym typeface="Wingdings" panose="05000000000000000000" pitchFamily="2" charset="2"/>
              </a:rPr>
              <a:t>sd</a:t>
            </a:r>
            <a:r>
              <a:rPr lang="en-US" sz="1800" kern="0" dirty="0" smtClean="0">
                <a:sym typeface="Wingdings" panose="05000000000000000000" pitchFamily="2" charset="2"/>
              </a:rPr>
              <a:t>: 100</a:t>
            </a:r>
          </a:p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en-US" sz="1800" kern="0" dirty="0">
              <a:sym typeface="Wingdings" panose="05000000000000000000" pitchFamily="2" charset="2"/>
            </a:endParaRPr>
          </a:p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800" kern="0" dirty="0" smtClean="0">
                <a:sym typeface="Wingdings" panose="05000000000000000000" pitchFamily="2" charset="2"/>
              </a:rPr>
              <a:t>Error rate: 0,3</a:t>
            </a:r>
          </a:p>
          <a:p>
            <a:pPr marL="400050" indent="-285750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800" kern="0" dirty="0" err="1" smtClean="0">
                <a:sym typeface="Wingdings" panose="05000000000000000000" pitchFamily="2" charset="2"/>
              </a:rPr>
              <a:t>InDel</a:t>
            </a:r>
            <a:r>
              <a:rPr lang="en-US" sz="1800" kern="0" dirty="0" smtClean="0">
                <a:sym typeface="Wingdings" panose="05000000000000000000" pitchFamily="2" charset="2"/>
              </a:rPr>
              <a:t> rate: 0,01</a:t>
            </a: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984525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778</Words>
  <Application>Microsoft Office PowerPoint</Application>
  <PresentationFormat>Bildschirmpräsentation (4:3)</PresentationFormat>
  <Paragraphs>210</Paragraphs>
  <Slides>22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LMU CompatilFact</vt:lpstr>
      <vt:lpstr>LMU SabonNext Demi</vt:lpstr>
      <vt:lpstr>Times</vt:lpstr>
      <vt:lpstr>Wingdings</vt:lpstr>
      <vt:lpstr>Praesentation_lmu_aktuell</vt:lpstr>
      <vt:lpstr>MGMM – A long read mapper</vt:lpstr>
      <vt:lpstr>Nanopore sequencing</vt:lpstr>
      <vt:lpstr>Overview</vt:lpstr>
      <vt:lpstr>Currently available mappers</vt:lpstr>
      <vt:lpstr>Constructing a new mapper</vt:lpstr>
      <vt:lpstr>Structure of reads</vt:lpstr>
      <vt:lpstr>Properties of MinION reads</vt:lpstr>
      <vt:lpstr>Properties of the reads</vt:lpstr>
      <vt:lpstr>Comparison with Illumina</vt:lpstr>
      <vt:lpstr>PowerPoint-Präsentation</vt:lpstr>
      <vt:lpstr>Construction – Pathing</vt:lpstr>
      <vt:lpstr>Construction – Seeding</vt:lpstr>
      <vt:lpstr>Construction – Seeding </vt:lpstr>
      <vt:lpstr>Construction – Chaining</vt:lpstr>
      <vt:lpstr>Construction – Chaining</vt:lpstr>
      <vt:lpstr>Construction – Seeding </vt:lpstr>
      <vt:lpstr>Construction – Pathing</vt:lpstr>
      <vt:lpstr>Construction – Pathing</vt:lpstr>
      <vt:lpstr>Construction – Alignment</vt:lpstr>
      <vt:lpstr>Construction – Alignment</vt:lpstr>
      <vt:lpstr>Construction – Alignment</vt:lpstr>
      <vt:lpstr>Results &amp; comparisons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jonas galli</cp:lastModifiedBy>
  <cp:revision>3552</cp:revision>
  <cp:lastPrinted>2002-10-09T14:32:30Z</cp:lastPrinted>
  <dcterms:created xsi:type="dcterms:W3CDTF">2003-07-21T12:00:07Z</dcterms:created>
  <dcterms:modified xsi:type="dcterms:W3CDTF">2017-04-28T07:33:05Z</dcterms:modified>
</cp:coreProperties>
</file>