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104063" cy="10234613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4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Joppich" initials="MJ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824C"/>
    <a:srgbClr val="71C837"/>
    <a:srgbClr val="01834D"/>
    <a:srgbClr val="FF7F2A"/>
    <a:srgbClr val="FFCC00"/>
    <a:srgbClr val="01BB6B"/>
    <a:srgbClr val="FFA86D"/>
    <a:srgbClr val="FFE67D"/>
    <a:srgbClr val="F3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1010" autoAdjust="0"/>
  </p:normalViewPr>
  <p:slideViewPr>
    <p:cSldViewPr>
      <p:cViewPr>
        <p:scale>
          <a:sx n="70" d="100"/>
          <a:sy n="70" d="100"/>
        </p:scale>
        <p:origin x="-3016" y="-3792"/>
      </p:cViewPr>
      <p:guideLst>
        <p:guide orient="horz" pos="13527"/>
        <p:guide pos="9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423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8F950391-AC0C-4407-BF6D-23CF3BE463FD}" type="datetimeFigureOut">
              <a:rPr lang="de-DE" smtClean="0"/>
              <a:t>28.04.17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423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CEE71AA6-B7BD-4BEE-A6F1-B0EA9F8CE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r">
              <a:defRPr sz="1200"/>
            </a:lvl1pPr>
          </a:lstStyle>
          <a:p>
            <a:fld id="{A58DD16A-45E6-4788-97A3-AFA1ADFE966D}" type="datetimeFigureOut">
              <a:rPr lang="en-US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1" tIns="47391" rIns="94781" bIns="47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</p:spPr>
        <p:txBody>
          <a:bodyPr vert="horz" lIns="94781" tIns="47391" rIns="94781" bIns="4739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r">
              <a:defRPr sz="1200"/>
            </a:lvl1pPr>
          </a:lstStyle>
          <a:p>
            <a:fld id="{AECB92D4-BC6D-4C5D-A11B-FD71CCCE7497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B4 </a:t>
            </a:r>
            <a:r>
              <a:rPr lang="en-US" dirty="0" err="1"/>
              <a:t>Schober</a:t>
            </a:r>
            <a:r>
              <a:rPr lang="en-US" dirty="0"/>
              <a:t>, endothelial cells, miRNA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lncRNA</a:t>
            </a:r>
            <a:r>
              <a:rPr lang="en-US" dirty="0"/>
              <a:t> </a:t>
            </a:r>
            <a:r>
              <a:rPr lang="en-US" dirty="0" err="1"/>
              <a:t>regulieren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dicer knockout -&gt; </a:t>
            </a:r>
            <a:r>
              <a:rPr lang="en-US" baseline="0" dirty="0" err="1"/>
              <a:t>alle</a:t>
            </a:r>
            <a:r>
              <a:rPr lang="en-US" baseline="0" dirty="0"/>
              <a:t> miRNA </a:t>
            </a:r>
            <a:r>
              <a:rPr lang="en-US" baseline="0" dirty="0" err="1"/>
              <a:t>prozessierung</a:t>
            </a:r>
            <a:r>
              <a:rPr lang="en-US" baseline="0" dirty="0"/>
              <a:t> </a:t>
            </a:r>
            <a:r>
              <a:rPr lang="en-US" baseline="0" dirty="0" err="1"/>
              <a:t>ausgeschaltet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Microarray</a:t>
            </a:r>
            <a:r>
              <a:rPr lang="en-US" baseline="0" dirty="0"/>
              <a:t> -&gt; </a:t>
            </a:r>
            <a:r>
              <a:rPr lang="en-US" baseline="0" dirty="0" err="1"/>
              <a:t>lncRNA</a:t>
            </a:r>
            <a:r>
              <a:rPr lang="en-US" baseline="0" dirty="0"/>
              <a:t> </a:t>
            </a:r>
            <a:r>
              <a:rPr lang="en-US" baseline="0" dirty="0" err="1"/>
              <a:t>gemessen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Let-7b and miR103 regulate the expression of the majority of the </a:t>
            </a:r>
            <a:r>
              <a:rPr lang="en-US" baseline="0" dirty="0" err="1"/>
              <a:t>lncRNAs</a:t>
            </a:r>
            <a:r>
              <a:rPr lang="en-US" baseline="0" dirty="0"/>
              <a:t> in atherosclerotic endothelial cells</a:t>
            </a:r>
          </a:p>
          <a:p>
            <a:endParaRPr lang="en-US" baseline="0" dirty="0"/>
          </a:p>
          <a:p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probe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eintrag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Sequenziert</a:t>
            </a:r>
            <a:r>
              <a:rPr lang="en-US" baseline="0" dirty="0"/>
              <a:t> die </a:t>
            </a:r>
            <a:r>
              <a:rPr lang="en-US" baseline="0" dirty="0" err="1"/>
              <a:t>kontroll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From genes to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ist</a:t>
            </a:r>
            <a:r>
              <a:rPr lang="en-US" baseline="0" dirty="0"/>
              <a:t> Z2, </a:t>
            </a:r>
            <a:r>
              <a:rPr lang="en-US" baseline="0" dirty="0" err="1"/>
              <a:t>AtheroNetwork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 modules), </a:t>
            </a:r>
            <a:r>
              <a:rPr lang="en-US" baseline="0" dirty="0" err="1"/>
              <a:t>AtheroIndex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/</a:t>
            </a:r>
            <a:r>
              <a:rPr lang="en-US" baseline="0" dirty="0" err="1"/>
              <a:t>merkin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OL STAGE, mouse data, cross tissue/cross species</a:t>
            </a:r>
          </a:p>
          <a:p>
            <a:endParaRPr lang="en-US" baseline="0" dirty="0"/>
          </a:p>
          <a:p>
            <a:r>
              <a:rPr lang="en-US" baseline="0" dirty="0"/>
              <a:t>Ifit3</a:t>
            </a:r>
          </a:p>
          <a:p>
            <a:r>
              <a:rPr lang="en-US" baseline="0" dirty="0"/>
              <a:t>Rbp4</a:t>
            </a:r>
          </a:p>
          <a:p>
            <a:endParaRPr lang="en-US" baseline="0" dirty="0"/>
          </a:p>
          <a:p>
            <a:r>
              <a:rPr lang="en-US" baseline="0" dirty="0" err="1"/>
              <a:t>Söhnlein</a:t>
            </a:r>
            <a:r>
              <a:rPr lang="en-US" baseline="0" dirty="0"/>
              <a:t> </a:t>
            </a:r>
            <a:r>
              <a:rPr lang="en-US" baseline="0" dirty="0" err="1"/>
              <a:t>csaba</a:t>
            </a:r>
            <a:r>
              <a:rPr lang="en-US" baseline="0" dirty="0"/>
              <a:t> resolving lipid mediators … -&gt; supplement -&gt; </a:t>
            </a:r>
            <a:r>
              <a:rPr lang="en-US" baseline="0" dirty="0" err="1"/>
              <a:t>profil</a:t>
            </a:r>
            <a:r>
              <a:rPr lang="en-US" baseline="0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92D4-BC6D-4C5D-A11B-FD71CCCE74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83F2-9CAE-4FF4-95E0-DFFB835D83E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0887F-FF65-4A9A-AA39-E5FE16C3CC6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623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04CD-2B06-4C9B-A6DB-C2208B4A1E6B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1F8A-1121-4514-8CB0-D54D7FA888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0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695-B915-4E17-87E7-4A96A6F3707C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6C60-7138-4B84-A574-9D366FAEBC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7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267B-7E72-472F-B7F1-15A7A4C1EBB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97-DE6D-4E28-9842-AC8D3B6A37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73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D028-1DA6-4BB0-A24B-C52A7FE657E6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BFC5-9CE1-4869-A559-5C66F003A7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0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5F13-EA59-41A3-B850-E9FBAF225251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9700-0B82-4F5A-B807-BC2EF22C2A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932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3D49-C3E5-46B2-9EEA-72EBF072350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E169-0311-4CEB-B379-8233B6C9B8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3AD3-BD5A-4CA2-89BD-7E64EFB14E9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EF4-D695-472F-9D52-FD6F1AA127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62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1B96-838B-4202-9716-046BC1A767C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6329-A1DB-4E7E-84DE-C2E6CDD34C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14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2AF-6234-4A21-BA9B-FB1060C5DBE3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F444-DA1F-4AB3-8891-302D70540B3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566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F203-9049-4590-8CF5-5AFE691C0DA7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F3F5-FB9A-4BEB-98F0-5DBA7DB38E6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231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AC587EB-A88A-477B-8594-744D17F71B7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 defTabSz="208794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D2A8316-D93E-4F71-AB81-C208C0B2E45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565275" indent="-156527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392488" indent="-130492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219700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307263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394825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399"/>
            <a:ext cx="29223056" cy="3519504"/>
          </a:xfrm>
          <a:prstGeom prst="rect">
            <a:avLst/>
          </a:prstGeom>
          <a:ln>
            <a:solidFill>
              <a:srgbClr val="01824C"/>
            </a:solidFill>
          </a:ln>
        </p:spPr>
      </p:pic>
      <p:sp>
        <p:nvSpPr>
          <p:cNvPr id="91" name="AutoShape 6" descr="https://www.bio.ifi.lmu.de/webfm_send/3783"/>
          <p:cNvSpPr>
            <a:spLocks noChangeAspect="1" noChangeArrowheads="1"/>
          </p:cNvSpPr>
          <p:nvPr/>
        </p:nvSpPr>
        <p:spPr bwMode="auto">
          <a:xfrm>
            <a:off x="155575" y="-4333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016926" y="2649478"/>
            <a:ext cx="12529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Bioinformatik</a:t>
            </a:r>
            <a:r>
              <a:rPr lang="en-US" altLang="de-DE" sz="6000" b="1" dirty="0" smtClean="0">
                <a:solidFill>
                  <a:schemeClr val="bg1"/>
                </a:solidFill>
              </a:rPr>
              <a:t> </a:t>
            </a:r>
            <a:r>
              <a:rPr lang="mr-IN" altLang="de-DE" sz="6000" b="1" dirty="0" smtClean="0">
                <a:solidFill>
                  <a:schemeClr val="bg1"/>
                </a:solidFill>
              </a:rPr>
              <a:t>–</a:t>
            </a:r>
            <a:r>
              <a:rPr lang="en-US" altLang="de-DE" sz="6000" b="1" dirty="0" smtClean="0">
                <a:solidFill>
                  <a:schemeClr val="bg1"/>
                </a:solidFill>
              </a:rPr>
              <a:t> </a:t>
            </a:r>
            <a:r>
              <a:rPr lang="en-US" altLang="de-DE" sz="6000" b="1" dirty="0" err="1" smtClean="0">
                <a:solidFill>
                  <a:schemeClr val="bg1"/>
                </a:solidFill>
              </a:rPr>
              <a:t>GoBi</a:t>
            </a:r>
            <a:r>
              <a:rPr lang="en-US" altLang="de-DE" sz="6000" b="1" dirty="0" smtClean="0">
                <a:solidFill>
                  <a:schemeClr val="bg1"/>
                </a:solidFill>
              </a:rPr>
              <a:t> </a:t>
            </a:r>
            <a:r>
              <a:rPr lang="en-US" altLang="de-DE" sz="6000" b="1" dirty="0" err="1" smtClean="0">
                <a:solidFill>
                  <a:schemeClr val="bg1"/>
                </a:solidFill>
              </a:rPr>
              <a:t>Praktikum</a:t>
            </a:r>
            <a:endParaRPr lang="en-US" altLang="de-DE" sz="6000" dirty="0">
              <a:solidFill>
                <a:schemeClr val="bg1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016926" y="741969"/>
            <a:ext cx="1252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Lehr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 und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Forschungseinheit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Bioinformatik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Institut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für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Informatik</a:t>
            </a:r>
            <a:endParaRPr lang="en-US" altLang="de-DE" sz="2800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Ludwig-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Maximilians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Universität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München</a:t>
            </a:r>
            <a:endParaRPr lang="en-US" altLang="de-DE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5575" y="4285674"/>
            <a:ext cx="303153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MGMM </a:t>
            </a:r>
            <a:r>
              <a:rPr lang="de-DE" b="1" dirty="0" smtClean="0"/>
              <a:t>- </a:t>
            </a:r>
            <a:r>
              <a:rPr lang="de-DE" b="1" dirty="0" err="1" smtClean="0"/>
              <a:t>Nanopore</a:t>
            </a:r>
            <a:r>
              <a:rPr lang="de-DE" b="1" dirty="0" smtClean="0"/>
              <a:t> </a:t>
            </a:r>
            <a:r>
              <a:rPr lang="de-DE" b="1" dirty="0" err="1"/>
              <a:t>S</a:t>
            </a:r>
            <a:r>
              <a:rPr lang="de-DE" b="1" dirty="0" err="1" smtClean="0"/>
              <a:t>equencing</a:t>
            </a:r>
            <a:r>
              <a:rPr lang="de-DE" b="1" dirty="0" smtClean="0"/>
              <a:t> </a:t>
            </a:r>
            <a:r>
              <a:rPr lang="de-DE" b="1" dirty="0"/>
              <a:t>M</a:t>
            </a:r>
            <a:r>
              <a:rPr lang="de-DE" b="1" dirty="0" smtClean="0"/>
              <a:t>apper</a:t>
            </a:r>
            <a:endParaRPr lang="de-DE" dirty="0" smtClean="0"/>
          </a:p>
          <a:p>
            <a:pPr algn="ctr"/>
            <a:r>
              <a:rPr lang="de-DE" sz="6600" b="1" dirty="0" smtClean="0"/>
              <a:t>A </a:t>
            </a:r>
            <a:r>
              <a:rPr lang="de-DE" sz="6600" b="1" dirty="0" err="1" smtClean="0"/>
              <a:t>n</a:t>
            </a:r>
            <a:r>
              <a:rPr lang="de-DE" sz="6600" b="1" dirty="0" err="1" smtClean="0"/>
              <a:t>ew</a:t>
            </a:r>
            <a:r>
              <a:rPr lang="de-DE" sz="6600" b="1" dirty="0" smtClean="0"/>
              <a:t> </a:t>
            </a:r>
            <a:r>
              <a:rPr lang="de-DE" sz="6600" b="1" dirty="0" err="1"/>
              <a:t>Bowtie-based</a:t>
            </a:r>
            <a:r>
              <a:rPr lang="de-DE" sz="6600" b="1" dirty="0"/>
              <a:t> Mapper </a:t>
            </a:r>
            <a:r>
              <a:rPr lang="de-DE" sz="6600" b="1" dirty="0" err="1"/>
              <a:t>for</a:t>
            </a:r>
            <a:r>
              <a:rPr lang="de-DE" sz="6600" b="1" dirty="0"/>
              <a:t> </a:t>
            </a:r>
            <a:r>
              <a:rPr lang="de-DE" sz="6600" b="1" dirty="0" err="1"/>
              <a:t>long</a:t>
            </a:r>
            <a:r>
              <a:rPr lang="de-DE" sz="6600" b="1" dirty="0"/>
              <a:t> </a:t>
            </a:r>
            <a:r>
              <a:rPr lang="de-DE" sz="6600" b="1" dirty="0" err="1"/>
              <a:t>reads</a:t>
            </a:r>
            <a:r>
              <a:rPr lang="de-DE" sz="6600" b="1" dirty="0"/>
              <a:t> </a:t>
            </a:r>
            <a:r>
              <a:rPr lang="de-DE" sz="6600" b="1" dirty="0" err="1"/>
              <a:t>with</a:t>
            </a:r>
            <a:r>
              <a:rPr lang="de-DE" sz="6600" b="1" dirty="0"/>
              <a:t> high </a:t>
            </a:r>
            <a:r>
              <a:rPr lang="de-DE" sz="6600" b="1" dirty="0" err="1"/>
              <a:t>error</a:t>
            </a:r>
            <a:r>
              <a:rPr lang="de-DE" sz="6600" b="1" dirty="0"/>
              <a:t> rate </a:t>
            </a:r>
            <a:endParaRPr lang="de-DE" sz="6600" b="1" dirty="0" smtClean="0"/>
          </a:p>
          <a:p>
            <a:pPr algn="ctr"/>
            <a:r>
              <a:rPr lang="de-DE" sz="4400" dirty="0" smtClean="0"/>
              <a:t>Ron </a:t>
            </a:r>
            <a:r>
              <a:rPr lang="de-DE" sz="4400" dirty="0"/>
              <a:t>Fechtner, </a:t>
            </a:r>
            <a:r>
              <a:rPr lang="de-DE" sz="4400" dirty="0" smtClean="0"/>
              <a:t>Jonas </a:t>
            </a:r>
            <a:r>
              <a:rPr lang="de-DE" sz="4400" dirty="0" err="1" smtClean="0"/>
              <a:t>Galli</a:t>
            </a:r>
            <a:r>
              <a:rPr lang="de-DE" sz="4400" dirty="0" smtClean="0"/>
              <a:t>, </a:t>
            </a:r>
            <a:r>
              <a:rPr lang="de-DE" sz="4400" dirty="0"/>
              <a:t>Felix </a:t>
            </a:r>
            <a:r>
              <a:rPr lang="de-DE" sz="4400" dirty="0" err="1" smtClean="0"/>
              <a:t>Offensperger</a:t>
            </a:r>
            <a:r>
              <a:rPr lang="de-DE" sz="4400" dirty="0" smtClean="0"/>
              <a:t>, Florian </a:t>
            </a:r>
            <a:r>
              <a:rPr lang="de-DE" sz="4400" dirty="0" err="1" smtClean="0"/>
              <a:t>Tichawa</a:t>
            </a:r>
            <a:r>
              <a:rPr lang="de-DE" sz="4400" dirty="0" smtClean="0"/>
              <a:t> </a:t>
            </a:r>
          </a:p>
          <a:p>
            <a:pPr algn="ctr"/>
            <a:r>
              <a:rPr lang="de-DE" sz="4400" dirty="0" smtClean="0"/>
              <a:t>Praktikum </a:t>
            </a:r>
            <a:r>
              <a:rPr lang="de-DE" sz="4400" dirty="0"/>
              <a:t>Genomorientierte Bioinformatik </a:t>
            </a:r>
            <a:r>
              <a:rPr lang="de-DE" sz="4400" dirty="0" err="1"/>
              <a:t>Ws</a:t>
            </a:r>
            <a:r>
              <a:rPr lang="de-DE" sz="4400" dirty="0"/>
              <a:t> 2016-2017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412159" y="8515087"/>
            <a:ext cx="197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Introduction</a:t>
            </a:r>
            <a:r>
              <a:rPr lang="de-DE" sz="6600" dirty="0" smtClean="0"/>
              <a:t> in </a:t>
            </a:r>
            <a:r>
              <a:rPr lang="de-DE" sz="6600" dirty="0" err="1" smtClean="0"/>
              <a:t>MinION</a:t>
            </a:r>
            <a:r>
              <a:rPr lang="de-DE" sz="6600" dirty="0" smtClean="0"/>
              <a:t> </a:t>
            </a:r>
            <a:r>
              <a:rPr lang="de-DE" sz="6600" dirty="0" err="1" smtClean="0"/>
              <a:t>reads</a:t>
            </a:r>
            <a:r>
              <a:rPr lang="de-DE" sz="6600" dirty="0" smtClean="0"/>
              <a:t> </a:t>
            </a:r>
            <a:r>
              <a:rPr lang="de-DE" sz="6600" dirty="0" err="1" smtClean="0"/>
              <a:t>and</a:t>
            </a:r>
            <a:r>
              <a:rPr lang="de-DE" sz="6600" dirty="0" smtClean="0"/>
              <a:t> </a:t>
            </a:r>
            <a:r>
              <a:rPr lang="de-DE" sz="6600" dirty="0" err="1" smtClean="0"/>
              <a:t>goal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project</a:t>
            </a:r>
            <a:endParaRPr lang="de-DE" sz="6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5575" y="8199367"/>
            <a:ext cx="29942175" cy="107774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55574" y="30804836"/>
            <a:ext cx="29942175" cy="116383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55575" y="19166405"/>
            <a:ext cx="29942175" cy="114007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84865" y="9948719"/>
            <a:ext cx="7023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Introduced Feb 2012 by Oxford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Technology (ONT)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Real-time DNA, RNA / miRNA and Protein Sequencing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Compact USB-Stick Format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Low cost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Fast library preparation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33468" y="15983669"/>
            <a:ext cx="7470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passing molecule is composed of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(Eases flow through pore)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Template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Hairpin adaptor (Connects strands)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Complement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</a:t>
            </a:r>
          </a:p>
          <a:p>
            <a:pPr marL="285750" indent="-285750" algn="just">
              <a:buFontTx/>
              <a:buChar char="-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information from both strands is used for </a:t>
            </a:r>
            <a:r>
              <a:rPr lang="en-GB" sz="2400" dirty="0" smtClean="0"/>
              <a:t>the consensus </a:t>
            </a:r>
            <a:r>
              <a:rPr lang="en-GB" sz="2400" dirty="0"/>
              <a:t>sequence (2D read</a:t>
            </a:r>
            <a:r>
              <a:rPr lang="en-GB" sz="2400" dirty="0" smtClean="0"/>
              <a:t>)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" y="15983669"/>
            <a:ext cx="4593231" cy="2475647"/>
          </a:xfrm>
          <a:prstGeom prst="rect">
            <a:avLst/>
          </a:prstGeom>
        </p:spPr>
      </p:pic>
      <p:pic>
        <p:nvPicPr>
          <p:cNvPr id="1032" name="Picture 8" descr="Risultati immagini per minion 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9929101"/>
            <a:ext cx="4421727" cy="26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240653" y="19482125"/>
            <a:ext cx="348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Methods</a:t>
            </a:r>
            <a:endParaRPr lang="de-DE" sz="66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14672860" y="19419896"/>
            <a:ext cx="1296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Detection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right</a:t>
            </a:r>
            <a:r>
              <a:rPr lang="de-DE" sz="6600" dirty="0" smtClean="0"/>
              <a:t> </a:t>
            </a:r>
            <a:r>
              <a:rPr lang="de-DE" sz="6600" dirty="0" err="1" smtClean="0"/>
              <a:t>parameters</a:t>
            </a:r>
            <a:endParaRPr lang="de-DE" sz="6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936973" y="20823547"/>
            <a:ext cx="1009255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1.Step: Creation of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Read is too long for single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Detection of seed length with best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Seeding with fix shift and fix length (5 and 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Template and Complement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End-to-end mapping with “Bowtie” allowing one Mismatch</a:t>
            </a:r>
          </a:p>
          <a:p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3600" dirty="0" smtClean="0"/>
              <a:t>2.Step: Creation of overlapping seed-chains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Order of mapping could be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Unification of overlapping seeds when in shift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seed-chains one the same chromosome were collected and written in a </a:t>
            </a:r>
            <a:r>
              <a:rPr lang="en-GB" sz="2400" i="1" dirty="0" err="1" smtClean="0"/>
              <a:t>fastM</a:t>
            </a:r>
            <a:r>
              <a:rPr lang="en-GB" sz="2400" dirty="0" smtClean="0"/>
              <a:t> file</a:t>
            </a:r>
          </a:p>
          <a:p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3.Step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Pathing of missing read parts</a:t>
            </a:r>
            <a:endParaRPr lang="en-GB" sz="36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Gaps between seed-chains are too big for 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Calculation of all possible exon / intron paths</a:t>
            </a:r>
          </a:p>
          <a:p>
            <a:pPr lvl="0"/>
            <a:endParaRPr lang="en-GB" sz="2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4.Step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Alignment of all previously detected paths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Comparison of alignment scores and stitching of the best path combinations</a:t>
            </a:r>
            <a:endParaRPr lang="en-GB" sz="2400" dirty="0">
              <a:solidFill>
                <a:prstClr val="black"/>
              </a:solidFill>
            </a:endParaRPr>
          </a:p>
        </p:txBody>
      </p:sp>
      <p:pic>
        <p:nvPicPr>
          <p:cNvPr id="1046" name="Picture 22" descr="https://scontent-fra3-1.xx.fbcdn.net/v/t34.0-12/18052614_10210563525899405_998912095_n.png?oh=6abf7e09b09f7df3fed6b18415d1f973&amp;oe=58FD5A0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3" y="441554"/>
            <a:ext cx="2552196" cy="35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733468" y="12966194"/>
            <a:ext cx="6974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</a:t>
            </a:r>
            <a:r>
              <a:rPr lang="en-GB" sz="2400" dirty="0"/>
              <a:t>protein </a:t>
            </a:r>
            <a:r>
              <a:rPr lang="en-GB" sz="2400" dirty="0" err="1"/>
              <a:t>nanopore</a:t>
            </a:r>
            <a:r>
              <a:rPr lang="en-GB" sz="2400" dirty="0"/>
              <a:t> is set in an electrically-resistant polymer </a:t>
            </a:r>
            <a:r>
              <a:rPr lang="en-GB" sz="2400" dirty="0" smtClean="0"/>
              <a:t>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Electric current generated through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when applying a potential across the 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Passing molecule create characteristic disruption in current, called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signal</a:t>
            </a:r>
          </a:p>
        </p:txBody>
      </p:sp>
      <p:pic>
        <p:nvPicPr>
          <p:cNvPr id="13" name="Picture 2" descr="Risultati immagini per nanopo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13200839" y="13748522"/>
            <a:ext cx="1084652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4714671" y="10295856"/>
            <a:ext cx="4816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Few</a:t>
            </a:r>
            <a:r>
              <a:rPr lang="de-DE" sz="4400" dirty="0" smtClean="0"/>
              <a:t>, </a:t>
            </a:r>
            <a:r>
              <a:rPr lang="de-DE" sz="4400" dirty="0" err="1" smtClean="0"/>
              <a:t>long</a:t>
            </a:r>
            <a:r>
              <a:rPr lang="de-DE" sz="4400" dirty="0" smtClean="0"/>
              <a:t> </a:t>
            </a:r>
            <a:r>
              <a:rPr lang="de-DE" sz="4400" dirty="0" err="1" smtClean="0"/>
              <a:t>reads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High </a:t>
            </a:r>
            <a:r>
              <a:rPr lang="de-DE" sz="4400" dirty="0" err="1" smtClean="0"/>
              <a:t>error</a:t>
            </a:r>
            <a:r>
              <a:rPr lang="de-DE" sz="4400" dirty="0" smtClean="0"/>
              <a:t> rate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82" y="14543901"/>
            <a:ext cx="4301978" cy="344158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75" y="14543901"/>
            <a:ext cx="4271163" cy="341693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sp>
        <p:nvSpPr>
          <p:cNvPr id="44" name="Pfeil nach rechts 43"/>
          <p:cNvSpPr/>
          <p:nvPr/>
        </p:nvSpPr>
        <p:spPr>
          <a:xfrm rot="5400000">
            <a:off x="26565805" y="12108989"/>
            <a:ext cx="1114091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714671" y="13699603"/>
            <a:ext cx="48163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Demand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Enable</a:t>
            </a:r>
            <a:r>
              <a:rPr lang="de-DE" sz="4400" dirty="0" smtClean="0"/>
              <a:t> </a:t>
            </a:r>
            <a:r>
              <a:rPr lang="de-DE" sz="4400" dirty="0" err="1" smtClean="0"/>
              <a:t>transcriptomic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32" y="20669271"/>
            <a:ext cx="9009677" cy="540580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4" y="20681801"/>
            <a:ext cx="8991569" cy="539494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95" y="26082402"/>
            <a:ext cx="5095171" cy="404529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84" y="26025782"/>
            <a:ext cx="5201344" cy="416107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38" y="26075077"/>
            <a:ext cx="5129213" cy="4103370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0" y="38307277"/>
            <a:ext cx="13053369" cy="35434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31878568"/>
            <a:ext cx="7738770" cy="6191016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621" y="31353791"/>
            <a:ext cx="5810050" cy="4909201"/>
          </a:xfrm>
          <a:prstGeom prst="rect">
            <a:avLst/>
          </a:prstGeom>
        </p:spPr>
      </p:pic>
      <p:pic>
        <p:nvPicPr>
          <p:cNvPr id="32" name="Bild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20" y="31144050"/>
            <a:ext cx="6858623" cy="6858623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59" y="36623990"/>
            <a:ext cx="6981939" cy="5585551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23701166" y="31183854"/>
            <a:ext cx="4632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/>
              <a:t>Conclusion</a:t>
            </a:r>
            <a:endParaRPr lang="de-DE" sz="6600" dirty="0"/>
          </a:p>
        </p:txBody>
      </p:sp>
      <p:sp>
        <p:nvSpPr>
          <p:cNvPr id="53" name="Textfeld 52"/>
          <p:cNvSpPr txBox="1"/>
          <p:nvPr/>
        </p:nvSpPr>
        <p:spPr>
          <a:xfrm>
            <a:off x="22947770" y="32670867"/>
            <a:ext cx="675259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/>
              <a:t> </a:t>
            </a:r>
            <a:r>
              <a:rPr lang="de-DE" sz="4400" dirty="0" err="1" smtClean="0"/>
              <a:t>Seeding</a:t>
            </a:r>
            <a:r>
              <a:rPr lang="de-DE" sz="4400" dirty="0" smtClean="0"/>
              <a:t> </a:t>
            </a:r>
            <a:r>
              <a:rPr lang="de-DE" sz="4400" dirty="0" err="1" smtClean="0"/>
              <a:t>worked</a:t>
            </a:r>
            <a:r>
              <a:rPr lang="de-DE" sz="4400" dirty="0" smtClean="0"/>
              <a:t> </a:t>
            </a:r>
            <a:r>
              <a:rPr lang="de-DE" sz="4400" dirty="0" err="1" smtClean="0"/>
              <a:t>well</a:t>
            </a:r>
            <a:r>
              <a:rPr lang="de-DE" sz="4400" dirty="0" smtClean="0"/>
              <a:t>, but </a:t>
            </a:r>
            <a:r>
              <a:rPr lang="de-DE" sz="4400" dirty="0" err="1" smtClean="0"/>
              <a:t>filtering</a:t>
            </a:r>
            <a:r>
              <a:rPr lang="de-DE" sz="4400" dirty="0" smtClean="0"/>
              <a:t> </a:t>
            </a:r>
            <a:r>
              <a:rPr lang="de-DE" sz="4400" dirty="0" err="1" smtClean="0"/>
              <a:t>seemed</a:t>
            </a:r>
            <a:r>
              <a:rPr lang="de-DE" sz="4400" dirty="0" smtClean="0"/>
              <a:t> </a:t>
            </a:r>
            <a:r>
              <a:rPr lang="de-DE" sz="4400" dirty="0" err="1" smtClean="0"/>
              <a:t>too</a:t>
            </a:r>
            <a:r>
              <a:rPr lang="de-DE" sz="4400" dirty="0" smtClean="0"/>
              <a:t> </a:t>
            </a:r>
            <a:r>
              <a:rPr lang="de-DE" sz="4400" dirty="0" err="1" smtClean="0"/>
              <a:t>restrictive</a:t>
            </a:r>
            <a:endParaRPr lang="de-DE" sz="4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/>
              <a:t> </a:t>
            </a:r>
            <a:r>
              <a:rPr lang="de-DE" sz="4400" dirty="0" smtClean="0"/>
              <a:t>Parts </a:t>
            </a:r>
            <a:r>
              <a:rPr lang="de-DE" sz="4400" dirty="0" err="1" smtClean="0"/>
              <a:t>without</a:t>
            </a:r>
            <a:r>
              <a:rPr lang="de-DE" sz="4400" dirty="0" smtClean="0"/>
              <a:t> </a:t>
            </a:r>
            <a:r>
              <a:rPr lang="de-DE" sz="4400" dirty="0" err="1" smtClean="0"/>
              <a:t>seeds</a:t>
            </a:r>
            <a:r>
              <a:rPr lang="de-DE" sz="4400" dirty="0" smtClean="0"/>
              <a:t> </a:t>
            </a:r>
            <a:r>
              <a:rPr lang="de-DE" sz="4400" dirty="0" err="1" smtClean="0"/>
              <a:t>could</a:t>
            </a:r>
            <a:r>
              <a:rPr lang="de-DE" sz="4400" dirty="0" smtClean="0"/>
              <a:t> not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mapped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4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Complex</a:t>
            </a:r>
            <a:r>
              <a:rPr lang="de-DE" sz="4400" dirty="0" smtClean="0"/>
              <a:t> </a:t>
            </a:r>
            <a:r>
              <a:rPr lang="de-DE" sz="4400" dirty="0" err="1" smtClean="0"/>
              <a:t>interaction</a:t>
            </a:r>
            <a:r>
              <a:rPr lang="de-DE" sz="4400" dirty="0" smtClean="0"/>
              <a:t> </a:t>
            </a:r>
            <a:r>
              <a:rPr lang="de-DE" sz="4400" dirty="0" err="1" smtClean="0"/>
              <a:t>between</a:t>
            </a:r>
            <a:r>
              <a:rPr lang="de-DE" sz="4400" dirty="0"/>
              <a:t> </a:t>
            </a:r>
            <a:r>
              <a:rPr lang="de-DE" sz="4400" dirty="0" smtClean="0"/>
              <a:t>different </a:t>
            </a:r>
            <a:r>
              <a:rPr lang="de-DE" sz="4400" dirty="0" err="1" smtClean="0"/>
              <a:t>parameters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smtClean="0"/>
              <a:t>Writing </a:t>
            </a:r>
            <a:r>
              <a:rPr lang="de-DE" sz="4400" dirty="0" err="1" smtClean="0"/>
              <a:t>runtime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memory</a:t>
            </a:r>
            <a:r>
              <a:rPr lang="de-DE" sz="4400" dirty="0" smtClean="0"/>
              <a:t> </a:t>
            </a:r>
            <a:r>
              <a:rPr lang="de-DE" sz="4400" dirty="0" err="1" smtClean="0"/>
              <a:t>efficient</a:t>
            </a:r>
            <a:r>
              <a:rPr lang="de-DE" sz="4400" dirty="0" smtClean="0"/>
              <a:t> </a:t>
            </a:r>
            <a:r>
              <a:rPr lang="de-DE" sz="4400" dirty="0" err="1" smtClean="0"/>
              <a:t>code</a:t>
            </a:r>
            <a:r>
              <a:rPr lang="de-DE" sz="4400" dirty="0" smtClean="0"/>
              <a:t> </a:t>
            </a:r>
            <a:r>
              <a:rPr lang="de-DE" sz="4400" dirty="0" err="1" smtClean="0"/>
              <a:t>is</a:t>
            </a:r>
            <a:r>
              <a:rPr lang="de-DE" sz="4400" dirty="0" smtClean="0"/>
              <a:t> </a:t>
            </a:r>
            <a:r>
              <a:rPr lang="de-DE" sz="4400" dirty="0" err="1" smtClean="0"/>
              <a:t>challenging</a:t>
            </a:r>
            <a:r>
              <a:rPr lang="de-DE" sz="4400" dirty="0" smtClean="0"/>
              <a:t> 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</p:spTree>
    <p:extLst>
      <p:ext uri="{BB962C8B-B14F-4D97-AF65-F5344CB8AC3E}">
        <p14:creationId xmlns:p14="http://schemas.microsoft.com/office/powerpoint/2010/main" val="2292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Benutzerdefiniert</PresentationFormat>
  <Paragraphs>84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Mangal</vt:lpstr>
      <vt:lpstr>ＭＳ Ｐゴシック</vt:lpstr>
      <vt:lpstr>Wingdings</vt:lpstr>
      <vt:lpstr>Arial</vt:lpstr>
      <vt:lpstr>Office-Design</vt:lpstr>
      <vt:lpstr>PowerPoint-Präsentation</vt:lpstr>
    </vt:vector>
  </TitlesOfParts>
  <Company>LMU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markus@mjoppich.net</dc:creator>
  <cp:lastModifiedBy>ga37xus</cp:lastModifiedBy>
  <cp:revision>429</cp:revision>
  <cp:lastPrinted>2016-09-29T09:59:49Z</cp:lastPrinted>
  <dcterms:created xsi:type="dcterms:W3CDTF">2012-05-09T21:23:02Z</dcterms:created>
  <dcterms:modified xsi:type="dcterms:W3CDTF">2017-04-28T01:15:38Z</dcterms:modified>
</cp:coreProperties>
</file>