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836" r:id="rId2"/>
    <p:sldId id="891" r:id="rId3"/>
    <p:sldId id="894" r:id="rId4"/>
    <p:sldId id="904" r:id="rId5"/>
    <p:sldId id="910" r:id="rId6"/>
    <p:sldId id="911" r:id="rId7"/>
    <p:sldId id="903" r:id="rId8"/>
    <p:sldId id="906" r:id="rId9"/>
    <p:sldId id="907" r:id="rId10"/>
    <p:sldId id="909" r:id="rId11"/>
    <p:sldId id="892" r:id="rId12"/>
    <p:sldId id="900" r:id="rId13"/>
    <p:sldId id="901" r:id="rId14"/>
    <p:sldId id="902" r:id="rId15"/>
    <p:sldId id="893" r:id="rId16"/>
    <p:sldId id="896" r:id="rId17"/>
    <p:sldId id="897" r:id="rId18"/>
    <p:sldId id="898" r:id="rId19"/>
    <p:sldId id="899" r:id="rId20"/>
    <p:sldId id="895" r:id="rId21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C00FF"/>
    <a:srgbClr val="CCCCFF"/>
    <a:srgbClr val="FFFFCC"/>
    <a:srgbClr val="CCFFCC"/>
    <a:srgbClr val="006C30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2" autoAdjust="0"/>
    <p:restoredTop sz="89781" autoAdjust="0"/>
  </p:normalViewPr>
  <p:slideViewPr>
    <p:cSldViewPr>
      <p:cViewPr>
        <p:scale>
          <a:sx n="84" d="100"/>
          <a:sy n="84" d="100"/>
        </p:scale>
        <p:origin x="776" y="224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30CA40CD-0CAE-4AD0-BB36-054013C5BE56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12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68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F62DE5FB-C76C-49C7-92B6-4482EE40C809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13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997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05040" y="4681440"/>
            <a:ext cx="4971600" cy="122688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41920" y="9580680"/>
            <a:ext cx="2939760" cy="2775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fld id="{1AC35E22-B50B-4CC2-B1BD-9ECD93A7318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U SabonNext Demi"/>
                <a:ea typeface="+mn-ea"/>
              </a:rPr>
              <a:t>14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111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3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4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7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985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6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57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6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6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4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2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0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89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1143000" y="2850958"/>
            <a:ext cx="7101408" cy="1531947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MGMM - </a:t>
            </a:r>
            <a:r>
              <a:rPr lang="de-DE" sz="3100" dirty="0" err="1"/>
              <a:t>Nanopore</a:t>
            </a:r>
            <a:r>
              <a:rPr lang="de-DE" sz="3100" dirty="0"/>
              <a:t> </a:t>
            </a:r>
            <a:r>
              <a:rPr lang="de-DE" sz="3100" dirty="0" err="1"/>
              <a:t>Sequencing</a:t>
            </a:r>
            <a:r>
              <a:rPr lang="de-DE" sz="3100" dirty="0"/>
              <a:t> Mapper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A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Bowtie-based</a:t>
            </a:r>
            <a:r>
              <a:rPr lang="de-DE" sz="2400" dirty="0"/>
              <a:t> Mapper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long</a:t>
            </a:r>
            <a:r>
              <a:rPr lang="de-DE" sz="2400" dirty="0"/>
              <a:t> </a:t>
            </a:r>
            <a:r>
              <a:rPr lang="de-DE" sz="2400" dirty="0" err="1"/>
              <a:t>reads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high </a:t>
            </a:r>
            <a:r>
              <a:rPr lang="de-DE" sz="2400" dirty="0" err="1"/>
              <a:t>error</a:t>
            </a:r>
            <a:r>
              <a:rPr lang="de-DE" sz="2400" dirty="0"/>
              <a:t> rate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de-DE" dirty="0"/>
              <a:t>Ron </a:t>
            </a:r>
            <a:r>
              <a:rPr lang="de-DE" dirty="0" smtClean="0"/>
              <a:t>Fechtner / </a:t>
            </a:r>
            <a:r>
              <a:rPr lang="de-DE" dirty="0"/>
              <a:t>Jonas </a:t>
            </a:r>
            <a:r>
              <a:rPr lang="de-DE" dirty="0" err="1"/>
              <a:t>Galli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/>
              <a:t>Felix </a:t>
            </a:r>
            <a:r>
              <a:rPr lang="de-DE" dirty="0" err="1" smtClean="0"/>
              <a:t>Offensperger</a:t>
            </a:r>
            <a:r>
              <a:rPr lang="de-DE" dirty="0" smtClean="0"/>
              <a:t> / Florian </a:t>
            </a:r>
            <a:r>
              <a:rPr lang="de-DE" dirty="0" err="1" smtClean="0"/>
              <a:t>Tichawa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Defining the Problem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43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Bild 113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D605927F-29E6-43E2-91DA-F065358FDB4F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12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19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2179800" y="2232000"/>
            <a:ext cx="68486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 candidate positions /seeds: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    maximal exact matches (MEM)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or supermaximal exact matches (SMEM)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with canonical seed-and-extend paradigm and re-seeding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LAST:	         Hamming distance based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	gapped spaced seeds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      similar to gappes q-gram filters for Levenshtein distance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591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Bild 120"/>
          <p:cNvPicPr/>
          <p:nvPr/>
        </p:nvPicPr>
        <p:blipFill>
          <a:blip r:embed="rId3"/>
          <a:stretch/>
        </p:blipFill>
        <p:spPr>
          <a:xfrm>
            <a:off x="28836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7737B34F-904D-44A5-A1C0-8888B24430F8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13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26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5"/>
          <p:cNvSpPr/>
          <p:nvPr/>
        </p:nvSpPr>
        <p:spPr>
          <a:xfrm>
            <a:off x="2173320" y="2220120"/>
            <a:ext cx="64666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selection of seeds: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clustering into candidate regions: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 into anchors under graph-based vertex-centrix construction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Chaining: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-seeds that are colinear and close to each other are a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-chainfiltering short chains that are largely contained in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long chain and are much worse than the long chain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416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d 127"/>
          <p:cNvPicPr/>
          <p:nvPr/>
        </p:nvPicPr>
        <p:blipFill>
          <a:blip r:embed="rId3"/>
          <a:stretch/>
        </p:blipFill>
        <p:spPr>
          <a:xfrm>
            <a:off x="288000" y="2232000"/>
            <a:ext cx="3809160" cy="334224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2071800" y="620640"/>
            <a:ext cx="394128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Currently available mappers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MU CompatilFac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245440" y="6459480"/>
            <a:ext cx="79020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8F8C1C1F-0D95-4698-BEF0-82C3A74A149D}" type="slidenum"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14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0880" y="6459480"/>
            <a:ext cx="7732440" cy="291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uFill>
                  <a:solidFill>
                    <a:srgbClr val="FFFFFF"/>
                  </a:solidFill>
                </a:uFill>
                <a:latin typeface="LMU CompatilFact"/>
              </a:rPr>
              <a:t>MGMM – A long read Mapper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2" name="Bild 6"/>
          <p:cNvPicPr/>
          <p:nvPr/>
        </p:nvPicPr>
        <p:blipFill>
          <a:blip r:embed="rId4"/>
          <a:stretch/>
        </p:blipFill>
        <p:spPr>
          <a:xfrm>
            <a:off x="6120000" y="75240"/>
            <a:ext cx="2915640" cy="101052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838440" y="365040"/>
            <a:ext cx="10515240" cy="132516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CustomShape 5"/>
          <p:cNvSpPr/>
          <p:nvPr/>
        </p:nvSpPr>
        <p:spPr>
          <a:xfrm>
            <a:off x="1615680" y="1599480"/>
            <a:ext cx="759672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Chaining, scoring and filtering: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GraphMap: Extending anchors into alignments using LCSk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-variable lengths of corresponding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-a list of consecutive anchors in the target and the query sequence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	    -filtering with L1 regression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exact kmers covered by the anchor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length of the query sequence which matched the target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number of bases covered by anchors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the read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BWA-MEM: Seed extension: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-ranking seeds by length of the chain it belongs to and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then by the seed length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   -dropping seeds that are contained in an alignment found before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-extending seeds with a banded affine-gap-penalty dynamicprogramming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-heurisitcs to avoid the extension of poorly aligned regions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-chooses between local and end-to-end alignments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1121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Seeding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Seeding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Reads are too long to be aligned in one run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Splitting into many small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seeds with close to no mismatches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 of length (35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MM max 1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with Bowtie (End to End MM = 1)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Fancy plot with seed lengths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1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Chaining [Jonas]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Chaining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Mapping of single seeds don</a:t>
            </a:r>
            <a:r>
              <a:rPr lang="mr-IN" dirty="0" smtClean="0"/>
              <a:t>’</a:t>
            </a:r>
            <a:r>
              <a:rPr lang="en-US" dirty="0" smtClean="0"/>
              <a:t>t have much meaning (random)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Seed-groups indicate mapped regions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/>
              <a:t>Filtering of </a:t>
            </a:r>
            <a:r>
              <a:rPr lang="en-US" dirty="0" smtClean="0"/>
              <a:t>misplaced seeds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Detection of overlapping seeds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to larger seed-chains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Grouping of seeds with fitting transcriptomic and genomic coordinates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Length of seed-chains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37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Pathing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Pathing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de-DE" dirty="0" err="1" smtClean="0"/>
              <a:t>Alignments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still </a:t>
            </a:r>
            <a:r>
              <a:rPr lang="de-DE" dirty="0" err="1" smtClean="0"/>
              <a:t>too</a:t>
            </a:r>
            <a:r>
              <a:rPr lang="de-DE" dirty="0" smtClean="0"/>
              <a:t> large -&gt;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Difference between transcriptomic and genomic length = sum of introns -&gt; find intron combinations filling this gap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Pathing creates all exon / intron combinations in area between seeds fitting into the gaps with a tolerance of </a:t>
            </a:r>
            <a:r>
              <a:rPr lang="en-US" dirty="0" smtClean="0"/>
              <a:t>5 </a:t>
            </a:r>
            <a:r>
              <a:rPr lang="en-US" dirty="0" smtClean="0"/>
              <a:t>percent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</a:t>
            </a:r>
            <a:r>
              <a:rPr lang="en-US" dirty="0" smtClean="0"/>
              <a:t>PLOTS] Transcriptomic length of chained reads vs genomic length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mr-IN" dirty="0" smtClean="0"/>
              <a:t>–</a:t>
            </a:r>
            <a:r>
              <a:rPr lang="en-US" dirty="0" smtClean="0"/>
              <a:t> Aligning [Flo]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Aligning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Theory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High mismatch rate / low </a:t>
            </a:r>
            <a:r>
              <a:rPr lang="en-US" dirty="0" err="1" smtClean="0"/>
              <a:t>inDel</a:t>
            </a:r>
            <a:r>
              <a:rPr lang="en-US" dirty="0" smtClean="0"/>
              <a:t> rate  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Aligning all possible paths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Picking the best solution for each seed gap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Stitching partial alignments 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Implementation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GOTOH approach with optimized parameters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r>
              <a:rPr lang="en-US" dirty="0" smtClean="0"/>
              <a:t>[PLOTS] </a:t>
            </a:r>
            <a:r>
              <a:rPr lang="en-US" dirty="0" err="1" smtClean="0"/>
              <a:t>Heatmap</a:t>
            </a:r>
            <a:r>
              <a:rPr lang="en-US" dirty="0" smtClean="0"/>
              <a:t> of parameter tuning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13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[Ron]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Introduced 2012 by Oxford </a:t>
            </a:r>
            <a:r>
              <a:rPr lang="en-US" dirty="0" err="1" smtClean="0"/>
              <a:t>Nanopore</a:t>
            </a:r>
            <a:r>
              <a:rPr lang="en-US" dirty="0" smtClean="0"/>
              <a:t> Technology </a:t>
            </a:r>
          </a:p>
          <a:p>
            <a:pPr eaLnBrk="1" fontAlgn="auto" hangingPunct="1">
              <a:spcAft>
                <a:spcPts val="0"/>
              </a:spcAft>
            </a:pPr>
            <a:r>
              <a:rPr lang="en-US" dirty="0" smtClean="0"/>
              <a:t>Utilizes electrical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34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37" y="4169613"/>
            <a:ext cx="5148064" cy="3283268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3" y="1558180"/>
            <a:ext cx="4428616" cy="138536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2" y="1487167"/>
            <a:ext cx="5695525" cy="17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51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404664"/>
            <a:ext cx="3941762" cy="673249"/>
          </a:xfrm>
        </p:spPr>
        <p:txBody>
          <a:bodyPr/>
          <a:lstStyle/>
          <a:p>
            <a:r>
              <a:rPr lang="en-US" dirty="0" err="1"/>
              <a:t>Nanopore</a:t>
            </a:r>
            <a:r>
              <a:rPr lang="en-US" dirty="0"/>
              <a:t> Sequencing </a:t>
            </a:r>
            <a:r>
              <a:rPr lang="mr-IN" dirty="0"/>
              <a:t>–</a:t>
            </a:r>
            <a:r>
              <a:rPr lang="en-US" dirty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15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27" y="131185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sultati immagini per nanop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7" y="132709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43" y="1558290"/>
            <a:ext cx="4921057" cy="3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9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88" y="332656"/>
            <a:ext cx="3941762" cy="745257"/>
          </a:xfrm>
        </p:spPr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How it works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576249"/>
            <a:ext cx="4158102" cy="4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4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Structure of reads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10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142" y="10534485"/>
            <a:ext cx="4900069" cy="3920056"/>
          </a:xfrm>
          <a:prstGeom prst="rect">
            <a:avLst/>
          </a:prstGeom>
        </p:spPr>
      </p:pic>
      <p:pic>
        <p:nvPicPr>
          <p:cNvPr id="11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42" y="10686885"/>
            <a:ext cx="4900069" cy="3920056"/>
          </a:xfrm>
          <a:prstGeom prst="rect">
            <a:avLst/>
          </a:prstGeom>
        </p:spPr>
      </p:pic>
      <p:pic>
        <p:nvPicPr>
          <p:cNvPr id="12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942" y="10839285"/>
            <a:ext cx="4900069" cy="3920056"/>
          </a:xfrm>
          <a:prstGeom prst="rect">
            <a:avLst/>
          </a:prstGeom>
        </p:spPr>
      </p:pic>
      <p:pic>
        <p:nvPicPr>
          <p:cNvPr id="13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342" y="10991685"/>
            <a:ext cx="4900069" cy="3920056"/>
          </a:xfrm>
          <a:prstGeom prst="rect">
            <a:avLst/>
          </a:prstGeom>
        </p:spPr>
      </p:pic>
      <p:pic>
        <p:nvPicPr>
          <p:cNvPr id="14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pic>
        <p:nvPicPr>
          <p:cNvPr id="15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607" y="2060917"/>
            <a:ext cx="4254307" cy="340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49" y="10487625"/>
            <a:ext cx="4900069" cy="3920056"/>
          </a:xfrm>
          <a:prstGeom prst="rect">
            <a:avLst/>
          </a:prstGeom>
        </p:spPr>
      </p:pic>
      <p:pic>
        <p:nvPicPr>
          <p:cNvPr id="19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8" y="1659390"/>
            <a:ext cx="5273388" cy="421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12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 </a:t>
            </a:r>
            <a:r>
              <a:rPr lang="mr-IN" dirty="0" smtClean="0"/>
              <a:t>–</a:t>
            </a:r>
            <a:r>
              <a:rPr lang="en-US" dirty="0" smtClean="0"/>
              <a:t> Structure of reads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Grafik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80" y="1412776"/>
            <a:ext cx="4960904" cy="3968723"/>
          </a:xfrm>
          <a:prstGeom prst="rect">
            <a:avLst/>
          </a:prstGeom>
        </p:spPr>
      </p:pic>
      <p:pic>
        <p:nvPicPr>
          <p:cNvPr id="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10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142" y="10534485"/>
            <a:ext cx="4900069" cy="3920056"/>
          </a:xfrm>
          <a:prstGeom prst="rect">
            <a:avLst/>
          </a:prstGeom>
        </p:spPr>
      </p:pic>
      <p:pic>
        <p:nvPicPr>
          <p:cNvPr id="11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42" y="10686885"/>
            <a:ext cx="4900069" cy="3920056"/>
          </a:xfrm>
          <a:prstGeom prst="rect">
            <a:avLst/>
          </a:prstGeom>
        </p:spPr>
      </p:pic>
      <p:pic>
        <p:nvPicPr>
          <p:cNvPr id="12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942" y="10839285"/>
            <a:ext cx="4900069" cy="3920056"/>
          </a:xfrm>
          <a:prstGeom prst="rect">
            <a:avLst/>
          </a:prstGeom>
        </p:spPr>
      </p:pic>
      <p:pic>
        <p:nvPicPr>
          <p:cNvPr id="13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342" y="10991685"/>
            <a:ext cx="4900069" cy="3920056"/>
          </a:xfrm>
          <a:prstGeom prst="rect">
            <a:avLst/>
          </a:prstGeom>
        </p:spPr>
      </p:pic>
      <p:pic>
        <p:nvPicPr>
          <p:cNvPr id="14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pic>
        <p:nvPicPr>
          <p:cNvPr id="16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49" y="10487625"/>
            <a:ext cx="4900069" cy="3920056"/>
          </a:xfrm>
          <a:prstGeom prst="rect">
            <a:avLst/>
          </a:prstGeom>
        </p:spPr>
      </p:pic>
      <p:pic>
        <p:nvPicPr>
          <p:cNvPr id="20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39014"/>
            <a:ext cx="4309245" cy="344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543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714</Words>
  <Application>Microsoft Macintosh PowerPoint</Application>
  <PresentationFormat>Bildschirmpräsentation (4:3)</PresentationFormat>
  <Paragraphs>214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Calibri</vt:lpstr>
      <vt:lpstr>LMU CompatilFact</vt:lpstr>
      <vt:lpstr>LMU SabonNext Demi</vt:lpstr>
      <vt:lpstr>Times</vt:lpstr>
      <vt:lpstr>Times New Roman</vt:lpstr>
      <vt:lpstr>Arial</vt:lpstr>
      <vt:lpstr>Praesentation_lmu_aktuell</vt:lpstr>
      <vt:lpstr>MGMM - Nanopore Sequencing Mapper  A new Bowtie-based Mapper for long reads with high error rate </vt:lpstr>
      <vt:lpstr>Overview</vt:lpstr>
      <vt:lpstr>Nanopore sequencing [Ron]</vt:lpstr>
      <vt:lpstr>Nanopore Sequencing – How it works</vt:lpstr>
      <vt:lpstr>Nanopore Sequencing – How it works</vt:lpstr>
      <vt:lpstr>Nanopore Sequencing – How it works</vt:lpstr>
      <vt:lpstr>Nanopore Sequencing – How it works</vt:lpstr>
      <vt:lpstr>Nanopore Sequencing – Structure of reads</vt:lpstr>
      <vt:lpstr>Nanopore Sequencing – Structure of reads</vt:lpstr>
      <vt:lpstr>Nanopore Sequencing – Defining the Problem</vt:lpstr>
      <vt:lpstr>Currently available mappers</vt:lpstr>
      <vt:lpstr>PowerPoint-Präsentation</vt:lpstr>
      <vt:lpstr>PowerPoint-Präsentation</vt:lpstr>
      <vt:lpstr>PowerPoint-Präsentation</vt:lpstr>
      <vt:lpstr>Constructing a new mapper</vt:lpstr>
      <vt:lpstr>Constructing – Seeding [Jonas]</vt:lpstr>
      <vt:lpstr>Constructing – Chaining [Jonas]</vt:lpstr>
      <vt:lpstr>Constructing – Pathing [Flo]</vt:lpstr>
      <vt:lpstr>Constructing – Aligning [Flo]</vt:lpstr>
      <vt:lpstr>Results &amp; comparisons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ga37xus</cp:lastModifiedBy>
  <cp:revision>3544</cp:revision>
  <cp:lastPrinted>2002-10-09T14:32:30Z</cp:lastPrinted>
  <dcterms:created xsi:type="dcterms:W3CDTF">2003-07-21T12:00:07Z</dcterms:created>
  <dcterms:modified xsi:type="dcterms:W3CDTF">2017-04-28T02:09:40Z</dcterms:modified>
</cp:coreProperties>
</file>