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43"/>
  </p:notesMasterIdLst>
  <p:handoutMasterIdLst>
    <p:handoutMasterId r:id="rId44"/>
  </p:handoutMasterIdLst>
  <p:sldIdLst>
    <p:sldId id="836" r:id="rId2"/>
    <p:sldId id="891" r:id="rId3"/>
    <p:sldId id="894" r:id="rId4"/>
    <p:sldId id="904" r:id="rId5"/>
    <p:sldId id="912" r:id="rId6"/>
    <p:sldId id="913" r:id="rId7"/>
    <p:sldId id="916" r:id="rId8"/>
    <p:sldId id="917" r:id="rId9"/>
    <p:sldId id="918" r:id="rId10"/>
    <p:sldId id="914" r:id="rId11"/>
    <p:sldId id="920" r:id="rId12"/>
    <p:sldId id="921" r:id="rId13"/>
    <p:sldId id="919" r:id="rId14"/>
    <p:sldId id="915" r:id="rId15"/>
    <p:sldId id="922" r:id="rId16"/>
    <p:sldId id="923" r:id="rId17"/>
    <p:sldId id="924" r:id="rId18"/>
    <p:sldId id="925" r:id="rId19"/>
    <p:sldId id="926" r:id="rId20"/>
    <p:sldId id="892" r:id="rId21"/>
    <p:sldId id="900" r:id="rId22"/>
    <p:sldId id="901" r:id="rId23"/>
    <p:sldId id="902" r:id="rId24"/>
    <p:sldId id="893" r:id="rId25"/>
    <p:sldId id="927" r:id="rId26"/>
    <p:sldId id="928" r:id="rId27"/>
    <p:sldId id="929" r:id="rId28"/>
    <p:sldId id="930" r:id="rId29"/>
    <p:sldId id="931" r:id="rId30"/>
    <p:sldId id="932" r:id="rId31"/>
    <p:sldId id="933" r:id="rId32"/>
    <p:sldId id="934" r:id="rId33"/>
    <p:sldId id="935" r:id="rId34"/>
    <p:sldId id="936" r:id="rId35"/>
    <p:sldId id="937" r:id="rId36"/>
    <p:sldId id="895" r:id="rId37"/>
    <p:sldId id="938" r:id="rId38"/>
    <p:sldId id="939" r:id="rId39"/>
    <p:sldId id="940" r:id="rId40"/>
    <p:sldId id="941" r:id="rId41"/>
    <p:sldId id="942" r:id="rId42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>
          <p15:clr>
            <a:srgbClr val="A4A3A4"/>
          </p15:clr>
        </p15:guide>
        <p15:guide id="2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229"/>
    <a:srgbClr val="C6C7BE"/>
    <a:srgbClr val="00FFFF"/>
    <a:srgbClr val="9C00FF"/>
    <a:srgbClr val="CCCCFF"/>
    <a:srgbClr val="FFFFCC"/>
    <a:srgbClr val="CCFFCC"/>
    <a:srgbClr val="006C30"/>
    <a:srgbClr val="DDDDD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2" autoAdjust="0"/>
    <p:restoredTop sz="89781" autoAdjust="0"/>
  </p:normalViewPr>
  <p:slideViewPr>
    <p:cSldViewPr>
      <p:cViewPr>
        <p:scale>
          <a:sx n="98" d="100"/>
          <a:sy n="98" d="100"/>
        </p:scale>
        <p:origin x="376" y="-272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15FF7-3A51-7F43-9226-8A413C0741D1}" type="doc">
      <dgm:prSet loTypeId="urn:microsoft.com/office/officeart/2005/8/layout/chevron1" loCatId="" qsTypeId="urn:microsoft.com/office/officeart/2005/8/quickstyle/simple4" qsCatId="simple" csTypeId="urn:microsoft.com/office/officeart/2005/8/colors/colorful5" csCatId="colorful" phldr="1"/>
      <dgm:spPr/>
    </dgm:pt>
    <dgm:pt modelId="{5F70EC74-EB47-BC49-A122-6B75207165D7}">
      <dgm:prSet phldrT="[Text]"/>
      <dgm:spPr/>
      <dgm:t>
        <a:bodyPr/>
        <a:lstStyle/>
        <a:p>
          <a:r>
            <a:rPr lang="de-DE" dirty="0" smtClean="0"/>
            <a:t>Library preparation</a:t>
          </a:r>
          <a:endParaRPr lang="de-DE" dirty="0"/>
        </a:p>
      </dgm:t>
    </dgm:pt>
    <dgm:pt modelId="{8C329BF9-112D-C44D-B135-7899A5DB382C}" type="parTrans" cxnId="{DC4DA056-3081-6346-A5A1-585B97362161}">
      <dgm:prSet/>
      <dgm:spPr/>
      <dgm:t>
        <a:bodyPr/>
        <a:lstStyle/>
        <a:p>
          <a:endParaRPr lang="de-DE"/>
        </a:p>
      </dgm:t>
    </dgm:pt>
    <dgm:pt modelId="{13339A2B-BE21-7D41-AD1B-23043765C774}" type="sibTrans" cxnId="{DC4DA056-3081-6346-A5A1-585B97362161}">
      <dgm:prSet/>
      <dgm:spPr/>
      <dgm:t>
        <a:bodyPr/>
        <a:lstStyle/>
        <a:p>
          <a:endParaRPr lang="de-DE"/>
        </a:p>
      </dgm:t>
    </dgm:pt>
    <dgm:pt modelId="{A6E96B80-01BD-7047-8FA4-81BCAEFCE298}">
      <dgm:prSet phldrT="[Text]"/>
      <dgm:spPr/>
      <dgm:t>
        <a:bodyPr/>
        <a:lstStyle/>
        <a:p>
          <a:r>
            <a:rPr lang="de-DE" dirty="0" smtClean="0"/>
            <a:t>Nanopore sequencing</a:t>
          </a:r>
          <a:endParaRPr lang="de-DE" dirty="0"/>
        </a:p>
      </dgm:t>
    </dgm:pt>
    <dgm:pt modelId="{BF076548-0D71-4E4C-885F-BFBE2AB289B6}" type="parTrans" cxnId="{18F29FAD-EC92-8546-AA34-EB6EB7F26487}">
      <dgm:prSet/>
      <dgm:spPr/>
      <dgm:t>
        <a:bodyPr/>
        <a:lstStyle/>
        <a:p>
          <a:endParaRPr lang="de-DE"/>
        </a:p>
      </dgm:t>
    </dgm:pt>
    <dgm:pt modelId="{7414E69B-AF8B-5C4A-AA33-464E409F8FE6}" type="sibTrans" cxnId="{18F29FAD-EC92-8546-AA34-EB6EB7F26487}">
      <dgm:prSet/>
      <dgm:spPr/>
      <dgm:t>
        <a:bodyPr/>
        <a:lstStyle/>
        <a:p>
          <a:endParaRPr lang="de-DE"/>
        </a:p>
      </dgm:t>
    </dgm:pt>
    <dgm:pt modelId="{9B4918C1-1528-AE48-9260-3567541BA8CF}">
      <dgm:prSet phldrT="[Text]"/>
      <dgm:spPr/>
      <dgm:t>
        <a:bodyPr/>
        <a:lstStyle/>
        <a:p>
          <a:r>
            <a:rPr lang="de-DE" dirty="0" smtClean="0"/>
            <a:t>Analysis</a:t>
          </a:r>
          <a:endParaRPr lang="de-DE" dirty="0"/>
        </a:p>
      </dgm:t>
    </dgm:pt>
    <dgm:pt modelId="{E087869F-3ADE-2B4A-B28E-16CEBCC014F6}" type="parTrans" cxnId="{FD1E0413-694C-A949-88D7-E3FA3C5F4F83}">
      <dgm:prSet/>
      <dgm:spPr/>
      <dgm:t>
        <a:bodyPr/>
        <a:lstStyle/>
        <a:p>
          <a:endParaRPr lang="de-DE"/>
        </a:p>
      </dgm:t>
    </dgm:pt>
    <dgm:pt modelId="{877B2154-1BF9-A643-B3A8-193568CB67A7}" type="sibTrans" cxnId="{FD1E0413-694C-A949-88D7-E3FA3C5F4F83}">
      <dgm:prSet/>
      <dgm:spPr/>
      <dgm:t>
        <a:bodyPr/>
        <a:lstStyle/>
        <a:p>
          <a:endParaRPr lang="de-DE"/>
        </a:p>
      </dgm:t>
    </dgm:pt>
    <dgm:pt modelId="{B753A0C1-F350-C04B-8285-1A238FDB71A3}" type="pres">
      <dgm:prSet presAssocID="{A4B15FF7-3A51-7F43-9226-8A413C0741D1}" presName="Name0" presStyleCnt="0">
        <dgm:presLayoutVars>
          <dgm:dir/>
          <dgm:animLvl val="lvl"/>
          <dgm:resizeHandles val="exact"/>
        </dgm:presLayoutVars>
      </dgm:prSet>
      <dgm:spPr/>
    </dgm:pt>
    <dgm:pt modelId="{14BE81D3-6474-4A4E-A7C0-FB8746C18C3B}" type="pres">
      <dgm:prSet presAssocID="{5F70EC74-EB47-BC49-A122-6B75207165D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40DEC3-6AA6-C84D-AABB-DBD29B6409AB}" type="pres">
      <dgm:prSet presAssocID="{13339A2B-BE21-7D41-AD1B-23043765C774}" presName="parTxOnlySpace" presStyleCnt="0"/>
      <dgm:spPr/>
    </dgm:pt>
    <dgm:pt modelId="{A165BA85-BED6-084F-92A5-160C125CD6D1}" type="pres">
      <dgm:prSet presAssocID="{A6E96B80-01BD-7047-8FA4-81BCAEFCE29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26361E-6BDA-CE4F-8538-4D64734F9B42}" type="pres">
      <dgm:prSet presAssocID="{7414E69B-AF8B-5C4A-AA33-464E409F8FE6}" presName="parTxOnlySpace" presStyleCnt="0"/>
      <dgm:spPr/>
    </dgm:pt>
    <dgm:pt modelId="{17198E9A-00C3-5747-B6DC-E5AA938AF6A2}" type="pres">
      <dgm:prSet presAssocID="{9B4918C1-1528-AE48-9260-3567541BA8C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1D1B78-5429-7A46-A9C8-9D79D3453CD7}" type="presOf" srcId="{A6E96B80-01BD-7047-8FA4-81BCAEFCE298}" destId="{A165BA85-BED6-084F-92A5-160C125CD6D1}" srcOrd="0" destOrd="0" presId="urn:microsoft.com/office/officeart/2005/8/layout/chevron1"/>
    <dgm:cxn modelId="{FD1E0413-694C-A949-88D7-E3FA3C5F4F83}" srcId="{A4B15FF7-3A51-7F43-9226-8A413C0741D1}" destId="{9B4918C1-1528-AE48-9260-3567541BA8CF}" srcOrd="2" destOrd="0" parTransId="{E087869F-3ADE-2B4A-B28E-16CEBCC014F6}" sibTransId="{877B2154-1BF9-A643-B3A8-193568CB67A7}"/>
    <dgm:cxn modelId="{8401AA6E-EED2-0E4D-86F3-8206046D1551}" type="presOf" srcId="{5F70EC74-EB47-BC49-A122-6B75207165D7}" destId="{14BE81D3-6474-4A4E-A7C0-FB8746C18C3B}" srcOrd="0" destOrd="0" presId="urn:microsoft.com/office/officeart/2005/8/layout/chevron1"/>
    <dgm:cxn modelId="{DC4DA056-3081-6346-A5A1-585B97362161}" srcId="{A4B15FF7-3A51-7F43-9226-8A413C0741D1}" destId="{5F70EC74-EB47-BC49-A122-6B75207165D7}" srcOrd="0" destOrd="0" parTransId="{8C329BF9-112D-C44D-B135-7899A5DB382C}" sibTransId="{13339A2B-BE21-7D41-AD1B-23043765C774}"/>
    <dgm:cxn modelId="{7A706440-D60B-D140-A408-9A61148B6BD8}" type="presOf" srcId="{A4B15FF7-3A51-7F43-9226-8A413C0741D1}" destId="{B753A0C1-F350-C04B-8285-1A238FDB71A3}" srcOrd="0" destOrd="0" presId="urn:microsoft.com/office/officeart/2005/8/layout/chevron1"/>
    <dgm:cxn modelId="{18F29FAD-EC92-8546-AA34-EB6EB7F26487}" srcId="{A4B15FF7-3A51-7F43-9226-8A413C0741D1}" destId="{A6E96B80-01BD-7047-8FA4-81BCAEFCE298}" srcOrd="1" destOrd="0" parTransId="{BF076548-0D71-4E4C-885F-BFBE2AB289B6}" sibTransId="{7414E69B-AF8B-5C4A-AA33-464E409F8FE6}"/>
    <dgm:cxn modelId="{E7241951-EEA8-EF46-97FB-3090D3102354}" type="presOf" srcId="{9B4918C1-1528-AE48-9260-3567541BA8CF}" destId="{17198E9A-00C3-5747-B6DC-E5AA938AF6A2}" srcOrd="0" destOrd="0" presId="urn:microsoft.com/office/officeart/2005/8/layout/chevron1"/>
    <dgm:cxn modelId="{BF876277-FA87-6F4C-9D2C-EAFDF8830855}" type="presParOf" srcId="{B753A0C1-F350-C04B-8285-1A238FDB71A3}" destId="{14BE81D3-6474-4A4E-A7C0-FB8746C18C3B}" srcOrd="0" destOrd="0" presId="urn:microsoft.com/office/officeart/2005/8/layout/chevron1"/>
    <dgm:cxn modelId="{6F28B261-4D43-A543-B1A1-3767C0B55F83}" type="presParOf" srcId="{B753A0C1-F350-C04B-8285-1A238FDB71A3}" destId="{A840DEC3-6AA6-C84D-AABB-DBD29B6409AB}" srcOrd="1" destOrd="0" presId="urn:microsoft.com/office/officeart/2005/8/layout/chevron1"/>
    <dgm:cxn modelId="{B138829C-0F98-C842-AE26-DD5B9F71B19F}" type="presParOf" srcId="{B753A0C1-F350-C04B-8285-1A238FDB71A3}" destId="{A165BA85-BED6-084F-92A5-160C125CD6D1}" srcOrd="2" destOrd="0" presId="urn:microsoft.com/office/officeart/2005/8/layout/chevron1"/>
    <dgm:cxn modelId="{9B96022F-C51C-CB4B-99A2-5BD4452065F3}" type="presParOf" srcId="{B753A0C1-F350-C04B-8285-1A238FDB71A3}" destId="{C326361E-6BDA-CE4F-8538-4D64734F9B42}" srcOrd="3" destOrd="0" presId="urn:microsoft.com/office/officeart/2005/8/layout/chevron1"/>
    <dgm:cxn modelId="{9420B2EA-3ADF-754D-8967-E88BE5F129CC}" type="presParOf" srcId="{B753A0C1-F350-C04B-8285-1A238FDB71A3}" destId="{17198E9A-00C3-5747-B6DC-E5AA938AF6A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4B15FF7-3A51-7F43-9226-8A413C0741D1}" type="doc">
      <dgm:prSet loTypeId="urn:microsoft.com/office/officeart/2005/8/layout/chevron1" loCatId="" qsTypeId="urn:microsoft.com/office/officeart/2005/8/quickstyle/simple4" qsCatId="simple" csTypeId="urn:microsoft.com/office/officeart/2005/8/colors/colorful5" csCatId="colorful" phldr="1"/>
      <dgm:spPr/>
    </dgm:pt>
    <dgm:pt modelId="{5F70EC74-EB47-BC49-A122-6B75207165D7}">
      <dgm:prSet phldrT="[Text]"/>
      <dgm:spPr>
        <a:noFill/>
        <a:effectLst/>
      </dgm:spPr>
      <dgm:t>
        <a:bodyPr/>
        <a:lstStyle/>
        <a:p>
          <a:r>
            <a:rPr lang="de-DE" dirty="0" smtClean="0"/>
            <a:t>Library preparation</a:t>
          </a:r>
          <a:endParaRPr lang="de-DE" dirty="0"/>
        </a:p>
      </dgm:t>
    </dgm:pt>
    <dgm:pt modelId="{8C329BF9-112D-C44D-B135-7899A5DB382C}" type="parTrans" cxnId="{DC4DA056-3081-6346-A5A1-585B97362161}">
      <dgm:prSet/>
      <dgm:spPr/>
      <dgm:t>
        <a:bodyPr/>
        <a:lstStyle/>
        <a:p>
          <a:endParaRPr lang="de-DE"/>
        </a:p>
      </dgm:t>
    </dgm:pt>
    <dgm:pt modelId="{13339A2B-BE21-7D41-AD1B-23043765C774}" type="sibTrans" cxnId="{DC4DA056-3081-6346-A5A1-585B97362161}">
      <dgm:prSet/>
      <dgm:spPr/>
      <dgm:t>
        <a:bodyPr/>
        <a:lstStyle/>
        <a:p>
          <a:endParaRPr lang="de-DE"/>
        </a:p>
      </dgm:t>
    </dgm:pt>
    <dgm:pt modelId="{9B4918C1-1528-AE48-9260-3567541BA8CF}">
      <dgm:prSet phldrT="[Text]"/>
      <dgm:spPr/>
      <dgm:t>
        <a:bodyPr/>
        <a:lstStyle/>
        <a:p>
          <a:r>
            <a:rPr lang="de-DE" dirty="0" smtClean="0"/>
            <a:t>Analysis</a:t>
          </a:r>
          <a:endParaRPr lang="de-DE" dirty="0"/>
        </a:p>
      </dgm:t>
    </dgm:pt>
    <dgm:pt modelId="{877B2154-1BF9-A643-B3A8-193568CB67A7}" type="sibTrans" cxnId="{FD1E0413-694C-A949-88D7-E3FA3C5F4F83}">
      <dgm:prSet/>
      <dgm:spPr/>
      <dgm:t>
        <a:bodyPr/>
        <a:lstStyle/>
        <a:p>
          <a:endParaRPr lang="de-DE"/>
        </a:p>
      </dgm:t>
    </dgm:pt>
    <dgm:pt modelId="{E087869F-3ADE-2B4A-B28E-16CEBCC014F6}" type="parTrans" cxnId="{FD1E0413-694C-A949-88D7-E3FA3C5F4F83}">
      <dgm:prSet/>
      <dgm:spPr/>
      <dgm:t>
        <a:bodyPr/>
        <a:lstStyle/>
        <a:p>
          <a:endParaRPr lang="de-DE"/>
        </a:p>
      </dgm:t>
    </dgm:pt>
    <dgm:pt modelId="{A6E96B80-01BD-7047-8FA4-81BCAEFCE298}">
      <dgm:prSet phldrT="[Text]"/>
      <dgm:spPr>
        <a:noFill/>
        <a:effectLst/>
      </dgm:spPr>
      <dgm:t>
        <a:bodyPr/>
        <a:lstStyle/>
        <a:p>
          <a:r>
            <a:rPr lang="de-DE" dirty="0" smtClean="0"/>
            <a:t>Nanopore sequencing</a:t>
          </a:r>
          <a:endParaRPr lang="de-DE" dirty="0"/>
        </a:p>
      </dgm:t>
    </dgm:pt>
    <dgm:pt modelId="{7414E69B-AF8B-5C4A-AA33-464E409F8FE6}" type="sibTrans" cxnId="{18F29FAD-EC92-8546-AA34-EB6EB7F26487}">
      <dgm:prSet/>
      <dgm:spPr/>
      <dgm:t>
        <a:bodyPr/>
        <a:lstStyle/>
        <a:p>
          <a:endParaRPr lang="de-DE"/>
        </a:p>
      </dgm:t>
    </dgm:pt>
    <dgm:pt modelId="{BF076548-0D71-4E4C-885F-BFBE2AB289B6}" type="parTrans" cxnId="{18F29FAD-EC92-8546-AA34-EB6EB7F26487}">
      <dgm:prSet/>
      <dgm:spPr/>
      <dgm:t>
        <a:bodyPr/>
        <a:lstStyle/>
        <a:p>
          <a:endParaRPr lang="de-DE"/>
        </a:p>
      </dgm:t>
    </dgm:pt>
    <dgm:pt modelId="{B753A0C1-F350-C04B-8285-1A238FDB71A3}" type="pres">
      <dgm:prSet presAssocID="{A4B15FF7-3A51-7F43-9226-8A413C0741D1}" presName="Name0" presStyleCnt="0">
        <dgm:presLayoutVars>
          <dgm:dir/>
          <dgm:animLvl val="lvl"/>
          <dgm:resizeHandles val="exact"/>
        </dgm:presLayoutVars>
      </dgm:prSet>
      <dgm:spPr/>
    </dgm:pt>
    <dgm:pt modelId="{14BE81D3-6474-4A4E-A7C0-FB8746C18C3B}" type="pres">
      <dgm:prSet presAssocID="{5F70EC74-EB47-BC49-A122-6B75207165D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40DEC3-6AA6-C84D-AABB-DBD29B6409AB}" type="pres">
      <dgm:prSet presAssocID="{13339A2B-BE21-7D41-AD1B-23043765C774}" presName="parTxOnlySpace" presStyleCnt="0"/>
      <dgm:spPr/>
    </dgm:pt>
    <dgm:pt modelId="{A165BA85-BED6-084F-92A5-160C125CD6D1}" type="pres">
      <dgm:prSet presAssocID="{A6E96B80-01BD-7047-8FA4-81BCAEFCE29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26361E-6BDA-CE4F-8538-4D64734F9B42}" type="pres">
      <dgm:prSet presAssocID="{7414E69B-AF8B-5C4A-AA33-464E409F8FE6}" presName="parTxOnlySpace" presStyleCnt="0"/>
      <dgm:spPr/>
    </dgm:pt>
    <dgm:pt modelId="{17198E9A-00C3-5747-B6DC-E5AA938AF6A2}" type="pres">
      <dgm:prSet presAssocID="{9B4918C1-1528-AE48-9260-3567541BA8C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D1E0413-694C-A949-88D7-E3FA3C5F4F83}" srcId="{A4B15FF7-3A51-7F43-9226-8A413C0741D1}" destId="{9B4918C1-1528-AE48-9260-3567541BA8CF}" srcOrd="2" destOrd="0" parTransId="{E087869F-3ADE-2B4A-B28E-16CEBCC014F6}" sibTransId="{877B2154-1BF9-A643-B3A8-193568CB67A7}"/>
    <dgm:cxn modelId="{DC4DA056-3081-6346-A5A1-585B97362161}" srcId="{A4B15FF7-3A51-7F43-9226-8A413C0741D1}" destId="{5F70EC74-EB47-BC49-A122-6B75207165D7}" srcOrd="0" destOrd="0" parTransId="{8C329BF9-112D-C44D-B135-7899A5DB382C}" sibTransId="{13339A2B-BE21-7D41-AD1B-23043765C774}"/>
    <dgm:cxn modelId="{325EA2AB-7FFA-E24A-8FA6-EBB73D89000D}" type="presOf" srcId="{A4B15FF7-3A51-7F43-9226-8A413C0741D1}" destId="{B753A0C1-F350-C04B-8285-1A238FDB71A3}" srcOrd="0" destOrd="0" presId="urn:microsoft.com/office/officeart/2005/8/layout/chevron1"/>
    <dgm:cxn modelId="{D5A55F55-969B-1D47-9983-3E729783F2B6}" type="presOf" srcId="{9B4918C1-1528-AE48-9260-3567541BA8CF}" destId="{17198E9A-00C3-5747-B6DC-E5AA938AF6A2}" srcOrd="0" destOrd="0" presId="urn:microsoft.com/office/officeart/2005/8/layout/chevron1"/>
    <dgm:cxn modelId="{18F29FAD-EC92-8546-AA34-EB6EB7F26487}" srcId="{A4B15FF7-3A51-7F43-9226-8A413C0741D1}" destId="{A6E96B80-01BD-7047-8FA4-81BCAEFCE298}" srcOrd="1" destOrd="0" parTransId="{BF076548-0D71-4E4C-885F-BFBE2AB289B6}" sibTransId="{7414E69B-AF8B-5C4A-AA33-464E409F8FE6}"/>
    <dgm:cxn modelId="{6A34B0B5-07C1-DF49-B892-DCB17AFF7435}" type="presOf" srcId="{5F70EC74-EB47-BC49-A122-6B75207165D7}" destId="{14BE81D3-6474-4A4E-A7C0-FB8746C18C3B}" srcOrd="0" destOrd="0" presId="urn:microsoft.com/office/officeart/2005/8/layout/chevron1"/>
    <dgm:cxn modelId="{94488448-7E62-4142-86B5-99D96EA33B03}" type="presOf" srcId="{A6E96B80-01BD-7047-8FA4-81BCAEFCE298}" destId="{A165BA85-BED6-084F-92A5-160C125CD6D1}" srcOrd="0" destOrd="0" presId="urn:microsoft.com/office/officeart/2005/8/layout/chevron1"/>
    <dgm:cxn modelId="{7FE3B0F3-4D79-A34F-868B-1D439148EE7F}" type="presParOf" srcId="{B753A0C1-F350-C04B-8285-1A238FDB71A3}" destId="{14BE81D3-6474-4A4E-A7C0-FB8746C18C3B}" srcOrd="0" destOrd="0" presId="urn:microsoft.com/office/officeart/2005/8/layout/chevron1"/>
    <dgm:cxn modelId="{AE5271BE-D54C-DD43-812C-C5D1FBB24B62}" type="presParOf" srcId="{B753A0C1-F350-C04B-8285-1A238FDB71A3}" destId="{A840DEC3-6AA6-C84D-AABB-DBD29B6409AB}" srcOrd="1" destOrd="0" presId="urn:microsoft.com/office/officeart/2005/8/layout/chevron1"/>
    <dgm:cxn modelId="{AAFD66F6-BAAD-4D46-8DDD-2E91A7090497}" type="presParOf" srcId="{B753A0C1-F350-C04B-8285-1A238FDB71A3}" destId="{A165BA85-BED6-084F-92A5-160C125CD6D1}" srcOrd="2" destOrd="0" presId="urn:microsoft.com/office/officeart/2005/8/layout/chevron1"/>
    <dgm:cxn modelId="{A5A0B461-7811-3246-9BEE-3C68B5651BFB}" type="presParOf" srcId="{B753A0C1-F350-C04B-8285-1A238FDB71A3}" destId="{C326361E-6BDA-CE4F-8538-4D64734F9B42}" srcOrd="3" destOrd="0" presId="urn:microsoft.com/office/officeart/2005/8/layout/chevron1"/>
    <dgm:cxn modelId="{7A9BE3F6-0103-A04D-9419-3AEEC2917E25}" type="presParOf" srcId="{B753A0C1-F350-C04B-8285-1A238FDB71A3}" destId="{17198E9A-00C3-5747-B6DC-E5AA938AF6A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B15FF7-3A51-7F43-9226-8A413C0741D1}" type="doc">
      <dgm:prSet loTypeId="urn:microsoft.com/office/officeart/2005/8/layout/chevron1" loCatId="" qsTypeId="urn:microsoft.com/office/officeart/2005/8/quickstyle/simple4" qsCatId="simple" csTypeId="urn:microsoft.com/office/officeart/2005/8/colors/colorful5" csCatId="colorful" phldr="1"/>
      <dgm:spPr/>
    </dgm:pt>
    <dgm:pt modelId="{5F70EC74-EB47-BC49-A122-6B75207165D7}">
      <dgm:prSet phldrT="[Text]"/>
      <dgm:spPr/>
      <dgm:t>
        <a:bodyPr/>
        <a:lstStyle/>
        <a:p>
          <a:r>
            <a:rPr lang="de-DE" dirty="0" smtClean="0"/>
            <a:t>Library preparation</a:t>
          </a:r>
          <a:endParaRPr lang="de-DE" dirty="0"/>
        </a:p>
      </dgm:t>
    </dgm:pt>
    <dgm:pt modelId="{8C329BF9-112D-C44D-B135-7899A5DB382C}" type="parTrans" cxnId="{DC4DA056-3081-6346-A5A1-585B97362161}">
      <dgm:prSet/>
      <dgm:spPr/>
      <dgm:t>
        <a:bodyPr/>
        <a:lstStyle/>
        <a:p>
          <a:endParaRPr lang="de-DE"/>
        </a:p>
      </dgm:t>
    </dgm:pt>
    <dgm:pt modelId="{13339A2B-BE21-7D41-AD1B-23043765C774}" type="sibTrans" cxnId="{DC4DA056-3081-6346-A5A1-585B97362161}">
      <dgm:prSet/>
      <dgm:spPr/>
      <dgm:t>
        <a:bodyPr/>
        <a:lstStyle/>
        <a:p>
          <a:endParaRPr lang="de-DE"/>
        </a:p>
      </dgm:t>
    </dgm:pt>
    <dgm:pt modelId="{9B4918C1-1528-AE48-9260-3567541BA8CF}">
      <dgm:prSet phldrT="[Text]"/>
      <dgm:spPr>
        <a:noFill/>
        <a:effectLst/>
      </dgm:spPr>
      <dgm:t>
        <a:bodyPr/>
        <a:lstStyle/>
        <a:p>
          <a:r>
            <a:rPr lang="de-DE" dirty="0" smtClean="0"/>
            <a:t>Analysis</a:t>
          </a:r>
          <a:endParaRPr lang="de-DE" dirty="0"/>
        </a:p>
      </dgm:t>
    </dgm:pt>
    <dgm:pt modelId="{877B2154-1BF9-A643-B3A8-193568CB67A7}" type="sibTrans" cxnId="{FD1E0413-694C-A949-88D7-E3FA3C5F4F83}">
      <dgm:prSet/>
      <dgm:spPr/>
      <dgm:t>
        <a:bodyPr/>
        <a:lstStyle/>
        <a:p>
          <a:endParaRPr lang="de-DE"/>
        </a:p>
      </dgm:t>
    </dgm:pt>
    <dgm:pt modelId="{E087869F-3ADE-2B4A-B28E-16CEBCC014F6}" type="parTrans" cxnId="{FD1E0413-694C-A949-88D7-E3FA3C5F4F83}">
      <dgm:prSet/>
      <dgm:spPr/>
      <dgm:t>
        <a:bodyPr/>
        <a:lstStyle/>
        <a:p>
          <a:endParaRPr lang="de-DE"/>
        </a:p>
      </dgm:t>
    </dgm:pt>
    <dgm:pt modelId="{A6E96B80-01BD-7047-8FA4-81BCAEFCE298}">
      <dgm:prSet phldrT="[Text]"/>
      <dgm:spPr>
        <a:noFill/>
        <a:effectLst/>
      </dgm:spPr>
      <dgm:t>
        <a:bodyPr/>
        <a:lstStyle/>
        <a:p>
          <a:r>
            <a:rPr lang="de-DE" dirty="0" smtClean="0"/>
            <a:t>Nanopore sequencing</a:t>
          </a:r>
          <a:endParaRPr lang="de-DE" dirty="0"/>
        </a:p>
      </dgm:t>
    </dgm:pt>
    <dgm:pt modelId="{7414E69B-AF8B-5C4A-AA33-464E409F8FE6}" type="sibTrans" cxnId="{18F29FAD-EC92-8546-AA34-EB6EB7F26487}">
      <dgm:prSet/>
      <dgm:spPr/>
      <dgm:t>
        <a:bodyPr/>
        <a:lstStyle/>
        <a:p>
          <a:endParaRPr lang="de-DE"/>
        </a:p>
      </dgm:t>
    </dgm:pt>
    <dgm:pt modelId="{BF076548-0D71-4E4C-885F-BFBE2AB289B6}" type="parTrans" cxnId="{18F29FAD-EC92-8546-AA34-EB6EB7F26487}">
      <dgm:prSet/>
      <dgm:spPr/>
      <dgm:t>
        <a:bodyPr/>
        <a:lstStyle/>
        <a:p>
          <a:endParaRPr lang="de-DE"/>
        </a:p>
      </dgm:t>
    </dgm:pt>
    <dgm:pt modelId="{B753A0C1-F350-C04B-8285-1A238FDB71A3}" type="pres">
      <dgm:prSet presAssocID="{A4B15FF7-3A51-7F43-9226-8A413C0741D1}" presName="Name0" presStyleCnt="0">
        <dgm:presLayoutVars>
          <dgm:dir/>
          <dgm:animLvl val="lvl"/>
          <dgm:resizeHandles val="exact"/>
        </dgm:presLayoutVars>
      </dgm:prSet>
      <dgm:spPr/>
    </dgm:pt>
    <dgm:pt modelId="{14BE81D3-6474-4A4E-A7C0-FB8746C18C3B}" type="pres">
      <dgm:prSet presAssocID="{5F70EC74-EB47-BC49-A122-6B75207165D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40DEC3-6AA6-C84D-AABB-DBD29B6409AB}" type="pres">
      <dgm:prSet presAssocID="{13339A2B-BE21-7D41-AD1B-23043765C774}" presName="parTxOnlySpace" presStyleCnt="0"/>
      <dgm:spPr/>
    </dgm:pt>
    <dgm:pt modelId="{A165BA85-BED6-084F-92A5-160C125CD6D1}" type="pres">
      <dgm:prSet presAssocID="{A6E96B80-01BD-7047-8FA4-81BCAEFCE29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26361E-6BDA-CE4F-8538-4D64734F9B42}" type="pres">
      <dgm:prSet presAssocID="{7414E69B-AF8B-5C4A-AA33-464E409F8FE6}" presName="parTxOnlySpace" presStyleCnt="0"/>
      <dgm:spPr/>
    </dgm:pt>
    <dgm:pt modelId="{17198E9A-00C3-5747-B6DC-E5AA938AF6A2}" type="pres">
      <dgm:prSet presAssocID="{9B4918C1-1528-AE48-9260-3567541BA8C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8F29FAD-EC92-8546-AA34-EB6EB7F26487}" srcId="{A4B15FF7-3A51-7F43-9226-8A413C0741D1}" destId="{A6E96B80-01BD-7047-8FA4-81BCAEFCE298}" srcOrd="1" destOrd="0" parTransId="{BF076548-0D71-4E4C-885F-BFBE2AB289B6}" sibTransId="{7414E69B-AF8B-5C4A-AA33-464E409F8FE6}"/>
    <dgm:cxn modelId="{FF10F29A-B8A1-6747-B9C1-1B4C21C115F5}" type="presOf" srcId="{A6E96B80-01BD-7047-8FA4-81BCAEFCE298}" destId="{A165BA85-BED6-084F-92A5-160C125CD6D1}" srcOrd="0" destOrd="0" presId="urn:microsoft.com/office/officeart/2005/8/layout/chevron1"/>
    <dgm:cxn modelId="{5E4693FD-AD5C-B746-86AD-48F5826B0F65}" type="presOf" srcId="{9B4918C1-1528-AE48-9260-3567541BA8CF}" destId="{17198E9A-00C3-5747-B6DC-E5AA938AF6A2}" srcOrd="0" destOrd="0" presId="urn:microsoft.com/office/officeart/2005/8/layout/chevron1"/>
    <dgm:cxn modelId="{ECF50474-492C-1C4F-AD55-A0F8BA1AD305}" type="presOf" srcId="{A4B15FF7-3A51-7F43-9226-8A413C0741D1}" destId="{B753A0C1-F350-C04B-8285-1A238FDB71A3}" srcOrd="0" destOrd="0" presId="urn:microsoft.com/office/officeart/2005/8/layout/chevron1"/>
    <dgm:cxn modelId="{FD1E0413-694C-A949-88D7-E3FA3C5F4F83}" srcId="{A4B15FF7-3A51-7F43-9226-8A413C0741D1}" destId="{9B4918C1-1528-AE48-9260-3567541BA8CF}" srcOrd="2" destOrd="0" parTransId="{E087869F-3ADE-2B4A-B28E-16CEBCC014F6}" sibTransId="{877B2154-1BF9-A643-B3A8-193568CB67A7}"/>
    <dgm:cxn modelId="{DC4DA056-3081-6346-A5A1-585B97362161}" srcId="{A4B15FF7-3A51-7F43-9226-8A413C0741D1}" destId="{5F70EC74-EB47-BC49-A122-6B75207165D7}" srcOrd="0" destOrd="0" parTransId="{8C329BF9-112D-C44D-B135-7899A5DB382C}" sibTransId="{13339A2B-BE21-7D41-AD1B-23043765C774}"/>
    <dgm:cxn modelId="{49D405A0-6522-CC4B-A68F-23963A47CBA9}" type="presOf" srcId="{5F70EC74-EB47-BC49-A122-6B75207165D7}" destId="{14BE81D3-6474-4A4E-A7C0-FB8746C18C3B}" srcOrd="0" destOrd="0" presId="urn:microsoft.com/office/officeart/2005/8/layout/chevron1"/>
    <dgm:cxn modelId="{DFDCD490-9375-C84C-AB80-1AF2E854D70E}" type="presParOf" srcId="{B753A0C1-F350-C04B-8285-1A238FDB71A3}" destId="{14BE81D3-6474-4A4E-A7C0-FB8746C18C3B}" srcOrd="0" destOrd="0" presId="urn:microsoft.com/office/officeart/2005/8/layout/chevron1"/>
    <dgm:cxn modelId="{E1CB2EEB-A027-444E-99F1-020D08EC7347}" type="presParOf" srcId="{B753A0C1-F350-C04B-8285-1A238FDB71A3}" destId="{A840DEC3-6AA6-C84D-AABB-DBD29B6409AB}" srcOrd="1" destOrd="0" presId="urn:microsoft.com/office/officeart/2005/8/layout/chevron1"/>
    <dgm:cxn modelId="{FD7267F8-E242-AA49-91A6-1E103D86BF3D}" type="presParOf" srcId="{B753A0C1-F350-C04B-8285-1A238FDB71A3}" destId="{A165BA85-BED6-084F-92A5-160C125CD6D1}" srcOrd="2" destOrd="0" presId="urn:microsoft.com/office/officeart/2005/8/layout/chevron1"/>
    <dgm:cxn modelId="{40F5EB9A-6BCB-C947-A96C-F24C5B95997F}" type="presParOf" srcId="{B753A0C1-F350-C04B-8285-1A238FDB71A3}" destId="{C326361E-6BDA-CE4F-8538-4D64734F9B42}" srcOrd="3" destOrd="0" presId="urn:microsoft.com/office/officeart/2005/8/layout/chevron1"/>
    <dgm:cxn modelId="{F092AC73-36D1-464C-B2ED-F4317D55D7AD}" type="presParOf" srcId="{B753A0C1-F350-C04B-8285-1A238FDB71A3}" destId="{17198E9A-00C3-5747-B6DC-E5AA938AF6A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B15FF7-3A51-7F43-9226-8A413C0741D1}" type="doc">
      <dgm:prSet loTypeId="urn:microsoft.com/office/officeart/2005/8/layout/chevron1" loCatId="" qsTypeId="urn:microsoft.com/office/officeart/2005/8/quickstyle/simple4" qsCatId="simple" csTypeId="urn:microsoft.com/office/officeart/2005/8/colors/colorful5" csCatId="colorful" phldr="1"/>
      <dgm:spPr/>
    </dgm:pt>
    <dgm:pt modelId="{5F70EC74-EB47-BC49-A122-6B75207165D7}">
      <dgm:prSet phldrT="[Text]"/>
      <dgm:spPr/>
      <dgm:t>
        <a:bodyPr/>
        <a:lstStyle/>
        <a:p>
          <a:r>
            <a:rPr lang="de-DE" dirty="0" smtClean="0"/>
            <a:t>Library preparation</a:t>
          </a:r>
          <a:endParaRPr lang="de-DE" dirty="0"/>
        </a:p>
      </dgm:t>
    </dgm:pt>
    <dgm:pt modelId="{8C329BF9-112D-C44D-B135-7899A5DB382C}" type="parTrans" cxnId="{DC4DA056-3081-6346-A5A1-585B97362161}">
      <dgm:prSet/>
      <dgm:spPr/>
      <dgm:t>
        <a:bodyPr/>
        <a:lstStyle/>
        <a:p>
          <a:endParaRPr lang="de-DE"/>
        </a:p>
      </dgm:t>
    </dgm:pt>
    <dgm:pt modelId="{13339A2B-BE21-7D41-AD1B-23043765C774}" type="sibTrans" cxnId="{DC4DA056-3081-6346-A5A1-585B97362161}">
      <dgm:prSet/>
      <dgm:spPr/>
      <dgm:t>
        <a:bodyPr/>
        <a:lstStyle/>
        <a:p>
          <a:endParaRPr lang="de-DE"/>
        </a:p>
      </dgm:t>
    </dgm:pt>
    <dgm:pt modelId="{9B4918C1-1528-AE48-9260-3567541BA8CF}">
      <dgm:prSet phldrT="[Text]"/>
      <dgm:spPr>
        <a:noFill/>
        <a:effectLst/>
      </dgm:spPr>
      <dgm:t>
        <a:bodyPr/>
        <a:lstStyle/>
        <a:p>
          <a:r>
            <a:rPr lang="de-DE" dirty="0" smtClean="0"/>
            <a:t>Analysis</a:t>
          </a:r>
          <a:endParaRPr lang="de-DE" dirty="0"/>
        </a:p>
      </dgm:t>
    </dgm:pt>
    <dgm:pt modelId="{877B2154-1BF9-A643-B3A8-193568CB67A7}" type="sibTrans" cxnId="{FD1E0413-694C-A949-88D7-E3FA3C5F4F83}">
      <dgm:prSet/>
      <dgm:spPr/>
      <dgm:t>
        <a:bodyPr/>
        <a:lstStyle/>
        <a:p>
          <a:endParaRPr lang="de-DE"/>
        </a:p>
      </dgm:t>
    </dgm:pt>
    <dgm:pt modelId="{E087869F-3ADE-2B4A-B28E-16CEBCC014F6}" type="parTrans" cxnId="{FD1E0413-694C-A949-88D7-E3FA3C5F4F83}">
      <dgm:prSet/>
      <dgm:spPr/>
      <dgm:t>
        <a:bodyPr/>
        <a:lstStyle/>
        <a:p>
          <a:endParaRPr lang="de-DE"/>
        </a:p>
      </dgm:t>
    </dgm:pt>
    <dgm:pt modelId="{A6E96B80-01BD-7047-8FA4-81BCAEFCE298}">
      <dgm:prSet phldrT="[Text]"/>
      <dgm:spPr>
        <a:noFill/>
        <a:effectLst/>
      </dgm:spPr>
      <dgm:t>
        <a:bodyPr/>
        <a:lstStyle/>
        <a:p>
          <a:r>
            <a:rPr lang="de-DE" dirty="0" smtClean="0"/>
            <a:t>Nanopore sequencing</a:t>
          </a:r>
          <a:endParaRPr lang="de-DE" dirty="0"/>
        </a:p>
      </dgm:t>
    </dgm:pt>
    <dgm:pt modelId="{7414E69B-AF8B-5C4A-AA33-464E409F8FE6}" type="sibTrans" cxnId="{18F29FAD-EC92-8546-AA34-EB6EB7F26487}">
      <dgm:prSet/>
      <dgm:spPr/>
      <dgm:t>
        <a:bodyPr/>
        <a:lstStyle/>
        <a:p>
          <a:endParaRPr lang="de-DE"/>
        </a:p>
      </dgm:t>
    </dgm:pt>
    <dgm:pt modelId="{BF076548-0D71-4E4C-885F-BFBE2AB289B6}" type="parTrans" cxnId="{18F29FAD-EC92-8546-AA34-EB6EB7F26487}">
      <dgm:prSet/>
      <dgm:spPr/>
      <dgm:t>
        <a:bodyPr/>
        <a:lstStyle/>
        <a:p>
          <a:endParaRPr lang="de-DE"/>
        </a:p>
      </dgm:t>
    </dgm:pt>
    <dgm:pt modelId="{B753A0C1-F350-C04B-8285-1A238FDB71A3}" type="pres">
      <dgm:prSet presAssocID="{A4B15FF7-3A51-7F43-9226-8A413C0741D1}" presName="Name0" presStyleCnt="0">
        <dgm:presLayoutVars>
          <dgm:dir/>
          <dgm:animLvl val="lvl"/>
          <dgm:resizeHandles val="exact"/>
        </dgm:presLayoutVars>
      </dgm:prSet>
      <dgm:spPr/>
    </dgm:pt>
    <dgm:pt modelId="{14BE81D3-6474-4A4E-A7C0-FB8746C18C3B}" type="pres">
      <dgm:prSet presAssocID="{5F70EC74-EB47-BC49-A122-6B75207165D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40DEC3-6AA6-C84D-AABB-DBD29B6409AB}" type="pres">
      <dgm:prSet presAssocID="{13339A2B-BE21-7D41-AD1B-23043765C774}" presName="parTxOnlySpace" presStyleCnt="0"/>
      <dgm:spPr/>
    </dgm:pt>
    <dgm:pt modelId="{A165BA85-BED6-084F-92A5-160C125CD6D1}" type="pres">
      <dgm:prSet presAssocID="{A6E96B80-01BD-7047-8FA4-81BCAEFCE29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26361E-6BDA-CE4F-8538-4D64734F9B42}" type="pres">
      <dgm:prSet presAssocID="{7414E69B-AF8B-5C4A-AA33-464E409F8FE6}" presName="parTxOnlySpace" presStyleCnt="0"/>
      <dgm:spPr/>
    </dgm:pt>
    <dgm:pt modelId="{17198E9A-00C3-5747-B6DC-E5AA938AF6A2}" type="pres">
      <dgm:prSet presAssocID="{9B4918C1-1528-AE48-9260-3567541BA8C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D1E0413-694C-A949-88D7-E3FA3C5F4F83}" srcId="{A4B15FF7-3A51-7F43-9226-8A413C0741D1}" destId="{9B4918C1-1528-AE48-9260-3567541BA8CF}" srcOrd="2" destOrd="0" parTransId="{E087869F-3ADE-2B4A-B28E-16CEBCC014F6}" sibTransId="{877B2154-1BF9-A643-B3A8-193568CB67A7}"/>
    <dgm:cxn modelId="{656C27F2-6B35-344D-A12C-BD6DBB65AE07}" type="presOf" srcId="{A6E96B80-01BD-7047-8FA4-81BCAEFCE298}" destId="{A165BA85-BED6-084F-92A5-160C125CD6D1}" srcOrd="0" destOrd="0" presId="urn:microsoft.com/office/officeart/2005/8/layout/chevron1"/>
    <dgm:cxn modelId="{331ED48E-5FEF-534B-9BDC-F587B1B7407A}" type="presOf" srcId="{9B4918C1-1528-AE48-9260-3567541BA8CF}" destId="{17198E9A-00C3-5747-B6DC-E5AA938AF6A2}" srcOrd="0" destOrd="0" presId="urn:microsoft.com/office/officeart/2005/8/layout/chevron1"/>
    <dgm:cxn modelId="{DC4DA056-3081-6346-A5A1-585B97362161}" srcId="{A4B15FF7-3A51-7F43-9226-8A413C0741D1}" destId="{5F70EC74-EB47-BC49-A122-6B75207165D7}" srcOrd="0" destOrd="0" parTransId="{8C329BF9-112D-C44D-B135-7899A5DB382C}" sibTransId="{13339A2B-BE21-7D41-AD1B-23043765C774}"/>
    <dgm:cxn modelId="{71DEDB74-CC99-EA4F-BA40-4122A7D91FC5}" type="presOf" srcId="{A4B15FF7-3A51-7F43-9226-8A413C0741D1}" destId="{B753A0C1-F350-C04B-8285-1A238FDB71A3}" srcOrd="0" destOrd="0" presId="urn:microsoft.com/office/officeart/2005/8/layout/chevron1"/>
    <dgm:cxn modelId="{18F29FAD-EC92-8546-AA34-EB6EB7F26487}" srcId="{A4B15FF7-3A51-7F43-9226-8A413C0741D1}" destId="{A6E96B80-01BD-7047-8FA4-81BCAEFCE298}" srcOrd="1" destOrd="0" parTransId="{BF076548-0D71-4E4C-885F-BFBE2AB289B6}" sibTransId="{7414E69B-AF8B-5C4A-AA33-464E409F8FE6}"/>
    <dgm:cxn modelId="{ED44A169-E939-8F4A-81A4-51A57A31E938}" type="presOf" srcId="{5F70EC74-EB47-BC49-A122-6B75207165D7}" destId="{14BE81D3-6474-4A4E-A7C0-FB8746C18C3B}" srcOrd="0" destOrd="0" presId="urn:microsoft.com/office/officeart/2005/8/layout/chevron1"/>
    <dgm:cxn modelId="{93686018-5AEF-5644-8389-7E753B7A947A}" type="presParOf" srcId="{B753A0C1-F350-C04B-8285-1A238FDB71A3}" destId="{14BE81D3-6474-4A4E-A7C0-FB8746C18C3B}" srcOrd="0" destOrd="0" presId="urn:microsoft.com/office/officeart/2005/8/layout/chevron1"/>
    <dgm:cxn modelId="{32A30B5F-7BED-8D44-A4AB-D458ED4516AB}" type="presParOf" srcId="{B753A0C1-F350-C04B-8285-1A238FDB71A3}" destId="{A840DEC3-6AA6-C84D-AABB-DBD29B6409AB}" srcOrd="1" destOrd="0" presId="urn:microsoft.com/office/officeart/2005/8/layout/chevron1"/>
    <dgm:cxn modelId="{F991F0E5-3F56-3145-A85C-3415321F14C4}" type="presParOf" srcId="{B753A0C1-F350-C04B-8285-1A238FDB71A3}" destId="{A165BA85-BED6-084F-92A5-160C125CD6D1}" srcOrd="2" destOrd="0" presId="urn:microsoft.com/office/officeart/2005/8/layout/chevron1"/>
    <dgm:cxn modelId="{8D5D5A31-100F-3543-8BAC-5C5E26741F28}" type="presParOf" srcId="{B753A0C1-F350-C04B-8285-1A238FDB71A3}" destId="{C326361E-6BDA-CE4F-8538-4D64734F9B42}" srcOrd="3" destOrd="0" presId="urn:microsoft.com/office/officeart/2005/8/layout/chevron1"/>
    <dgm:cxn modelId="{98C906FD-3A88-054F-A3E0-01BC260A11D7}" type="presParOf" srcId="{B753A0C1-F350-C04B-8285-1A238FDB71A3}" destId="{17198E9A-00C3-5747-B6DC-E5AA938AF6A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B15FF7-3A51-7F43-9226-8A413C0741D1}" type="doc">
      <dgm:prSet loTypeId="urn:microsoft.com/office/officeart/2005/8/layout/chevron1" loCatId="" qsTypeId="urn:microsoft.com/office/officeart/2005/8/quickstyle/simple4" qsCatId="simple" csTypeId="urn:microsoft.com/office/officeart/2005/8/colors/colorful5" csCatId="colorful" phldr="1"/>
      <dgm:spPr/>
    </dgm:pt>
    <dgm:pt modelId="{5F70EC74-EB47-BC49-A122-6B75207165D7}">
      <dgm:prSet phldrT="[Text]"/>
      <dgm:spPr/>
      <dgm:t>
        <a:bodyPr/>
        <a:lstStyle/>
        <a:p>
          <a:r>
            <a:rPr lang="de-DE" dirty="0" smtClean="0"/>
            <a:t>Library preparation</a:t>
          </a:r>
          <a:endParaRPr lang="de-DE" dirty="0"/>
        </a:p>
      </dgm:t>
    </dgm:pt>
    <dgm:pt modelId="{8C329BF9-112D-C44D-B135-7899A5DB382C}" type="parTrans" cxnId="{DC4DA056-3081-6346-A5A1-585B97362161}">
      <dgm:prSet/>
      <dgm:spPr/>
      <dgm:t>
        <a:bodyPr/>
        <a:lstStyle/>
        <a:p>
          <a:endParaRPr lang="de-DE"/>
        </a:p>
      </dgm:t>
    </dgm:pt>
    <dgm:pt modelId="{13339A2B-BE21-7D41-AD1B-23043765C774}" type="sibTrans" cxnId="{DC4DA056-3081-6346-A5A1-585B97362161}">
      <dgm:prSet/>
      <dgm:spPr/>
      <dgm:t>
        <a:bodyPr/>
        <a:lstStyle/>
        <a:p>
          <a:endParaRPr lang="de-DE"/>
        </a:p>
      </dgm:t>
    </dgm:pt>
    <dgm:pt modelId="{9B4918C1-1528-AE48-9260-3567541BA8CF}">
      <dgm:prSet phldrT="[Text]"/>
      <dgm:spPr>
        <a:noFill/>
        <a:effectLst/>
      </dgm:spPr>
      <dgm:t>
        <a:bodyPr/>
        <a:lstStyle/>
        <a:p>
          <a:r>
            <a:rPr lang="de-DE" dirty="0" smtClean="0"/>
            <a:t>Analysis</a:t>
          </a:r>
          <a:endParaRPr lang="de-DE" dirty="0"/>
        </a:p>
      </dgm:t>
    </dgm:pt>
    <dgm:pt modelId="{877B2154-1BF9-A643-B3A8-193568CB67A7}" type="sibTrans" cxnId="{FD1E0413-694C-A949-88D7-E3FA3C5F4F83}">
      <dgm:prSet/>
      <dgm:spPr/>
      <dgm:t>
        <a:bodyPr/>
        <a:lstStyle/>
        <a:p>
          <a:endParaRPr lang="de-DE"/>
        </a:p>
      </dgm:t>
    </dgm:pt>
    <dgm:pt modelId="{E087869F-3ADE-2B4A-B28E-16CEBCC014F6}" type="parTrans" cxnId="{FD1E0413-694C-A949-88D7-E3FA3C5F4F83}">
      <dgm:prSet/>
      <dgm:spPr/>
      <dgm:t>
        <a:bodyPr/>
        <a:lstStyle/>
        <a:p>
          <a:endParaRPr lang="de-DE"/>
        </a:p>
      </dgm:t>
    </dgm:pt>
    <dgm:pt modelId="{A6E96B80-01BD-7047-8FA4-81BCAEFCE298}">
      <dgm:prSet phldrT="[Text]"/>
      <dgm:spPr>
        <a:noFill/>
        <a:effectLst/>
      </dgm:spPr>
      <dgm:t>
        <a:bodyPr/>
        <a:lstStyle/>
        <a:p>
          <a:r>
            <a:rPr lang="de-DE" dirty="0" smtClean="0"/>
            <a:t>Nanopore sequencing</a:t>
          </a:r>
          <a:endParaRPr lang="de-DE" dirty="0"/>
        </a:p>
      </dgm:t>
    </dgm:pt>
    <dgm:pt modelId="{7414E69B-AF8B-5C4A-AA33-464E409F8FE6}" type="sibTrans" cxnId="{18F29FAD-EC92-8546-AA34-EB6EB7F26487}">
      <dgm:prSet/>
      <dgm:spPr/>
      <dgm:t>
        <a:bodyPr/>
        <a:lstStyle/>
        <a:p>
          <a:endParaRPr lang="de-DE"/>
        </a:p>
      </dgm:t>
    </dgm:pt>
    <dgm:pt modelId="{BF076548-0D71-4E4C-885F-BFBE2AB289B6}" type="parTrans" cxnId="{18F29FAD-EC92-8546-AA34-EB6EB7F26487}">
      <dgm:prSet/>
      <dgm:spPr/>
      <dgm:t>
        <a:bodyPr/>
        <a:lstStyle/>
        <a:p>
          <a:endParaRPr lang="de-DE"/>
        </a:p>
      </dgm:t>
    </dgm:pt>
    <dgm:pt modelId="{B753A0C1-F350-C04B-8285-1A238FDB71A3}" type="pres">
      <dgm:prSet presAssocID="{A4B15FF7-3A51-7F43-9226-8A413C0741D1}" presName="Name0" presStyleCnt="0">
        <dgm:presLayoutVars>
          <dgm:dir/>
          <dgm:animLvl val="lvl"/>
          <dgm:resizeHandles val="exact"/>
        </dgm:presLayoutVars>
      </dgm:prSet>
      <dgm:spPr/>
    </dgm:pt>
    <dgm:pt modelId="{14BE81D3-6474-4A4E-A7C0-FB8746C18C3B}" type="pres">
      <dgm:prSet presAssocID="{5F70EC74-EB47-BC49-A122-6B75207165D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40DEC3-6AA6-C84D-AABB-DBD29B6409AB}" type="pres">
      <dgm:prSet presAssocID="{13339A2B-BE21-7D41-AD1B-23043765C774}" presName="parTxOnlySpace" presStyleCnt="0"/>
      <dgm:spPr/>
    </dgm:pt>
    <dgm:pt modelId="{A165BA85-BED6-084F-92A5-160C125CD6D1}" type="pres">
      <dgm:prSet presAssocID="{A6E96B80-01BD-7047-8FA4-81BCAEFCE29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26361E-6BDA-CE4F-8538-4D64734F9B42}" type="pres">
      <dgm:prSet presAssocID="{7414E69B-AF8B-5C4A-AA33-464E409F8FE6}" presName="parTxOnlySpace" presStyleCnt="0"/>
      <dgm:spPr/>
    </dgm:pt>
    <dgm:pt modelId="{17198E9A-00C3-5747-B6DC-E5AA938AF6A2}" type="pres">
      <dgm:prSet presAssocID="{9B4918C1-1528-AE48-9260-3567541BA8C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DEC5A54-A30B-1744-9919-43073BE12F5B}" type="presOf" srcId="{A4B15FF7-3A51-7F43-9226-8A413C0741D1}" destId="{B753A0C1-F350-C04B-8285-1A238FDB71A3}" srcOrd="0" destOrd="0" presId="urn:microsoft.com/office/officeart/2005/8/layout/chevron1"/>
    <dgm:cxn modelId="{89A3649D-FAD9-4B4B-AFCA-52A93F1C59D2}" type="presOf" srcId="{9B4918C1-1528-AE48-9260-3567541BA8CF}" destId="{17198E9A-00C3-5747-B6DC-E5AA938AF6A2}" srcOrd="0" destOrd="0" presId="urn:microsoft.com/office/officeart/2005/8/layout/chevron1"/>
    <dgm:cxn modelId="{FD1E0413-694C-A949-88D7-E3FA3C5F4F83}" srcId="{A4B15FF7-3A51-7F43-9226-8A413C0741D1}" destId="{9B4918C1-1528-AE48-9260-3567541BA8CF}" srcOrd="2" destOrd="0" parTransId="{E087869F-3ADE-2B4A-B28E-16CEBCC014F6}" sibTransId="{877B2154-1BF9-A643-B3A8-193568CB67A7}"/>
    <dgm:cxn modelId="{DC4DA056-3081-6346-A5A1-585B97362161}" srcId="{A4B15FF7-3A51-7F43-9226-8A413C0741D1}" destId="{5F70EC74-EB47-BC49-A122-6B75207165D7}" srcOrd="0" destOrd="0" parTransId="{8C329BF9-112D-C44D-B135-7899A5DB382C}" sibTransId="{13339A2B-BE21-7D41-AD1B-23043765C774}"/>
    <dgm:cxn modelId="{3799FB04-EFFC-CC47-B0FB-AB39A874770F}" type="presOf" srcId="{A6E96B80-01BD-7047-8FA4-81BCAEFCE298}" destId="{A165BA85-BED6-084F-92A5-160C125CD6D1}" srcOrd="0" destOrd="0" presId="urn:microsoft.com/office/officeart/2005/8/layout/chevron1"/>
    <dgm:cxn modelId="{18F29FAD-EC92-8546-AA34-EB6EB7F26487}" srcId="{A4B15FF7-3A51-7F43-9226-8A413C0741D1}" destId="{A6E96B80-01BD-7047-8FA4-81BCAEFCE298}" srcOrd="1" destOrd="0" parTransId="{BF076548-0D71-4E4C-885F-BFBE2AB289B6}" sibTransId="{7414E69B-AF8B-5C4A-AA33-464E409F8FE6}"/>
    <dgm:cxn modelId="{F4E332D7-D6EF-CA4E-A300-2DA5AFA84E3A}" type="presOf" srcId="{5F70EC74-EB47-BC49-A122-6B75207165D7}" destId="{14BE81D3-6474-4A4E-A7C0-FB8746C18C3B}" srcOrd="0" destOrd="0" presId="urn:microsoft.com/office/officeart/2005/8/layout/chevron1"/>
    <dgm:cxn modelId="{49ABD5D7-6FB3-5A44-A5E3-9F60871C6ABF}" type="presParOf" srcId="{B753A0C1-F350-C04B-8285-1A238FDB71A3}" destId="{14BE81D3-6474-4A4E-A7C0-FB8746C18C3B}" srcOrd="0" destOrd="0" presId="urn:microsoft.com/office/officeart/2005/8/layout/chevron1"/>
    <dgm:cxn modelId="{9FF632B0-E969-684B-978A-D1E2B1BF0D6E}" type="presParOf" srcId="{B753A0C1-F350-C04B-8285-1A238FDB71A3}" destId="{A840DEC3-6AA6-C84D-AABB-DBD29B6409AB}" srcOrd="1" destOrd="0" presId="urn:microsoft.com/office/officeart/2005/8/layout/chevron1"/>
    <dgm:cxn modelId="{F5BE35E5-2AFF-7042-9FB9-A32E5BCBE4EE}" type="presParOf" srcId="{B753A0C1-F350-C04B-8285-1A238FDB71A3}" destId="{A165BA85-BED6-084F-92A5-160C125CD6D1}" srcOrd="2" destOrd="0" presId="urn:microsoft.com/office/officeart/2005/8/layout/chevron1"/>
    <dgm:cxn modelId="{AA3E90BC-986B-FC42-B8F2-14C52EAD2EA4}" type="presParOf" srcId="{B753A0C1-F350-C04B-8285-1A238FDB71A3}" destId="{C326361E-6BDA-CE4F-8538-4D64734F9B42}" srcOrd="3" destOrd="0" presId="urn:microsoft.com/office/officeart/2005/8/layout/chevron1"/>
    <dgm:cxn modelId="{0A109F24-9C74-4B44-9DBA-073D1CF68308}" type="presParOf" srcId="{B753A0C1-F350-C04B-8285-1A238FDB71A3}" destId="{17198E9A-00C3-5747-B6DC-E5AA938AF6A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B15FF7-3A51-7F43-9226-8A413C0741D1}" type="doc">
      <dgm:prSet loTypeId="urn:microsoft.com/office/officeart/2005/8/layout/chevron1" loCatId="" qsTypeId="urn:microsoft.com/office/officeart/2005/8/quickstyle/simple4" qsCatId="simple" csTypeId="urn:microsoft.com/office/officeart/2005/8/colors/colorful5" csCatId="colorful" phldr="1"/>
      <dgm:spPr/>
    </dgm:pt>
    <dgm:pt modelId="{5F70EC74-EB47-BC49-A122-6B75207165D7}">
      <dgm:prSet phldrT="[Text]"/>
      <dgm:spPr/>
      <dgm:t>
        <a:bodyPr/>
        <a:lstStyle/>
        <a:p>
          <a:r>
            <a:rPr lang="de-DE" dirty="0" smtClean="0"/>
            <a:t>Library preparation</a:t>
          </a:r>
          <a:endParaRPr lang="de-DE" dirty="0"/>
        </a:p>
      </dgm:t>
    </dgm:pt>
    <dgm:pt modelId="{8C329BF9-112D-C44D-B135-7899A5DB382C}" type="parTrans" cxnId="{DC4DA056-3081-6346-A5A1-585B97362161}">
      <dgm:prSet/>
      <dgm:spPr/>
      <dgm:t>
        <a:bodyPr/>
        <a:lstStyle/>
        <a:p>
          <a:endParaRPr lang="de-DE"/>
        </a:p>
      </dgm:t>
    </dgm:pt>
    <dgm:pt modelId="{13339A2B-BE21-7D41-AD1B-23043765C774}" type="sibTrans" cxnId="{DC4DA056-3081-6346-A5A1-585B97362161}">
      <dgm:prSet/>
      <dgm:spPr/>
      <dgm:t>
        <a:bodyPr/>
        <a:lstStyle/>
        <a:p>
          <a:endParaRPr lang="de-DE"/>
        </a:p>
      </dgm:t>
    </dgm:pt>
    <dgm:pt modelId="{9B4918C1-1528-AE48-9260-3567541BA8CF}">
      <dgm:prSet phldrT="[Text]"/>
      <dgm:spPr>
        <a:noFill/>
        <a:effectLst/>
      </dgm:spPr>
      <dgm:t>
        <a:bodyPr/>
        <a:lstStyle/>
        <a:p>
          <a:r>
            <a:rPr lang="de-DE" dirty="0" smtClean="0"/>
            <a:t>Analysis</a:t>
          </a:r>
          <a:endParaRPr lang="de-DE" dirty="0"/>
        </a:p>
      </dgm:t>
    </dgm:pt>
    <dgm:pt modelId="{877B2154-1BF9-A643-B3A8-193568CB67A7}" type="sibTrans" cxnId="{FD1E0413-694C-A949-88D7-E3FA3C5F4F83}">
      <dgm:prSet/>
      <dgm:spPr/>
      <dgm:t>
        <a:bodyPr/>
        <a:lstStyle/>
        <a:p>
          <a:endParaRPr lang="de-DE"/>
        </a:p>
      </dgm:t>
    </dgm:pt>
    <dgm:pt modelId="{E087869F-3ADE-2B4A-B28E-16CEBCC014F6}" type="parTrans" cxnId="{FD1E0413-694C-A949-88D7-E3FA3C5F4F83}">
      <dgm:prSet/>
      <dgm:spPr/>
      <dgm:t>
        <a:bodyPr/>
        <a:lstStyle/>
        <a:p>
          <a:endParaRPr lang="de-DE"/>
        </a:p>
      </dgm:t>
    </dgm:pt>
    <dgm:pt modelId="{A6E96B80-01BD-7047-8FA4-81BCAEFCE298}">
      <dgm:prSet phldrT="[Text]"/>
      <dgm:spPr>
        <a:noFill/>
        <a:effectLst/>
      </dgm:spPr>
      <dgm:t>
        <a:bodyPr/>
        <a:lstStyle/>
        <a:p>
          <a:r>
            <a:rPr lang="de-DE" dirty="0" smtClean="0"/>
            <a:t>Nanopore sequencing</a:t>
          </a:r>
          <a:endParaRPr lang="de-DE" dirty="0"/>
        </a:p>
      </dgm:t>
    </dgm:pt>
    <dgm:pt modelId="{7414E69B-AF8B-5C4A-AA33-464E409F8FE6}" type="sibTrans" cxnId="{18F29FAD-EC92-8546-AA34-EB6EB7F26487}">
      <dgm:prSet/>
      <dgm:spPr/>
      <dgm:t>
        <a:bodyPr/>
        <a:lstStyle/>
        <a:p>
          <a:endParaRPr lang="de-DE"/>
        </a:p>
      </dgm:t>
    </dgm:pt>
    <dgm:pt modelId="{BF076548-0D71-4E4C-885F-BFBE2AB289B6}" type="parTrans" cxnId="{18F29FAD-EC92-8546-AA34-EB6EB7F26487}">
      <dgm:prSet/>
      <dgm:spPr/>
      <dgm:t>
        <a:bodyPr/>
        <a:lstStyle/>
        <a:p>
          <a:endParaRPr lang="de-DE"/>
        </a:p>
      </dgm:t>
    </dgm:pt>
    <dgm:pt modelId="{B753A0C1-F350-C04B-8285-1A238FDB71A3}" type="pres">
      <dgm:prSet presAssocID="{A4B15FF7-3A51-7F43-9226-8A413C0741D1}" presName="Name0" presStyleCnt="0">
        <dgm:presLayoutVars>
          <dgm:dir/>
          <dgm:animLvl val="lvl"/>
          <dgm:resizeHandles val="exact"/>
        </dgm:presLayoutVars>
      </dgm:prSet>
      <dgm:spPr/>
    </dgm:pt>
    <dgm:pt modelId="{14BE81D3-6474-4A4E-A7C0-FB8746C18C3B}" type="pres">
      <dgm:prSet presAssocID="{5F70EC74-EB47-BC49-A122-6B75207165D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40DEC3-6AA6-C84D-AABB-DBD29B6409AB}" type="pres">
      <dgm:prSet presAssocID="{13339A2B-BE21-7D41-AD1B-23043765C774}" presName="parTxOnlySpace" presStyleCnt="0"/>
      <dgm:spPr/>
    </dgm:pt>
    <dgm:pt modelId="{A165BA85-BED6-084F-92A5-160C125CD6D1}" type="pres">
      <dgm:prSet presAssocID="{A6E96B80-01BD-7047-8FA4-81BCAEFCE29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26361E-6BDA-CE4F-8538-4D64734F9B42}" type="pres">
      <dgm:prSet presAssocID="{7414E69B-AF8B-5C4A-AA33-464E409F8FE6}" presName="parTxOnlySpace" presStyleCnt="0"/>
      <dgm:spPr/>
    </dgm:pt>
    <dgm:pt modelId="{17198E9A-00C3-5747-B6DC-E5AA938AF6A2}" type="pres">
      <dgm:prSet presAssocID="{9B4918C1-1528-AE48-9260-3567541BA8C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C4DA056-3081-6346-A5A1-585B97362161}" srcId="{A4B15FF7-3A51-7F43-9226-8A413C0741D1}" destId="{5F70EC74-EB47-BC49-A122-6B75207165D7}" srcOrd="0" destOrd="0" parTransId="{8C329BF9-112D-C44D-B135-7899A5DB382C}" sibTransId="{13339A2B-BE21-7D41-AD1B-23043765C774}"/>
    <dgm:cxn modelId="{B98F11A9-5C3A-694B-AAF9-0E8F3E725FD1}" type="presOf" srcId="{A4B15FF7-3A51-7F43-9226-8A413C0741D1}" destId="{B753A0C1-F350-C04B-8285-1A238FDB71A3}" srcOrd="0" destOrd="0" presId="urn:microsoft.com/office/officeart/2005/8/layout/chevron1"/>
    <dgm:cxn modelId="{18F29FAD-EC92-8546-AA34-EB6EB7F26487}" srcId="{A4B15FF7-3A51-7F43-9226-8A413C0741D1}" destId="{A6E96B80-01BD-7047-8FA4-81BCAEFCE298}" srcOrd="1" destOrd="0" parTransId="{BF076548-0D71-4E4C-885F-BFBE2AB289B6}" sibTransId="{7414E69B-AF8B-5C4A-AA33-464E409F8FE6}"/>
    <dgm:cxn modelId="{5F33612F-7C53-344B-B8F7-D955D0CFE130}" type="presOf" srcId="{A6E96B80-01BD-7047-8FA4-81BCAEFCE298}" destId="{A165BA85-BED6-084F-92A5-160C125CD6D1}" srcOrd="0" destOrd="0" presId="urn:microsoft.com/office/officeart/2005/8/layout/chevron1"/>
    <dgm:cxn modelId="{16C34ABF-15E1-CB4F-902A-9698DD3049F7}" type="presOf" srcId="{5F70EC74-EB47-BC49-A122-6B75207165D7}" destId="{14BE81D3-6474-4A4E-A7C0-FB8746C18C3B}" srcOrd="0" destOrd="0" presId="urn:microsoft.com/office/officeart/2005/8/layout/chevron1"/>
    <dgm:cxn modelId="{27A6B09A-13B2-E840-A323-47BBBCDA467F}" type="presOf" srcId="{9B4918C1-1528-AE48-9260-3567541BA8CF}" destId="{17198E9A-00C3-5747-B6DC-E5AA938AF6A2}" srcOrd="0" destOrd="0" presId="urn:microsoft.com/office/officeart/2005/8/layout/chevron1"/>
    <dgm:cxn modelId="{FD1E0413-694C-A949-88D7-E3FA3C5F4F83}" srcId="{A4B15FF7-3A51-7F43-9226-8A413C0741D1}" destId="{9B4918C1-1528-AE48-9260-3567541BA8CF}" srcOrd="2" destOrd="0" parTransId="{E087869F-3ADE-2B4A-B28E-16CEBCC014F6}" sibTransId="{877B2154-1BF9-A643-B3A8-193568CB67A7}"/>
    <dgm:cxn modelId="{879DDA79-3988-2D48-A975-A49BDE3EF59F}" type="presParOf" srcId="{B753A0C1-F350-C04B-8285-1A238FDB71A3}" destId="{14BE81D3-6474-4A4E-A7C0-FB8746C18C3B}" srcOrd="0" destOrd="0" presId="urn:microsoft.com/office/officeart/2005/8/layout/chevron1"/>
    <dgm:cxn modelId="{57603314-4DC2-5A46-BF1A-87657AE5F7C7}" type="presParOf" srcId="{B753A0C1-F350-C04B-8285-1A238FDB71A3}" destId="{A840DEC3-6AA6-C84D-AABB-DBD29B6409AB}" srcOrd="1" destOrd="0" presId="urn:microsoft.com/office/officeart/2005/8/layout/chevron1"/>
    <dgm:cxn modelId="{378458AE-84F4-754A-BF2C-D9D98DD27CA5}" type="presParOf" srcId="{B753A0C1-F350-C04B-8285-1A238FDB71A3}" destId="{A165BA85-BED6-084F-92A5-160C125CD6D1}" srcOrd="2" destOrd="0" presId="urn:microsoft.com/office/officeart/2005/8/layout/chevron1"/>
    <dgm:cxn modelId="{F0CB26FD-8771-6147-8B34-743037864011}" type="presParOf" srcId="{B753A0C1-F350-C04B-8285-1A238FDB71A3}" destId="{C326361E-6BDA-CE4F-8538-4D64734F9B42}" srcOrd="3" destOrd="0" presId="urn:microsoft.com/office/officeart/2005/8/layout/chevron1"/>
    <dgm:cxn modelId="{66F05CE5-B879-8D42-AB53-2163EBF71FAE}" type="presParOf" srcId="{B753A0C1-F350-C04B-8285-1A238FDB71A3}" destId="{17198E9A-00C3-5747-B6DC-E5AA938AF6A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B15FF7-3A51-7F43-9226-8A413C0741D1}" type="doc">
      <dgm:prSet loTypeId="urn:microsoft.com/office/officeart/2005/8/layout/chevron1" loCatId="" qsTypeId="urn:microsoft.com/office/officeart/2005/8/quickstyle/simple4" qsCatId="simple" csTypeId="urn:microsoft.com/office/officeart/2005/8/colors/colorful5" csCatId="colorful" phldr="1"/>
      <dgm:spPr/>
    </dgm:pt>
    <dgm:pt modelId="{5F70EC74-EB47-BC49-A122-6B75207165D7}">
      <dgm:prSet phldrT="[Text]"/>
      <dgm:spPr>
        <a:noFill/>
        <a:effectLst/>
      </dgm:spPr>
      <dgm:t>
        <a:bodyPr/>
        <a:lstStyle/>
        <a:p>
          <a:r>
            <a:rPr lang="de-DE" dirty="0" smtClean="0"/>
            <a:t>Library preparation</a:t>
          </a:r>
          <a:endParaRPr lang="de-DE" dirty="0"/>
        </a:p>
      </dgm:t>
    </dgm:pt>
    <dgm:pt modelId="{8C329BF9-112D-C44D-B135-7899A5DB382C}" type="parTrans" cxnId="{DC4DA056-3081-6346-A5A1-585B97362161}">
      <dgm:prSet/>
      <dgm:spPr/>
      <dgm:t>
        <a:bodyPr/>
        <a:lstStyle/>
        <a:p>
          <a:endParaRPr lang="de-DE"/>
        </a:p>
      </dgm:t>
    </dgm:pt>
    <dgm:pt modelId="{13339A2B-BE21-7D41-AD1B-23043765C774}" type="sibTrans" cxnId="{DC4DA056-3081-6346-A5A1-585B97362161}">
      <dgm:prSet/>
      <dgm:spPr/>
      <dgm:t>
        <a:bodyPr/>
        <a:lstStyle/>
        <a:p>
          <a:endParaRPr lang="de-DE"/>
        </a:p>
      </dgm:t>
    </dgm:pt>
    <dgm:pt modelId="{9B4918C1-1528-AE48-9260-3567541BA8CF}">
      <dgm:prSet phldrT="[Text]"/>
      <dgm:spPr>
        <a:noFill/>
        <a:effectLst/>
      </dgm:spPr>
      <dgm:t>
        <a:bodyPr/>
        <a:lstStyle/>
        <a:p>
          <a:r>
            <a:rPr lang="de-DE" dirty="0" smtClean="0"/>
            <a:t>Analysis</a:t>
          </a:r>
          <a:endParaRPr lang="de-DE" dirty="0"/>
        </a:p>
      </dgm:t>
    </dgm:pt>
    <dgm:pt modelId="{877B2154-1BF9-A643-B3A8-193568CB67A7}" type="sibTrans" cxnId="{FD1E0413-694C-A949-88D7-E3FA3C5F4F83}">
      <dgm:prSet/>
      <dgm:spPr/>
      <dgm:t>
        <a:bodyPr/>
        <a:lstStyle/>
        <a:p>
          <a:endParaRPr lang="de-DE"/>
        </a:p>
      </dgm:t>
    </dgm:pt>
    <dgm:pt modelId="{E087869F-3ADE-2B4A-B28E-16CEBCC014F6}" type="parTrans" cxnId="{FD1E0413-694C-A949-88D7-E3FA3C5F4F83}">
      <dgm:prSet/>
      <dgm:spPr/>
      <dgm:t>
        <a:bodyPr/>
        <a:lstStyle/>
        <a:p>
          <a:endParaRPr lang="de-DE"/>
        </a:p>
      </dgm:t>
    </dgm:pt>
    <dgm:pt modelId="{A6E96B80-01BD-7047-8FA4-81BCAEFCE298}">
      <dgm:prSet phldrT="[Text]"/>
      <dgm:spPr>
        <a:gradFill rotWithShape="0">
          <a:gsLst>
            <a:gs pos="0">
              <a:schemeClr val="accent5">
                <a:hueOff val="1628512"/>
                <a:satOff val="5598"/>
                <a:lumOff val="-26863"/>
                <a:shade val="51000"/>
                <a:satMod val="130000"/>
              </a:schemeClr>
            </a:gs>
            <a:gs pos="80000">
              <a:schemeClr val="accent5">
                <a:hueOff val="1628512"/>
                <a:satOff val="5598"/>
                <a:lumOff val="-26863"/>
                <a:alphaOff val="0"/>
                <a:shade val="93000"/>
                <a:satMod val="130000"/>
              </a:schemeClr>
            </a:gs>
            <a:gs pos="100000">
              <a:schemeClr val="accent5">
                <a:hueOff val="1628512"/>
                <a:satOff val="5598"/>
                <a:lumOff val="-26863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de-DE" dirty="0" smtClean="0"/>
            <a:t>Nanopore sequencing</a:t>
          </a:r>
          <a:endParaRPr lang="de-DE" dirty="0"/>
        </a:p>
      </dgm:t>
    </dgm:pt>
    <dgm:pt modelId="{7414E69B-AF8B-5C4A-AA33-464E409F8FE6}" type="sibTrans" cxnId="{18F29FAD-EC92-8546-AA34-EB6EB7F26487}">
      <dgm:prSet/>
      <dgm:spPr/>
      <dgm:t>
        <a:bodyPr/>
        <a:lstStyle/>
        <a:p>
          <a:endParaRPr lang="de-DE"/>
        </a:p>
      </dgm:t>
    </dgm:pt>
    <dgm:pt modelId="{BF076548-0D71-4E4C-885F-BFBE2AB289B6}" type="parTrans" cxnId="{18F29FAD-EC92-8546-AA34-EB6EB7F26487}">
      <dgm:prSet/>
      <dgm:spPr/>
      <dgm:t>
        <a:bodyPr/>
        <a:lstStyle/>
        <a:p>
          <a:endParaRPr lang="de-DE"/>
        </a:p>
      </dgm:t>
    </dgm:pt>
    <dgm:pt modelId="{B753A0C1-F350-C04B-8285-1A238FDB71A3}" type="pres">
      <dgm:prSet presAssocID="{A4B15FF7-3A51-7F43-9226-8A413C0741D1}" presName="Name0" presStyleCnt="0">
        <dgm:presLayoutVars>
          <dgm:dir/>
          <dgm:animLvl val="lvl"/>
          <dgm:resizeHandles val="exact"/>
        </dgm:presLayoutVars>
      </dgm:prSet>
      <dgm:spPr/>
    </dgm:pt>
    <dgm:pt modelId="{14BE81D3-6474-4A4E-A7C0-FB8746C18C3B}" type="pres">
      <dgm:prSet presAssocID="{5F70EC74-EB47-BC49-A122-6B75207165D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40DEC3-6AA6-C84D-AABB-DBD29B6409AB}" type="pres">
      <dgm:prSet presAssocID="{13339A2B-BE21-7D41-AD1B-23043765C774}" presName="parTxOnlySpace" presStyleCnt="0"/>
      <dgm:spPr/>
    </dgm:pt>
    <dgm:pt modelId="{A165BA85-BED6-084F-92A5-160C125CD6D1}" type="pres">
      <dgm:prSet presAssocID="{A6E96B80-01BD-7047-8FA4-81BCAEFCE29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26361E-6BDA-CE4F-8538-4D64734F9B42}" type="pres">
      <dgm:prSet presAssocID="{7414E69B-AF8B-5C4A-AA33-464E409F8FE6}" presName="parTxOnlySpace" presStyleCnt="0"/>
      <dgm:spPr/>
    </dgm:pt>
    <dgm:pt modelId="{17198E9A-00C3-5747-B6DC-E5AA938AF6A2}" type="pres">
      <dgm:prSet presAssocID="{9B4918C1-1528-AE48-9260-3567541BA8C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07487E9-3C64-CD46-9F95-7B6ADCD7A4DA}" type="presOf" srcId="{5F70EC74-EB47-BC49-A122-6B75207165D7}" destId="{14BE81D3-6474-4A4E-A7C0-FB8746C18C3B}" srcOrd="0" destOrd="0" presId="urn:microsoft.com/office/officeart/2005/8/layout/chevron1"/>
    <dgm:cxn modelId="{FD1E0413-694C-A949-88D7-E3FA3C5F4F83}" srcId="{A4B15FF7-3A51-7F43-9226-8A413C0741D1}" destId="{9B4918C1-1528-AE48-9260-3567541BA8CF}" srcOrd="2" destOrd="0" parTransId="{E087869F-3ADE-2B4A-B28E-16CEBCC014F6}" sibTransId="{877B2154-1BF9-A643-B3A8-193568CB67A7}"/>
    <dgm:cxn modelId="{DC4DA056-3081-6346-A5A1-585B97362161}" srcId="{A4B15FF7-3A51-7F43-9226-8A413C0741D1}" destId="{5F70EC74-EB47-BC49-A122-6B75207165D7}" srcOrd="0" destOrd="0" parTransId="{8C329BF9-112D-C44D-B135-7899A5DB382C}" sibTransId="{13339A2B-BE21-7D41-AD1B-23043765C774}"/>
    <dgm:cxn modelId="{BB735764-B81C-404B-BFEA-A7AF3607F340}" type="presOf" srcId="{9B4918C1-1528-AE48-9260-3567541BA8CF}" destId="{17198E9A-00C3-5747-B6DC-E5AA938AF6A2}" srcOrd="0" destOrd="0" presId="urn:microsoft.com/office/officeart/2005/8/layout/chevron1"/>
    <dgm:cxn modelId="{18F29FAD-EC92-8546-AA34-EB6EB7F26487}" srcId="{A4B15FF7-3A51-7F43-9226-8A413C0741D1}" destId="{A6E96B80-01BD-7047-8FA4-81BCAEFCE298}" srcOrd="1" destOrd="0" parTransId="{BF076548-0D71-4E4C-885F-BFBE2AB289B6}" sibTransId="{7414E69B-AF8B-5C4A-AA33-464E409F8FE6}"/>
    <dgm:cxn modelId="{B55BAAC5-DBB2-884E-AA05-6F976E2B1E38}" type="presOf" srcId="{A4B15FF7-3A51-7F43-9226-8A413C0741D1}" destId="{B753A0C1-F350-C04B-8285-1A238FDB71A3}" srcOrd="0" destOrd="0" presId="urn:microsoft.com/office/officeart/2005/8/layout/chevron1"/>
    <dgm:cxn modelId="{0636CDA1-BA5C-3C4F-8104-840315B67AA1}" type="presOf" srcId="{A6E96B80-01BD-7047-8FA4-81BCAEFCE298}" destId="{A165BA85-BED6-084F-92A5-160C125CD6D1}" srcOrd="0" destOrd="0" presId="urn:microsoft.com/office/officeart/2005/8/layout/chevron1"/>
    <dgm:cxn modelId="{D823603F-993E-064E-AC8F-4357A9286645}" type="presParOf" srcId="{B753A0C1-F350-C04B-8285-1A238FDB71A3}" destId="{14BE81D3-6474-4A4E-A7C0-FB8746C18C3B}" srcOrd="0" destOrd="0" presId="urn:microsoft.com/office/officeart/2005/8/layout/chevron1"/>
    <dgm:cxn modelId="{DFE0304D-1D52-004D-B0FA-0ED4CBB9A59D}" type="presParOf" srcId="{B753A0C1-F350-C04B-8285-1A238FDB71A3}" destId="{A840DEC3-6AA6-C84D-AABB-DBD29B6409AB}" srcOrd="1" destOrd="0" presId="urn:microsoft.com/office/officeart/2005/8/layout/chevron1"/>
    <dgm:cxn modelId="{7713F8E9-B1E1-C04A-AFB6-94773FC06002}" type="presParOf" srcId="{B753A0C1-F350-C04B-8285-1A238FDB71A3}" destId="{A165BA85-BED6-084F-92A5-160C125CD6D1}" srcOrd="2" destOrd="0" presId="urn:microsoft.com/office/officeart/2005/8/layout/chevron1"/>
    <dgm:cxn modelId="{CCFC868F-734B-454B-A3A3-68CEA8B0CD28}" type="presParOf" srcId="{B753A0C1-F350-C04B-8285-1A238FDB71A3}" destId="{C326361E-6BDA-CE4F-8538-4D64734F9B42}" srcOrd="3" destOrd="0" presId="urn:microsoft.com/office/officeart/2005/8/layout/chevron1"/>
    <dgm:cxn modelId="{276DF370-B518-B04D-82AC-B841C4E3FCAA}" type="presParOf" srcId="{B753A0C1-F350-C04B-8285-1A238FDB71A3}" destId="{17198E9A-00C3-5747-B6DC-E5AA938AF6A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4B15FF7-3A51-7F43-9226-8A413C0741D1}" type="doc">
      <dgm:prSet loTypeId="urn:microsoft.com/office/officeart/2005/8/layout/chevron1" loCatId="" qsTypeId="urn:microsoft.com/office/officeart/2005/8/quickstyle/simple4" qsCatId="simple" csTypeId="urn:microsoft.com/office/officeart/2005/8/colors/colorful5" csCatId="colorful" phldr="1"/>
      <dgm:spPr/>
    </dgm:pt>
    <dgm:pt modelId="{5F70EC74-EB47-BC49-A122-6B75207165D7}">
      <dgm:prSet phldrT="[Text]"/>
      <dgm:spPr>
        <a:noFill/>
        <a:effectLst/>
      </dgm:spPr>
      <dgm:t>
        <a:bodyPr/>
        <a:lstStyle/>
        <a:p>
          <a:r>
            <a:rPr lang="de-DE" dirty="0" smtClean="0"/>
            <a:t>Library preparation</a:t>
          </a:r>
          <a:endParaRPr lang="de-DE" dirty="0"/>
        </a:p>
      </dgm:t>
    </dgm:pt>
    <dgm:pt modelId="{8C329BF9-112D-C44D-B135-7899A5DB382C}" type="parTrans" cxnId="{DC4DA056-3081-6346-A5A1-585B97362161}">
      <dgm:prSet/>
      <dgm:spPr/>
      <dgm:t>
        <a:bodyPr/>
        <a:lstStyle/>
        <a:p>
          <a:endParaRPr lang="de-DE"/>
        </a:p>
      </dgm:t>
    </dgm:pt>
    <dgm:pt modelId="{13339A2B-BE21-7D41-AD1B-23043765C774}" type="sibTrans" cxnId="{DC4DA056-3081-6346-A5A1-585B97362161}">
      <dgm:prSet/>
      <dgm:spPr/>
      <dgm:t>
        <a:bodyPr/>
        <a:lstStyle/>
        <a:p>
          <a:endParaRPr lang="de-DE"/>
        </a:p>
      </dgm:t>
    </dgm:pt>
    <dgm:pt modelId="{9B4918C1-1528-AE48-9260-3567541BA8CF}">
      <dgm:prSet phldrT="[Text]"/>
      <dgm:spPr>
        <a:noFill/>
        <a:effectLst/>
      </dgm:spPr>
      <dgm:t>
        <a:bodyPr/>
        <a:lstStyle/>
        <a:p>
          <a:r>
            <a:rPr lang="de-DE" dirty="0" smtClean="0"/>
            <a:t>Analysis</a:t>
          </a:r>
          <a:endParaRPr lang="de-DE" dirty="0"/>
        </a:p>
      </dgm:t>
    </dgm:pt>
    <dgm:pt modelId="{877B2154-1BF9-A643-B3A8-193568CB67A7}" type="sibTrans" cxnId="{FD1E0413-694C-A949-88D7-E3FA3C5F4F83}">
      <dgm:prSet/>
      <dgm:spPr/>
      <dgm:t>
        <a:bodyPr/>
        <a:lstStyle/>
        <a:p>
          <a:endParaRPr lang="de-DE"/>
        </a:p>
      </dgm:t>
    </dgm:pt>
    <dgm:pt modelId="{E087869F-3ADE-2B4A-B28E-16CEBCC014F6}" type="parTrans" cxnId="{FD1E0413-694C-A949-88D7-E3FA3C5F4F83}">
      <dgm:prSet/>
      <dgm:spPr/>
      <dgm:t>
        <a:bodyPr/>
        <a:lstStyle/>
        <a:p>
          <a:endParaRPr lang="de-DE"/>
        </a:p>
      </dgm:t>
    </dgm:pt>
    <dgm:pt modelId="{A6E96B80-01BD-7047-8FA4-81BCAEFCE298}">
      <dgm:prSet phldrT="[Text]"/>
      <dgm:spPr>
        <a:gradFill rotWithShape="0">
          <a:gsLst>
            <a:gs pos="0">
              <a:schemeClr val="accent5">
                <a:hueOff val="1628512"/>
                <a:satOff val="5598"/>
                <a:lumOff val="-26863"/>
                <a:shade val="51000"/>
                <a:satMod val="130000"/>
              </a:schemeClr>
            </a:gs>
            <a:gs pos="80000">
              <a:schemeClr val="accent5">
                <a:hueOff val="1628512"/>
                <a:satOff val="5598"/>
                <a:lumOff val="-26863"/>
                <a:alphaOff val="0"/>
                <a:shade val="93000"/>
                <a:satMod val="130000"/>
              </a:schemeClr>
            </a:gs>
            <a:gs pos="100000">
              <a:schemeClr val="accent5">
                <a:hueOff val="1628512"/>
                <a:satOff val="5598"/>
                <a:lumOff val="-26863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de-DE" dirty="0" smtClean="0"/>
            <a:t>Nanopore sequencing</a:t>
          </a:r>
          <a:endParaRPr lang="de-DE" dirty="0"/>
        </a:p>
      </dgm:t>
    </dgm:pt>
    <dgm:pt modelId="{7414E69B-AF8B-5C4A-AA33-464E409F8FE6}" type="sibTrans" cxnId="{18F29FAD-EC92-8546-AA34-EB6EB7F26487}">
      <dgm:prSet/>
      <dgm:spPr/>
      <dgm:t>
        <a:bodyPr/>
        <a:lstStyle/>
        <a:p>
          <a:endParaRPr lang="de-DE"/>
        </a:p>
      </dgm:t>
    </dgm:pt>
    <dgm:pt modelId="{BF076548-0D71-4E4C-885F-BFBE2AB289B6}" type="parTrans" cxnId="{18F29FAD-EC92-8546-AA34-EB6EB7F26487}">
      <dgm:prSet/>
      <dgm:spPr/>
      <dgm:t>
        <a:bodyPr/>
        <a:lstStyle/>
        <a:p>
          <a:endParaRPr lang="de-DE"/>
        </a:p>
      </dgm:t>
    </dgm:pt>
    <dgm:pt modelId="{B753A0C1-F350-C04B-8285-1A238FDB71A3}" type="pres">
      <dgm:prSet presAssocID="{A4B15FF7-3A51-7F43-9226-8A413C0741D1}" presName="Name0" presStyleCnt="0">
        <dgm:presLayoutVars>
          <dgm:dir/>
          <dgm:animLvl val="lvl"/>
          <dgm:resizeHandles val="exact"/>
        </dgm:presLayoutVars>
      </dgm:prSet>
      <dgm:spPr/>
    </dgm:pt>
    <dgm:pt modelId="{14BE81D3-6474-4A4E-A7C0-FB8746C18C3B}" type="pres">
      <dgm:prSet presAssocID="{5F70EC74-EB47-BC49-A122-6B75207165D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40DEC3-6AA6-C84D-AABB-DBD29B6409AB}" type="pres">
      <dgm:prSet presAssocID="{13339A2B-BE21-7D41-AD1B-23043765C774}" presName="parTxOnlySpace" presStyleCnt="0"/>
      <dgm:spPr/>
    </dgm:pt>
    <dgm:pt modelId="{A165BA85-BED6-084F-92A5-160C125CD6D1}" type="pres">
      <dgm:prSet presAssocID="{A6E96B80-01BD-7047-8FA4-81BCAEFCE29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26361E-6BDA-CE4F-8538-4D64734F9B42}" type="pres">
      <dgm:prSet presAssocID="{7414E69B-AF8B-5C4A-AA33-464E409F8FE6}" presName="parTxOnlySpace" presStyleCnt="0"/>
      <dgm:spPr/>
    </dgm:pt>
    <dgm:pt modelId="{17198E9A-00C3-5747-B6DC-E5AA938AF6A2}" type="pres">
      <dgm:prSet presAssocID="{9B4918C1-1528-AE48-9260-3567541BA8C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5A16474-DF38-8C40-94C1-0A77D3766192}" type="presOf" srcId="{9B4918C1-1528-AE48-9260-3567541BA8CF}" destId="{17198E9A-00C3-5747-B6DC-E5AA938AF6A2}" srcOrd="0" destOrd="0" presId="urn:microsoft.com/office/officeart/2005/8/layout/chevron1"/>
    <dgm:cxn modelId="{FD1E0413-694C-A949-88D7-E3FA3C5F4F83}" srcId="{A4B15FF7-3A51-7F43-9226-8A413C0741D1}" destId="{9B4918C1-1528-AE48-9260-3567541BA8CF}" srcOrd="2" destOrd="0" parTransId="{E087869F-3ADE-2B4A-B28E-16CEBCC014F6}" sibTransId="{877B2154-1BF9-A643-B3A8-193568CB67A7}"/>
    <dgm:cxn modelId="{98D7175B-3A46-9848-9ED2-2166EBACC5DA}" type="presOf" srcId="{A6E96B80-01BD-7047-8FA4-81BCAEFCE298}" destId="{A165BA85-BED6-084F-92A5-160C125CD6D1}" srcOrd="0" destOrd="0" presId="urn:microsoft.com/office/officeart/2005/8/layout/chevron1"/>
    <dgm:cxn modelId="{DC4DA056-3081-6346-A5A1-585B97362161}" srcId="{A4B15FF7-3A51-7F43-9226-8A413C0741D1}" destId="{5F70EC74-EB47-BC49-A122-6B75207165D7}" srcOrd="0" destOrd="0" parTransId="{8C329BF9-112D-C44D-B135-7899A5DB382C}" sibTransId="{13339A2B-BE21-7D41-AD1B-23043765C774}"/>
    <dgm:cxn modelId="{18F29FAD-EC92-8546-AA34-EB6EB7F26487}" srcId="{A4B15FF7-3A51-7F43-9226-8A413C0741D1}" destId="{A6E96B80-01BD-7047-8FA4-81BCAEFCE298}" srcOrd="1" destOrd="0" parTransId="{BF076548-0D71-4E4C-885F-BFBE2AB289B6}" sibTransId="{7414E69B-AF8B-5C4A-AA33-464E409F8FE6}"/>
    <dgm:cxn modelId="{A53407D6-5097-F941-9B4B-4400EB9560B9}" type="presOf" srcId="{A4B15FF7-3A51-7F43-9226-8A413C0741D1}" destId="{B753A0C1-F350-C04B-8285-1A238FDB71A3}" srcOrd="0" destOrd="0" presId="urn:microsoft.com/office/officeart/2005/8/layout/chevron1"/>
    <dgm:cxn modelId="{F2BF0817-ECEA-A440-A3C0-AB2E829D829C}" type="presOf" srcId="{5F70EC74-EB47-BC49-A122-6B75207165D7}" destId="{14BE81D3-6474-4A4E-A7C0-FB8746C18C3B}" srcOrd="0" destOrd="0" presId="urn:microsoft.com/office/officeart/2005/8/layout/chevron1"/>
    <dgm:cxn modelId="{C06CFDA9-41C9-4843-B4C0-5C27BB026375}" type="presParOf" srcId="{B753A0C1-F350-C04B-8285-1A238FDB71A3}" destId="{14BE81D3-6474-4A4E-A7C0-FB8746C18C3B}" srcOrd="0" destOrd="0" presId="urn:microsoft.com/office/officeart/2005/8/layout/chevron1"/>
    <dgm:cxn modelId="{4282222F-074E-F147-B532-167DBEAC9A75}" type="presParOf" srcId="{B753A0C1-F350-C04B-8285-1A238FDB71A3}" destId="{A840DEC3-6AA6-C84D-AABB-DBD29B6409AB}" srcOrd="1" destOrd="0" presId="urn:microsoft.com/office/officeart/2005/8/layout/chevron1"/>
    <dgm:cxn modelId="{4E33782A-61B5-2E43-9D2D-C95282DD3A39}" type="presParOf" srcId="{B753A0C1-F350-C04B-8285-1A238FDB71A3}" destId="{A165BA85-BED6-084F-92A5-160C125CD6D1}" srcOrd="2" destOrd="0" presId="urn:microsoft.com/office/officeart/2005/8/layout/chevron1"/>
    <dgm:cxn modelId="{B56760F8-7CA5-2A42-A86A-151609660D7C}" type="presParOf" srcId="{B753A0C1-F350-C04B-8285-1A238FDB71A3}" destId="{C326361E-6BDA-CE4F-8538-4D64734F9B42}" srcOrd="3" destOrd="0" presId="urn:microsoft.com/office/officeart/2005/8/layout/chevron1"/>
    <dgm:cxn modelId="{15AB9871-F995-4C4C-9A95-BEEFEADACB9A}" type="presParOf" srcId="{B753A0C1-F350-C04B-8285-1A238FDB71A3}" destId="{17198E9A-00C3-5747-B6DC-E5AA938AF6A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4B15FF7-3A51-7F43-9226-8A413C0741D1}" type="doc">
      <dgm:prSet loTypeId="urn:microsoft.com/office/officeart/2005/8/layout/chevron1" loCatId="" qsTypeId="urn:microsoft.com/office/officeart/2005/8/quickstyle/simple4" qsCatId="simple" csTypeId="urn:microsoft.com/office/officeart/2005/8/colors/colorful5" csCatId="colorful" phldr="1"/>
      <dgm:spPr/>
    </dgm:pt>
    <dgm:pt modelId="{5F70EC74-EB47-BC49-A122-6B75207165D7}">
      <dgm:prSet phldrT="[Text]"/>
      <dgm:spPr>
        <a:noFill/>
        <a:effectLst/>
      </dgm:spPr>
      <dgm:t>
        <a:bodyPr/>
        <a:lstStyle/>
        <a:p>
          <a:r>
            <a:rPr lang="de-DE" dirty="0" smtClean="0"/>
            <a:t>Library preparation</a:t>
          </a:r>
          <a:endParaRPr lang="de-DE" dirty="0"/>
        </a:p>
      </dgm:t>
    </dgm:pt>
    <dgm:pt modelId="{8C329BF9-112D-C44D-B135-7899A5DB382C}" type="parTrans" cxnId="{DC4DA056-3081-6346-A5A1-585B97362161}">
      <dgm:prSet/>
      <dgm:spPr/>
      <dgm:t>
        <a:bodyPr/>
        <a:lstStyle/>
        <a:p>
          <a:endParaRPr lang="de-DE"/>
        </a:p>
      </dgm:t>
    </dgm:pt>
    <dgm:pt modelId="{13339A2B-BE21-7D41-AD1B-23043765C774}" type="sibTrans" cxnId="{DC4DA056-3081-6346-A5A1-585B97362161}">
      <dgm:prSet/>
      <dgm:spPr/>
      <dgm:t>
        <a:bodyPr/>
        <a:lstStyle/>
        <a:p>
          <a:endParaRPr lang="de-DE"/>
        </a:p>
      </dgm:t>
    </dgm:pt>
    <dgm:pt modelId="{9B4918C1-1528-AE48-9260-3567541BA8CF}">
      <dgm:prSet phldrT="[Text]"/>
      <dgm:spPr>
        <a:noFill/>
        <a:effectLst/>
      </dgm:spPr>
      <dgm:t>
        <a:bodyPr/>
        <a:lstStyle/>
        <a:p>
          <a:r>
            <a:rPr lang="de-DE" dirty="0" smtClean="0"/>
            <a:t>Analysis</a:t>
          </a:r>
          <a:endParaRPr lang="de-DE" dirty="0"/>
        </a:p>
      </dgm:t>
    </dgm:pt>
    <dgm:pt modelId="{877B2154-1BF9-A643-B3A8-193568CB67A7}" type="sibTrans" cxnId="{FD1E0413-694C-A949-88D7-E3FA3C5F4F83}">
      <dgm:prSet/>
      <dgm:spPr/>
      <dgm:t>
        <a:bodyPr/>
        <a:lstStyle/>
        <a:p>
          <a:endParaRPr lang="de-DE"/>
        </a:p>
      </dgm:t>
    </dgm:pt>
    <dgm:pt modelId="{E087869F-3ADE-2B4A-B28E-16CEBCC014F6}" type="parTrans" cxnId="{FD1E0413-694C-A949-88D7-E3FA3C5F4F83}">
      <dgm:prSet/>
      <dgm:spPr/>
      <dgm:t>
        <a:bodyPr/>
        <a:lstStyle/>
        <a:p>
          <a:endParaRPr lang="de-DE"/>
        </a:p>
      </dgm:t>
    </dgm:pt>
    <dgm:pt modelId="{A6E96B80-01BD-7047-8FA4-81BCAEFCE298}">
      <dgm:prSet phldrT="[Text]"/>
      <dgm:spPr>
        <a:gradFill rotWithShape="0">
          <a:gsLst>
            <a:gs pos="0">
              <a:schemeClr val="accent5">
                <a:hueOff val="1628512"/>
                <a:satOff val="5598"/>
                <a:lumOff val="-26863"/>
                <a:shade val="51000"/>
                <a:satMod val="130000"/>
              </a:schemeClr>
            </a:gs>
            <a:gs pos="80000">
              <a:schemeClr val="accent5">
                <a:hueOff val="1628512"/>
                <a:satOff val="5598"/>
                <a:lumOff val="-26863"/>
                <a:alphaOff val="0"/>
                <a:shade val="93000"/>
                <a:satMod val="130000"/>
              </a:schemeClr>
            </a:gs>
            <a:gs pos="100000">
              <a:schemeClr val="accent5">
                <a:hueOff val="1628512"/>
                <a:satOff val="5598"/>
                <a:lumOff val="-26863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de-DE" dirty="0" smtClean="0"/>
            <a:t>Nanopore sequencing</a:t>
          </a:r>
          <a:endParaRPr lang="de-DE" dirty="0"/>
        </a:p>
      </dgm:t>
    </dgm:pt>
    <dgm:pt modelId="{7414E69B-AF8B-5C4A-AA33-464E409F8FE6}" type="sibTrans" cxnId="{18F29FAD-EC92-8546-AA34-EB6EB7F26487}">
      <dgm:prSet/>
      <dgm:spPr/>
      <dgm:t>
        <a:bodyPr/>
        <a:lstStyle/>
        <a:p>
          <a:endParaRPr lang="de-DE"/>
        </a:p>
      </dgm:t>
    </dgm:pt>
    <dgm:pt modelId="{BF076548-0D71-4E4C-885F-BFBE2AB289B6}" type="parTrans" cxnId="{18F29FAD-EC92-8546-AA34-EB6EB7F26487}">
      <dgm:prSet/>
      <dgm:spPr/>
      <dgm:t>
        <a:bodyPr/>
        <a:lstStyle/>
        <a:p>
          <a:endParaRPr lang="de-DE"/>
        </a:p>
      </dgm:t>
    </dgm:pt>
    <dgm:pt modelId="{B753A0C1-F350-C04B-8285-1A238FDB71A3}" type="pres">
      <dgm:prSet presAssocID="{A4B15FF7-3A51-7F43-9226-8A413C0741D1}" presName="Name0" presStyleCnt="0">
        <dgm:presLayoutVars>
          <dgm:dir/>
          <dgm:animLvl val="lvl"/>
          <dgm:resizeHandles val="exact"/>
        </dgm:presLayoutVars>
      </dgm:prSet>
      <dgm:spPr/>
    </dgm:pt>
    <dgm:pt modelId="{14BE81D3-6474-4A4E-A7C0-FB8746C18C3B}" type="pres">
      <dgm:prSet presAssocID="{5F70EC74-EB47-BC49-A122-6B75207165D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40DEC3-6AA6-C84D-AABB-DBD29B6409AB}" type="pres">
      <dgm:prSet presAssocID="{13339A2B-BE21-7D41-AD1B-23043765C774}" presName="parTxOnlySpace" presStyleCnt="0"/>
      <dgm:spPr/>
    </dgm:pt>
    <dgm:pt modelId="{A165BA85-BED6-084F-92A5-160C125CD6D1}" type="pres">
      <dgm:prSet presAssocID="{A6E96B80-01BD-7047-8FA4-81BCAEFCE29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26361E-6BDA-CE4F-8538-4D64734F9B42}" type="pres">
      <dgm:prSet presAssocID="{7414E69B-AF8B-5C4A-AA33-464E409F8FE6}" presName="parTxOnlySpace" presStyleCnt="0"/>
      <dgm:spPr/>
    </dgm:pt>
    <dgm:pt modelId="{17198E9A-00C3-5747-B6DC-E5AA938AF6A2}" type="pres">
      <dgm:prSet presAssocID="{9B4918C1-1528-AE48-9260-3567541BA8C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726D19F-8FCF-4242-8F87-93805C304C40}" type="presOf" srcId="{A6E96B80-01BD-7047-8FA4-81BCAEFCE298}" destId="{A165BA85-BED6-084F-92A5-160C125CD6D1}" srcOrd="0" destOrd="0" presId="urn:microsoft.com/office/officeart/2005/8/layout/chevron1"/>
    <dgm:cxn modelId="{E00E6C41-AF7C-DB4D-90F3-026CC32817CA}" type="presOf" srcId="{A4B15FF7-3A51-7F43-9226-8A413C0741D1}" destId="{B753A0C1-F350-C04B-8285-1A238FDB71A3}" srcOrd="0" destOrd="0" presId="urn:microsoft.com/office/officeart/2005/8/layout/chevron1"/>
    <dgm:cxn modelId="{FD1E0413-694C-A949-88D7-E3FA3C5F4F83}" srcId="{A4B15FF7-3A51-7F43-9226-8A413C0741D1}" destId="{9B4918C1-1528-AE48-9260-3567541BA8CF}" srcOrd="2" destOrd="0" parTransId="{E087869F-3ADE-2B4A-B28E-16CEBCC014F6}" sibTransId="{877B2154-1BF9-A643-B3A8-193568CB67A7}"/>
    <dgm:cxn modelId="{DC4DA056-3081-6346-A5A1-585B97362161}" srcId="{A4B15FF7-3A51-7F43-9226-8A413C0741D1}" destId="{5F70EC74-EB47-BC49-A122-6B75207165D7}" srcOrd="0" destOrd="0" parTransId="{8C329BF9-112D-C44D-B135-7899A5DB382C}" sibTransId="{13339A2B-BE21-7D41-AD1B-23043765C774}"/>
    <dgm:cxn modelId="{7FEEBE82-6C1A-EB4A-9A34-620EBF2F4588}" type="presOf" srcId="{9B4918C1-1528-AE48-9260-3567541BA8CF}" destId="{17198E9A-00C3-5747-B6DC-E5AA938AF6A2}" srcOrd="0" destOrd="0" presId="urn:microsoft.com/office/officeart/2005/8/layout/chevron1"/>
    <dgm:cxn modelId="{18F29FAD-EC92-8546-AA34-EB6EB7F26487}" srcId="{A4B15FF7-3A51-7F43-9226-8A413C0741D1}" destId="{A6E96B80-01BD-7047-8FA4-81BCAEFCE298}" srcOrd="1" destOrd="0" parTransId="{BF076548-0D71-4E4C-885F-BFBE2AB289B6}" sibTransId="{7414E69B-AF8B-5C4A-AA33-464E409F8FE6}"/>
    <dgm:cxn modelId="{34FC4F43-D5EC-5042-90F0-86AE0B1695AF}" type="presOf" srcId="{5F70EC74-EB47-BC49-A122-6B75207165D7}" destId="{14BE81D3-6474-4A4E-A7C0-FB8746C18C3B}" srcOrd="0" destOrd="0" presId="urn:microsoft.com/office/officeart/2005/8/layout/chevron1"/>
    <dgm:cxn modelId="{9EFA47CA-649A-D040-BC12-47E0ED912B2D}" type="presParOf" srcId="{B753A0C1-F350-C04B-8285-1A238FDB71A3}" destId="{14BE81D3-6474-4A4E-A7C0-FB8746C18C3B}" srcOrd="0" destOrd="0" presId="urn:microsoft.com/office/officeart/2005/8/layout/chevron1"/>
    <dgm:cxn modelId="{83EF2599-FDE2-4644-884A-24A196241C78}" type="presParOf" srcId="{B753A0C1-F350-C04B-8285-1A238FDB71A3}" destId="{A840DEC3-6AA6-C84D-AABB-DBD29B6409AB}" srcOrd="1" destOrd="0" presId="urn:microsoft.com/office/officeart/2005/8/layout/chevron1"/>
    <dgm:cxn modelId="{8F8EC76B-8947-B144-8534-60AD64DA6866}" type="presParOf" srcId="{B753A0C1-F350-C04B-8285-1A238FDB71A3}" destId="{A165BA85-BED6-084F-92A5-160C125CD6D1}" srcOrd="2" destOrd="0" presId="urn:microsoft.com/office/officeart/2005/8/layout/chevron1"/>
    <dgm:cxn modelId="{FBD65573-78A6-714B-AA55-42FC605DCB0C}" type="presParOf" srcId="{B753A0C1-F350-C04B-8285-1A238FDB71A3}" destId="{C326361E-6BDA-CE4F-8538-4D64734F9B42}" srcOrd="3" destOrd="0" presId="urn:microsoft.com/office/officeart/2005/8/layout/chevron1"/>
    <dgm:cxn modelId="{F48A0050-0359-C447-99FE-73B6FC4DEAEA}" type="presParOf" srcId="{B753A0C1-F350-C04B-8285-1A238FDB71A3}" destId="{17198E9A-00C3-5747-B6DC-E5AA938AF6A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4B15FF7-3A51-7F43-9226-8A413C0741D1}" type="doc">
      <dgm:prSet loTypeId="urn:microsoft.com/office/officeart/2005/8/layout/chevron1" loCatId="" qsTypeId="urn:microsoft.com/office/officeart/2005/8/quickstyle/simple4" qsCatId="simple" csTypeId="urn:microsoft.com/office/officeart/2005/8/colors/colorful5" csCatId="colorful" phldr="1"/>
      <dgm:spPr/>
    </dgm:pt>
    <dgm:pt modelId="{5F70EC74-EB47-BC49-A122-6B75207165D7}">
      <dgm:prSet phldrT="[Text]"/>
      <dgm:spPr>
        <a:noFill/>
        <a:effectLst/>
      </dgm:spPr>
      <dgm:t>
        <a:bodyPr/>
        <a:lstStyle/>
        <a:p>
          <a:r>
            <a:rPr lang="de-DE" dirty="0" smtClean="0"/>
            <a:t>Library preparation</a:t>
          </a:r>
          <a:endParaRPr lang="de-DE" dirty="0"/>
        </a:p>
      </dgm:t>
    </dgm:pt>
    <dgm:pt modelId="{8C329BF9-112D-C44D-B135-7899A5DB382C}" type="parTrans" cxnId="{DC4DA056-3081-6346-A5A1-585B97362161}">
      <dgm:prSet/>
      <dgm:spPr/>
      <dgm:t>
        <a:bodyPr/>
        <a:lstStyle/>
        <a:p>
          <a:endParaRPr lang="de-DE"/>
        </a:p>
      </dgm:t>
    </dgm:pt>
    <dgm:pt modelId="{13339A2B-BE21-7D41-AD1B-23043765C774}" type="sibTrans" cxnId="{DC4DA056-3081-6346-A5A1-585B97362161}">
      <dgm:prSet/>
      <dgm:spPr/>
      <dgm:t>
        <a:bodyPr/>
        <a:lstStyle/>
        <a:p>
          <a:endParaRPr lang="de-DE"/>
        </a:p>
      </dgm:t>
    </dgm:pt>
    <dgm:pt modelId="{9B4918C1-1528-AE48-9260-3567541BA8CF}">
      <dgm:prSet phldrT="[Text]"/>
      <dgm:spPr>
        <a:noFill/>
        <a:effectLst/>
      </dgm:spPr>
      <dgm:t>
        <a:bodyPr/>
        <a:lstStyle/>
        <a:p>
          <a:r>
            <a:rPr lang="de-DE" dirty="0" smtClean="0"/>
            <a:t>Analysis</a:t>
          </a:r>
          <a:endParaRPr lang="de-DE" dirty="0"/>
        </a:p>
      </dgm:t>
    </dgm:pt>
    <dgm:pt modelId="{877B2154-1BF9-A643-B3A8-193568CB67A7}" type="sibTrans" cxnId="{FD1E0413-694C-A949-88D7-E3FA3C5F4F83}">
      <dgm:prSet/>
      <dgm:spPr/>
      <dgm:t>
        <a:bodyPr/>
        <a:lstStyle/>
        <a:p>
          <a:endParaRPr lang="de-DE"/>
        </a:p>
      </dgm:t>
    </dgm:pt>
    <dgm:pt modelId="{E087869F-3ADE-2B4A-B28E-16CEBCC014F6}" type="parTrans" cxnId="{FD1E0413-694C-A949-88D7-E3FA3C5F4F83}">
      <dgm:prSet/>
      <dgm:spPr/>
      <dgm:t>
        <a:bodyPr/>
        <a:lstStyle/>
        <a:p>
          <a:endParaRPr lang="de-DE"/>
        </a:p>
      </dgm:t>
    </dgm:pt>
    <dgm:pt modelId="{A6E96B80-01BD-7047-8FA4-81BCAEFCE298}">
      <dgm:prSet phldrT="[Text]"/>
      <dgm:spPr>
        <a:gradFill rotWithShape="0">
          <a:gsLst>
            <a:gs pos="0">
              <a:schemeClr val="accent5">
                <a:hueOff val="1628512"/>
                <a:satOff val="5598"/>
                <a:lumOff val="-26863"/>
                <a:shade val="51000"/>
                <a:satMod val="130000"/>
              </a:schemeClr>
            </a:gs>
            <a:gs pos="80000">
              <a:schemeClr val="accent5">
                <a:hueOff val="1628512"/>
                <a:satOff val="5598"/>
                <a:lumOff val="-26863"/>
                <a:alphaOff val="0"/>
                <a:shade val="93000"/>
                <a:satMod val="130000"/>
              </a:schemeClr>
            </a:gs>
            <a:gs pos="100000">
              <a:schemeClr val="accent5">
                <a:hueOff val="1628512"/>
                <a:satOff val="5598"/>
                <a:lumOff val="-26863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de-DE" dirty="0" smtClean="0"/>
            <a:t>Nanopore sequencing</a:t>
          </a:r>
          <a:endParaRPr lang="de-DE" dirty="0"/>
        </a:p>
      </dgm:t>
    </dgm:pt>
    <dgm:pt modelId="{7414E69B-AF8B-5C4A-AA33-464E409F8FE6}" type="sibTrans" cxnId="{18F29FAD-EC92-8546-AA34-EB6EB7F26487}">
      <dgm:prSet/>
      <dgm:spPr/>
      <dgm:t>
        <a:bodyPr/>
        <a:lstStyle/>
        <a:p>
          <a:endParaRPr lang="de-DE"/>
        </a:p>
      </dgm:t>
    </dgm:pt>
    <dgm:pt modelId="{BF076548-0D71-4E4C-885F-BFBE2AB289B6}" type="parTrans" cxnId="{18F29FAD-EC92-8546-AA34-EB6EB7F26487}">
      <dgm:prSet/>
      <dgm:spPr/>
      <dgm:t>
        <a:bodyPr/>
        <a:lstStyle/>
        <a:p>
          <a:endParaRPr lang="de-DE"/>
        </a:p>
      </dgm:t>
    </dgm:pt>
    <dgm:pt modelId="{B753A0C1-F350-C04B-8285-1A238FDB71A3}" type="pres">
      <dgm:prSet presAssocID="{A4B15FF7-3A51-7F43-9226-8A413C0741D1}" presName="Name0" presStyleCnt="0">
        <dgm:presLayoutVars>
          <dgm:dir/>
          <dgm:animLvl val="lvl"/>
          <dgm:resizeHandles val="exact"/>
        </dgm:presLayoutVars>
      </dgm:prSet>
      <dgm:spPr/>
    </dgm:pt>
    <dgm:pt modelId="{14BE81D3-6474-4A4E-A7C0-FB8746C18C3B}" type="pres">
      <dgm:prSet presAssocID="{5F70EC74-EB47-BC49-A122-6B75207165D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40DEC3-6AA6-C84D-AABB-DBD29B6409AB}" type="pres">
      <dgm:prSet presAssocID="{13339A2B-BE21-7D41-AD1B-23043765C774}" presName="parTxOnlySpace" presStyleCnt="0"/>
      <dgm:spPr/>
    </dgm:pt>
    <dgm:pt modelId="{A165BA85-BED6-084F-92A5-160C125CD6D1}" type="pres">
      <dgm:prSet presAssocID="{A6E96B80-01BD-7047-8FA4-81BCAEFCE29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26361E-6BDA-CE4F-8538-4D64734F9B42}" type="pres">
      <dgm:prSet presAssocID="{7414E69B-AF8B-5C4A-AA33-464E409F8FE6}" presName="parTxOnlySpace" presStyleCnt="0"/>
      <dgm:spPr/>
    </dgm:pt>
    <dgm:pt modelId="{17198E9A-00C3-5747-B6DC-E5AA938AF6A2}" type="pres">
      <dgm:prSet presAssocID="{9B4918C1-1528-AE48-9260-3567541BA8C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8DE2FE2-83E2-2E47-939E-125040A637DA}" type="presOf" srcId="{9B4918C1-1528-AE48-9260-3567541BA8CF}" destId="{17198E9A-00C3-5747-B6DC-E5AA938AF6A2}" srcOrd="0" destOrd="0" presId="urn:microsoft.com/office/officeart/2005/8/layout/chevron1"/>
    <dgm:cxn modelId="{FD1E0413-694C-A949-88D7-E3FA3C5F4F83}" srcId="{A4B15FF7-3A51-7F43-9226-8A413C0741D1}" destId="{9B4918C1-1528-AE48-9260-3567541BA8CF}" srcOrd="2" destOrd="0" parTransId="{E087869F-3ADE-2B4A-B28E-16CEBCC014F6}" sibTransId="{877B2154-1BF9-A643-B3A8-193568CB67A7}"/>
    <dgm:cxn modelId="{73F3D1FB-82DC-2E44-BFF2-95A35D967224}" type="presOf" srcId="{5F70EC74-EB47-BC49-A122-6B75207165D7}" destId="{14BE81D3-6474-4A4E-A7C0-FB8746C18C3B}" srcOrd="0" destOrd="0" presId="urn:microsoft.com/office/officeart/2005/8/layout/chevron1"/>
    <dgm:cxn modelId="{DC4DA056-3081-6346-A5A1-585B97362161}" srcId="{A4B15FF7-3A51-7F43-9226-8A413C0741D1}" destId="{5F70EC74-EB47-BC49-A122-6B75207165D7}" srcOrd="0" destOrd="0" parTransId="{8C329BF9-112D-C44D-B135-7899A5DB382C}" sibTransId="{13339A2B-BE21-7D41-AD1B-23043765C774}"/>
    <dgm:cxn modelId="{51A00294-F293-DA4F-A3F7-80A6479DD7D8}" type="presOf" srcId="{A4B15FF7-3A51-7F43-9226-8A413C0741D1}" destId="{B753A0C1-F350-C04B-8285-1A238FDB71A3}" srcOrd="0" destOrd="0" presId="urn:microsoft.com/office/officeart/2005/8/layout/chevron1"/>
    <dgm:cxn modelId="{18F29FAD-EC92-8546-AA34-EB6EB7F26487}" srcId="{A4B15FF7-3A51-7F43-9226-8A413C0741D1}" destId="{A6E96B80-01BD-7047-8FA4-81BCAEFCE298}" srcOrd="1" destOrd="0" parTransId="{BF076548-0D71-4E4C-885F-BFBE2AB289B6}" sibTransId="{7414E69B-AF8B-5C4A-AA33-464E409F8FE6}"/>
    <dgm:cxn modelId="{07678AB1-283A-C044-BE78-6B8B9DC5EF05}" type="presOf" srcId="{A6E96B80-01BD-7047-8FA4-81BCAEFCE298}" destId="{A165BA85-BED6-084F-92A5-160C125CD6D1}" srcOrd="0" destOrd="0" presId="urn:microsoft.com/office/officeart/2005/8/layout/chevron1"/>
    <dgm:cxn modelId="{CB1D02CB-281C-ED43-9C8B-664CC58F8649}" type="presParOf" srcId="{B753A0C1-F350-C04B-8285-1A238FDB71A3}" destId="{14BE81D3-6474-4A4E-A7C0-FB8746C18C3B}" srcOrd="0" destOrd="0" presId="urn:microsoft.com/office/officeart/2005/8/layout/chevron1"/>
    <dgm:cxn modelId="{9D09939F-8CD7-A84B-B690-F503C5FC0947}" type="presParOf" srcId="{B753A0C1-F350-C04B-8285-1A238FDB71A3}" destId="{A840DEC3-6AA6-C84D-AABB-DBD29B6409AB}" srcOrd="1" destOrd="0" presId="urn:microsoft.com/office/officeart/2005/8/layout/chevron1"/>
    <dgm:cxn modelId="{CBB5452C-FED0-9547-A267-CED947DED8EE}" type="presParOf" srcId="{B753A0C1-F350-C04B-8285-1A238FDB71A3}" destId="{A165BA85-BED6-084F-92A5-160C125CD6D1}" srcOrd="2" destOrd="0" presId="urn:microsoft.com/office/officeart/2005/8/layout/chevron1"/>
    <dgm:cxn modelId="{E6A526EF-A391-4D42-80B6-97BD01665CE8}" type="presParOf" srcId="{B753A0C1-F350-C04B-8285-1A238FDB71A3}" destId="{C326361E-6BDA-CE4F-8538-4D64734F9B42}" srcOrd="3" destOrd="0" presId="urn:microsoft.com/office/officeart/2005/8/layout/chevron1"/>
    <dgm:cxn modelId="{C508C727-7DA6-2F4F-9AC1-6DFB66FD97C1}" type="presParOf" srcId="{B753A0C1-F350-C04B-8285-1A238FDB71A3}" destId="{17198E9A-00C3-5747-B6DC-E5AA938AF6A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E81D3-6474-4A4E-A7C0-FB8746C18C3B}">
      <dsp:nvSpPr>
        <dsp:cNvPr id="0" name=""/>
        <dsp:cNvSpPr/>
      </dsp:nvSpPr>
      <dsp:spPr>
        <a:xfrm>
          <a:off x="2538" y="1886366"/>
          <a:ext cx="3093244" cy="1237297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Library preparation</a:t>
          </a:r>
          <a:endParaRPr lang="de-DE" sz="2900" kern="1200" dirty="0"/>
        </a:p>
      </dsp:txBody>
      <dsp:txXfrm>
        <a:off x="621187" y="1886366"/>
        <a:ext cx="1855947" cy="1237297"/>
      </dsp:txXfrm>
    </dsp:sp>
    <dsp:sp modelId="{A165BA85-BED6-084F-92A5-160C125CD6D1}">
      <dsp:nvSpPr>
        <dsp:cNvPr id="0" name=""/>
        <dsp:cNvSpPr/>
      </dsp:nvSpPr>
      <dsp:spPr>
        <a:xfrm>
          <a:off x="2786458" y="1886366"/>
          <a:ext cx="3093244" cy="1237297"/>
        </a:xfrm>
        <a:prstGeom prst="chevron">
          <a:avLst/>
        </a:prstGeom>
        <a:gradFill rotWithShape="0">
          <a:gsLst>
            <a:gs pos="0">
              <a:schemeClr val="accent5">
                <a:hueOff val="1628512"/>
                <a:satOff val="5598"/>
                <a:lumOff val="-26863"/>
                <a:alphaOff val="0"/>
                <a:shade val="51000"/>
                <a:satMod val="130000"/>
              </a:schemeClr>
            </a:gs>
            <a:gs pos="80000">
              <a:schemeClr val="accent5">
                <a:hueOff val="1628512"/>
                <a:satOff val="5598"/>
                <a:lumOff val="-26863"/>
                <a:alphaOff val="0"/>
                <a:shade val="93000"/>
                <a:satMod val="130000"/>
              </a:schemeClr>
            </a:gs>
            <a:gs pos="100000">
              <a:schemeClr val="accent5">
                <a:hueOff val="1628512"/>
                <a:satOff val="5598"/>
                <a:lumOff val="-268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Nanopore sequencing</a:t>
          </a:r>
          <a:endParaRPr lang="de-DE" sz="2900" kern="1200" dirty="0"/>
        </a:p>
      </dsp:txBody>
      <dsp:txXfrm>
        <a:off x="3405107" y="1886366"/>
        <a:ext cx="1855947" cy="1237297"/>
      </dsp:txXfrm>
    </dsp:sp>
    <dsp:sp modelId="{17198E9A-00C3-5747-B6DC-E5AA938AF6A2}">
      <dsp:nvSpPr>
        <dsp:cNvPr id="0" name=""/>
        <dsp:cNvSpPr/>
      </dsp:nvSpPr>
      <dsp:spPr>
        <a:xfrm>
          <a:off x="5570378" y="1886366"/>
          <a:ext cx="3093244" cy="1237297"/>
        </a:xfrm>
        <a:prstGeom prst="chevron">
          <a:avLst/>
        </a:prstGeom>
        <a:gradFill rotWithShape="0">
          <a:gsLst>
            <a:gs pos="0">
              <a:schemeClr val="accent5">
                <a:hueOff val="3257024"/>
                <a:satOff val="11196"/>
                <a:lumOff val="-53726"/>
                <a:alphaOff val="0"/>
                <a:shade val="51000"/>
                <a:satMod val="130000"/>
              </a:schemeClr>
            </a:gs>
            <a:gs pos="80000">
              <a:schemeClr val="accent5">
                <a:hueOff val="3257024"/>
                <a:satOff val="11196"/>
                <a:lumOff val="-53726"/>
                <a:alphaOff val="0"/>
                <a:shade val="93000"/>
                <a:satMod val="130000"/>
              </a:schemeClr>
            </a:gs>
            <a:gs pos="100000">
              <a:schemeClr val="accent5">
                <a:hueOff val="3257024"/>
                <a:satOff val="11196"/>
                <a:lumOff val="-537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Analysis</a:t>
          </a:r>
          <a:endParaRPr lang="de-DE" sz="2900" kern="1200" dirty="0"/>
        </a:p>
      </dsp:txBody>
      <dsp:txXfrm>
        <a:off x="6189027" y="1886366"/>
        <a:ext cx="1855947" cy="123729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E81D3-6474-4A4E-A7C0-FB8746C18C3B}">
      <dsp:nvSpPr>
        <dsp:cNvPr id="0" name=""/>
        <dsp:cNvSpPr/>
      </dsp:nvSpPr>
      <dsp:spPr>
        <a:xfrm>
          <a:off x="253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Library preparation</a:t>
          </a:r>
          <a:endParaRPr lang="de-DE" sz="3200" kern="1200" dirty="0"/>
        </a:p>
      </dsp:txBody>
      <dsp:txXfrm>
        <a:off x="521086" y="0"/>
        <a:ext cx="2056148" cy="1037096"/>
      </dsp:txXfrm>
    </dsp:sp>
    <dsp:sp modelId="{A165BA85-BED6-084F-92A5-160C125CD6D1}">
      <dsp:nvSpPr>
        <dsp:cNvPr id="0" name=""/>
        <dsp:cNvSpPr/>
      </dsp:nvSpPr>
      <dsp:spPr>
        <a:xfrm>
          <a:off x="278645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Nanopore sequencing</a:t>
          </a:r>
          <a:endParaRPr lang="de-DE" sz="3200" kern="1200" dirty="0"/>
        </a:p>
      </dsp:txBody>
      <dsp:txXfrm>
        <a:off x="3305006" y="0"/>
        <a:ext cx="2056148" cy="1037096"/>
      </dsp:txXfrm>
    </dsp:sp>
    <dsp:sp modelId="{17198E9A-00C3-5747-B6DC-E5AA938AF6A2}">
      <dsp:nvSpPr>
        <dsp:cNvPr id="0" name=""/>
        <dsp:cNvSpPr/>
      </dsp:nvSpPr>
      <dsp:spPr>
        <a:xfrm>
          <a:off x="5570378" y="0"/>
          <a:ext cx="3093244" cy="1037096"/>
        </a:xfrm>
        <a:prstGeom prst="chevron">
          <a:avLst/>
        </a:prstGeom>
        <a:gradFill rotWithShape="0">
          <a:gsLst>
            <a:gs pos="0">
              <a:schemeClr val="accent5">
                <a:hueOff val="3257024"/>
                <a:satOff val="11196"/>
                <a:lumOff val="-53726"/>
                <a:alphaOff val="0"/>
                <a:shade val="51000"/>
                <a:satMod val="130000"/>
              </a:schemeClr>
            </a:gs>
            <a:gs pos="80000">
              <a:schemeClr val="accent5">
                <a:hueOff val="3257024"/>
                <a:satOff val="11196"/>
                <a:lumOff val="-53726"/>
                <a:alphaOff val="0"/>
                <a:shade val="93000"/>
                <a:satMod val="130000"/>
              </a:schemeClr>
            </a:gs>
            <a:gs pos="100000">
              <a:schemeClr val="accent5">
                <a:hueOff val="3257024"/>
                <a:satOff val="11196"/>
                <a:lumOff val="-537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Analysis</a:t>
          </a:r>
          <a:endParaRPr lang="de-DE" sz="3200" kern="1200" dirty="0"/>
        </a:p>
      </dsp:txBody>
      <dsp:txXfrm>
        <a:off x="6088926" y="0"/>
        <a:ext cx="2056148" cy="10370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E81D3-6474-4A4E-A7C0-FB8746C18C3B}">
      <dsp:nvSpPr>
        <dsp:cNvPr id="0" name=""/>
        <dsp:cNvSpPr/>
      </dsp:nvSpPr>
      <dsp:spPr>
        <a:xfrm>
          <a:off x="2538" y="0"/>
          <a:ext cx="3093244" cy="103709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Library preparation</a:t>
          </a:r>
          <a:endParaRPr lang="de-DE" sz="3200" kern="1200" dirty="0"/>
        </a:p>
      </dsp:txBody>
      <dsp:txXfrm>
        <a:off x="521086" y="0"/>
        <a:ext cx="2056148" cy="1037096"/>
      </dsp:txXfrm>
    </dsp:sp>
    <dsp:sp modelId="{A165BA85-BED6-084F-92A5-160C125CD6D1}">
      <dsp:nvSpPr>
        <dsp:cNvPr id="0" name=""/>
        <dsp:cNvSpPr/>
      </dsp:nvSpPr>
      <dsp:spPr>
        <a:xfrm>
          <a:off x="278645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Nanopore sequencing</a:t>
          </a:r>
          <a:endParaRPr lang="de-DE" sz="3200" kern="1200" dirty="0"/>
        </a:p>
      </dsp:txBody>
      <dsp:txXfrm>
        <a:off x="3305006" y="0"/>
        <a:ext cx="2056148" cy="1037096"/>
      </dsp:txXfrm>
    </dsp:sp>
    <dsp:sp modelId="{17198E9A-00C3-5747-B6DC-E5AA938AF6A2}">
      <dsp:nvSpPr>
        <dsp:cNvPr id="0" name=""/>
        <dsp:cNvSpPr/>
      </dsp:nvSpPr>
      <dsp:spPr>
        <a:xfrm>
          <a:off x="557037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Analysis</a:t>
          </a:r>
          <a:endParaRPr lang="de-DE" sz="3200" kern="1200" dirty="0"/>
        </a:p>
      </dsp:txBody>
      <dsp:txXfrm>
        <a:off x="6088926" y="0"/>
        <a:ext cx="2056148" cy="10370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E81D3-6474-4A4E-A7C0-FB8746C18C3B}">
      <dsp:nvSpPr>
        <dsp:cNvPr id="0" name=""/>
        <dsp:cNvSpPr/>
      </dsp:nvSpPr>
      <dsp:spPr>
        <a:xfrm>
          <a:off x="2538" y="0"/>
          <a:ext cx="3093244" cy="103709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Library preparation</a:t>
          </a:r>
          <a:endParaRPr lang="de-DE" sz="3200" kern="1200" dirty="0"/>
        </a:p>
      </dsp:txBody>
      <dsp:txXfrm>
        <a:off x="521086" y="0"/>
        <a:ext cx="2056148" cy="1037096"/>
      </dsp:txXfrm>
    </dsp:sp>
    <dsp:sp modelId="{A165BA85-BED6-084F-92A5-160C125CD6D1}">
      <dsp:nvSpPr>
        <dsp:cNvPr id="0" name=""/>
        <dsp:cNvSpPr/>
      </dsp:nvSpPr>
      <dsp:spPr>
        <a:xfrm>
          <a:off x="278645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Nanopore sequencing</a:t>
          </a:r>
          <a:endParaRPr lang="de-DE" sz="3200" kern="1200" dirty="0"/>
        </a:p>
      </dsp:txBody>
      <dsp:txXfrm>
        <a:off x="3305006" y="0"/>
        <a:ext cx="2056148" cy="1037096"/>
      </dsp:txXfrm>
    </dsp:sp>
    <dsp:sp modelId="{17198E9A-00C3-5747-B6DC-E5AA938AF6A2}">
      <dsp:nvSpPr>
        <dsp:cNvPr id="0" name=""/>
        <dsp:cNvSpPr/>
      </dsp:nvSpPr>
      <dsp:spPr>
        <a:xfrm>
          <a:off x="557037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Analysis</a:t>
          </a:r>
          <a:endParaRPr lang="de-DE" sz="3200" kern="1200" dirty="0"/>
        </a:p>
      </dsp:txBody>
      <dsp:txXfrm>
        <a:off x="6088926" y="0"/>
        <a:ext cx="2056148" cy="10370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E81D3-6474-4A4E-A7C0-FB8746C18C3B}">
      <dsp:nvSpPr>
        <dsp:cNvPr id="0" name=""/>
        <dsp:cNvSpPr/>
      </dsp:nvSpPr>
      <dsp:spPr>
        <a:xfrm>
          <a:off x="2538" y="0"/>
          <a:ext cx="3093244" cy="103709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Library preparation</a:t>
          </a:r>
          <a:endParaRPr lang="de-DE" sz="3200" kern="1200" dirty="0"/>
        </a:p>
      </dsp:txBody>
      <dsp:txXfrm>
        <a:off x="521086" y="0"/>
        <a:ext cx="2056148" cy="1037096"/>
      </dsp:txXfrm>
    </dsp:sp>
    <dsp:sp modelId="{A165BA85-BED6-084F-92A5-160C125CD6D1}">
      <dsp:nvSpPr>
        <dsp:cNvPr id="0" name=""/>
        <dsp:cNvSpPr/>
      </dsp:nvSpPr>
      <dsp:spPr>
        <a:xfrm>
          <a:off x="278645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Nanopore sequencing</a:t>
          </a:r>
          <a:endParaRPr lang="de-DE" sz="3200" kern="1200" dirty="0"/>
        </a:p>
      </dsp:txBody>
      <dsp:txXfrm>
        <a:off x="3305006" y="0"/>
        <a:ext cx="2056148" cy="1037096"/>
      </dsp:txXfrm>
    </dsp:sp>
    <dsp:sp modelId="{17198E9A-00C3-5747-B6DC-E5AA938AF6A2}">
      <dsp:nvSpPr>
        <dsp:cNvPr id="0" name=""/>
        <dsp:cNvSpPr/>
      </dsp:nvSpPr>
      <dsp:spPr>
        <a:xfrm>
          <a:off x="557037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Analysis</a:t>
          </a:r>
          <a:endParaRPr lang="de-DE" sz="3200" kern="1200" dirty="0"/>
        </a:p>
      </dsp:txBody>
      <dsp:txXfrm>
        <a:off x="6088926" y="0"/>
        <a:ext cx="2056148" cy="10370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E81D3-6474-4A4E-A7C0-FB8746C18C3B}">
      <dsp:nvSpPr>
        <dsp:cNvPr id="0" name=""/>
        <dsp:cNvSpPr/>
      </dsp:nvSpPr>
      <dsp:spPr>
        <a:xfrm>
          <a:off x="2538" y="0"/>
          <a:ext cx="3093244" cy="103709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Library preparation</a:t>
          </a:r>
          <a:endParaRPr lang="de-DE" sz="3200" kern="1200" dirty="0"/>
        </a:p>
      </dsp:txBody>
      <dsp:txXfrm>
        <a:off x="521086" y="0"/>
        <a:ext cx="2056148" cy="1037096"/>
      </dsp:txXfrm>
    </dsp:sp>
    <dsp:sp modelId="{A165BA85-BED6-084F-92A5-160C125CD6D1}">
      <dsp:nvSpPr>
        <dsp:cNvPr id="0" name=""/>
        <dsp:cNvSpPr/>
      </dsp:nvSpPr>
      <dsp:spPr>
        <a:xfrm>
          <a:off x="278645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Nanopore sequencing</a:t>
          </a:r>
          <a:endParaRPr lang="de-DE" sz="3200" kern="1200" dirty="0"/>
        </a:p>
      </dsp:txBody>
      <dsp:txXfrm>
        <a:off x="3305006" y="0"/>
        <a:ext cx="2056148" cy="1037096"/>
      </dsp:txXfrm>
    </dsp:sp>
    <dsp:sp modelId="{17198E9A-00C3-5747-B6DC-E5AA938AF6A2}">
      <dsp:nvSpPr>
        <dsp:cNvPr id="0" name=""/>
        <dsp:cNvSpPr/>
      </dsp:nvSpPr>
      <dsp:spPr>
        <a:xfrm>
          <a:off x="557037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Analysis</a:t>
          </a:r>
          <a:endParaRPr lang="de-DE" sz="3200" kern="1200" dirty="0"/>
        </a:p>
      </dsp:txBody>
      <dsp:txXfrm>
        <a:off x="6088926" y="0"/>
        <a:ext cx="2056148" cy="10370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E81D3-6474-4A4E-A7C0-FB8746C18C3B}">
      <dsp:nvSpPr>
        <dsp:cNvPr id="0" name=""/>
        <dsp:cNvSpPr/>
      </dsp:nvSpPr>
      <dsp:spPr>
        <a:xfrm>
          <a:off x="253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Library preparation</a:t>
          </a:r>
          <a:endParaRPr lang="de-DE" sz="3200" kern="1200" dirty="0"/>
        </a:p>
      </dsp:txBody>
      <dsp:txXfrm>
        <a:off x="521086" y="0"/>
        <a:ext cx="2056148" cy="1037096"/>
      </dsp:txXfrm>
    </dsp:sp>
    <dsp:sp modelId="{A165BA85-BED6-084F-92A5-160C125CD6D1}">
      <dsp:nvSpPr>
        <dsp:cNvPr id="0" name=""/>
        <dsp:cNvSpPr/>
      </dsp:nvSpPr>
      <dsp:spPr>
        <a:xfrm>
          <a:off x="2786458" y="0"/>
          <a:ext cx="3093244" cy="1037096"/>
        </a:xfrm>
        <a:prstGeom prst="chevron">
          <a:avLst/>
        </a:prstGeom>
        <a:gradFill rotWithShape="0">
          <a:gsLst>
            <a:gs pos="0">
              <a:schemeClr val="accent5">
                <a:hueOff val="1628512"/>
                <a:satOff val="5598"/>
                <a:lumOff val="-26863"/>
                <a:shade val="51000"/>
                <a:satMod val="130000"/>
              </a:schemeClr>
            </a:gs>
            <a:gs pos="80000">
              <a:schemeClr val="accent5">
                <a:hueOff val="1628512"/>
                <a:satOff val="5598"/>
                <a:lumOff val="-26863"/>
                <a:alphaOff val="0"/>
                <a:shade val="93000"/>
                <a:satMod val="130000"/>
              </a:schemeClr>
            </a:gs>
            <a:gs pos="100000">
              <a:schemeClr val="accent5">
                <a:hueOff val="1628512"/>
                <a:satOff val="5598"/>
                <a:lumOff val="-268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Nanopore sequencing</a:t>
          </a:r>
          <a:endParaRPr lang="de-DE" sz="3200" kern="1200" dirty="0"/>
        </a:p>
      </dsp:txBody>
      <dsp:txXfrm>
        <a:off x="3305006" y="0"/>
        <a:ext cx="2056148" cy="1037096"/>
      </dsp:txXfrm>
    </dsp:sp>
    <dsp:sp modelId="{17198E9A-00C3-5747-B6DC-E5AA938AF6A2}">
      <dsp:nvSpPr>
        <dsp:cNvPr id="0" name=""/>
        <dsp:cNvSpPr/>
      </dsp:nvSpPr>
      <dsp:spPr>
        <a:xfrm>
          <a:off x="557037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Analysis</a:t>
          </a:r>
          <a:endParaRPr lang="de-DE" sz="3200" kern="1200" dirty="0"/>
        </a:p>
      </dsp:txBody>
      <dsp:txXfrm>
        <a:off x="6088926" y="0"/>
        <a:ext cx="2056148" cy="10370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E81D3-6474-4A4E-A7C0-FB8746C18C3B}">
      <dsp:nvSpPr>
        <dsp:cNvPr id="0" name=""/>
        <dsp:cNvSpPr/>
      </dsp:nvSpPr>
      <dsp:spPr>
        <a:xfrm>
          <a:off x="253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Library preparation</a:t>
          </a:r>
          <a:endParaRPr lang="de-DE" sz="3200" kern="1200" dirty="0"/>
        </a:p>
      </dsp:txBody>
      <dsp:txXfrm>
        <a:off x="521086" y="0"/>
        <a:ext cx="2056148" cy="1037096"/>
      </dsp:txXfrm>
    </dsp:sp>
    <dsp:sp modelId="{A165BA85-BED6-084F-92A5-160C125CD6D1}">
      <dsp:nvSpPr>
        <dsp:cNvPr id="0" name=""/>
        <dsp:cNvSpPr/>
      </dsp:nvSpPr>
      <dsp:spPr>
        <a:xfrm>
          <a:off x="2786458" y="0"/>
          <a:ext cx="3093244" cy="1037096"/>
        </a:xfrm>
        <a:prstGeom prst="chevron">
          <a:avLst/>
        </a:prstGeom>
        <a:gradFill rotWithShape="0">
          <a:gsLst>
            <a:gs pos="0">
              <a:schemeClr val="accent5">
                <a:hueOff val="1628512"/>
                <a:satOff val="5598"/>
                <a:lumOff val="-26863"/>
                <a:shade val="51000"/>
                <a:satMod val="130000"/>
              </a:schemeClr>
            </a:gs>
            <a:gs pos="80000">
              <a:schemeClr val="accent5">
                <a:hueOff val="1628512"/>
                <a:satOff val="5598"/>
                <a:lumOff val="-26863"/>
                <a:alphaOff val="0"/>
                <a:shade val="93000"/>
                <a:satMod val="130000"/>
              </a:schemeClr>
            </a:gs>
            <a:gs pos="100000">
              <a:schemeClr val="accent5">
                <a:hueOff val="1628512"/>
                <a:satOff val="5598"/>
                <a:lumOff val="-268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Nanopore sequencing</a:t>
          </a:r>
          <a:endParaRPr lang="de-DE" sz="3200" kern="1200" dirty="0"/>
        </a:p>
      </dsp:txBody>
      <dsp:txXfrm>
        <a:off x="3305006" y="0"/>
        <a:ext cx="2056148" cy="1037096"/>
      </dsp:txXfrm>
    </dsp:sp>
    <dsp:sp modelId="{17198E9A-00C3-5747-B6DC-E5AA938AF6A2}">
      <dsp:nvSpPr>
        <dsp:cNvPr id="0" name=""/>
        <dsp:cNvSpPr/>
      </dsp:nvSpPr>
      <dsp:spPr>
        <a:xfrm>
          <a:off x="557037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Analysis</a:t>
          </a:r>
          <a:endParaRPr lang="de-DE" sz="3200" kern="1200" dirty="0"/>
        </a:p>
      </dsp:txBody>
      <dsp:txXfrm>
        <a:off x="6088926" y="0"/>
        <a:ext cx="2056148" cy="10370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E81D3-6474-4A4E-A7C0-FB8746C18C3B}">
      <dsp:nvSpPr>
        <dsp:cNvPr id="0" name=""/>
        <dsp:cNvSpPr/>
      </dsp:nvSpPr>
      <dsp:spPr>
        <a:xfrm>
          <a:off x="253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Library preparation</a:t>
          </a:r>
          <a:endParaRPr lang="de-DE" sz="3200" kern="1200" dirty="0"/>
        </a:p>
      </dsp:txBody>
      <dsp:txXfrm>
        <a:off x="521086" y="0"/>
        <a:ext cx="2056148" cy="1037096"/>
      </dsp:txXfrm>
    </dsp:sp>
    <dsp:sp modelId="{A165BA85-BED6-084F-92A5-160C125CD6D1}">
      <dsp:nvSpPr>
        <dsp:cNvPr id="0" name=""/>
        <dsp:cNvSpPr/>
      </dsp:nvSpPr>
      <dsp:spPr>
        <a:xfrm>
          <a:off x="2786458" y="0"/>
          <a:ext cx="3093244" cy="1037096"/>
        </a:xfrm>
        <a:prstGeom prst="chevron">
          <a:avLst/>
        </a:prstGeom>
        <a:gradFill rotWithShape="0">
          <a:gsLst>
            <a:gs pos="0">
              <a:schemeClr val="accent5">
                <a:hueOff val="1628512"/>
                <a:satOff val="5598"/>
                <a:lumOff val="-26863"/>
                <a:shade val="51000"/>
                <a:satMod val="130000"/>
              </a:schemeClr>
            </a:gs>
            <a:gs pos="80000">
              <a:schemeClr val="accent5">
                <a:hueOff val="1628512"/>
                <a:satOff val="5598"/>
                <a:lumOff val="-26863"/>
                <a:alphaOff val="0"/>
                <a:shade val="93000"/>
                <a:satMod val="130000"/>
              </a:schemeClr>
            </a:gs>
            <a:gs pos="100000">
              <a:schemeClr val="accent5">
                <a:hueOff val="1628512"/>
                <a:satOff val="5598"/>
                <a:lumOff val="-268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Nanopore sequencing</a:t>
          </a:r>
          <a:endParaRPr lang="de-DE" sz="3200" kern="1200" dirty="0"/>
        </a:p>
      </dsp:txBody>
      <dsp:txXfrm>
        <a:off x="3305006" y="0"/>
        <a:ext cx="2056148" cy="1037096"/>
      </dsp:txXfrm>
    </dsp:sp>
    <dsp:sp modelId="{17198E9A-00C3-5747-B6DC-E5AA938AF6A2}">
      <dsp:nvSpPr>
        <dsp:cNvPr id="0" name=""/>
        <dsp:cNvSpPr/>
      </dsp:nvSpPr>
      <dsp:spPr>
        <a:xfrm>
          <a:off x="557037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Analysis</a:t>
          </a:r>
          <a:endParaRPr lang="de-DE" sz="3200" kern="1200" dirty="0"/>
        </a:p>
      </dsp:txBody>
      <dsp:txXfrm>
        <a:off x="6088926" y="0"/>
        <a:ext cx="2056148" cy="10370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E81D3-6474-4A4E-A7C0-FB8746C18C3B}">
      <dsp:nvSpPr>
        <dsp:cNvPr id="0" name=""/>
        <dsp:cNvSpPr/>
      </dsp:nvSpPr>
      <dsp:spPr>
        <a:xfrm>
          <a:off x="253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Library preparation</a:t>
          </a:r>
          <a:endParaRPr lang="de-DE" sz="3200" kern="1200" dirty="0"/>
        </a:p>
      </dsp:txBody>
      <dsp:txXfrm>
        <a:off x="521086" y="0"/>
        <a:ext cx="2056148" cy="1037096"/>
      </dsp:txXfrm>
    </dsp:sp>
    <dsp:sp modelId="{A165BA85-BED6-084F-92A5-160C125CD6D1}">
      <dsp:nvSpPr>
        <dsp:cNvPr id="0" name=""/>
        <dsp:cNvSpPr/>
      </dsp:nvSpPr>
      <dsp:spPr>
        <a:xfrm>
          <a:off x="2786458" y="0"/>
          <a:ext cx="3093244" cy="1037096"/>
        </a:xfrm>
        <a:prstGeom prst="chevron">
          <a:avLst/>
        </a:prstGeom>
        <a:gradFill rotWithShape="0">
          <a:gsLst>
            <a:gs pos="0">
              <a:schemeClr val="accent5">
                <a:hueOff val="1628512"/>
                <a:satOff val="5598"/>
                <a:lumOff val="-26863"/>
                <a:shade val="51000"/>
                <a:satMod val="130000"/>
              </a:schemeClr>
            </a:gs>
            <a:gs pos="80000">
              <a:schemeClr val="accent5">
                <a:hueOff val="1628512"/>
                <a:satOff val="5598"/>
                <a:lumOff val="-26863"/>
                <a:alphaOff val="0"/>
                <a:shade val="93000"/>
                <a:satMod val="130000"/>
              </a:schemeClr>
            </a:gs>
            <a:gs pos="100000">
              <a:schemeClr val="accent5">
                <a:hueOff val="1628512"/>
                <a:satOff val="5598"/>
                <a:lumOff val="-268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Nanopore sequencing</a:t>
          </a:r>
          <a:endParaRPr lang="de-DE" sz="3200" kern="1200" dirty="0"/>
        </a:p>
      </dsp:txBody>
      <dsp:txXfrm>
        <a:off x="3305006" y="0"/>
        <a:ext cx="2056148" cy="1037096"/>
      </dsp:txXfrm>
    </dsp:sp>
    <dsp:sp modelId="{17198E9A-00C3-5747-B6DC-E5AA938AF6A2}">
      <dsp:nvSpPr>
        <dsp:cNvPr id="0" name=""/>
        <dsp:cNvSpPr/>
      </dsp:nvSpPr>
      <dsp:spPr>
        <a:xfrm>
          <a:off x="5570378" y="0"/>
          <a:ext cx="3093244" cy="1037096"/>
        </a:xfrm>
        <a:prstGeom prst="chevron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Analysis</a:t>
          </a:r>
          <a:endParaRPr lang="de-DE" sz="3200" kern="1200" dirty="0"/>
        </a:p>
      </dsp:txBody>
      <dsp:txXfrm>
        <a:off x="6088926" y="0"/>
        <a:ext cx="2056148" cy="1037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28.04.17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753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288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215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15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87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364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905040" y="4681440"/>
            <a:ext cx="4971600" cy="1226880"/>
          </a:xfrm>
          <a:prstGeom prst="rect">
            <a:avLst/>
          </a:prstGeom>
        </p:spPr>
        <p:txBody>
          <a:bodyPr lIns="92160" tIns="46080" rIns="92160" bIns="460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841920" y="9580680"/>
            <a:ext cx="2939760" cy="2775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 algn="r">
              <a:lnSpc>
                <a:spcPct val="100000"/>
              </a:lnSpc>
              <a:spcBef>
                <a:spcPts val="601"/>
              </a:spcBef>
            </a:pPr>
            <a:fld id="{30CA40CD-0CAE-4AD0-BB36-054013C5BE56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SabonNext Demi"/>
                <a:ea typeface="+mn-ea"/>
              </a:rPr>
              <a:t>21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7680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905040" y="4681440"/>
            <a:ext cx="4971600" cy="1226880"/>
          </a:xfrm>
          <a:prstGeom prst="rect">
            <a:avLst/>
          </a:prstGeom>
        </p:spPr>
        <p:txBody>
          <a:bodyPr lIns="92160" tIns="46080" rIns="92160" bIns="460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841920" y="9580680"/>
            <a:ext cx="2939760" cy="2775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 algn="r">
              <a:lnSpc>
                <a:spcPct val="100000"/>
              </a:lnSpc>
              <a:spcBef>
                <a:spcPts val="601"/>
              </a:spcBef>
            </a:pPr>
            <a:fld id="{F62DE5FB-C76C-49C7-92B6-4482EE40C809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SabonNext Demi"/>
                <a:ea typeface="+mn-ea"/>
              </a:rPr>
              <a:t>22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9973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905040" y="4681440"/>
            <a:ext cx="4971600" cy="1226880"/>
          </a:xfrm>
          <a:prstGeom prst="rect">
            <a:avLst/>
          </a:prstGeom>
        </p:spPr>
        <p:txBody>
          <a:bodyPr lIns="92160" tIns="46080" rIns="92160" bIns="460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841920" y="9580680"/>
            <a:ext cx="2939760" cy="2775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 algn="r">
              <a:lnSpc>
                <a:spcPct val="100000"/>
              </a:lnSpc>
              <a:spcBef>
                <a:spcPts val="601"/>
              </a:spcBef>
            </a:pPr>
            <a:fld id="{1AC35E22-B50B-4CC2-B1BD-9ECD93A73183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SabonNext Demi"/>
                <a:ea typeface="+mn-ea"/>
              </a:rPr>
              <a:t>23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1118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983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211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5849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451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445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8224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24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0824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136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982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168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005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329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6689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620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8047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9760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4233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0669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084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200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90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751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850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27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5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0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</a:t>
            </a:r>
            <a:r>
              <a:rPr lang="de-DE" dirty="0" smtClean="0"/>
              <a:t>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4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 (Titel der Arbeit) durch Klicken hinzufügen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How do we compare sequences?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 smtClean="0"/>
              <a:t>Name des Vortragenden durch Klicken hinzufügen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How do we compare sequences?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00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emf"/><Relationship Id="rId7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88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15063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43813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5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8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How do we compare sequences?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  <p:sldLayoutId id="2147483689" r:id="rId3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diagramData" Target="../diagrams/data6.xml"/><Relationship Id="rId6" Type="http://schemas.openxmlformats.org/officeDocument/2006/relationships/diagramLayout" Target="../diagrams/layout6.xml"/><Relationship Id="rId7" Type="http://schemas.openxmlformats.org/officeDocument/2006/relationships/diagramQuickStyle" Target="../diagrams/quickStyle6.xml"/><Relationship Id="rId8" Type="http://schemas.openxmlformats.org/officeDocument/2006/relationships/diagramColors" Target="../diagrams/colors6.xml"/><Relationship Id="rId9" Type="http://schemas.microsoft.com/office/2007/relationships/diagramDrawing" Target="../diagrams/drawing6.xml"/><Relationship Id="rId10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diagramData" Target="../diagrams/data7.xml"/><Relationship Id="rId6" Type="http://schemas.openxmlformats.org/officeDocument/2006/relationships/diagramLayout" Target="../diagrams/layout7.xml"/><Relationship Id="rId7" Type="http://schemas.openxmlformats.org/officeDocument/2006/relationships/diagramQuickStyle" Target="../diagrams/quickStyle7.xml"/><Relationship Id="rId8" Type="http://schemas.openxmlformats.org/officeDocument/2006/relationships/diagramColors" Target="../diagrams/colors7.xml"/><Relationship Id="rId9" Type="http://schemas.microsoft.com/office/2007/relationships/diagramDrawing" Target="../diagrams/drawing7.xml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diagramData" Target="../diagrams/data8.xml"/><Relationship Id="rId6" Type="http://schemas.openxmlformats.org/officeDocument/2006/relationships/diagramLayout" Target="../diagrams/layout8.xml"/><Relationship Id="rId7" Type="http://schemas.openxmlformats.org/officeDocument/2006/relationships/diagramQuickStyle" Target="../diagrams/quickStyle8.xml"/><Relationship Id="rId8" Type="http://schemas.openxmlformats.org/officeDocument/2006/relationships/diagramColors" Target="../diagrams/colors8.xml"/><Relationship Id="rId9" Type="http://schemas.microsoft.com/office/2007/relationships/diagramDrawing" Target="../diagrams/drawing8.xml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diagramData" Target="../diagrams/data9.xml"/><Relationship Id="rId6" Type="http://schemas.openxmlformats.org/officeDocument/2006/relationships/diagramLayout" Target="../diagrams/layout9.xml"/><Relationship Id="rId7" Type="http://schemas.openxmlformats.org/officeDocument/2006/relationships/diagramQuickStyle" Target="../diagrams/quickStyle9.xml"/><Relationship Id="rId8" Type="http://schemas.openxmlformats.org/officeDocument/2006/relationships/diagramColors" Target="../diagrams/colors9.xml"/><Relationship Id="rId9" Type="http://schemas.microsoft.com/office/2007/relationships/diagramDrawing" Target="../diagrams/drawing9.xml"/><Relationship Id="rId10" Type="http://schemas.openxmlformats.org/officeDocument/2006/relationships/image" Target="../media/image14.jpg"/><Relationship Id="rId11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diagramData" Target="../diagrams/data10.xml"/><Relationship Id="rId6" Type="http://schemas.openxmlformats.org/officeDocument/2006/relationships/diagramLayout" Target="../diagrams/layout10.xml"/><Relationship Id="rId7" Type="http://schemas.openxmlformats.org/officeDocument/2006/relationships/diagramQuickStyle" Target="../diagrams/quickStyle10.xml"/><Relationship Id="rId8" Type="http://schemas.openxmlformats.org/officeDocument/2006/relationships/diagramColors" Target="../diagrams/colors10.xml"/><Relationship Id="rId9" Type="http://schemas.microsoft.com/office/2007/relationships/diagramDrawing" Target="../diagrams/drawing10.xml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diagramData" Target="../diagrams/data2.xml"/><Relationship Id="rId6" Type="http://schemas.openxmlformats.org/officeDocument/2006/relationships/diagramLayout" Target="../diagrams/layout2.xml"/><Relationship Id="rId7" Type="http://schemas.openxmlformats.org/officeDocument/2006/relationships/diagramQuickStyle" Target="../diagrams/quickStyle2.xml"/><Relationship Id="rId8" Type="http://schemas.openxmlformats.org/officeDocument/2006/relationships/diagramColors" Target="../diagrams/colors2.xml"/><Relationship Id="rId9" Type="http://schemas.microsoft.com/office/2007/relationships/diagramDrawing" Target="../diagrams/drawing2.xml"/><Relationship Id="rId10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diagramData" Target="../diagrams/data3.xml"/><Relationship Id="rId6" Type="http://schemas.openxmlformats.org/officeDocument/2006/relationships/diagramLayout" Target="../diagrams/layout3.xml"/><Relationship Id="rId7" Type="http://schemas.openxmlformats.org/officeDocument/2006/relationships/diagramQuickStyle" Target="../diagrams/quickStyle3.xml"/><Relationship Id="rId8" Type="http://schemas.openxmlformats.org/officeDocument/2006/relationships/diagramColors" Target="../diagrams/colors3.xml"/><Relationship Id="rId9" Type="http://schemas.microsoft.com/office/2007/relationships/diagramDrawing" Target="../diagrams/drawing3.xml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diagramData" Target="../diagrams/data4.xml"/><Relationship Id="rId6" Type="http://schemas.openxmlformats.org/officeDocument/2006/relationships/diagramLayout" Target="../diagrams/layout4.xml"/><Relationship Id="rId7" Type="http://schemas.openxmlformats.org/officeDocument/2006/relationships/diagramQuickStyle" Target="../diagrams/quickStyle4.xml"/><Relationship Id="rId8" Type="http://schemas.openxmlformats.org/officeDocument/2006/relationships/diagramColors" Target="../diagrams/colors4.xml"/><Relationship Id="rId9" Type="http://schemas.microsoft.com/office/2007/relationships/diagramDrawing" Target="../diagrams/drawing4.xml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diagramData" Target="../diagrams/data5.xml"/><Relationship Id="rId6" Type="http://schemas.openxmlformats.org/officeDocument/2006/relationships/diagramLayout" Target="../diagrams/layout5.xml"/><Relationship Id="rId7" Type="http://schemas.openxmlformats.org/officeDocument/2006/relationships/diagramQuickStyle" Target="../diagrams/quickStyle5.xml"/><Relationship Id="rId8" Type="http://schemas.openxmlformats.org/officeDocument/2006/relationships/diagramColors" Target="../diagrams/colors5.xml"/><Relationship Id="rId9" Type="http://schemas.microsoft.com/office/2007/relationships/diagramDrawing" Target="../diagrams/drawing5.xml"/><Relationship Id="rId10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1143000" y="4833156"/>
            <a:ext cx="7372404" cy="1516883"/>
          </a:xfrm>
        </p:spPr>
        <p:txBody>
          <a:bodyPr/>
          <a:lstStyle/>
          <a:p>
            <a:r>
              <a:rPr lang="de-DE" dirty="0"/>
              <a:t> </a:t>
            </a:r>
            <a:r>
              <a:rPr lang="de-DE" dirty="0" smtClean="0"/>
              <a:t>Genomorientierte Bioinformatik</a:t>
            </a:r>
            <a:endParaRPr lang="de-DE" dirty="0"/>
          </a:p>
          <a:p>
            <a:r>
              <a:rPr lang="de-DE" dirty="0" smtClean="0"/>
              <a:t> Praktikumsleitung: </a:t>
            </a:r>
            <a:r>
              <a:rPr lang="de-DE" dirty="0"/>
              <a:t>Prof. Dr. </a:t>
            </a:r>
            <a:r>
              <a:rPr lang="de-DE" dirty="0" smtClean="0"/>
              <a:t>Ralf Zimmer, </a:t>
            </a:r>
            <a:endParaRPr lang="de-DE" dirty="0"/>
          </a:p>
          <a:p>
            <a:r>
              <a:rPr lang="de-DE" dirty="0" smtClean="0"/>
              <a:t> Betreuer</a:t>
            </a:r>
            <a:r>
              <a:rPr lang="de-DE" dirty="0"/>
              <a:t>: Dr. </a:t>
            </a:r>
            <a:r>
              <a:rPr lang="de-DE" dirty="0" err="1"/>
              <a:t>Gergely</a:t>
            </a:r>
            <a:r>
              <a:rPr lang="de-DE" dirty="0"/>
              <a:t> Csaba, Markus Gruber</a:t>
            </a:r>
          </a:p>
          <a:p>
            <a:r>
              <a:rPr lang="de-DE" dirty="0" smtClean="0"/>
              <a:t> Datum </a:t>
            </a:r>
            <a:r>
              <a:rPr lang="de-DE" dirty="0"/>
              <a:t>des Vortrags: </a:t>
            </a:r>
            <a:r>
              <a:rPr lang="de-DE" dirty="0" smtClean="0"/>
              <a:t>28.04.2017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1143000" y="2850958"/>
            <a:ext cx="7101408" cy="1531947"/>
          </a:xfrm>
        </p:spPr>
        <p:txBody>
          <a:bodyPr>
            <a:normAutofit/>
          </a:bodyPr>
          <a:lstStyle/>
          <a:p>
            <a:pPr algn="ctr"/>
            <a:r>
              <a:rPr lang="de-DE" sz="3100" dirty="0"/>
              <a:t>MGMM - Nanopore Sequencing Mapper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2400" dirty="0" smtClean="0"/>
              <a:t>A </a:t>
            </a:r>
            <a:r>
              <a:rPr lang="de-DE" sz="2400" dirty="0" err="1"/>
              <a:t>new</a:t>
            </a:r>
            <a:r>
              <a:rPr lang="de-DE" sz="2400" dirty="0"/>
              <a:t> </a:t>
            </a:r>
            <a:r>
              <a:rPr lang="de-DE" sz="2400" dirty="0" err="1"/>
              <a:t>Bowtie-based</a:t>
            </a:r>
            <a:r>
              <a:rPr lang="de-DE" sz="2400" dirty="0"/>
              <a:t> Mapper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long</a:t>
            </a:r>
            <a:r>
              <a:rPr lang="de-DE" sz="2400" dirty="0"/>
              <a:t> </a:t>
            </a:r>
            <a:r>
              <a:rPr lang="de-DE" sz="2400" dirty="0" err="1"/>
              <a:t>reads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high </a:t>
            </a:r>
            <a:r>
              <a:rPr lang="de-DE" sz="2400" dirty="0" err="1"/>
              <a:t>error</a:t>
            </a:r>
            <a:r>
              <a:rPr lang="de-DE" sz="2400" dirty="0"/>
              <a:t> rate 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de-DE" dirty="0"/>
              <a:t>Ron </a:t>
            </a:r>
            <a:r>
              <a:rPr lang="de-DE" dirty="0" smtClean="0"/>
              <a:t>Fechtner / </a:t>
            </a:r>
            <a:r>
              <a:rPr lang="de-DE" dirty="0"/>
              <a:t>Jonas </a:t>
            </a:r>
            <a:r>
              <a:rPr lang="de-DE" dirty="0" err="1"/>
              <a:t>Galli</a:t>
            </a:r>
            <a:r>
              <a:rPr lang="de-DE" dirty="0"/>
              <a:t> </a:t>
            </a:r>
            <a:r>
              <a:rPr lang="de-DE" dirty="0" smtClean="0"/>
              <a:t>/ </a:t>
            </a:r>
            <a:r>
              <a:rPr lang="de-DE" dirty="0"/>
              <a:t>Felix </a:t>
            </a:r>
            <a:r>
              <a:rPr lang="de-DE" dirty="0" err="1" smtClean="0"/>
              <a:t>Offensperger</a:t>
            </a:r>
            <a:r>
              <a:rPr lang="de-DE" dirty="0" smtClean="0"/>
              <a:t> / Florian </a:t>
            </a:r>
            <a:r>
              <a:rPr lang="de-DE" dirty="0" err="1" smtClean="0"/>
              <a:t>Tichawa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 advTm="340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1688" y="404664"/>
            <a:ext cx="3941762" cy="673249"/>
          </a:xfrm>
        </p:spPr>
        <p:txBody>
          <a:bodyPr/>
          <a:lstStyle/>
          <a:p>
            <a:r>
              <a:rPr lang="en-US" dirty="0" err="1"/>
              <a:t>Nanopore</a:t>
            </a:r>
            <a:r>
              <a:rPr lang="en-US" dirty="0"/>
              <a:t> Sequencing </a:t>
            </a:r>
            <a:r>
              <a:rPr lang="mr-IN" dirty="0"/>
              <a:t>–</a:t>
            </a:r>
            <a:r>
              <a:rPr lang="en-US" dirty="0"/>
              <a:t> How it works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15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27" y="131185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7" y="132709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199772"/>
              </p:ext>
            </p:extLst>
          </p:nvPr>
        </p:nvGraphicFramePr>
        <p:xfrm>
          <a:off x="227013" y="1347788"/>
          <a:ext cx="8666162" cy="103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1" name="Bild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20" y="2794113"/>
            <a:ext cx="5680067" cy="3622562"/>
          </a:xfrm>
          <a:prstGeom prst="rect">
            <a:avLst/>
          </a:prstGeom>
        </p:spPr>
      </p:pic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4572000" y="2537284"/>
            <a:ext cx="4464050" cy="3769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eaLnBrk="1" fontAlgn="auto" hangingPunct="1">
              <a:spcAft>
                <a:spcPts val="0"/>
              </a:spcAft>
            </a:pPr>
            <a:r>
              <a:rPr lang="de-DE" dirty="0" smtClean="0"/>
              <a:t>Library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loaded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NPS Device (i.e. portable </a:t>
            </a:r>
            <a:r>
              <a:rPr lang="de-DE" dirty="0" err="1" smtClean="0"/>
              <a:t>MinION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7294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1688" y="404664"/>
            <a:ext cx="3941762" cy="673249"/>
          </a:xfrm>
        </p:spPr>
        <p:txBody>
          <a:bodyPr/>
          <a:lstStyle/>
          <a:p>
            <a:r>
              <a:rPr lang="en-US" dirty="0" err="1"/>
              <a:t>Nanopore</a:t>
            </a:r>
            <a:r>
              <a:rPr lang="en-US" dirty="0"/>
              <a:t> Sequencing </a:t>
            </a:r>
            <a:r>
              <a:rPr lang="mr-IN" dirty="0"/>
              <a:t>–</a:t>
            </a:r>
            <a:r>
              <a:rPr lang="en-US" dirty="0"/>
              <a:t> How it works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15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27" y="131185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7" y="132709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199772"/>
              </p:ext>
            </p:extLst>
          </p:nvPr>
        </p:nvGraphicFramePr>
        <p:xfrm>
          <a:off x="227013" y="1347788"/>
          <a:ext cx="8666162" cy="103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4572000" y="2537284"/>
            <a:ext cx="4464050" cy="3769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eaLnBrk="1" fontAlgn="auto" hangingPunct="1">
              <a:spcAft>
                <a:spcPts val="0"/>
              </a:spcAft>
            </a:pPr>
            <a:r>
              <a:rPr lang="de-DE" dirty="0" smtClean="0"/>
              <a:t>Library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loaded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NPS Device (i.e. portable </a:t>
            </a:r>
            <a:r>
              <a:rPr lang="de-DE" dirty="0" err="1" smtClean="0"/>
              <a:t>MinION</a:t>
            </a:r>
            <a:r>
              <a:rPr lang="de-DE" dirty="0" smtClean="0"/>
              <a:t>)</a:t>
            </a:r>
          </a:p>
          <a:p>
            <a:pPr eaLnBrk="1" fontAlgn="auto" hangingPunct="1">
              <a:spcAft>
                <a:spcPts val="0"/>
              </a:spcAft>
            </a:pPr>
            <a:r>
              <a:rPr lang="en-US" kern="0" dirty="0" smtClean="0"/>
              <a:t>Sequencer contains a replaceable flow cell that contains:</a:t>
            </a:r>
            <a:endParaRPr lang="en-US" kern="0" dirty="0"/>
          </a:p>
          <a:p>
            <a:pPr eaLnBrk="1" fontAlgn="auto" hangingPunct="1">
              <a:spcAft>
                <a:spcPts val="0"/>
              </a:spcAft>
            </a:pP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3050733"/>
            <a:ext cx="4266710" cy="208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139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1688" y="404664"/>
            <a:ext cx="3941762" cy="673249"/>
          </a:xfrm>
        </p:spPr>
        <p:txBody>
          <a:bodyPr/>
          <a:lstStyle/>
          <a:p>
            <a:r>
              <a:rPr lang="en-US" dirty="0" err="1"/>
              <a:t>Nanopore</a:t>
            </a:r>
            <a:r>
              <a:rPr lang="en-US" dirty="0"/>
              <a:t> Sequencing </a:t>
            </a:r>
            <a:r>
              <a:rPr lang="mr-IN" dirty="0"/>
              <a:t>–</a:t>
            </a:r>
            <a:r>
              <a:rPr lang="en-US" dirty="0"/>
              <a:t> How it works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15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27" y="131185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7" y="132709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199772"/>
              </p:ext>
            </p:extLst>
          </p:nvPr>
        </p:nvGraphicFramePr>
        <p:xfrm>
          <a:off x="227013" y="1347788"/>
          <a:ext cx="8666162" cy="103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2610014" y="2680691"/>
            <a:ext cx="6175632" cy="3442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eaLnBrk="1" fontAlgn="auto" hangingPunct="1">
              <a:spcAft>
                <a:spcPts val="0"/>
              </a:spcAft>
            </a:pPr>
            <a:r>
              <a:rPr lang="de-DE" dirty="0" smtClean="0"/>
              <a:t>Library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loaded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NPS Device (i.e. portable </a:t>
            </a:r>
            <a:r>
              <a:rPr lang="de-DE" dirty="0" err="1" smtClean="0"/>
              <a:t>MinION</a:t>
            </a:r>
            <a:r>
              <a:rPr lang="de-DE" dirty="0" smtClean="0"/>
              <a:t>)</a:t>
            </a:r>
          </a:p>
          <a:p>
            <a:pPr eaLnBrk="1" fontAlgn="auto" hangingPunct="1">
              <a:spcAft>
                <a:spcPts val="0"/>
              </a:spcAft>
            </a:pPr>
            <a:r>
              <a:rPr lang="en-US" kern="0" dirty="0" smtClean="0"/>
              <a:t>Sequencer contains a replaceable flow cell that contains:</a:t>
            </a:r>
          </a:p>
          <a:p>
            <a:pPr lvl="1" eaLnBrk="1" fontAlgn="auto" hangingPunct="1">
              <a:spcAft>
                <a:spcPts val="0"/>
              </a:spcAft>
            </a:pPr>
            <a:r>
              <a:rPr lang="en-US" dirty="0"/>
              <a:t>Multiple protein </a:t>
            </a:r>
            <a:r>
              <a:rPr lang="en-US" dirty="0" err="1" smtClean="0"/>
              <a:t>nanopores</a:t>
            </a:r>
            <a:r>
              <a:rPr lang="en-US" dirty="0" smtClean="0"/>
              <a:t> </a:t>
            </a:r>
            <a:r>
              <a:rPr lang="en-US" dirty="0"/>
              <a:t>set in an electrically-resistant polymer membrane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</a:pPr>
            <a:r>
              <a:rPr lang="en-US" dirty="0" smtClean="0"/>
              <a:t>Array of arranged </a:t>
            </a:r>
            <a:r>
              <a:rPr lang="en-US" dirty="0" err="1" smtClean="0"/>
              <a:t>nanopores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err="1" smtClean="0"/>
              <a:t>microscaffolds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</a:pPr>
            <a:r>
              <a:rPr lang="en-US" dirty="0" smtClean="0"/>
              <a:t>Sensor chip for each </a:t>
            </a:r>
            <a:r>
              <a:rPr lang="en-US" dirty="0" err="1" smtClean="0"/>
              <a:t>microscaffold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</a:pPr>
            <a:r>
              <a:rPr lang="en-US" dirty="0"/>
              <a:t>Application-Specific Integrated </a:t>
            </a:r>
            <a:r>
              <a:rPr lang="en-US" dirty="0" smtClean="0"/>
              <a:t>Circuit (ASIC) that measures each </a:t>
            </a:r>
            <a:r>
              <a:rPr lang="en-US" dirty="0" err="1" smtClean="0"/>
              <a:t>nanopore</a:t>
            </a:r>
            <a:r>
              <a:rPr lang="en-US" dirty="0" smtClean="0"/>
              <a:t> individually</a:t>
            </a:r>
          </a:p>
          <a:p>
            <a:pPr lvl="1" eaLnBrk="1" fontAlgn="auto" hangingPunct="1">
              <a:spcAft>
                <a:spcPts val="0"/>
              </a:spcAft>
            </a:pPr>
            <a:endParaRPr lang="en-US" kern="0" dirty="0"/>
          </a:p>
          <a:p>
            <a:pPr eaLnBrk="1" fontAlgn="auto" hangingPunct="1">
              <a:spcAft>
                <a:spcPts val="0"/>
              </a:spcAft>
            </a:pP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1772811" cy="456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280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1688" y="404664"/>
            <a:ext cx="3941762" cy="673249"/>
          </a:xfrm>
        </p:spPr>
        <p:txBody>
          <a:bodyPr/>
          <a:lstStyle/>
          <a:p>
            <a:r>
              <a:rPr lang="en-US" dirty="0" err="1"/>
              <a:t>Nanopore</a:t>
            </a:r>
            <a:r>
              <a:rPr lang="en-US" dirty="0"/>
              <a:t> Sequencing </a:t>
            </a:r>
            <a:r>
              <a:rPr lang="mr-IN" dirty="0"/>
              <a:t>–</a:t>
            </a:r>
            <a:r>
              <a:rPr lang="en-US" dirty="0"/>
              <a:t> How it works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15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27" y="131185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7" y="132709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199772"/>
              </p:ext>
            </p:extLst>
          </p:nvPr>
        </p:nvGraphicFramePr>
        <p:xfrm>
          <a:off x="227013" y="1347788"/>
          <a:ext cx="8666162" cy="103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2" name="Bild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00" y="2486331"/>
            <a:ext cx="3636404" cy="3848921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896" y="3638966"/>
            <a:ext cx="4980154" cy="151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427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1688" y="404664"/>
            <a:ext cx="3941762" cy="673249"/>
          </a:xfrm>
        </p:spPr>
        <p:txBody>
          <a:bodyPr/>
          <a:lstStyle/>
          <a:p>
            <a:r>
              <a:rPr lang="en-US" dirty="0" err="1"/>
              <a:t>Nanopore</a:t>
            </a:r>
            <a:r>
              <a:rPr lang="en-US" dirty="0"/>
              <a:t> Sequencing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15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27" y="131185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7" y="132709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10079"/>
              </p:ext>
            </p:extLst>
          </p:nvPr>
        </p:nvGraphicFramePr>
        <p:xfrm>
          <a:off x="227013" y="1347788"/>
          <a:ext cx="8666162" cy="103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" name="Bild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537284"/>
            <a:ext cx="6325207" cy="386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838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reads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592" y="4974704"/>
            <a:ext cx="7921576" cy="1883296"/>
          </a:xfrm>
        </p:spPr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r>
              <a:rPr lang="de-DE" dirty="0" smtClean="0"/>
              <a:t>: Fail </a:t>
            </a:r>
            <a:r>
              <a:rPr lang="de-DE" dirty="0" err="1" smtClean="0"/>
              <a:t>and</a:t>
            </a:r>
            <a:r>
              <a:rPr lang="de-DE" dirty="0" smtClean="0"/>
              <a:t> Pass (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high </a:t>
            </a:r>
            <a:r>
              <a:rPr lang="de-DE" dirty="0" err="1" smtClean="0"/>
              <a:t>quality</a:t>
            </a:r>
            <a:r>
              <a:rPr lang="de-DE" dirty="0" smtClean="0"/>
              <a:t>)</a:t>
            </a:r>
          </a:p>
          <a:p>
            <a:r>
              <a:rPr lang="de-DE" dirty="0" smtClean="0"/>
              <a:t>High </a:t>
            </a:r>
            <a:r>
              <a:rPr lang="de-DE" dirty="0" err="1" smtClean="0"/>
              <a:t>quality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2D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complement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template</a:t>
            </a:r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Low </a:t>
            </a:r>
            <a:r>
              <a:rPr lang="de-DE" dirty="0" err="1" smtClean="0">
                <a:sym typeface="Wingdings" panose="05000000000000000000" pitchFamily="2" charset="2"/>
              </a:rPr>
              <a:t>quality</a:t>
            </a:r>
            <a:r>
              <a:rPr lang="de-DE" dirty="0" smtClean="0">
                <a:sym typeface="Wingdings" panose="05000000000000000000" pitchFamily="2" charset="2"/>
              </a:rPr>
              <a:t>  All </a:t>
            </a:r>
            <a:r>
              <a:rPr lang="de-DE" dirty="0" err="1" smtClean="0">
                <a:sym typeface="Wingdings" panose="05000000000000000000" pitchFamily="2" charset="2"/>
              </a:rPr>
              <a:t>other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reads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pic>
        <p:nvPicPr>
          <p:cNvPr id="1026" name="Picture 2" descr="Risultati immagini per minion rea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1485084"/>
            <a:ext cx="6012668" cy="338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81000" y="6459579"/>
            <a:ext cx="7732761" cy="292104"/>
          </a:xfrm>
        </p:spPr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</p:spTree>
    <p:extLst>
      <p:ext uri="{BB962C8B-B14F-4D97-AF65-F5344CB8AC3E}">
        <p14:creationId xmlns:p14="http://schemas.microsoft.com/office/powerpoint/2010/main" val="10503617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MinION</a:t>
            </a:r>
            <a:r>
              <a:rPr lang="de-DE" dirty="0" smtClean="0"/>
              <a:t> </a:t>
            </a:r>
            <a:r>
              <a:rPr lang="de-DE" dirty="0" err="1" smtClean="0"/>
              <a:t>reads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81000" y="6459579"/>
            <a:ext cx="7732761" cy="292104"/>
          </a:xfrm>
        </p:spPr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217396"/>
            <a:ext cx="6552728" cy="524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060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reads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917046" cy="641081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	Quality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MinION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93460"/>
            <a:ext cx="5832648" cy="4666119"/>
          </a:xfrm>
          <a:prstGeom prst="rect">
            <a:avLst/>
          </a:prstGeom>
        </p:spPr>
      </p:pic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81000" y="6459579"/>
            <a:ext cx="7732761" cy="292104"/>
          </a:xfrm>
        </p:spPr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</p:spTree>
    <p:extLst>
      <p:ext uri="{BB962C8B-B14F-4D97-AF65-F5344CB8AC3E}">
        <p14:creationId xmlns:p14="http://schemas.microsoft.com/office/powerpoint/2010/main" val="6834413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Illumina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3952" y="1336267"/>
            <a:ext cx="8377494" cy="56907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	Read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How do we compare sequences?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1905340"/>
            <a:ext cx="5582394" cy="4465916"/>
          </a:xfrm>
          <a:prstGeom prst="rect">
            <a:avLst/>
          </a:prstGeom>
        </p:spPr>
      </p:pic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5949198" y="2935618"/>
            <a:ext cx="3292772" cy="36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400050" indent="-285750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sz="1800" kern="0" dirty="0" smtClean="0">
                <a:sym typeface="Wingdings" panose="05000000000000000000" pitchFamily="2" charset="2"/>
              </a:rPr>
              <a:t>Mean length: ~1000</a:t>
            </a:r>
          </a:p>
          <a:p>
            <a:pPr marL="400050" indent="-285750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sz="1800" kern="0" dirty="0" smtClean="0">
                <a:sym typeface="Wingdings" panose="05000000000000000000" pitchFamily="2" charset="2"/>
              </a:rPr>
              <a:t>Mean </a:t>
            </a:r>
            <a:r>
              <a:rPr lang="en-US" sz="1800" kern="0" dirty="0" err="1" smtClean="0">
                <a:sym typeface="Wingdings" panose="05000000000000000000" pitchFamily="2" charset="2"/>
              </a:rPr>
              <a:t>sd</a:t>
            </a:r>
            <a:r>
              <a:rPr lang="en-US" sz="1800" kern="0" dirty="0" smtClean="0">
                <a:sym typeface="Wingdings" panose="05000000000000000000" pitchFamily="2" charset="2"/>
              </a:rPr>
              <a:t>: 100</a:t>
            </a:r>
          </a:p>
          <a:p>
            <a:pPr marL="400050" indent="-285750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à"/>
            </a:pPr>
            <a:endParaRPr lang="en-US" sz="1800" kern="0" dirty="0">
              <a:sym typeface="Wingdings" panose="05000000000000000000" pitchFamily="2" charset="2"/>
            </a:endParaRPr>
          </a:p>
          <a:p>
            <a:pPr marL="400050" indent="-285750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sz="1800" kern="0" dirty="0" smtClean="0">
                <a:sym typeface="Wingdings" panose="05000000000000000000" pitchFamily="2" charset="2"/>
              </a:rPr>
              <a:t>Error rate: 0,3</a:t>
            </a:r>
          </a:p>
          <a:p>
            <a:pPr marL="400050" indent="-285750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sz="1800" kern="0" dirty="0" err="1" smtClean="0">
                <a:sym typeface="Wingdings" panose="05000000000000000000" pitchFamily="2" charset="2"/>
              </a:rPr>
              <a:t>InDel</a:t>
            </a:r>
            <a:r>
              <a:rPr lang="en-US" sz="1800" kern="0" dirty="0" smtClean="0">
                <a:sym typeface="Wingdings" panose="05000000000000000000" pitchFamily="2" charset="2"/>
              </a:rPr>
              <a:t> rate: 0,01</a:t>
            </a:r>
            <a:endParaRPr lang="en-US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18557883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5526" cy="569073"/>
          </a:xfrm>
        </p:spPr>
        <p:txBody>
          <a:bodyPr/>
          <a:lstStyle/>
          <a:p>
            <a:r>
              <a:rPr lang="de-DE" dirty="0" smtClean="0"/>
              <a:t>Read </a:t>
            </a:r>
            <a:r>
              <a:rPr lang="de-DE" dirty="0" err="1" smtClean="0"/>
              <a:t>types</a:t>
            </a:r>
            <a:r>
              <a:rPr lang="de-DE" dirty="0" smtClean="0"/>
              <a:t> per </a:t>
            </a:r>
            <a:r>
              <a:rPr lang="de-DE" dirty="0" err="1" smtClean="0"/>
              <a:t>transcript</a:t>
            </a:r>
            <a:r>
              <a:rPr lang="de-DE" dirty="0" smtClean="0"/>
              <a:t> (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Illumina</a:t>
            </a:r>
            <a:r>
              <a:rPr lang="de-DE" dirty="0" smtClean="0"/>
              <a:t> vs. </a:t>
            </a:r>
            <a:r>
              <a:rPr lang="de-DE" dirty="0" err="1" smtClean="0"/>
              <a:t>MinION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How do we compare sequences?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35" y="1913724"/>
            <a:ext cx="5614587" cy="4491671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5851228" y="2351275"/>
            <a:ext cx="3292772" cy="36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1800" kern="0" dirty="0" smtClean="0"/>
              <a:t>Illumina reads:</a:t>
            </a:r>
            <a:endParaRPr lang="en-US" sz="1100" kern="0" dirty="0"/>
          </a:p>
          <a:p>
            <a:pPr marL="114300" indent="0" eaLnBrk="1" fontAlgn="auto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100" kern="0" dirty="0"/>
              <a:t>	</a:t>
            </a:r>
            <a:r>
              <a:rPr lang="en-US" sz="1200" kern="0" dirty="0" smtClean="0"/>
              <a:t>Mapping on 148.322 transcripts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endParaRPr lang="en-US" sz="1200" kern="0" dirty="0"/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1800" kern="0" dirty="0" err="1" smtClean="0"/>
              <a:t>MinION</a:t>
            </a:r>
            <a:r>
              <a:rPr lang="en-US" sz="1800" kern="0" dirty="0" smtClean="0"/>
              <a:t> reads</a:t>
            </a:r>
          </a:p>
          <a:p>
            <a:pPr marL="114300" indent="0" eaLnBrk="1" fontAlgn="auto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200" kern="0" dirty="0"/>
              <a:t>	</a:t>
            </a:r>
            <a:r>
              <a:rPr lang="en-US" sz="1200" kern="0" dirty="0" smtClean="0"/>
              <a:t>Mapping on 679 </a:t>
            </a:r>
            <a:r>
              <a:rPr lang="en-US" sz="1200" kern="0" dirty="0" err="1" smtClean="0"/>
              <a:t>transcprits</a:t>
            </a:r>
            <a:endParaRPr lang="en-US" sz="1200" kern="0" dirty="0" smtClean="0"/>
          </a:p>
          <a:p>
            <a:pPr marL="114300" indent="0" eaLnBrk="1" fontAlgn="auto" hangingPunct="1">
              <a:lnSpc>
                <a:spcPct val="150000"/>
              </a:lnSpc>
              <a:spcAft>
                <a:spcPts val="0"/>
              </a:spcAft>
              <a:buNone/>
            </a:pPr>
            <a:endParaRPr lang="en-US" sz="1200" kern="0" dirty="0"/>
          </a:p>
          <a:p>
            <a:pPr marL="114300" indent="0" eaLnBrk="1" fontAlgn="auto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de-DE" sz="1600" dirty="0">
                <a:sym typeface="Wingdings" panose="05000000000000000000" pitchFamily="2" charset="2"/>
              </a:rPr>
              <a:t>not </a:t>
            </a:r>
            <a:r>
              <a:rPr lang="de-DE" sz="1600" dirty="0" err="1">
                <a:sym typeface="Wingdings" panose="05000000000000000000" pitchFamily="2" charset="2"/>
              </a:rPr>
              <a:t>enough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reads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for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detection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of</a:t>
            </a:r>
            <a:r>
              <a:rPr lang="de-DE" sz="1600" dirty="0">
                <a:sym typeface="Wingdings" panose="05000000000000000000" pitchFamily="2" charset="2"/>
              </a:rPr>
              <a:t> alternative </a:t>
            </a:r>
            <a:r>
              <a:rPr lang="de-DE" sz="1600" dirty="0" err="1">
                <a:sym typeface="Wingdings" panose="05000000000000000000" pitchFamily="2" charset="2"/>
              </a:rPr>
              <a:t>splicing</a:t>
            </a:r>
            <a:endParaRPr lang="de-DE" sz="1600" dirty="0"/>
          </a:p>
          <a:p>
            <a:pPr marL="114300" indent="0" eaLnBrk="1" fontAlgn="auto" hangingPunct="1">
              <a:lnSpc>
                <a:spcPct val="150000"/>
              </a:lnSpc>
              <a:spcAft>
                <a:spcPts val="0"/>
              </a:spcAft>
              <a:buNone/>
            </a:pPr>
            <a:endParaRPr lang="en-US" sz="1800" kern="0" dirty="0" smtClean="0"/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087372" y="506452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C3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C30"/>
                </a:solidFill>
                <a:latin typeface="LMU CompatilFact" pitchFamily="2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C30"/>
                </a:solidFill>
                <a:latin typeface="LMU CompatilFact" pitchFamily="2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C30"/>
                </a:solidFill>
                <a:latin typeface="LMU CompatilFac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C30"/>
                </a:solidFill>
                <a:latin typeface="LMU CompatilFact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r>
              <a:rPr lang="de-DE" kern="0" dirty="0" err="1" smtClean="0"/>
              <a:t>Comparison</a:t>
            </a:r>
            <a:r>
              <a:rPr lang="de-DE" kern="0" dirty="0" smtClean="0"/>
              <a:t> </a:t>
            </a:r>
            <a:r>
              <a:rPr lang="de-DE" kern="0" dirty="0" err="1" smtClean="0"/>
              <a:t>with</a:t>
            </a:r>
            <a:r>
              <a:rPr lang="de-DE" kern="0" dirty="0" smtClean="0"/>
              <a:t> </a:t>
            </a:r>
            <a:r>
              <a:rPr lang="de-DE" kern="0" dirty="0" err="1" smtClean="0"/>
              <a:t>Illumina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81670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How it works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Structure of reads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Defining the problem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Currently available mappers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BWA, Last, </a:t>
            </a:r>
            <a:r>
              <a:rPr lang="en-US" dirty="0" err="1" smtClean="0"/>
              <a:t>GraphMap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Constructing a new mapper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Seeding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Chaining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Pathing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Aligning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Results and comparisons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280" y="125799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 available </a:t>
            </a:r>
            <a:r>
              <a:rPr lang="en-US" dirty="0" smtClean="0"/>
              <a:t>mappers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388" y="1340768"/>
            <a:ext cx="8666222" cy="4931891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How it works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Structure of </a:t>
            </a:r>
            <a:r>
              <a:rPr lang="en-US" dirty="0" smtClean="0"/>
              <a:t>reads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err="1" smtClean="0"/>
              <a:t>Comparision</a:t>
            </a:r>
            <a:r>
              <a:rPr lang="en-US" dirty="0" smtClean="0"/>
              <a:t> with Illumina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Currently </a:t>
            </a:r>
            <a:r>
              <a:rPr lang="en-US" dirty="0" smtClean="0"/>
              <a:t>available mappers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BWA, Last, </a:t>
            </a:r>
            <a:r>
              <a:rPr lang="en-US" dirty="0" err="1" smtClean="0"/>
              <a:t>GraphMap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Constructing a new mapper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Seeding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Chaining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Pathing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Aligning</a:t>
            </a:r>
            <a:endParaRPr lang="en-US" dirty="0">
              <a:solidFill>
                <a:schemeClr val="accent3">
                  <a:lumMod val="6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Results and comparisons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445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Bild 113"/>
          <p:cNvPicPr/>
          <p:nvPr/>
        </p:nvPicPr>
        <p:blipFill>
          <a:blip r:embed="rId3"/>
          <a:stretch/>
        </p:blipFill>
        <p:spPr>
          <a:xfrm>
            <a:off x="288360" y="2232000"/>
            <a:ext cx="3809160" cy="3342240"/>
          </a:xfrm>
          <a:prstGeom prst="rect">
            <a:avLst/>
          </a:prstGeom>
          <a:ln>
            <a:noFill/>
          </a:ln>
        </p:spPr>
      </p:pic>
      <p:sp>
        <p:nvSpPr>
          <p:cNvPr id="115" name="TextShape 1"/>
          <p:cNvSpPr txBox="1"/>
          <p:nvPr/>
        </p:nvSpPr>
        <p:spPr>
          <a:xfrm>
            <a:off x="2071800" y="620640"/>
            <a:ext cx="394128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Currently available mappers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245440" y="6459480"/>
            <a:ext cx="79020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fld id="{D605927F-29E6-43E2-91DA-F065358FDB4F}" type="slidenum">
              <a:rPr lang="de-DE" sz="1400" b="0" strike="noStrike" spc="-1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21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380880" y="6459480"/>
            <a:ext cx="773244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MGMM – A long read Mapper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8" name="Bild 6"/>
          <p:cNvPicPr/>
          <p:nvPr/>
        </p:nvPicPr>
        <p:blipFill>
          <a:blip r:embed="rId4"/>
          <a:stretch/>
        </p:blipFill>
        <p:spPr>
          <a:xfrm>
            <a:off x="6120000" y="75240"/>
            <a:ext cx="2915640" cy="1010520"/>
          </a:xfrm>
          <a:prstGeom prst="rect">
            <a:avLst/>
          </a:prstGeom>
          <a:ln>
            <a:noFill/>
          </a:ln>
        </p:spPr>
      </p:pic>
      <p:sp>
        <p:nvSpPr>
          <p:cNvPr id="119" name="TextShape 4"/>
          <p:cNvSpPr txBox="1"/>
          <p:nvPr/>
        </p:nvSpPr>
        <p:spPr>
          <a:xfrm>
            <a:off x="838440" y="365040"/>
            <a:ext cx="10515240" cy="132516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5"/>
          <p:cNvSpPr/>
          <p:nvPr/>
        </p:nvSpPr>
        <p:spPr>
          <a:xfrm>
            <a:off x="2179800" y="2232000"/>
            <a:ext cx="6848640" cy="20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Finding candidate positions /seeds: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BWA-MEM:     maximal exact matches (MEM)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                or supermaximal exact matches (SMEM)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with canonical seed-and-extend paradigm and re-seeding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LAST:	         Hamming distance based spaced seeds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GraphMap: 	gapped spaced seeds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                 similar to gappes q-gram filters for Levenshtein distance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0591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Bild 120"/>
          <p:cNvPicPr/>
          <p:nvPr/>
        </p:nvPicPr>
        <p:blipFill>
          <a:blip r:embed="rId3"/>
          <a:stretch/>
        </p:blipFill>
        <p:spPr>
          <a:xfrm>
            <a:off x="288360" y="2232000"/>
            <a:ext cx="3809160" cy="3342240"/>
          </a:xfrm>
          <a:prstGeom prst="rect">
            <a:avLst/>
          </a:prstGeom>
          <a:ln>
            <a:noFill/>
          </a:ln>
        </p:spPr>
      </p:pic>
      <p:sp>
        <p:nvSpPr>
          <p:cNvPr id="122" name="TextShape 1"/>
          <p:cNvSpPr txBox="1"/>
          <p:nvPr/>
        </p:nvSpPr>
        <p:spPr>
          <a:xfrm>
            <a:off x="2071800" y="620640"/>
            <a:ext cx="394128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Currently available mappers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245440" y="6459480"/>
            <a:ext cx="79020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fld id="{7737B34F-904D-44A5-A1C0-8888B24430F8}" type="slidenum">
              <a:rPr lang="de-DE" sz="1400" b="0" strike="noStrike" spc="-1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22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380880" y="6459480"/>
            <a:ext cx="773244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MGMM – A long read Mapper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5" name="Bild 6"/>
          <p:cNvPicPr/>
          <p:nvPr/>
        </p:nvPicPr>
        <p:blipFill>
          <a:blip r:embed="rId4"/>
          <a:stretch/>
        </p:blipFill>
        <p:spPr>
          <a:xfrm>
            <a:off x="6120000" y="75240"/>
            <a:ext cx="2915640" cy="1010520"/>
          </a:xfrm>
          <a:prstGeom prst="rect">
            <a:avLst/>
          </a:prstGeom>
          <a:ln>
            <a:noFill/>
          </a:ln>
        </p:spPr>
      </p:pic>
      <p:sp>
        <p:nvSpPr>
          <p:cNvPr id="126" name="TextShape 4"/>
          <p:cNvSpPr txBox="1"/>
          <p:nvPr/>
        </p:nvSpPr>
        <p:spPr>
          <a:xfrm>
            <a:off x="838440" y="365040"/>
            <a:ext cx="10515240" cy="132516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CustomShape 5"/>
          <p:cNvSpPr/>
          <p:nvPr/>
        </p:nvSpPr>
        <p:spPr>
          <a:xfrm>
            <a:off x="2173320" y="2220120"/>
            <a:ext cx="6466680" cy="310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selection of seeds: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GraphMap: clustering into candidate regions: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   - into anchors under graph-based vertex-centrix construction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BWA-MEM: Chaining: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   -seeds that are colinear and close to each other are a chain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   -chainfiltering short chains that are largely contained in a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long chain and are much worse than the long chain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34169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Bild 127"/>
          <p:cNvPicPr/>
          <p:nvPr/>
        </p:nvPicPr>
        <p:blipFill>
          <a:blip r:embed="rId3"/>
          <a:stretch/>
        </p:blipFill>
        <p:spPr>
          <a:xfrm>
            <a:off x="288000" y="2232000"/>
            <a:ext cx="3809160" cy="3342240"/>
          </a:xfrm>
          <a:prstGeom prst="rect">
            <a:avLst/>
          </a:prstGeom>
          <a:ln>
            <a:noFill/>
          </a:ln>
        </p:spPr>
      </p:pic>
      <p:sp>
        <p:nvSpPr>
          <p:cNvPr id="129" name="TextShape 1"/>
          <p:cNvSpPr txBox="1"/>
          <p:nvPr/>
        </p:nvSpPr>
        <p:spPr>
          <a:xfrm>
            <a:off x="2071800" y="620640"/>
            <a:ext cx="394128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Currently available mappers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245440" y="6459480"/>
            <a:ext cx="79020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fld id="{8F8C1C1F-0D95-4698-BEF0-82C3A74A149D}" type="slidenum">
              <a:rPr lang="de-DE" sz="1400" b="0" strike="noStrike" spc="-1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23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0880" y="6459480"/>
            <a:ext cx="773244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MGMM – A long read Mapper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2" name="Bild 6"/>
          <p:cNvPicPr/>
          <p:nvPr/>
        </p:nvPicPr>
        <p:blipFill>
          <a:blip r:embed="rId4"/>
          <a:stretch/>
        </p:blipFill>
        <p:spPr>
          <a:xfrm>
            <a:off x="6120000" y="75240"/>
            <a:ext cx="2915640" cy="1010520"/>
          </a:xfrm>
          <a:prstGeom prst="rect">
            <a:avLst/>
          </a:prstGeom>
          <a:ln>
            <a:noFill/>
          </a:ln>
        </p:spPr>
      </p:pic>
      <p:sp>
        <p:nvSpPr>
          <p:cNvPr id="133" name="TextShape 4"/>
          <p:cNvSpPr txBox="1"/>
          <p:nvPr/>
        </p:nvSpPr>
        <p:spPr>
          <a:xfrm>
            <a:off x="838440" y="365040"/>
            <a:ext cx="10515240" cy="132516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CustomShape 5"/>
          <p:cNvSpPr/>
          <p:nvPr/>
        </p:nvSpPr>
        <p:spPr>
          <a:xfrm>
            <a:off x="1615680" y="1599480"/>
            <a:ext cx="7596720" cy="53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Chaining, scoring and filtering: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GraphMap: Extending anchors into alignments using LCSk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-variable lengths of corresponding anchors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-a list of consecutive anchors in the target and the query sequence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	    -filtering with L1 regression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the number of exact kmers covered by the anchor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the length of the query sequence which matched the target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the number of bases covered by anchors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the read length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BWA-MEM: Seed extension: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  -ranking seeds by length of the chain it belongs to and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   then by the seed length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	   -dropping seeds that are contained in an alignment found before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-extending seeds with a banded affine-gap-penalty dynamicprogramming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-heurisitcs to avoid the extension of poorly aligned regions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  -chooses between local and end-to-end alignments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21121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new mapper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412776"/>
            <a:ext cx="8666222" cy="4835624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How it works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Structure of </a:t>
            </a:r>
            <a:r>
              <a:rPr lang="en-US" dirty="0" smtClean="0"/>
              <a:t>reads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err="1"/>
              <a:t>Comparision</a:t>
            </a:r>
            <a:r>
              <a:rPr lang="en-US" dirty="0"/>
              <a:t> with </a:t>
            </a:r>
            <a:r>
              <a:rPr lang="en-US" dirty="0" smtClean="0"/>
              <a:t>Illumina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Currently </a:t>
            </a:r>
            <a:r>
              <a:rPr lang="en-US" dirty="0" smtClean="0"/>
              <a:t>available mappers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BWA, Last, </a:t>
            </a:r>
            <a:r>
              <a:rPr lang="en-US" dirty="0" err="1" smtClean="0"/>
              <a:t>GraphMap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Constructing a new mapper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Seeding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Chaining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Pathing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Aligning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Results and comparisons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115323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292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Seeding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2026343"/>
            <a:ext cx="2904886" cy="4222057"/>
          </a:xfrm>
        </p:spPr>
        <p:txBody>
          <a:bodyPr/>
          <a:lstStyle/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Reads are too long to be aligned as one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Short reads can be aligned with close to zero mismatches and String search</a:t>
            </a:r>
            <a:endParaRPr lang="en-US" sz="2000" dirty="0"/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Splitting the read into small </a:t>
            </a:r>
            <a:r>
              <a:rPr lang="en-US" sz="2000" dirty="0" smtClean="0"/>
              <a:t>seeds</a:t>
            </a:r>
            <a:endParaRPr lang="en-US" sz="2000" dirty="0" smtClean="0"/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endParaRPr lang="en-US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-288540" y="1484784"/>
            <a:ext cx="8979532" cy="541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de-DE" kern="0" dirty="0" err="1" smtClean="0"/>
              <a:t>Seeding</a:t>
            </a:r>
            <a:endParaRPr lang="de-DE" kern="0" dirty="0" smtClean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334" y="2026342"/>
            <a:ext cx="5375748" cy="43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337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</a:t>
            </a:r>
            <a:r>
              <a:rPr lang="mr-IN" dirty="0" smtClean="0"/>
              <a:t>–</a:t>
            </a:r>
            <a:r>
              <a:rPr lang="en-US" dirty="0" smtClean="0"/>
              <a:t> Seeding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2026343"/>
            <a:ext cx="8666222" cy="4222057"/>
          </a:xfrm>
        </p:spPr>
        <p:txBody>
          <a:bodyPr/>
          <a:lstStyle/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Fixed seed length of 35 </a:t>
            </a:r>
            <a:r>
              <a:rPr lang="en-US" sz="2000" dirty="0" err="1" smtClean="0"/>
              <a:t>bp</a:t>
            </a:r>
            <a:r>
              <a:rPr lang="en-US" sz="2000" dirty="0" smtClean="0"/>
              <a:t> with 5 </a:t>
            </a:r>
            <a:r>
              <a:rPr lang="en-US" sz="2000" dirty="0" err="1" smtClean="0"/>
              <a:t>bp</a:t>
            </a:r>
            <a:r>
              <a:rPr lang="en-US" sz="2000" dirty="0" smtClean="0"/>
              <a:t> shift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Up to 7 seeds per </a:t>
            </a:r>
            <a:r>
              <a:rPr lang="en-US" sz="2000" dirty="0" err="1" smtClean="0"/>
              <a:t>bp</a:t>
            </a:r>
            <a:endParaRPr lang="en-US" sz="2000" dirty="0" smtClean="0"/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Mapping with Bowtie</a:t>
            </a:r>
          </a:p>
          <a:p>
            <a:pPr marL="857250" lvl="1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1400" dirty="0" smtClean="0"/>
              <a:t>End-to-End alignment</a:t>
            </a:r>
          </a:p>
          <a:p>
            <a:pPr marL="857250" lvl="1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1400" dirty="0" smtClean="0"/>
              <a:t>Allowing 1 mismatch</a:t>
            </a:r>
          </a:p>
          <a:p>
            <a:pPr marL="857250" lvl="1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1400" dirty="0" smtClean="0"/>
              <a:t>No mapping on reverse strand</a:t>
            </a:r>
          </a:p>
          <a:p>
            <a:pPr marL="857250" lvl="1" eaLnBrk="1" fontAlgn="auto" hangingPunct="1">
              <a:lnSpc>
                <a:spcPct val="150000"/>
              </a:lnSpc>
              <a:spcAft>
                <a:spcPts val="0"/>
              </a:spcAft>
            </a:pPr>
            <a:endParaRPr lang="en-US" sz="1400" dirty="0" smtClean="0"/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endParaRPr lang="en-US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-288540" y="1484784"/>
            <a:ext cx="8979532" cy="541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de-DE" kern="0" dirty="0" err="1" smtClean="0"/>
              <a:t>Seeding</a:t>
            </a:r>
            <a:endParaRPr lang="de-DE" kern="0" dirty="0" smtClean="0"/>
          </a:p>
        </p:txBody>
      </p:sp>
    </p:spTree>
    <p:extLst>
      <p:ext uri="{BB962C8B-B14F-4D97-AF65-F5344CB8AC3E}">
        <p14:creationId xmlns:p14="http://schemas.microsoft.com/office/powerpoint/2010/main" val="259405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0398" y="631540"/>
            <a:ext cx="3941762" cy="457200"/>
          </a:xfrm>
        </p:spPr>
        <p:txBody>
          <a:bodyPr/>
          <a:lstStyle/>
          <a:p>
            <a:r>
              <a:rPr lang="en-US" dirty="0" smtClean="0"/>
              <a:t>Construction </a:t>
            </a:r>
            <a:r>
              <a:rPr lang="mr-IN" dirty="0" smtClean="0"/>
              <a:t>–</a:t>
            </a:r>
            <a:r>
              <a:rPr lang="en-US" dirty="0" smtClean="0"/>
              <a:t> Seeding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" y="2495186"/>
            <a:ext cx="4608512" cy="368681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48" y="2540699"/>
            <a:ext cx="4551620" cy="3641296"/>
          </a:xfrm>
          <a:prstGeom prst="rect">
            <a:avLst/>
          </a:prstGeom>
        </p:spPr>
      </p:pic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-288540" y="1484784"/>
            <a:ext cx="8979532" cy="541559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	Distribution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overlapping</a:t>
            </a:r>
            <a:r>
              <a:rPr lang="de-DE" dirty="0" smtClean="0"/>
              <a:t> </a:t>
            </a:r>
            <a:r>
              <a:rPr lang="de-DE" dirty="0" err="1" smtClean="0"/>
              <a:t>seeds</a:t>
            </a:r>
            <a:r>
              <a:rPr lang="de-DE" dirty="0" smtClean="0"/>
              <a:t> per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coverage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2310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</a:t>
            </a:r>
            <a:r>
              <a:rPr lang="mr-IN" dirty="0" smtClean="0"/>
              <a:t>–</a:t>
            </a:r>
            <a:r>
              <a:rPr lang="en-US" dirty="0" smtClean="0"/>
              <a:t> Chaining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5516" y="2242025"/>
            <a:ext cx="8666222" cy="4222057"/>
          </a:xfrm>
        </p:spPr>
        <p:txBody>
          <a:bodyPr/>
          <a:lstStyle/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Mapping of single seeds is possibly random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Seed groups in same genomic region indicate a possible mapping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Filtering of misplaced seeds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-288540" y="1484784"/>
            <a:ext cx="8979532" cy="541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de-DE" kern="0" dirty="0" err="1" smtClean="0"/>
              <a:t>Chaining</a:t>
            </a:r>
            <a:endParaRPr lang="de-DE" kern="0" dirty="0" smtClean="0"/>
          </a:p>
        </p:txBody>
      </p:sp>
    </p:spTree>
    <p:extLst>
      <p:ext uri="{BB962C8B-B14F-4D97-AF65-F5344CB8AC3E}">
        <p14:creationId xmlns:p14="http://schemas.microsoft.com/office/powerpoint/2010/main" val="21333436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</a:t>
            </a:r>
            <a:r>
              <a:rPr lang="mr-IN" dirty="0" smtClean="0"/>
              <a:t>–</a:t>
            </a:r>
            <a:r>
              <a:rPr lang="en-US" dirty="0" smtClean="0"/>
              <a:t> Chaining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5516" y="2242025"/>
            <a:ext cx="8666222" cy="4222057"/>
          </a:xfrm>
        </p:spPr>
        <p:txBody>
          <a:bodyPr/>
          <a:lstStyle/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Detection of overlapping seeds in correct order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Stitching to longer seed chains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Grouping of seeds with fitting genomic and transcriptomic coordinates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Filtering of reverse and forward chains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Seed chains are written to </a:t>
            </a:r>
            <a:r>
              <a:rPr lang="en-US" sz="2000" i="1" dirty="0" err="1" smtClean="0"/>
              <a:t>fastM</a:t>
            </a:r>
            <a:r>
              <a:rPr lang="en-US" sz="2000" dirty="0" smtClean="0"/>
              <a:t> files for alignment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endParaRPr lang="en-US" sz="2000" dirty="0" smtClean="0"/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endParaRPr lang="en-US" sz="2000" dirty="0" smtClean="0"/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endParaRPr lang="en-US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-288540" y="1484784"/>
            <a:ext cx="8979532" cy="541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de-DE" kern="0" dirty="0" err="1" smtClean="0"/>
              <a:t>Chaining</a:t>
            </a:r>
            <a:endParaRPr lang="de-DE" kern="0" dirty="0" smtClean="0"/>
          </a:p>
        </p:txBody>
      </p:sp>
    </p:spTree>
    <p:extLst>
      <p:ext uri="{BB962C8B-B14F-4D97-AF65-F5344CB8AC3E}">
        <p14:creationId xmlns:p14="http://schemas.microsoft.com/office/powerpoint/2010/main" val="12808025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Nanopore</a:t>
            </a:r>
            <a:r>
              <a:rPr lang="en-US" dirty="0"/>
              <a:t> sequencing [Ron]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How it works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Structure of reads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Defining the problem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Currently available mappers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BWA, Last, </a:t>
            </a:r>
            <a:r>
              <a:rPr lang="en-US" dirty="0" err="1" smtClean="0">
                <a:solidFill>
                  <a:schemeClr val="accent3">
                    <a:lumMod val="65000"/>
                  </a:schemeClr>
                </a:solidFill>
              </a:rPr>
              <a:t>GraphMap</a:t>
            </a:r>
            <a:endParaRPr lang="en-US" dirty="0" smtClean="0">
              <a:solidFill>
                <a:schemeClr val="accent3">
                  <a:lumMod val="6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Constructing a new mapper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Seeding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Chaining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Pathing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Aligning</a:t>
            </a:r>
            <a:endParaRPr lang="en-US" dirty="0">
              <a:solidFill>
                <a:schemeClr val="accent3">
                  <a:lumMod val="6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Results and comparisons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8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44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720" y="612193"/>
            <a:ext cx="3941762" cy="457200"/>
          </a:xfrm>
        </p:spPr>
        <p:txBody>
          <a:bodyPr/>
          <a:lstStyle/>
          <a:p>
            <a:r>
              <a:rPr lang="en-US" dirty="0" smtClean="0"/>
              <a:t>Construction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-288540" y="1484784"/>
            <a:ext cx="8979532" cy="541559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	Distribution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overlapping</a:t>
            </a:r>
            <a:r>
              <a:rPr lang="de-DE" dirty="0" smtClean="0"/>
              <a:t> </a:t>
            </a:r>
            <a:r>
              <a:rPr lang="de-DE" dirty="0" err="1" smtClean="0"/>
              <a:t>seeds</a:t>
            </a:r>
            <a:r>
              <a:rPr lang="de-DE" dirty="0" smtClean="0"/>
              <a:t> per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coverage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238"/>
            <a:ext cx="4716016" cy="377281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751" y="2695052"/>
            <a:ext cx="4601249" cy="36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11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</a:t>
            </a:r>
            <a:r>
              <a:rPr lang="mr-IN" dirty="0" smtClean="0"/>
              <a:t>–</a:t>
            </a:r>
            <a:r>
              <a:rPr lang="en-US" dirty="0" smtClean="0"/>
              <a:t> Pathing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2433214"/>
            <a:ext cx="4165026" cy="3530471"/>
          </a:xfrm>
        </p:spPr>
        <p:txBody>
          <a:bodyPr/>
          <a:lstStyle/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Gaps between Seed Chains are too large to be aligned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Genomic Length = Transcriptomic Length + Introns 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Identified Introns can be skipped during </a:t>
            </a:r>
            <a:r>
              <a:rPr lang="en-US" sz="2000" dirty="0" smtClean="0"/>
              <a:t>alignment</a:t>
            </a:r>
            <a:endParaRPr lang="en-US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143508" y="1492841"/>
            <a:ext cx="8809056" cy="541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de-DE" kern="0" dirty="0" err="1" smtClean="0"/>
              <a:t>Exon</a:t>
            </a:r>
            <a:r>
              <a:rPr lang="de-DE" kern="0" dirty="0"/>
              <a:t> </a:t>
            </a:r>
            <a:r>
              <a:rPr lang="de-DE" kern="0" dirty="0" smtClean="0"/>
              <a:t>/ Intron </a:t>
            </a:r>
            <a:r>
              <a:rPr lang="de-DE" kern="0" dirty="0" err="1" smtClean="0"/>
              <a:t>Pathing</a:t>
            </a:r>
            <a:endParaRPr lang="de-DE" kern="0" dirty="0" smtClean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850" y="2425157"/>
            <a:ext cx="4423160" cy="35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42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</a:t>
            </a:r>
            <a:r>
              <a:rPr lang="mr-IN" dirty="0" smtClean="0"/>
              <a:t>–</a:t>
            </a:r>
            <a:r>
              <a:rPr lang="en-US" dirty="0" smtClean="0"/>
              <a:t> Pathing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2425158"/>
            <a:ext cx="3949002" cy="3538528"/>
          </a:xfrm>
        </p:spPr>
        <p:txBody>
          <a:bodyPr/>
          <a:lstStyle/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Step 1: Generate all possible read start and stop positions from known transcripts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Step 2: Find all solutions to fill seed gaps with a tolerance of 5% to allow </a:t>
            </a:r>
            <a:r>
              <a:rPr lang="en-US" sz="2000" dirty="0" err="1" smtClean="0"/>
              <a:t>InDels</a:t>
            </a:r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484784"/>
            <a:ext cx="8666222" cy="541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de-DE" kern="0" dirty="0" err="1" smtClean="0"/>
              <a:t>Exon</a:t>
            </a:r>
            <a:r>
              <a:rPr lang="de-DE" kern="0" dirty="0"/>
              <a:t> </a:t>
            </a:r>
            <a:r>
              <a:rPr lang="de-DE" kern="0" dirty="0" smtClean="0"/>
              <a:t>/ Intron </a:t>
            </a:r>
            <a:r>
              <a:rPr lang="de-DE" kern="0" dirty="0" err="1" smtClean="0"/>
              <a:t>Pathing</a:t>
            </a:r>
            <a:endParaRPr lang="de-DE" kern="0" dirty="0" smtClean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850" y="2425157"/>
            <a:ext cx="4423160" cy="35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51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2026343"/>
            <a:ext cx="8666222" cy="4222057"/>
          </a:xfrm>
        </p:spPr>
        <p:txBody>
          <a:bodyPr/>
          <a:lstStyle/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Goal: Compare Pathing solutions to pick most likely variant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Near-linear alignment inside of exons (Close to O(n^2), n = transcript size per Pathing variant)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endParaRPr lang="en-US" sz="2000" dirty="0" smtClean="0"/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endParaRPr lang="en-US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484784"/>
            <a:ext cx="8666222" cy="541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de-DE" kern="0" dirty="0" err="1" smtClean="0"/>
              <a:t>Alignment</a:t>
            </a:r>
            <a:endParaRPr lang="de-DE" kern="0" dirty="0" smtClean="0"/>
          </a:p>
        </p:txBody>
      </p:sp>
    </p:spTree>
    <p:extLst>
      <p:ext uri="{BB962C8B-B14F-4D97-AF65-F5344CB8AC3E}">
        <p14:creationId xmlns:p14="http://schemas.microsoft.com/office/powerpoint/2010/main" val="9718235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2026343"/>
            <a:ext cx="8666222" cy="4222057"/>
          </a:xfrm>
        </p:spPr>
        <p:txBody>
          <a:bodyPr/>
          <a:lstStyle/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Step 1: </a:t>
            </a:r>
            <a:r>
              <a:rPr lang="en-US" sz="2000" dirty="0" err="1" smtClean="0"/>
              <a:t>Gotoh</a:t>
            </a:r>
            <a:r>
              <a:rPr lang="en-US" sz="2000" dirty="0" smtClean="0"/>
              <a:t> alignment of all Paths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Step 2: Retain maximum Path for every seed gap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Step 3: Stitch retained Paths for every seed chain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endParaRPr lang="en-US" sz="2000" dirty="0" smtClean="0"/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endParaRPr lang="en-US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484784"/>
            <a:ext cx="8666222" cy="541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de-DE" kern="0" dirty="0" err="1" smtClean="0"/>
              <a:t>Alignment</a:t>
            </a:r>
            <a:endParaRPr lang="de-DE" kern="0" dirty="0" smtClean="0"/>
          </a:p>
        </p:txBody>
      </p:sp>
    </p:spTree>
    <p:extLst>
      <p:ext uri="{BB962C8B-B14F-4D97-AF65-F5344CB8AC3E}">
        <p14:creationId xmlns:p14="http://schemas.microsoft.com/office/powerpoint/2010/main" val="9517926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2026343"/>
            <a:ext cx="8666222" cy="4222057"/>
          </a:xfrm>
        </p:spPr>
        <p:txBody>
          <a:bodyPr/>
          <a:lstStyle/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Low </a:t>
            </a:r>
            <a:r>
              <a:rPr lang="en-US" sz="2000" dirty="0" err="1" smtClean="0"/>
              <a:t>InDel</a:t>
            </a:r>
            <a:r>
              <a:rPr lang="en-US" sz="2000" dirty="0" smtClean="0"/>
              <a:t> rate (~1%) -&gt; High gap costs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Short </a:t>
            </a:r>
            <a:r>
              <a:rPr lang="en-US" sz="2000" dirty="0" err="1" smtClean="0"/>
              <a:t>InDels</a:t>
            </a:r>
            <a:r>
              <a:rPr lang="en-US" sz="2000" dirty="0" smtClean="0"/>
              <a:t> (Avg. 1) -&gt; Low GO and high GE costs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High mismatch rate (~30%) -&gt; Low Mismatch costs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Complex interaction of mapping parameters makes systematic tuning </a:t>
            </a:r>
            <a:r>
              <a:rPr lang="en-US" sz="2000" dirty="0" smtClean="0"/>
              <a:t>hard</a:t>
            </a:r>
            <a:endParaRPr lang="en-US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493821"/>
            <a:ext cx="8666222" cy="541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de-DE" kern="0" dirty="0" err="1" smtClean="0"/>
              <a:t>Alignment</a:t>
            </a:r>
            <a:r>
              <a:rPr lang="de-DE" kern="0" dirty="0" smtClean="0"/>
              <a:t> – Parameter Tuning</a:t>
            </a: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168" y="3955727"/>
            <a:ext cx="4137333" cy="2482400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84" y="3988383"/>
            <a:ext cx="4047154" cy="24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49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comparisons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388" y="1581708"/>
            <a:ext cx="8666222" cy="4691608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How it works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Structure of reads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Currently </a:t>
            </a:r>
            <a:r>
              <a:rPr lang="en-US" dirty="0" smtClean="0"/>
              <a:t>available mappers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BWA, Last, </a:t>
            </a:r>
            <a:r>
              <a:rPr lang="en-US" dirty="0" err="1" smtClean="0"/>
              <a:t>GraphMap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Constructing a new mapper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Seeding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Chaining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Pathing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Aligning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Results &amp; comparisons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378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comparisons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80" y="38307277"/>
            <a:ext cx="13053369" cy="3543491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8" y="31878568"/>
            <a:ext cx="7738770" cy="6191016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621" y="31353791"/>
            <a:ext cx="5810050" cy="4909201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259" y="36623990"/>
            <a:ext cx="6981939" cy="5585551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80" y="38459677"/>
            <a:ext cx="13053369" cy="3543491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28" y="32030968"/>
            <a:ext cx="7738770" cy="6191016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021" y="31506191"/>
            <a:ext cx="5810050" cy="4909201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5659" y="36776390"/>
            <a:ext cx="6981939" cy="5585551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80" y="38612077"/>
            <a:ext cx="13053369" cy="3543491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28" y="32183368"/>
            <a:ext cx="7738770" cy="6191016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9421" y="31658591"/>
            <a:ext cx="5810050" cy="4909201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059" y="36928790"/>
            <a:ext cx="6981939" cy="5585551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3933056"/>
            <a:ext cx="8766610" cy="2379799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70" y="1340768"/>
            <a:ext cx="8739828" cy="237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184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comparisons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80" y="38307277"/>
            <a:ext cx="13053369" cy="3543491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8" y="31878568"/>
            <a:ext cx="7738770" cy="6191016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621" y="31353791"/>
            <a:ext cx="5810050" cy="4909201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259" y="36623990"/>
            <a:ext cx="6981939" cy="5585551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80" y="38459677"/>
            <a:ext cx="13053369" cy="3543491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28" y="32030968"/>
            <a:ext cx="7738770" cy="6191016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021" y="31506191"/>
            <a:ext cx="5810050" cy="4909201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5659" y="36776390"/>
            <a:ext cx="6981939" cy="5585551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80" y="38612077"/>
            <a:ext cx="13053369" cy="3543491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28" y="32183368"/>
            <a:ext cx="7738770" cy="6191016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9421" y="31658591"/>
            <a:ext cx="5810050" cy="4909201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059" y="36928790"/>
            <a:ext cx="6981939" cy="5585551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317679"/>
            <a:ext cx="8766610" cy="2379800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8" y="3929188"/>
            <a:ext cx="8759950" cy="237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57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comparisons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80" y="38307277"/>
            <a:ext cx="13053369" cy="3543491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8" y="31878568"/>
            <a:ext cx="7738770" cy="6191016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621" y="31353791"/>
            <a:ext cx="5810050" cy="4909201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259" y="36623990"/>
            <a:ext cx="6981939" cy="5585551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80" y="38459677"/>
            <a:ext cx="13053369" cy="3543491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28" y="32030968"/>
            <a:ext cx="7738770" cy="6191016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021" y="31506191"/>
            <a:ext cx="5810050" cy="4909201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5659" y="36776390"/>
            <a:ext cx="6981939" cy="5585551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80" y="38612077"/>
            <a:ext cx="13053369" cy="3543491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28" y="32183368"/>
            <a:ext cx="7738770" cy="6191016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9421" y="31658591"/>
            <a:ext cx="5810050" cy="4909201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059" y="36928790"/>
            <a:ext cx="6981939" cy="5585551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837" y="1316725"/>
            <a:ext cx="6321951" cy="505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92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1688" y="404664"/>
            <a:ext cx="3941762" cy="673249"/>
          </a:xfrm>
        </p:spPr>
        <p:txBody>
          <a:bodyPr/>
          <a:lstStyle/>
          <a:p>
            <a:r>
              <a:rPr lang="en-US" dirty="0" err="1"/>
              <a:t>Nanopore</a:t>
            </a:r>
            <a:r>
              <a:rPr lang="en-US" dirty="0"/>
              <a:t> Sequencing </a:t>
            </a:r>
            <a:r>
              <a:rPr lang="mr-IN" dirty="0"/>
              <a:t>–</a:t>
            </a:r>
            <a:r>
              <a:rPr lang="en-US" dirty="0"/>
              <a:t> How it works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15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27" y="131185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7" y="132709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</a:p>
          <a:p>
            <a:pPr eaLnBrk="1" fontAlgn="auto" hangingPunct="1">
              <a:spcAft>
                <a:spcPts val="0"/>
              </a:spcAft>
            </a:pPr>
            <a:r>
              <a:rPr lang="en-US" dirty="0" smtClean="0"/>
              <a:t>Introduced 2012 by Oxford </a:t>
            </a:r>
            <a:r>
              <a:rPr lang="en-US" dirty="0" err="1" smtClean="0"/>
              <a:t>Nanopore</a:t>
            </a:r>
            <a:r>
              <a:rPr lang="en-US" dirty="0" smtClean="0"/>
              <a:t> Technology </a:t>
            </a:r>
          </a:p>
          <a:p>
            <a:pPr eaLnBrk="1" fontAlgn="auto" hangingPunct="1">
              <a:spcAft>
                <a:spcPts val="0"/>
              </a:spcAft>
            </a:pPr>
            <a:r>
              <a:rPr lang="en-US" dirty="0" smtClean="0"/>
              <a:t>Utilizes electrical 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9344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comparisons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80" y="38307277"/>
            <a:ext cx="13053369" cy="3543491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8" y="31878568"/>
            <a:ext cx="7738770" cy="6191016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621" y="31353791"/>
            <a:ext cx="5810050" cy="4909201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259" y="36623990"/>
            <a:ext cx="6981939" cy="5585551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80" y="38459677"/>
            <a:ext cx="13053369" cy="3543491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28" y="32030968"/>
            <a:ext cx="7738770" cy="6191016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021" y="31506191"/>
            <a:ext cx="5810050" cy="4909201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5659" y="36776390"/>
            <a:ext cx="6981939" cy="5585551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80" y="38612077"/>
            <a:ext cx="13053369" cy="3543491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28" y="32183368"/>
            <a:ext cx="7738770" cy="6191016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9421" y="31658591"/>
            <a:ext cx="5810050" cy="4909201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059" y="36928790"/>
            <a:ext cx="6981939" cy="5585551"/>
          </a:xfrm>
          <a:prstGeom prst="rect">
            <a:avLst/>
          </a:prstGeom>
        </p:spPr>
      </p:pic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217037"/>
              </p:ext>
            </p:extLst>
          </p:nvPr>
        </p:nvGraphicFramePr>
        <p:xfrm>
          <a:off x="185371" y="2098153"/>
          <a:ext cx="4587043" cy="3348369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022647"/>
                <a:gridCol w="900507"/>
                <a:gridCol w="889339"/>
                <a:gridCol w="881542"/>
                <a:gridCol w="893008"/>
              </a:tblGrid>
              <a:tr h="4109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 </a:t>
                      </a:r>
                      <a:endParaRPr lang="de-DE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solidFill>
                      <a:srgbClr val="C6C7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err="1">
                          <a:solidFill>
                            <a:srgbClr val="006229"/>
                          </a:solidFill>
                          <a:effectLst/>
                        </a:rPr>
                        <a:t>GraphMap</a:t>
                      </a:r>
                      <a:endParaRPr lang="de-DE" sz="1200" dirty="0">
                        <a:solidFill>
                          <a:srgbClr val="006229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solidFill>
                      <a:srgbClr val="C6C7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rgbClr val="006229"/>
                          </a:solidFill>
                          <a:effectLst/>
                        </a:rPr>
                        <a:t>Last</a:t>
                      </a:r>
                      <a:endParaRPr lang="de-DE" sz="1200">
                        <a:solidFill>
                          <a:srgbClr val="006229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solidFill>
                      <a:srgbClr val="C6C7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rgbClr val="006229"/>
                          </a:solidFill>
                          <a:effectLst/>
                        </a:rPr>
                        <a:t>BWA</a:t>
                      </a:r>
                      <a:endParaRPr lang="de-DE" sz="1200" dirty="0">
                        <a:solidFill>
                          <a:srgbClr val="006229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solidFill>
                      <a:srgbClr val="C6C7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rgbClr val="006229"/>
                          </a:solidFill>
                          <a:effectLst/>
                        </a:rPr>
                        <a:t>MGMM</a:t>
                      </a:r>
                      <a:endParaRPr lang="de-DE" sz="1200" dirty="0">
                        <a:solidFill>
                          <a:srgbClr val="006229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solidFill>
                      <a:srgbClr val="C6C7BE"/>
                    </a:solidFill>
                  </a:tcPr>
                </a:tc>
              </a:tr>
              <a:tr h="4109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err="1">
                          <a:solidFill>
                            <a:srgbClr val="006229"/>
                          </a:solidFill>
                          <a:effectLst/>
                        </a:rPr>
                        <a:t>Annotated</a:t>
                      </a:r>
                      <a:r>
                        <a:rPr lang="de-DE" sz="1200" dirty="0">
                          <a:solidFill>
                            <a:srgbClr val="006229"/>
                          </a:solidFill>
                          <a:effectLst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6229"/>
                          </a:solidFill>
                          <a:effectLst/>
                        </a:rPr>
                        <a:t>Alignments</a:t>
                      </a:r>
                      <a:endParaRPr lang="de-DE" sz="1200" dirty="0">
                        <a:solidFill>
                          <a:srgbClr val="006229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solidFill>
                      <a:srgbClr val="C6C7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5538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159283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14594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5983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431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err="1">
                          <a:solidFill>
                            <a:srgbClr val="006229"/>
                          </a:solidFill>
                          <a:effectLst/>
                        </a:rPr>
                        <a:t>Mapped</a:t>
                      </a:r>
                      <a:r>
                        <a:rPr lang="de-DE" sz="1200" dirty="0">
                          <a:solidFill>
                            <a:srgbClr val="006229"/>
                          </a:solidFill>
                          <a:effectLst/>
                        </a:rPr>
                        <a:t> Reads</a:t>
                      </a:r>
                      <a:endParaRPr lang="de-DE" sz="1200" dirty="0">
                        <a:solidFill>
                          <a:srgbClr val="006229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solidFill>
                      <a:srgbClr val="C6C7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4023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159283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13698</a:t>
                      </a:r>
                      <a:endParaRPr lang="de-DE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5905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4109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rgbClr val="006229"/>
                          </a:solidFill>
                          <a:effectLst/>
                        </a:rPr>
                        <a:t>Wrong Chromosome</a:t>
                      </a:r>
                      <a:endParaRPr lang="de-DE" sz="1200">
                        <a:solidFill>
                          <a:srgbClr val="006229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solidFill>
                      <a:srgbClr val="C6C7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79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126809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191</a:t>
                      </a:r>
                      <a:endParaRPr lang="de-DE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3788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4109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rgbClr val="006229"/>
                          </a:solidFill>
                          <a:effectLst/>
                        </a:rPr>
                        <a:t>Right Cromosome</a:t>
                      </a:r>
                      <a:endParaRPr lang="de-DE" sz="1200">
                        <a:solidFill>
                          <a:srgbClr val="006229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solidFill>
                      <a:srgbClr val="C6C7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3944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32474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13507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2117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4109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rgbClr val="006229"/>
                          </a:solidFill>
                          <a:effectLst/>
                        </a:rPr>
                        <a:t>Partial</a:t>
                      </a:r>
                      <a:endParaRPr lang="de-DE" sz="1200">
                        <a:solidFill>
                          <a:srgbClr val="006229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solidFill>
                      <a:srgbClr val="C6C7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1103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4022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2706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284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431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rgbClr val="006229"/>
                          </a:solidFill>
                          <a:effectLst/>
                        </a:rPr>
                        <a:t>Ok</a:t>
                      </a:r>
                      <a:endParaRPr lang="de-DE" sz="1200">
                        <a:solidFill>
                          <a:srgbClr val="006229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solidFill>
                      <a:srgbClr val="C6C7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2819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14126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10716</a:t>
                      </a:r>
                      <a:endParaRPr lang="de-DE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1058</a:t>
                      </a:r>
                      <a:endParaRPr lang="de-DE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431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err="1">
                          <a:solidFill>
                            <a:srgbClr val="006229"/>
                          </a:solidFill>
                          <a:effectLst/>
                        </a:rPr>
                        <a:t>Consistent</a:t>
                      </a:r>
                      <a:endParaRPr lang="de-DE" sz="1200" dirty="0">
                        <a:solidFill>
                          <a:srgbClr val="006229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solidFill>
                      <a:srgbClr val="C6C7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1243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13892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6963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685</a:t>
                      </a:r>
                      <a:endParaRPr lang="de-DE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21" name="Bild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62" y="2123986"/>
            <a:ext cx="4171888" cy="333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093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comparisons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80" y="38307277"/>
            <a:ext cx="13053369" cy="3543491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8" y="31878568"/>
            <a:ext cx="7738770" cy="6191016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621" y="31353791"/>
            <a:ext cx="5810050" cy="4909201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259" y="36623990"/>
            <a:ext cx="6981939" cy="5585551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80" y="38459677"/>
            <a:ext cx="13053369" cy="3543491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28" y="32030968"/>
            <a:ext cx="7738770" cy="6191016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021" y="31506191"/>
            <a:ext cx="5810050" cy="4909201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5659" y="36776390"/>
            <a:ext cx="6981939" cy="5585551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80" y="38612077"/>
            <a:ext cx="13053369" cy="3543491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28" y="32183368"/>
            <a:ext cx="7738770" cy="6191016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9421" y="31658591"/>
            <a:ext cx="5810050" cy="4909201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059" y="36928790"/>
            <a:ext cx="6981939" cy="5585551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4945886" cy="4945886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1268760"/>
            <a:ext cx="4997514" cy="499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563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1688" y="404664"/>
            <a:ext cx="3941762" cy="673249"/>
          </a:xfrm>
        </p:spPr>
        <p:txBody>
          <a:bodyPr/>
          <a:lstStyle/>
          <a:p>
            <a:r>
              <a:rPr lang="en-US" dirty="0" err="1"/>
              <a:t>Nanopore</a:t>
            </a:r>
            <a:r>
              <a:rPr lang="en-US" dirty="0"/>
              <a:t> Sequencing </a:t>
            </a:r>
            <a:r>
              <a:rPr lang="mr-IN" dirty="0"/>
              <a:t>–</a:t>
            </a:r>
            <a:r>
              <a:rPr lang="en-US" dirty="0"/>
              <a:t> How it works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15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27" y="131185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7" y="132709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500691"/>
              </p:ext>
            </p:extLst>
          </p:nvPr>
        </p:nvGraphicFramePr>
        <p:xfrm>
          <a:off x="227013" y="1238370"/>
          <a:ext cx="8666162" cy="5010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643583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1688" y="404664"/>
            <a:ext cx="3941762" cy="673249"/>
          </a:xfrm>
        </p:spPr>
        <p:txBody>
          <a:bodyPr/>
          <a:lstStyle/>
          <a:p>
            <a:r>
              <a:rPr lang="en-US" dirty="0" err="1"/>
              <a:t>Nanopore</a:t>
            </a:r>
            <a:r>
              <a:rPr lang="en-US" dirty="0"/>
              <a:t> Sequencing </a:t>
            </a:r>
            <a:r>
              <a:rPr lang="mr-IN" dirty="0"/>
              <a:t>–</a:t>
            </a:r>
            <a:r>
              <a:rPr lang="en-US" dirty="0"/>
              <a:t> How it works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15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27" y="131185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7" y="132709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112389"/>
              </p:ext>
            </p:extLst>
          </p:nvPr>
        </p:nvGraphicFramePr>
        <p:xfrm>
          <a:off x="227013" y="1347788"/>
          <a:ext cx="8666162" cy="103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131763" y="3284984"/>
            <a:ext cx="8856662" cy="3022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None/>
            </a:pPr>
            <a:r>
              <a:rPr lang="en-US" kern="0" dirty="0" smtClean="0"/>
              <a:t>Library preparation Workflow depending on application and input data</a:t>
            </a:r>
          </a:p>
          <a:p>
            <a:pPr marL="0" indent="0" eaLnBrk="1" fontAlgn="auto" hangingPunct="1">
              <a:spcAft>
                <a:spcPts val="0"/>
              </a:spcAft>
              <a:buNone/>
            </a:pPr>
            <a:endParaRPr lang="en-US" kern="0" dirty="0" smtClean="0"/>
          </a:p>
          <a:p>
            <a:pPr eaLnBrk="1" fontAlgn="auto" hangingPunct="1">
              <a:spcAft>
                <a:spcPts val="0"/>
              </a:spcAft>
            </a:pPr>
            <a:r>
              <a:rPr lang="en-US" kern="0" dirty="0" smtClean="0"/>
              <a:t>Prepare the DNA / RNA compound for </a:t>
            </a:r>
            <a:r>
              <a:rPr lang="en-US" kern="0" dirty="0" err="1" smtClean="0"/>
              <a:t>nanopore</a:t>
            </a:r>
            <a:r>
              <a:rPr lang="en-US" kern="0" dirty="0" smtClean="0"/>
              <a:t> sequencing (NPS)</a:t>
            </a:r>
          </a:p>
          <a:p>
            <a:pPr eaLnBrk="1" fontAlgn="auto" hangingPunct="1">
              <a:spcAft>
                <a:spcPts val="0"/>
              </a:spcAft>
            </a:pPr>
            <a:r>
              <a:rPr lang="en-US" kern="0" dirty="0" smtClean="0"/>
              <a:t>Manual or Automated</a:t>
            </a:r>
          </a:p>
          <a:p>
            <a:pPr eaLnBrk="1" fontAlgn="auto" hangingPunct="1">
              <a:spcAft>
                <a:spcPts val="0"/>
              </a:spcAft>
            </a:pPr>
            <a:r>
              <a:rPr lang="en-US" kern="0" dirty="0" smtClean="0"/>
              <a:t>With or without PCR amplification</a:t>
            </a:r>
          </a:p>
          <a:p>
            <a:pPr eaLnBrk="1" fontAlgn="auto" hangingPunct="1">
              <a:spcAft>
                <a:spcPts val="0"/>
              </a:spcAft>
            </a:pPr>
            <a:r>
              <a:rPr lang="en-US" kern="0" dirty="0" smtClean="0"/>
              <a:t>Various protocol duration lengths</a:t>
            </a:r>
          </a:p>
          <a:p>
            <a:pPr eaLnBrk="1" fontAlgn="auto" hangingPunct="1">
              <a:spcAft>
                <a:spcPts val="0"/>
              </a:spcAft>
            </a:pPr>
            <a:r>
              <a:rPr lang="en-US" kern="0" dirty="0" smtClean="0"/>
              <a:t>For different input qualities (i.e. low input)</a:t>
            </a:r>
          </a:p>
          <a:p>
            <a:pPr eaLnBrk="1" fontAlgn="auto" hangingPunct="1">
              <a:spcAft>
                <a:spcPts val="0"/>
              </a:spcAft>
            </a:pPr>
            <a:r>
              <a:rPr lang="en-US" kern="0" dirty="0" smtClean="0"/>
              <a:t>Resulting in different library qualities (1D vs. 2D)</a:t>
            </a:r>
          </a:p>
          <a:p>
            <a:pPr eaLnBrk="1" fontAlgn="auto" hangingPunct="1">
              <a:spcAft>
                <a:spcPts val="0"/>
              </a:spcAft>
            </a:pPr>
            <a:endParaRPr lang="en-US" kern="0" dirty="0" smtClean="0"/>
          </a:p>
          <a:p>
            <a:pPr eaLnBrk="1" fontAlgn="auto" hangingPunct="1">
              <a:spcAft>
                <a:spcPts val="0"/>
              </a:spcAft>
            </a:pPr>
            <a:endParaRPr lang="en-US" kern="0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None/>
            </a:pPr>
            <a:endParaRPr lang="en-US" kern="0" dirty="0" smtClean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34" y="1300231"/>
            <a:ext cx="2664991" cy="176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204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1688" y="404664"/>
            <a:ext cx="3941762" cy="673249"/>
          </a:xfrm>
        </p:spPr>
        <p:txBody>
          <a:bodyPr/>
          <a:lstStyle/>
          <a:p>
            <a:r>
              <a:rPr lang="en-US" dirty="0" err="1"/>
              <a:t>Nanopore</a:t>
            </a:r>
            <a:r>
              <a:rPr lang="en-US" dirty="0"/>
              <a:t> Sequencing </a:t>
            </a:r>
            <a:r>
              <a:rPr lang="mr-IN" dirty="0"/>
              <a:t>–</a:t>
            </a:r>
            <a:r>
              <a:rPr lang="en-US" dirty="0"/>
              <a:t> How it works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15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27" y="131185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7" y="132709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646170"/>
              </p:ext>
            </p:extLst>
          </p:nvPr>
        </p:nvGraphicFramePr>
        <p:xfrm>
          <a:off x="227013" y="1347788"/>
          <a:ext cx="8666162" cy="103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4405313" y="2204864"/>
            <a:ext cx="4630737" cy="410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eaLnBrk="1" fontAlgn="auto" hangingPunct="1">
              <a:spcAft>
                <a:spcPts val="0"/>
              </a:spcAft>
            </a:pPr>
            <a:r>
              <a:rPr lang="en-US" kern="0" dirty="0" smtClean="0"/>
              <a:t>Fast prep in under 10 min</a:t>
            </a:r>
          </a:p>
          <a:p>
            <a:pPr eaLnBrk="1" fontAlgn="auto" hangingPunct="1">
              <a:spcAft>
                <a:spcPts val="0"/>
              </a:spcAft>
            </a:pPr>
            <a:r>
              <a:rPr lang="en-US" kern="0" dirty="0" smtClean="0"/>
              <a:t>DNA </a:t>
            </a:r>
            <a:r>
              <a:rPr lang="en-US" kern="0" dirty="0"/>
              <a:t>is fragmented using a transposase, which simultaneously attaches adapters to the free ends. </a:t>
            </a:r>
            <a:endParaRPr lang="en-US" kern="0" dirty="0" smtClean="0"/>
          </a:p>
          <a:p>
            <a:pPr eaLnBrk="1" fontAlgn="auto" hangingPunct="1">
              <a:spcAft>
                <a:spcPts val="0"/>
              </a:spcAft>
            </a:pPr>
            <a:r>
              <a:rPr lang="en-US" kern="0" dirty="0"/>
              <a:t>The </a:t>
            </a:r>
            <a:r>
              <a:rPr lang="en-US" kern="0" dirty="0" smtClean="0"/>
              <a:t>NPS Y-adapters </a:t>
            </a:r>
            <a:r>
              <a:rPr lang="en-US" kern="0" dirty="0"/>
              <a:t>are then added </a:t>
            </a:r>
            <a:r>
              <a:rPr lang="en-US" kern="0" dirty="0" smtClean="0"/>
              <a:t>that allow the DNA </a:t>
            </a:r>
            <a:r>
              <a:rPr lang="en-US" kern="0" dirty="0"/>
              <a:t>to enter the </a:t>
            </a:r>
            <a:r>
              <a:rPr lang="en-US" kern="0" dirty="0" smtClean="0"/>
              <a:t>pore</a:t>
            </a:r>
          </a:p>
          <a:p>
            <a:pPr eaLnBrk="1" fontAlgn="auto" hangingPunct="1">
              <a:spcAft>
                <a:spcPts val="0"/>
              </a:spcAft>
            </a:pPr>
            <a:r>
              <a:rPr lang="en-US" kern="0" dirty="0"/>
              <a:t>O</a:t>
            </a:r>
            <a:r>
              <a:rPr lang="en-US" kern="0" dirty="0" smtClean="0"/>
              <a:t>ne </a:t>
            </a:r>
            <a:r>
              <a:rPr lang="en-US" kern="0" dirty="0"/>
              <a:t>strand of the duplex is sequenced at a time </a:t>
            </a:r>
            <a:endParaRPr lang="en-US" kern="0" dirty="0" smtClean="0"/>
          </a:p>
          <a:p>
            <a:pPr eaLnBrk="1" fontAlgn="auto" hangingPunct="1">
              <a:spcAft>
                <a:spcPts val="0"/>
              </a:spcAft>
            </a:pPr>
            <a:r>
              <a:rPr lang="en-US" kern="0" dirty="0" smtClean="0"/>
              <a:t>Produces lower quality 1D reads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None/>
            </a:pPr>
            <a:endParaRPr lang="en-US" kern="0" dirty="0" smtClean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9" y="2891224"/>
            <a:ext cx="4014347" cy="349215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405313" y="1419826"/>
            <a:ext cx="4140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Rapid </a:t>
            </a:r>
            <a:r>
              <a:rPr lang="de-DE" sz="2800" dirty="0" err="1" smtClean="0"/>
              <a:t>library</a:t>
            </a:r>
            <a:r>
              <a:rPr lang="de-DE" sz="2800" dirty="0" smtClean="0"/>
              <a:t> </a:t>
            </a:r>
            <a:r>
              <a:rPr lang="de-DE" sz="2800" dirty="0" err="1" smtClean="0"/>
              <a:t>preperation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493102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1688" y="404664"/>
            <a:ext cx="3941762" cy="673249"/>
          </a:xfrm>
        </p:spPr>
        <p:txBody>
          <a:bodyPr/>
          <a:lstStyle/>
          <a:p>
            <a:r>
              <a:rPr lang="en-US" dirty="0" err="1"/>
              <a:t>Nanopore</a:t>
            </a:r>
            <a:r>
              <a:rPr lang="en-US" dirty="0"/>
              <a:t> Sequencing </a:t>
            </a:r>
            <a:r>
              <a:rPr lang="mr-IN" dirty="0"/>
              <a:t>–</a:t>
            </a:r>
            <a:r>
              <a:rPr lang="en-US" dirty="0"/>
              <a:t> How it works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15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27" y="131185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7" y="132709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646170"/>
              </p:ext>
            </p:extLst>
          </p:nvPr>
        </p:nvGraphicFramePr>
        <p:xfrm>
          <a:off x="227013" y="1347788"/>
          <a:ext cx="8666162" cy="103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4405313" y="2924944"/>
            <a:ext cx="4630737" cy="3382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eaLnBrk="1" fontAlgn="auto" hangingPunct="1">
              <a:spcAft>
                <a:spcPts val="0"/>
              </a:spcAft>
            </a:pPr>
            <a:r>
              <a:rPr lang="de-DE" dirty="0" err="1"/>
              <a:t>Genomic</a:t>
            </a:r>
            <a:r>
              <a:rPr lang="de-DE" dirty="0"/>
              <a:t> DNA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fragmented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fragments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predefined</a:t>
            </a:r>
            <a:r>
              <a:rPr lang="de-DE" dirty="0"/>
              <a:t> </a:t>
            </a:r>
            <a:r>
              <a:rPr lang="de-DE" dirty="0" err="1" smtClean="0"/>
              <a:t>lengths</a:t>
            </a:r>
            <a:endParaRPr lang="de-DE" dirty="0"/>
          </a:p>
          <a:p>
            <a:pPr eaLnBrk="1" fontAlgn="auto" hangingPunct="1">
              <a:spcAft>
                <a:spcPts val="0"/>
              </a:spcAft>
            </a:pPr>
            <a:r>
              <a:rPr lang="de-DE" dirty="0" smtClean="0"/>
              <a:t>Adapters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 </a:t>
            </a:r>
            <a:r>
              <a:rPr lang="de-DE" dirty="0" err="1" smtClean="0"/>
              <a:t>ends</a:t>
            </a:r>
            <a:endParaRPr lang="de-DE" dirty="0" smtClean="0"/>
          </a:p>
          <a:p>
            <a:pPr eaLnBrk="1" fontAlgn="auto" hangingPunct="1">
              <a:spcAft>
                <a:spcPts val="0"/>
              </a:spcAft>
            </a:pPr>
            <a:r>
              <a:rPr lang="de-DE" dirty="0" smtClean="0"/>
              <a:t>NPS Y-Adapters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</a:p>
          <a:p>
            <a:pPr eaLnBrk="1" fontAlgn="auto" hangingPunct="1">
              <a:spcAft>
                <a:spcPts val="0"/>
              </a:spcAft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prepares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sample </a:t>
            </a:r>
            <a:r>
              <a:rPr lang="de-DE" dirty="0" err="1"/>
              <a:t>for</a:t>
            </a:r>
            <a:r>
              <a:rPr lang="de-DE" dirty="0"/>
              <a:t> '1D' </a:t>
            </a:r>
            <a:r>
              <a:rPr lang="de-DE" dirty="0" smtClean="0"/>
              <a:t>sequencing</a:t>
            </a:r>
          </a:p>
          <a:p>
            <a:pPr eaLnBrk="1" fontAlgn="auto" hangingPunct="1">
              <a:spcAft>
                <a:spcPts val="0"/>
              </a:spcAft>
            </a:pPr>
            <a:r>
              <a:rPr lang="de-DE" kern="0" dirty="0" smtClean="0"/>
              <a:t>Takes </a:t>
            </a:r>
            <a:r>
              <a:rPr lang="de-DE" kern="0" dirty="0" err="1" smtClean="0"/>
              <a:t>up</a:t>
            </a:r>
            <a:r>
              <a:rPr lang="de-DE" kern="0" dirty="0" smtClean="0"/>
              <a:t> </a:t>
            </a:r>
            <a:r>
              <a:rPr lang="de-DE" kern="0" dirty="0" err="1" smtClean="0"/>
              <a:t>to</a:t>
            </a:r>
            <a:r>
              <a:rPr lang="de-DE" kern="0" dirty="0" smtClean="0"/>
              <a:t> an </a:t>
            </a:r>
            <a:r>
              <a:rPr lang="de-DE" kern="0" dirty="0" err="1" smtClean="0"/>
              <a:t>hour</a:t>
            </a:r>
            <a:endParaRPr lang="en-US" kern="0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None/>
            </a:pPr>
            <a:endParaRPr lang="en-US" kern="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4405313" y="1984031"/>
            <a:ext cx="4140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Ligation</a:t>
            </a:r>
            <a:r>
              <a:rPr lang="de-DE" sz="2800" dirty="0" smtClean="0"/>
              <a:t> </a:t>
            </a:r>
            <a:r>
              <a:rPr lang="de-DE" sz="2800" dirty="0" err="1" smtClean="0"/>
              <a:t>library</a:t>
            </a:r>
            <a:r>
              <a:rPr lang="de-DE" sz="2800" dirty="0" smtClean="0"/>
              <a:t> </a:t>
            </a:r>
            <a:r>
              <a:rPr lang="de-DE" sz="2800" dirty="0" err="1" smtClean="0"/>
              <a:t>preperation</a:t>
            </a:r>
            <a:r>
              <a:rPr lang="de-DE" sz="2800" dirty="0" smtClean="0"/>
              <a:t> (1D)</a:t>
            </a:r>
            <a:endParaRPr lang="de-DE" sz="2800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2717709"/>
            <a:ext cx="4086088" cy="358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00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1688" y="404664"/>
            <a:ext cx="3941762" cy="673249"/>
          </a:xfrm>
        </p:spPr>
        <p:txBody>
          <a:bodyPr/>
          <a:lstStyle/>
          <a:p>
            <a:r>
              <a:rPr lang="en-US" dirty="0" err="1"/>
              <a:t>Nanopore</a:t>
            </a:r>
            <a:r>
              <a:rPr lang="en-US" dirty="0"/>
              <a:t> Sequencing </a:t>
            </a:r>
            <a:r>
              <a:rPr lang="mr-IN" dirty="0"/>
              <a:t>–</a:t>
            </a:r>
            <a:r>
              <a:rPr lang="en-US" dirty="0"/>
              <a:t> How it works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15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27" y="131185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7" y="132709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646170"/>
              </p:ext>
            </p:extLst>
          </p:nvPr>
        </p:nvGraphicFramePr>
        <p:xfrm>
          <a:off x="227013" y="1347788"/>
          <a:ext cx="8666162" cy="103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4405313" y="2537284"/>
            <a:ext cx="4630737" cy="3769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eaLnBrk="1" fontAlgn="auto" hangingPunct="1">
              <a:spcAft>
                <a:spcPts val="0"/>
              </a:spcAft>
            </a:pPr>
            <a:r>
              <a:rPr lang="de-DE" dirty="0" smtClean="0"/>
              <a:t>DNA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fragmented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fragments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predefined</a:t>
            </a:r>
            <a:r>
              <a:rPr lang="de-DE" dirty="0"/>
              <a:t> </a:t>
            </a:r>
            <a:r>
              <a:rPr lang="de-DE" dirty="0" err="1" smtClean="0"/>
              <a:t>lengths</a:t>
            </a:r>
            <a:endParaRPr lang="de-DE" dirty="0"/>
          </a:p>
          <a:p>
            <a:pPr eaLnBrk="1" fontAlgn="auto" hangingPunct="1">
              <a:spcAft>
                <a:spcPts val="0"/>
              </a:spcAft>
            </a:pPr>
            <a:r>
              <a:rPr lang="de-DE" dirty="0" smtClean="0"/>
              <a:t>Optional DNA </a:t>
            </a:r>
            <a:r>
              <a:rPr lang="de-DE" dirty="0" err="1" smtClean="0"/>
              <a:t>repair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endParaRPr lang="de-DE" dirty="0" smtClean="0"/>
          </a:p>
          <a:p>
            <a:pPr eaLnBrk="1" fontAlgn="auto" hangingPunct="1">
              <a:spcAft>
                <a:spcPts val="0"/>
              </a:spcAft>
            </a:pP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barcoding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multiple </a:t>
            </a:r>
            <a:r>
              <a:rPr lang="de-DE" dirty="0" err="1" smtClean="0"/>
              <a:t>samples</a:t>
            </a:r>
            <a:endParaRPr lang="de-DE" dirty="0" smtClean="0"/>
          </a:p>
          <a:p>
            <a:pPr eaLnBrk="1" fontAlgn="auto" hangingPunct="1">
              <a:spcAft>
                <a:spcPts val="0"/>
              </a:spcAft>
            </a:pPr>
            <a:r>
              <a:rPr lang="de-DE" dirty="0" err="1" smtClean="0"/>
              <a:t>Adapted</a:t>
            </a:r>
            <a:r>
              <a:rPr lang="de-DE" dirty="0" smtClean="0"/>
              <a:t> </a:t>
            </a:r>
            <a:r>
              <a:rPr lang="de-DE" dirty="0" err="1"/>
              <a:t>protocols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ultra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reads</a:t>
            </a:r>
            <a:r>
              <a:rPr lang="de-DE" dirty="0"/>
              <a:t> </a:t>
            </a:r>
            <a:r>
              <a:rPr lang="mr-IN" dirty="0"/>
              <a:t>(&gt;100 </a:t>
            </a:r>
            <a:r>
              <a:rPr lang="mr-IN" dirty="0" err="1"/>
              <a:t>kb</a:t>
            </a:r>
            <a:r>
              <a:rPr lang="mr-IN" dirty="0"/>
              <a:t>)</a:t>
            </a:r>
            <a:endParaRPr lang="de-DE" dirty="0" smtClean="0"/>
          </a:p>
          <a:p>
            <a:pPr eaLnBrk="1" fontAlgn="auto" hangingPunct="1">
              <a:spcAft>
                <a:spcPts val="0"/>
              </a:spcAft>
            </a:pPr>
            <a:r>
              <a:rPr lang="de-DE" kern="0" dirty="0" err="1" smtClean="0"/>
              <a:t>Allows</a:t>
            </a:r>
            <a:r>
              <a:rPr lang="de-DE" kern="0" dirty="0" smtClean="0"/>
              <a:t> </a:t>
            </a:r>
            <a:r>
              <a:rPr lang="de-DE" kern="0" dirty="0" err="1" smtClean="0"/>
              <a:t>low</a:t>
            </a:r>
            <a:r>
              <a:rPr lang="de-DE" kern="0" dirty="0" smtClean="0"/>
              <a:t> </a:t>
            </a:r>
            <a:r>
              <a:rPr lang="de-DE" kern="0" dirty="0" err="1" smtClean="0"/>
              <a:t>input</a:t>
            </a:r>
            <a:endParaRPr lang="de-DE" kern="0" dirty="0" smtClean="0"/>
          </a:p>
          <a:p>
            <a:pPr eaLnBrk="1" fontAlgn="auto" hangingPunct="1">
              <a:spcAft>
                <a:spcPts val="0"/>
              </a:spcAft>
            </a:pPr>
            <a:r>
              <a:rPr lang="en-US" kern="0" dirty="0" smtClean="0"/>
              <a:t>Prepares for 2D Sequencing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None/>
            </a:pPr>
            <a:endParaRPr lang="en-US" kern="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4405313" y="1389282"/>
            <a:ext cx="4140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Ligation</a:t>
            </a:r>
            <a:r>
              <a:rPr lang="de-DE" sz="2800" dirty="0" smtClean="0"/>
              <a:t> </a:t>
            </a:r>
            <a:r>
              <a:rPr lang="de-DE" sz="2800" dirty="0" err="1" smtClean="0"/>
              <a:t>library</a:t>
            </a:r>
            <a:r>
              <a:rPr lang="de-DE" sz="2800" dirty="0" smtClean="0"/>
              <a:t> </a:t>
            </a:r>
            <a:r>
              <a:rPr lang="de-DE" sz="2800" dirty="0" err="1" smtClean="0"/>
              <a:t>preperation</a:t>
            </a:r>
            <a:r>
              <a:rPr lang="de-DE" sz="2800" dirty="0" smtClean="0"/>
              <a:t> (2D)</a:t>
            </a:r>
            <a:endParaRPr lang="de-DE" sz="2800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2884574"/>
            <a:ext cx="3996568" cy="349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6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1451</Words>
  <Application>Microsoft Macintosh PowerPoint</Application>
  <PresentationFormat>Bildschirmpräsentation (4:3)</PresentationFormat>
  <Paragraphs>424</Paragraphs>
  <Slides>41</Slides>
  <Notes>35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9" baseType="lpstr">
      <vt:lpstr>Calibri</vt:lpstr>
      <vt:lpstr>LMU CompatilFact</vt:lpstr>
      <vt:lpstr>LMU SabonNext Demi</vt:lpstr>
      <vt:lpstr>Times</vt:lpstr>
      <vt:lpstr>Times New Roman</vt:lpstr>
      <vt:lpstr>Wingdings</vt:lpstr>
      <vt:lpstr>Arial</vt:lpstr>
      <vt:lpstr>Praesentation_lmu_aktuell</vt:lpstr>
      <vt:lpstr>MGMM - Nanopore Sequencing Mapper  A new Bowtie-based Mapper for long reads with high error rate </vt:lpstr>
      <vt:lpstr>Overview</vt:lpstr>
      <vt:lpstr>Nanopore sequencing [Ron]</vt:lpstr>
      <vt:lpstr>Nanopore Sequencing – How it works</vt:lpstr>
      <vt:lpstr>Nanopore Sequencing – How it works</vt:lpstr>
      <vt:lpstr>Nanopore Sequencing – How it works</vt:lpstr>
      <vt:lpstr>Nanopore Sequencing – How it works</vt:lpstr>
      <vt:lpstr>Nanopore Sequencing – How it works</vt:lpstr>
      <vt:lpstr>Nanopore Sequencing – How it works</vt:lpstr>
      <vt:lpstr>Nanopore Sequencing – How it works</vt:lpstr>
      <vt:lpstr>Nanopore Sequencing – How it works</vt:lpstr>
      <vt:lpstr>Nanopore Sequencing – How it works</vt:lpstr>
      <vt:lpstr>Nanopore Sequencing – How it works</vt:lpstr>
      <vt:lpstr>Nanopore Sequencing – How it works</vt:lpstr>
      <vt:lpstr>Structure of reads</vt:lpstr>
      <vt:lpstr>Properties of MinION reads</vt:lpstr>
      <vt:lpstr>Properties of the reads</vt:lpstr>
      <vt:lpstr>Comparison with Illumina</vt:lpstr>
      <vt:lpstr>PowerPoint-Präsentation</vt:lpstr>
      <vt:lpstr>Currently available mappers</vt:lpstr>
      <vt:lpstr>PowerPoint-Präsentation</vt:lpstr>
      <vt:lpstr>PowerPoint-Präsentation</vt:lpstr>
      <vt:lpstr>PowerPoint-Präsentation</vt:lpstr>
      <vt:lpstr>Constructing a new mapper</vt:lpstr>
      <vt:lpstr>Construction – Seeding</vt:lpstr>
      <vt:lpstr>Construction – Seeding</vt:lpstr>
      <vt:lpstr>Construction – Seeding </vt:lpstr>
      <vt:lpstr>Construction – Chaining</vt:lpstr>
      <vt:lpstr>Construction – Chaining</vt:lpstr>
      <vt:lpstr>Construction – Chaining</vt:lpstr>
      <vt:lpstr>Construction – Pathing</vt:lpstr>
      <vt:lpstr>Construction – Pathing</vt:lpstr>
      <vt:lpstr>Construction – Alignment</vt:lpstr>
      <vt:lpstr>Construction – Alignment</vt:lpstr>
      <vt:lpstr>Construction – Alignment</vt:lpstr>
      <vt:lpstr>Results &amp; comparisons</vt:lpstr>
      <vt:lpstr>Results &amp; comparisons</vt:lpstr>
      <vt:lpstr>Results &amp; comparisons</vt:lpstr>
      <vt:lpstr>Results &amp; comparisons</vt:lpstr>
      <vt:lpstr>Results &amp; comparisons</vt:lpstr>
      <vt:lpstr>Results &amp; comparisons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IT-Management TUM: Netz- und Systemmanagement  Vorlesung im Sommersemester 2012</dc:title>
  <dc:creator>schaaf</dc:creator>
  <cp:lastModifiedBy>ga37xus</cp:lastModifiedBy>
  <cp:revision>3556</cp:revision>
  <cp:lastPrinted>2002-10-09T14:32:30Z</cp:lastPrinted>
  <dcterms:created xsi:type="dcterms:W3CDTF">2003-07-21T12:00:07Z</dcterms:created>
  <dcterms:modified xsi:type="dcterms:W3CDTF">2017-04-28T08:13:25Z</dcterms:modified>
</cp:coreProperties>
</file>