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49354BC-1534-4371-9642-8FA6AF8561D4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79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82"/>
            <p14:sldId id="280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2B6"/>
    <a:srgbClr val="D44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8A1-00DC-4AA4-BB70-09A86B00B079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3917-544F-45AB-9BF5-5174B41454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79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FD657-2449-7976-C7F9-2E9CE975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A9377-5818-5F91-411F-9CBCEF6A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C75CA9-5597-C776-D0CD-63187AB8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5BCE6C-4E27-E017-5E80-0BE0BB3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565B7-878E-48A9-D0EE-F396953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0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9343-248F-46C6-F036-F54AE3F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F77F1E-54DE-0F6F-B7B9-C402E850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27123-98BF-705D-B33A-52A3319C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F61983-66C7-2E0E-2855-C929688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A80FB2-1202-1DF4-7778-53C6630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8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E4417B-C3EA-BE08-C4F7-9DA0347BA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EAD78-2FB3-5D3D-945E-84D4DCBA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9556A0-F1AA-2DC6-9F93-8DB5868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0C423A-EDBC-AC82-7494-AB7A6F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AC48B-EEAB-4313-2A89-FFBE0F4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95779-4F7F-2E95-D85E-76173232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C692A-99DC-ED20-B319-2A79F1A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976680-B3AC-1095-05F6-1CE3E87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FF170B-4B34-F7F2-B31F-1FEBAE9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DE1921-EEDF-099A-C1B5-D7FA461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7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A85BB-B560-A2BB-806A-9864877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205DAD-4E64-7A42-E891-C5B3AB98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2B3F2-6FCF-84C0-6474-592F94B7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2D8B97-FC16-1E83-04E1-4031E0C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3D4A13-5F61-B1F0-6034-2C16DC55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5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19CDD2-9C40-420D-768C-17102A9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A5B8BE-551F-2535-66FB-68D8C804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59E63D-1172-265A-C5C2-02B34A28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D23744-0B74-5DDB-C8DD-E7B86DA6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8EC5A5-446A-7877-FB48-DC54DAC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1C05ED-FBC6-8C27-3B85-0163613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05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D093-F4CA-BD2C-5C40-EFB3F7C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60141F-251A-E063-1047-DFF52CD7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EEC331-0BA3-B718-A5D6-3627DCC0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7D5D2F-B2B9-5A48-C662-9063748A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478CA1-7503-FA85-64DC-9B9C81B0E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C72E8D-ACF4-A778-5136-EA4A2BD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676AC9-0577-572C-E3F8-B6BE748E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5FEBCB-7D27-6EB0-E546-C469F65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5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15032-7AFD-D1FF-CA02-67370F8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1166466-0464-74E1-AC65-88CAFF11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9D6E16-BFB1-0167-8EB6-38E0343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54922-9369-8C11-9654-0477F8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4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056166-90F3-A896-FFD8-B15ECF6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F50A81-8CFA-8CF8-C456-098B27AE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27989A-735F-DF38-47E8-74B980A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7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35DF0-8D39-5ED2-7351-F10283F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678244-7C79-FA82-AD85-D2E2FAD6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4C2E65-F515-E87D-0A92-CD494684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E06BBC-9CFD-B222-B3BB-A4298E3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19A944-8D6F-76A0-9B86-52FA8DD5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94EB1D-9BF2-1EC6-05CA-979C6E3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1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666CB-E28B-3FF9-A980-26EEBC7C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A0A7DF-6F6E-E65B-C399-5F80AE51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EBE3A8-CCA9-559D-A140-D4891598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AD15F6-BEEB-5B73-1061-BF5FE5D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12E657-2160-CA4F-F757-60D0F82D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5CF197-A41C-0BF9-E186-0BB6F58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6145917-0806-8C4E-2EEF-FB5CF40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40841-2AA1-FEA0-BF66-EC1DF793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D38B1-F8B1-DC78-8620-2D6992E0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A0DB-EAFB-491B-B414-7F15544FAA91}" type="datetimeFigureOut">
              <a:rPr lang="pl-PL" smtClean="0"/>
              <a:t>14.06.2023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74D3CE-D49C-A6EE-8E46-0AD5112F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6A8C51-5739-B1E3-1725-57A663FD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0B8A-8C39-A8B7-3272-C48250A78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Sprzętowa implementacja splotowej filtracji sygnału video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1BE64A-53E6-7B0D-AA5C-3982976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3602038"/>
            <a:ext cx="2849217" cy="1655762"/>
          </a:xfrm>
        </p:spPr>
        <p:txBody>
          <a:bodyPr/>
          <a:lstStyle/>
          <a:p>
            <a:r>
              <a:rPr lang="pl-PL" dirty="0"/>
              <a:t>Radosław Feiglewicz</a:t>
            </a:r>
          </a:p>
          <a:p>
            <a:r>
              <a:rPr lang="pl-PL" dirty="0"/>
              <a:t>Dominik Jaworski</a:t>
            </a:r>
          </a:p>
        </p:txBody>
      </p:sp>
    </p:spTree>
    <p:extLst>
      <p:ext uri="{BB962C8B-B14F-4D97-AF65-F5344CB8AC3E}">
        <p14:creationId xmlns:p14="http://schemas.microsoft.com/office/powerpoint/2010/main" val="1061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93462B4-58BB-9291-74DA-FD67C7391FD8}"/>
              </a:ext>
            </a:extLst>
          </p:cNvPr>
          <p:cNvSpPr/>
          <p:nvPr/>
        </p:nvSpPr>
        <p:spPr>
          <a:xfrm>
            <a:off x="117758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B5E9028-3AB6-FC32-5B37-C0ACBCC1F2FC}"/>
              </a:ext>
            </a:extLst>
          </p:cNvPr>
          <p:cNvSpPr/>
          <p:nvPr/>
        </p:nvSpPr>
        <p:spPr>
          <a:xfrm>
            <a:off x="1363462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066E656-CBFD-11AD-0662-57AEC9755FFB}"/>
              </a:ext>
            </a:extLst>
          </p:cNvPr>
          <p:cNvSpPr/>
          <p:nvPr/>
        </p:nvSpPr>
        <p:spPr>
          <a:xfrm>
            <a:off x="262904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E120838-C352-E568-7D55-28FCFA03C932}"/>
              </a:ext>
            </a:extLst>
          </p:cNvPr>
          <p:cNvCxnSpPr>
            <a:cxnSpLocks/>
          </p:cNvCxnSpPr>
          <p:nvPr/>
        </p:nvCxnSpPr>
        <p:spPr>
          <a:xfrm>
            <a:off x="4272314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AB0D372E-CB43-6D94-1769-C1BB9D1AC63E}"/>
              </a:ext>
            </a:extLst>
          </p:cNvPr>
          <p:cNvSpPr/>
          <p:nvPr/>
        </p:nvSpPr>
        <p:spPr>
          <a:xfrm>
            <a:off x="4961427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7CCA79-79EE-F1D8-7728-7B53229C23F3}"/>
              </a:ext>
            </a:extLst>
          </p:cNvPr>
          <p:cNvSpPr/>
          <p:nvPr/>
        </p:nvSpPr>
        <p:spPr>
          <a:xfrm>
            <a:off x="6207131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7F60E7F-6A6B-6B6D-60C6-BEC314502F02}"/>
              </a:ext>
            </a:extLst>
          </p:cNvPr>
          <p:cNvSpPr/>
          <p:nvPr/>
        </p:nvSpPr>
        <p:spPr>
          <a:xfrm>
            <a:off x="7472714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" name="Tabela 17">
            <a:extLst>
              <a:ext uri="{FF2B5EF4-FFF2-40B4-BE49-F238E27FC236}">
                <a16:creationId xmlns:a16="http://schemas.microsoft.com/office/drawing/2014/main" id="{32491546-69BE-E36F-3247-81FE4A00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66005"/>
              </p:ext>
            </p:extLst>
          </p:nvPr>
        </p:nvGraphicFramePr>
        <p:xfrm>
          <a:off x="5236281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B7BA062-E57F-DD4D-F4DF-FE039F402100}"/>
              </a:ext>
            </a:extLst>
          </p:cNvPr>
          <p:cNvSpPr txBox="1"/>
          <p:nvPr/>
        </p:nvSpPr>
        <p:spPr>
          <a:xfrm>
            <a:off x="4549875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13FF19B-2C1A-6155-5341-C16B2B58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95155"/>
              </p:ext>
            </p:extLst>
          </p:nvPr>
        </p:nvGraphicFramePr>
        <p:xfrm>
          <a:off x="1056878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8EB5A26-D494-65C2-E30D-5A3EE821BAC2}"/>
              </a:ext>
            </a:extLst>
          </p:cNvPr>
          <p:cNvSpPr txBox="1"/>
          <p:nvPr/>
        </p:nvSpPr>
        <p:spPr>
          <a:xfrm>
            <a:off x="330397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DFB681-09BD-6EC4-8B2F-220A6ECB7EF2}"/>
              </a:ext>
            </a:extLst>
          </p:cNvPr>
          <p:cNvSpPr txBox="1"/>
          <p:nvPr/>
        </p:nvSpPr>
        <p:spPr>
          <a:xfrm>
            <a:off x="109695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8F443DF-98C2-123A-9982-6DC94AB3BCC9}"/>
              </a:ext>
            </a:extLst>
          </p:cNvPr>
          <p:cNvSpPr txBox="1"/>
          <p:nvPr/>
        </p:nvSpPr>
        <p:spPr>
          <a:xfrm>
            <a:off x="152415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BC68833-626B-B1D2-E41B-898F741646C2}"/>
              </a:ext>
            </a:extLst>
          </p:cNvPr>
          <p:cNvSpPr txBox="1"/>
          <p:nvPr/>
        </p:nvSpPr>
        <p:spPr>
          <a:xfrm>
            <a:off x="199329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5CB0AD3-77A3-9E82-D239-4888EC8A075A}"/>
              </a:ext>
            </a:extLst>
          </p:cNvPr>
          <p:cNvSpPr txBox="1"/>
          <p:nvPr/>
        </p:nvSpPr>
        <p:spPr>
          <a:xfrm>
            <a:off x="5226676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E3FAB6B-14FC-7CC6-124B-B95F496489D8}"/>
              </a:ext>
            </a:extLst>
          </p:cNvPr>
          <p:cNvSpPr txBox="1"/>
          <p:nvPr/>
        </p:nvSpPr>
        <p:spPr>
          <a:xfrm>
            <a:off x="5653879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AC415A8-C61B-0AFE-D109-3BEDD0AF4A53}"/>
              </a:ext>
            </a:extLst>
          </p:cNvPr>
          <p:cNvSpPr txBox="1"/>
          <p:nvPr/>
        </p:nvSpPr>
        <p:spPr>
          <a:xfrm>
            <a:off x="6123020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31F0D27-A0F3-12F6-1C30-63214CBA3367}"/>
              </a:ext>
            </a:extLst>
          </p:cNvPr>
          <p:cNvSpPr txBox="1"/>
          <p:nvPr/>
        </p:nvSpPr>
        <p:spPr>
          <a:xfrm>
            <a:off x="2585293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2" name="Tabela 41">
            <a:extLst>
              <a:ext uri="{FF2B5EF4-FFF2-40B4-BE49-F238E27FC236}">
                <a16:creationId xmlns:a16="http://schemas.microsoft.com/office/drawing/2014/main" id="{C7364AC5-509D-6DB1-ABA1-FDB5F92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3204"/>
              </p:ext>
            </p:extLst>
          </p:nvPr>
        </p:nvGraphicFramePr>
        <p:xfrm>
          <a:off x="3508039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24D5E1E-8C10-0BE0-A864-59C4CBBE5BD1}"/>
              </a:ext>
            </a:extLst>
          </p:cNvPr>
          <p:cNvSpPr txBox="1"/>
          <p:nvPr/>
        </p:nvSpPr>
        <p:spPr>
          <a:xfrm>
            <a:off x="7058273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24" name="Tabela 41">
            <a:extLst>
              <a:ext uri="{FF2B5EF4-FFF2-40B4-BE49-F238E27FC236}">
                <a16:creationId xmlns:a16="http://schemas.microsoft.com/office/drawing/2014/main" id="{27F23DC1-658C-BDCC-E067-5659DF94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2990"/>
              </p:ext>
            </p:extLst>
          </p:nvPr>
        </p:nvGraphicFramePr>
        <p:xfrm>
          <a:off x="7940944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D679A14-41C0-276A-0A59-361D009B4771}"/>
              </a:ext>
            </a:extLst>
          </p:cNvPr>
          <p:cNvSpPr txBox="1"/>
          <p:nvPr/>
        </p:nvSpPr>
        <p:spPr>
          <a:xfrm>
            <a:off x="117758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26" name="Tabela 41">
            <a:extLst>
              <a:ext uri="{FF2B5EF4-FFF2-40B4-BE49-F238E27FC236}">
                <a16:creationId xmlns:a16="http://schemas.microsoft.com/office/drawing/2014/main" id="{0BF7281B-0EBE-5F80-9BF9-19F95091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3185"/>
              </p:ext>
            </p:extLst>
          </p:nvPr>
        </p:nvGraphicFramePr>
        <p:xfrm>
          <a:off x="1254798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92A4FFD-7809-7A5F-80CF-CEC11795F4F7}"/>
              </a:ext>
            </a:extLst>
          </p:cNvPr>
          <p:cNvSpPr txBox="1"/>
          <p:nvPr/>
        </p:nvSpPr>
        <p:spPr>
          <a:xfrm>
            <a:off x="4585963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28" name="Tabela 41">
            <a:extLst>
              <a:ext uri="{FF2B5EF4-FFF2-40B4-BE49-F238E27FC236}">
                <a16:creationId xmlns:a16="http://schemas.microsoft.com/office/drawing/2014/main" id="{E4034AAA-7F53-C6F8-7C42-A34CFB7F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4917"/>
              </p:ext>
            </p:extLst>
          </p:nvPr>
        </p:nvGraphicFramePr>
        <p:xfrm>
          <a:off x="5621623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B4C7392-C02F-250A-4360-5E12E488C18E}"/>
              </a:ext>
            </a:extLst>
          </p:cNvPr>
          <p:cNvCxnSpPr>
            <a:cxnSpLocks/>
          </p:cNvCxnSpPr>
          <p:nvPr/>
        </p:nvCxnSpPr>
        <p:spPr>
          <a:xfrm>
            <a:off x="442871" y="351378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85C797AA-B389-232D-178E-031B45278E00}"/>
              </a:ext>
            </a:extLst>
          </p:cNvPr>
          <p:cNvSpPr txBox="1"/>
          <p:nvPr/>
        </p:nvSpPr>
        <p:spPr>
          <a:xfrm>
            <a:off x="372783" y="13815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AD81285C-1B98-B9C6-A800-50F830DCD006}"/>
              </a:ext>
            </a:extLst>
          </p:cNvPr>
          <p:cNvCxnSpPr>
            <a:cxnSpLocks/>
          </p:cNvCxnSpPr>
          <p:nvPr/>
        </p:nvCxnSpPr>
        <p:spPr>
          <a:xfrm flipH="1">
            <a:off x="4948228" y="366395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4B63C08-E2F2-F06C-F58B-FE3616A6EE1D}"/>
              </a:ext>
            </a:extLst>
          </p:cNvPr>
          <p:cNvSpPr txBox="1"/>
          <p:nvPr/>
        </p:nvSpPr>
        <p:spPr>
          <a:xfrm>
            <a:off x="4737091" y="19671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6682416-5BC1-832B-3074-257BAA551AF8}"/>
              </a:ext>
            </a:extLst>
          </p:cNvPr>
          <p:cNvSpPr txBox="1"/>
          <p:nvPr/>
        </p:nvSpPr>
        <p:spPr>
          <a:xfrm>
            <a:off x="9137502" y="0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R2 i automatycznie przechodzi do odczytu ramki R0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R_EN[1] jest 0. R_EN[1] jest wolne dlatego nie parkujemy. </a:t>
            </a:r>
            <a:r>
              <a:rPr lang="pl-PL" sz="1400" dirty="0" err="1"/>
              <a:t>R_Current</a:t>
            </a:r>
            <a:r>
              <a:rPr lang="pl-PL" sz="1400" dirty="0"/>
              <a:t> inkrementujemy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24367EEB-0163-11E0-94B0-2368661EBB6C}"/>
              </a:ext>
            </a:extLst>
          </p:cNvPr>
          <p:cNvCxnSpPr/>
          <p:nvPr/>
        </p:nvCxnSpPr>
        <p:spPr>
          <a:xfrm>
            <a:off x="1336" y="2949735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>
            <a:extLst>
              <a:ext uri="{FF2B5EF4-FFF2-40B4-BE49-F238E27FC236}">
                <a16:creationId xmlns:a16="http://schemas.microsoft.com/office/drawing/2014/main" id="{698510F7-D787-57EE-2F08-BDC421C88391}"/>
              </a:ext>
            </a:extLst>
          </p:cNvPr>
          <p:cNvSpPr/>
          <p:nvPr/>
        </p:nvSpPr>
        <p:spPr>
          <a:xfrm>
            <a:off x="330397" y="358202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520AEE0-CD9F-6D6C-D56A-307383C91DB9}"/>
              </a:ext>
            </a:extLst>
          </p:cNvPr>
          <p:cNvSpPr/>
          <p:nvPr/>
        </p:nvSpPr>
        <p:spPr>
          <a:xfrm>
            <a:off x="1576101" y="358202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771BC0C-42CD-8779-7645-C4985DF078ED}"/>
              </a:ext>
            </a:extLst>
          </p:cNvPr>
          <p:cNvSpPr/>
          <p:nvPr/>
        </p:nvSpPr>
        <p:spPr>
          <a:xfrm>
            <a:off x="2841684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BB2D8D49-4469-FA9B-2012-BFD49944E541}"/>
              </a:ext>
            </a:extLst>
          </p:cNvPr>
          <p:cNvCxnSpPr>
            <a:cxnSpLocks/>
          </p:cNvCxnSpPr>
          <p:nvPr/>
        </p:nvCxnSpPr>
        <p:spPr>
          <a:xfrm>
            <a:off x="4484953" y="3491173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>
            <a:extLst>
              <a:ext uri="{FF2B5EF4-FFF2-40B4-BE49-F238E27FC236}">
                <a16:creationId xmlns:a16="http://schemas.microsoft.com/office/drawing/2014/main" id="{91D0A82F-3E6C-CA15-BCDC-429F88B5B35B}"/>
              </a:ext>
            </a:extLst>
          </p:cNvPr>
          <p:cNvSpPr/>
          <p:nvPr/>
        </p:nvSpPr>
        <p:spPr>
          <a:xfrm>
            <a:off x="5174066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3A73CA45-8C38-07BD-3E7D-1BBE3D102051}"/>
              </a:ext>
            </a:extLst>
          </p:cNvPr>
          <p:cNvSpPr/>
          <p:nvPr/>
        </p:nvSpPr>
        <p:spPr>
          <a:xfrm>
            <a:off x="6419770" y="358202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A0620FDF-07E7-7B73-C777-CE8EF0732C68}"/>
              </a:ext>
            </a:extLst>
          </p:cNvPr>
          <p:cNvSpPr/>
          <p:nvPr/>
        </p:nvSpPr>
        <p:spPr>
          <a:xfrm>
            <a:off x="7685353" y="358202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4" name="Tabela 17">
            <a:extLst>
              <a:ext uri="{FF2B5EF4-FFF2-40B4-BE49-F238E27FC236}">
                <a16:creationId xmlns:a16="http://schemas.microsoft.com/office/drawing/2014/main" id="{342AA87D-9C73-98E2-C46B-2813DB72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1423"/>
              </p:ext>
            </p:extLst>
          </p:nvPr>
        </p:nvGraphicFramePr>
        <p:xfrm>
          <a:off x="5448920" y="4993319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FC71221-93E2-176B-A11D-0A4F08B54D19}"/>
              </a:ext>
            </a:extLst>
          </p:cNvPr>
          <p:cNvSpPr txBox="1"/>
          <p:nvPr/>
        </p:nvSpPr>
        <p:spPr>
          <a:xfrm>
            <a:off x="4762514" y="49933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53D0B46D-2CC0-1E69-B52E-01614ABA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45672"/>
              </p:ext>
            </p:extLst>
          </p:nvPr>
        </p:nvGraphicFramePr>
        <p:xfrm>
          <a:off x="1269517" y="49837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AC09AD41-F369-580F-10EE-E2F5CFEFD2EB}"/>
              </a:ext>
            </a:extLst>
          </p:cNvPr>
          <p:cNvSpPr txBox="1"/>
          <p:nvPr/>
        </p:nvSpPr>
        <p:spPr>
          <a:xfrm>
            <a:off x="543036" y="49837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60DDDB6B-21D5-44BD-563E-BBF8C93110E2}"/>
              </a:ext>
            </a:extLst>
          </p:cNvPr>
          <p:cNvSpPr txBox="1"/>
          <p:nvPr/>
        </p:nvSpPr>
        <p:spPr>
          <a:xfrm>
            <a:off x="1309593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3FC8D40-0F32-C201-D04F-5BC2C5BE6F82}"/>
              </a:ext>
            </a:extLst>
          </p:cNvPr>
          <p:cNvSpPr txBox="1"/>
          <p:nvPr/>
        </p:nvSpPr>
        <p:spPr>
          <a:xfrm>
            <a:off x="1736796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802E875-BDB2-D441-186D-A67A3AF55486}"/>
              </a:ext>
            </a:extLst>
          </p:cNvPr>
          <p:cNvSpPr txBox="1"/>
          <p:nvPr/>
        </p:nvSpPr>
        <p:spPr>
          <a:xfrm>
            <a:off x="2205937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ACEBBB9C-EF14-183C-5F08-8F4EA4C7F354}"/>
              </a:ext>
            </a:extLst>
          </p:cNvPr>
          <p:cNvSpPr txBox="1"/>
          <p:nvPr/>
        </p:nvSpPr>
        <p:spPr>
          <a:xfrm>
            <a:off x="5439315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2F92129-AB27-9D54-1E4B-9EDFC4C631E5}"/>
              </a:ext>
            </a:extLst>
          </p:cNvPr>
          <p:cNvSpPr txBox="1"/>
          <p:nvPr/>
        </p:nvSpPr>
        <p:spPr>
          <a:xfrm>
            <a:off x="5866518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17276846-E0AB-C3A5-4687-3C06E2E08183}"/>
              </a:ext>
            </a:extLst>
          </p:cNvPr>
          <p:cNvSpPr txBox="1"/>
          <p:nvPr/>
        </p:nvSpPr>
        <p:spPr>
          <a:xfrm>
            <a:off x="6335659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322062EF-6548-81F5-B23C-4C4C031808CD}"/>
              </a:ext>
            </a:extLst>
          </p:cNvPr>
          <p:cNvSpPr txBox="1"/>
          <p:nvPr/>
        </p:nvSpPr>
        <p:spPr>
          <a:xfrm>
            <a:off x="2797932" y="4974222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5" name="Tabela 41">
            <a:extLst>
              <a:ext uri="{FF2B5EF4-FFF2-40B4-BE49-F238E27FC236}">
                <a16:creationId xmlns:a16="http://schemas.microsoft.com/office/drawing/2014/main" id="{9DC953E7-FA08-6F80-3126-47111D03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13587"/>
              </p:ext>
            </p:extLst>
          </p:nvPr>
        </p:nvGraphicFramePr>
        <p:xfrm>
          <a:off x="3720678" y="49619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6EDF0C8-98D1-4422-3B7F-5FEFDD243AC3}"/>
              </a:ext>
            </a:extLst>
          </p:cNvPr>
          <p:cNvSpPr txBox="1"/>
          <p:nvPr/>
        </p:nvSpPr>
        <p:spPr>
          <a:xfrm>
            <a:off x="7270912" y="4983771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2D8082EF-D4DE-3622-FB99-E8B13E0A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4738"/>
              </p:ext>
            </p:extLst>
          </p:nvPr>
        </p:nvGraphicFramePr>
        <p:xfrm>
          <a:off x="8153583" y="49715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2677D83-B55A-710E-5A5C-676647457779}"/>
              </a:ext>
            </a:extLst>
          </p:cNvPr>
          <p:cNvSpPr txBox="1"/>
          <p:nvPr/>
        </p:nvSpPr>
        <p:spPr>
          <a:xfrm>
            <a:off x="330397" y="5516863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C93E7EBC-D335-E393-FD49-EDB34E970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362"/>
              </p:ext>
            </p:extLst>
          </p:nvPr>
        </p:nvGraphicFramePr>
        <p:xfrm>
          <a:off x="1467437" y="550904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57C999A-984C-909C-494B-5E9C5372765E}"/>
              </a:ext>
            </a:extLst>
          </p:cNvPr>
          <p:cNvSpPr txBox="1"/>
          <p:nvPr/>
        </p:nvSpPr>
        <p:spPr>
          <a:xfrm>
            <a:off x="4798602" y="5512216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800E5027-5143-56B0-A6B1-93CB378C9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56558"/>
              </p:ext>
            </p:extLst>
          </p:nvPr>
        </p:nvGraphicFramePr>
        <p:xfrm>
          <a:off x="5834262" y="549999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261F53CD-C0B5-31DA-50E9-9407DB6B2E00}"/>
              </a:ext>
            </a:extLst>
          </p:cNvPr>
          <p:cNvCxnSpPr>
            <a:cxnSpLocks/>
          </p:cNvCxnSpPr>
          <p:nvPr/>
        </p:nvCxnSpPr>
        <p:spPr>
          <a:xfrm>
            <a:off x="880193" y="3488301"/>
            <a:ext cx="99864" cy="10207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207FFD4-5494-6A36-8F32-5E4B0416F67D}"/>
              </a:ext>
            </a:extLst>
          </p:cNvPr>
          <p:cNvSpPr txBox="1"/>
          <p:nvPr/>
        </p:nvSpPr>
        <p:spPr>
          <a:xfrm>
            <a:off x="810105" y="3275079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28C936F1-4AD2-2555-6C71-A3E714C297BF}"/>
              </a:ext>
            </a:extLst>
          </p:cNvPr>
          <p:cNvCxnSpPr>
            <a:cxnSpLocks/>
          </p:cNvCxnSpPr>
          <p:nvPr/>
        </p:nvCxnSpPr>
        <p:spPr>
          <a:xfrm flipH="1">
            <a:off x="5503565" y="3431289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86B2F198-0D39-DF1D-C56B-0ECA44D526B5}"/>
              </a:ext>
            </a:extLst>
          </p:cNvPr>
          <p:cNvSpPr txBox="1"/>
          <p:nvPr/>
        </p:nvSpPr>
        <p:spPr>
          <a:xfrm>
            <a:off x="5292428" y="3261610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26D80EF-BD20-5BDB-19DD-F64607DE9215}"/>
              </a:ext>
            </a:extLst>
          </p:cNvPr>
          <p:cNvCxnSpPr/>
          <p:nvPr/>
        </p:nvCxnSpPr>
        <p:spPr>
          <a:xfrm>
            <a:off x="9071113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C84D1B24-4DCA-6CF8-9EEE-9A0D7D2AF714}"/>
              </a:ext>
            </a:extLst>
          </p:cNvPr>
          <p:cNvSpPr txBox="1"/>
          <p:nvPr/>
        </p:nvSpPr>
        <p:spPr>
          <a:xfrm>
            <a:off x="9182847" y="3028034"/>
            <a:ext cx="30021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zarówno W2 jak i R2 są wolne Processing przystępuje do działania</a:t>
            </a:r>
          </a:p>
        </p:txBody>
      </p:sp>
      <p:sp>
        <p:nvSpPr>
          <p:cNvPr id="70" name="Łuk 69">
            <a:extLst>
              <a:ext uri="{FF2B5EF4-FFF2-40B4-BE49-F238E27FC236}">
                <a16:creationId xmlns:a16="http://schemas.microsoft.com/office/drawing/2014/main" id="{3E3DEC51-BB29-C959-42B0-0E52221743A7}"/>
              </a:ext>
            </a:extLst>
          </p:cNvPr>
          <p:cNvSpPr/>
          <p:nvPr/>
        </p:nvSpPr>
        <p:spPr>
          <a:xfrm>
            <a:off x="3215806" y="3242304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42B4E078-F9DA-7837-A204-23BDA98E1DF8}"/>
              </a:ext>
            </a:extLst>
          </p:cNvPr>
          <p:cNvSpPr txBox="1"/>
          <p:nvPr/>
        </p:nvSpPr>
        <p:spPr>
          <a:xfrm>
            <a:off x="4893856" y="2939159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0088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5C1240-D12F-DA89-D65D-CF50C30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Errata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5A13D5-59BA-41ED-1360-AE7B2283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Zakończenie </a:t>
            </a:r>
            <a:r>
              <a:rPr lang="pl-PL" dirty="0" err="1"/>
              <a:t>processingu</a:t>
            </a:r>
            <a:r>
              <a:rPr lang="pl-PL" dirty="0"/>
              <a:t> nastąpi tylko gdy następna ramka </a:t>
            </a:r>
            <a:r>
              <a:rPr lang="pl-PL" dirty="0" err="1"/>
              <a:t>read</a:t>
            </a:r>
            <a:r>
              <a:rPr lang="pl-PL" dirty="0"/>
              <a:t> i </a:t>
            </a:r>
            <a:r>
              <a:rPr lang="pl-PL" dirty="0" err="1"/>
              <a:t>write</a:t>
            </a:r>
            <a:r>
              <a:rPr lang="pl-PL" dirty="0"/>
              <a:t> jest gotowa. Spowodowane to jest tym że jeśli następna ramka </a:t>
            </a:r>
            <a:r>
              <a:rPr lang="pl-PL" dirty="0" err="1"/>
              <a:t>read</a:t>
            </a:r>
            <a:r>
              <a:rPr lang="pl-PL" dirty="0"/>
              <a:t> lub </a:t>
            </a:r>
            <a:r>
              <a:rPr lang="pl-PL" dirty="0" err="1"/>
              <a:t>write</a:t>
            </a:r>
            <a:r>
              <a:rPr lang="pl-PL" dirty="0"/>
              <a:t> nie jest dostępna to nie można zacząć </a:t>
            </a:r>
            <a:r>
              <a:rPr lang="pl-PL" dirty="0" err="1"/>
              <a:t>processingu</a:t>
            </a:r>
            <a:r>
              <a:rPr lang="pl-PL" dirty="0"/>
              <a:t>. Algorytm mógłby „przeskoczyć nad ramką którą chcemy procesować powodując złe działanie algorytmu.</a:t>
            </a:r>
          </a:p>
          <a:p>
            <a:r>
              <a:rPr lang="pl-PL" dirty="0"/>
              <a:t>Processing kończy się gdy wszystkie dane z ramki zostaną przetworzone i zapisane do pamięci. Algorytm można przyspieszyć tym że odczyt nowej ramki może się zacząć przed zakończeniem zapisywania przetworzonych pikseli poprzedniej ramki do pamięci.</a:t>
            </a:r>
          </a:p>
        </p:txBody>
      </p:sp>
    </p:spTree>
    <p:extLst>
      <p:ext uri="{BB962C8B-B14F-4D97-AF65-F5344CB8AC3E}">
        <p14:creationId xmlns:p14="http://schemas.microsoft.com/office/powerpoint/2010/main" val="55350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904B875-16A7-5E7D-62CE-5316A2E7C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Splotowa filtracja 2d obrazu</a:t>
            </a:r>
          </a:p>
        </p:txBody>
      </p:sp>
    </p:spTree>
    <p:extLst>
      <p:ext uri="{BB962C8B-B14F-4D97-AF65-F5344CB8AC3E}">
        <p14:creationId xmlns:p14="http://schemas.microsoft.com/office/powerpoint/2010/main" val="375615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F5766-12A3-2AC7-9417-A9AD168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16" y="-1797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Splotowa filtracja obrazu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A9549B-AA7B-1326-FC8A-B4F20062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3556"/>
              </p:ext>
            </p:extLst>
          </p:nvPr>
        </p:nvGraphicFramePr>
        <p:xfrm>
          <a:off x="435119" y="1590261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489BED7F-D52D-746A-98D2-8DF7C241B27F}"/>
              </a:ext>
            </a:extLst>
          </p:cNvPr>
          <p:cNvSpPr txBox="1"/>
          <p:nvPr/>
        </p:nvSpPr>
        <p:spPr>
          <a:xfrm>
            <a:off x="4949687" y="3105834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i="0" dirty="0">
                <a:solidFill>
                  <a:srgbClr val="202124"/>
                </a:solidFill>
                <a:effectLst/>
                <a:latin typeface="Google Sans"/>
              </a:rPr>
              <a:t>∗</a:t>
            </a:r>
            <a:endParaRPr lang="pl-PL" sz="36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571CBBD-3330-E3AB-A68E-49BAB125E591}"/>
              </a:ext>
            </a:extLst>
          </p:cNvPr>
          <p:cNvSpPr txBox="1"/>
          <p:nvPr/>
        </p:nvSpPr>
        <p:spPr>
          <a:xfrm>
            <a:off x="59636" y="365125"/>
            <a:ext cx="2286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ramki np. W0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E1AAB9B-CF72-DE6B-50C1-45794B9B9B80}"/>
              </a:ext>
            </a:extLst>
          </p:cNvPr>
          <p:cNvCxnSpPr/>
          <p:nvPr/>
        </p:nvCxnSpPr>
        <p:spPr>
          <a:xfrm>
            <a:off x="435119" y="1027906"/>
            <a:ext cx="194359" cy="56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6DD35EB-1BF2-E0E9-F454-4657997832AA}"/>
              </a:ext>
            </a:extLst>
          </p:cNvPr>
          <p:cNvSpPr/>
          <p:nvPr/>
        </p:nvSpPr>
        <p:spPr>
          <a:xfrm>
            <a:off x="959680" y="2206487"/>
            <a:ext cx="3346174" cy="2484783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7A77AD8-61C3-67C7-F52C-8028F964135C}"/>
              </a:ext>
            </a:extLst>
          </p:cNvPr>
          <p:cNvCxnSpPr>
            <a:cxnSpLocks/>
          </p:cNvCxnSpPr>
          <p:nvPr/>
        </p:nvCxnSpPr>
        <p:spPr>
          <a:xfrm flipV="1">
            <a:off x="1106557" y="4724400"/>
            <a:ext cx="210378" cy="119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50597C6-F921-9334-E950-BB37542E571C}"/>
              </a:ext>
            </a:extLst>
          </p:cNvPr>
          <p:cNvSpPr txBox="1"/>
          <p:nvPr/>
        </p:nvSpPr>
        <p:spPr>
          <a:xfrm>
            <a:off x="254000" y="5931728"/>
            <a:ext cx="298615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Wejściowy obraz z kamery (nieprzetworzony) o wymiarach 6x4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FF9454B-241B-A0C4-CF51-833921FC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62324"/>
              </p:ext>
            </p:extLst>
          </p:nvPr>
        </p:nvGraphicFramePr>
        <p:xfrm>
          <a:off x="5476443" y="2566644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5792271-AE30-4166-A052-8A91CE29A37B}"/>
              </a:ext>
            </a:extLst>
          </p:cNvPr>
          <p:cNvSpPr txBox="1"/>
          <p:nvPr/>
        </p:nvSpPr>
        <p:spPr>
          <a:xfrm>
            <a:off x="4986388" y="5846544"/>
            <a:ext cx="26283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Jądro filtru (</a:t>
            </a:r>
            <a:r>
              <a:rPr lang="pl-PL" dirty="0" err="1"/>
              <a:t>Kernel</a:t>
            </a:r>
            <a:r>
              <a:rPr lang="pl-PL" dirty="0"/>
              <a:t>) o wymiarach 3x3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98B0766F-6F05-F24A-0DE3-8EFADED42929}"/>
              </a:ext>
            </a:extLst>
          </p:cNvPr>
          <p:cNvCxnSpPr>
            <a:cxnSpLocks/>
          </p:cNvCxnSpPr>
          <p:nvPr/>
        </p:nvCxnSpPr>
        <p:spPr>
          <a:xfrm flipV="1">
            <a:off x="5771322" y="4405383"/>
            <a:ext cx="264069" cy="1441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2B257F8-D3B3-3FBC-4F2D-12EFDF429682}"/>
              </a:ext>
            </a:extLst>
          </p:cNvPr>
          <p:cNvSpPr txBox="1"/>
          <p:nvPr/>
        </p:nvSpPr>
        <p:spPr>
          <a:xfrm>
            <a:off x="7243951" y="31318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=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C91CED8-68EA-CB50-BB6B-6EADA744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01454"/>
              </p:ext>
            </p:extLst>
          </p:nvPr>
        </p:nvGraphicFramePr>
        <p:xfrm>
          <a:off x="8249457" y="2203173"/>
          <a:ext cx="3296472" cy="245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7619299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8069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66044352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772237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721973938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34380179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7760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72442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30680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15851"/>
                  </a:ext>
                </a:extLst>
              </a:tr>
            </a:tbl>
          </a:graphicData>
        </a:graphic>
      </p:graphicFrame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D9081385-32B9-565E-2742-8C935FCC513D}"/>
              </a:ext>
            </a:extLst>
          </p:cNvPr>
          <p:cNvCxnSpPr>
            <a:cxnSpLocks/>
          </p:cNvCxnSpPr>
          <p:nvPr/>
        </p:nvCxnSpPr>
        <p:spPr>
          <a:xfrm flipH="1">
            <a:off x="8335617" y="1590261"/>
            <a:ext cx="424070" cy="6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515F5BD-1992-7763-88EB-B6B3F5A73817}"/>
              </a:ext>
            </a:extLst>
          </p:cNvPr>
          <p:cNvSpPr txBox="1"/>
          <p:nvPr/>
        </p:nvSpPr>
        <p:spPr>
          <a:xfrm>
            <a:off x="8742571" y="1221273"/>
            <a:ext cx="26283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np. R0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05A8A44-FB11-A352-6BCC-ECEE9A0A0A01}"/>
              </a:ext>
            </a:extLst>
          </p:cNvPr>
          <p:cNvSpPr txBox="1"/>
          <p:nvPr/>
        </p:nvSpPr>
        <p:spPr>
          <a:xfrm>
            <a:off x="8583520" y="5747062"/>
            <a:ext cx="33544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Przefiltrowany obraz o wymiarach 6x4 który zostanie przesłany na wyjście HDMI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A2988654-6B11-AEBA-6214-EDB87F908ADF}"/>
              </a:ext>
            </a:extLst>
          </p:cNvPr>
          <p:cNvCxnSpPr>
            <a:cxnSpLocks/>
          </p:cNvCxnSpPr>
          <p:nvPr/>
        </p:nvCxnSpPr>
        <p:spPr>
          <a:xfrm flipV="1">
            <a:off x="9786730" y="4691270"/>
            <a:ext cx="110963" cy="1055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3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005152-F0AC-861C-35F9-D8789E8B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7" y="646182"/>
            <a:ext cx="10515600" cy="4351338"/>
          </a:xfrm>
        </p:spPr>
        <p:txBody>
          <a:bodyPr/>
          <a:lstStyle/>
          <a:p>
            <a:r>
              <a:rPr lang="pl-PL" dirty="0"/>
              <a:t>Zera dołożone dookoła ramki są po to aby możliwa była operacja splotu (zero-</a:t>
            </a:r>
            <a:r>
              <a:rPr lang="pl-PL" dirty="0" err="1"/>
              <a:t>padding</a:t>
            </a:r>
            <a:r>
              <a:rPr lang="pl-PL" dirty="0"/>
              <a:t>). W przypadku </a:t>
            </a:r>
            <a:r>
              <a:rPr lang="pl-PL" dirty="0" err="1"/>
              <a:t>kernelu</a:t>
            </a:r>
            <a:r>
              <a:rPr lang="pl-PL" dirty="0"/>
              <a:t> np. 5x5 potrzeba dodać 2 takie okręgi zer i tak dalej. </a:t>
            </a:r>
            <a:r>
              <a:rPr lang="pl-PL" dirty="0" err="1"/>
              <a:t>Kernel</a:t>
            </a:r>
            <a:r>
              <a:rPr lang="pl-PL" dirty="0"/>
              <a:t> musi mieć być kwadratowy i mieć wielkość nieparzystą.</a:t>
            </a:r>
          </a:p>
          <a:p>
            <a:r>
              <a:rPr lang="pl-PL" dirty="0"/>
              <a:t>Przed uruchomieniem algorytmu następuje wyzerowanie obszarów pamięci na których zarezerwowane są miejsca dla W0,W1 i W2.</a:t>
            </a:r>
          </a:p>
          <a:p>
            <a:r>
              <a:rPr lang="pl-PL" dirty="0"/>
              <a:t>Dzięki funkcji </a:t>
            </a:r>
            <a:r>
              <a:rPr lang="pl-PL" dirty="0" err="1"/>
              <a:t>stride</a:t>
            </a:r>
            <a:r>
              <a:rPr lang="pl-PL" dirty="0"/>
              <a:t> w VDMA można ustawić mniejszy obszar dla pisania niż wielkość pamięci W0 przez co możliwe jest zrobienie takiej obwoluty zer.</a:t>
            </a:r>
          </a:p>
        </p:txBody>
      </p:sp>
    </p:spTree>
    <p:extLst>
      <p:ext uri="{BB962C8B-B14F-4D97-AF65-F5344CB8AC3E}">
        <p14:creationId xmlns:p14="http://schemas.microsoft.com/office/powerpoint/2010/main" val="242971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EF1F7-BE26-8EC2-1F5A-5F30D574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9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Przykład filtracji piksela P0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16442C3-BED9-B8F1-89C2-50619415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75932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C54A6F2-BC45-1F5B-C227-A4D47E74AC51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956B88-7124-E9D7-7F31-6EE2AC55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07104"/>
              </p:ext>
            </p:extLst>
          </p:nvPr>
        </p:nvGraphicFramePr>
        <p:xfrm>
          <a:off x="5867682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15872626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3156032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36473821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20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87069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84479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2DAB309-1978-0F86-B864-DF42A4D8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0954"/>
              </p:ext>
            </p:extLst>
          </p:nvPr>
        </p:nvGraphicFramePr>
        <p:xfrm>
          <a:off x="8610864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768CBB9C-2579-D0BB-74C6-CC3C74024013}"/>
              </a:ext>
            </a:extLst>
          </p:cNvPr>
          <p:cNvSpPr txBox="1"/>
          <p:nvPr/>
        </p:nvSpPr>
        <p:spPr>
          <a:xfrm>
            <a:off x="7910945" y="251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X</a:t>
            </a:r>
          </a:p>
        </p:txBody>
      </p:sp>
      <p:sp>
        <p:nvSpPr>
          <p:cNvPr id="17" name="Strzałka: zawracanie 16">
            <a:extLst>
              <a:ext uri="{FF2B5EF4-FFF2-40B4-BE49-F238E27FC236}">
                <a16:creationId xmlns:a16="http://schemas.microsoft.com/office/drawing/2014/main" id="{1513C359-17BC-C16B-A164-3BFC646AC78D}"/>
              </a:ext>
            </a:extLst>
          </p:cNvPr>
          <p:cNvSpPr/>
          <p:nvPr/>
        </p:nvSpPr>
        <p:spPr>
          <a:xfrm>
            <a:off x="6047418" y="1207605"/>
            <a:ext cx="2937555" cy="536712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: zawracanie 17">
            <a:extLst>
              <a:ext uri="{FF2B5EF4-FFF2-40B4-BE49-F238E27FC236}">
                <a16:creationId xmlns:a16="http://schemas.microsoft.com/office/drawing/2014/main" id="{DEBC6FEB-CE03-26FB-EC35-5CBA93554632}"/>
              </a:ext>
            </a:extLst>
          </p:cNvPr>
          <p:cNvSpPr/>
          <p:nvPr/>
        </p:nvSpPr>
        <p:spPr>
          <a:xfrm>
            <a:off x="6594614" y="1393067"/>
            <a:ext cx="2937555" cy="369333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: zawracanie 18">
            <a:extLst>
              <a:ext uri="{FF2B5EF4-FFF2-40B4-BE49-F238E27FC236}">
                <a16:creationId xmlns:a16="http://schemas.microsoft.com/office/drawing/2014/main" id="{C06B819B-16E8-E52C-5210-E77A9568BAC7}"/>
              </a:ext>
            </a:extLst>
          </p:cNvPr>
          <p:cNvSpPr/>
          <p:nvPr/>
        </p:nvSpPr>
        <p:spPr>
          <a:xfrm>
            <a:off x="7141839" y="1499844"/>
            <a:ext cx="2937555" cy="258278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Strzałka: zawracanie 19">
            <a:extLst>
              <a:ext uri="{FF2B5EF4-FFF2-40B4-BE49-F238E27FC236}">
                <a16:creationId xmlns:a16="http://schemas.microsoft.com/office/drawing/2014/main" id="{EBD9BC22-0B64-59EF-CF35-8AD5C1A08F8C}"/>
              </a:ext>
            </a:extLst>
          </p:cNvPr>
          <p:cNvSpPr/>
          <p:nvPr/>
        </p:nvSpPr>
        <p:spPr>
          <a:xfrm>
            <a:off x="6162261" y="2109372"/>
            <a:ext cx="2822712" cy="4549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             </a:t>
            </a:r>
            <a:r>
              <a:rPr lang="pl-PL" dirty="0" err="1">
                <a:solidFill>
                  <a:schemeClr val="tx1"/>
                </a:solidFill>
              </a:rPr>
              <a:t>Itd</a:t>
            </a:r>
            <a:r>
              <a:rPr lang="pl-PL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8AD6F82-68BF-6AF4-9808-4E93329B4958}"/>
              </a:ext>
            </a:extLst>
          </p:cNvPr>
          <p:cNvSpPr txBox="1"/>
          <p:nvPr/>
        </p:nvSpPr>
        <p:spPr>
          <a:xfrm>
            <a:off x="1265583" y="5294243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S0 = K0*0 + K1*0 + K2*0 + K3*0 + K4*P0 + K5*P1 + K6*0 + K7*P6 + K8*P7 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013DC1D-ED93-CA00-AB98-DE95ABCB9819}"/>
              </a:ext>
            </a:extLst>
          </p:cNvPr>
          <p:cNvSpPr txBox="1"/>
          <p:nvPr/>
        </p:nvSpPr>
        <p:spPr>
          <a:xfrm>
            <a:off x="1103243" y="6109945"/>
            <a:ext cx="770282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Wartość przefiltrowanego piksela P0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6928348-F442-6F8A-82FE-C19255A4D900}"/>
              </a:ext>
            </a:extLst>
          </p:cNvPr>
          <p:cNvCxnSpPr/>
          <p:nvPr/>
        </p:nvCxnSpPr>
        <p:spPr>
          <a:xfrm flipV="1">
            <a:off x="1331843" y="5579165"/>
            <a:ext cx="53009" cy="5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7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50D609-3C18-4665-CB3A-CCD1AE71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369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CE4FDDA-3E63-F07E-AC1D-4502C1830FA6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479CCA1-47DD-587E-BCB3-8D903C7546FC}"/>
              </a:ext>
            </a:extLst>
          </p:cNvPr>
          <p:cNvSpPr/>
          <p:nvPr/>
        </p:nvSpPr>
        <p:spPr>
          <a:xfrm>
            <a:off x="879057" y="101710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EF88C1F1-D6E7-75E4-7B22-DF46DEDBA2EF}"/>
              </a:ext>
            </a:extLst>
          </p:cNvPr>
          <p:cNvSpPr/>
          <p:nvPr/>
        </p:nvSpPr>
        <p:spPr>
          <a:xfrm>
            <a:off x="1476511" y="1007163"/>
            <a:ext cx="1696278" cy="1848679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E0644CD-B7D5-F445-4271-2D9C32E1DD06}"/>
              </a:ext>
            </a:extLst>
          </p:cNvPr>
          <p:cNvCxnSpPr/>
          <p:nvPr/>
        </p:nvCxnSpPr>
        <p:spPr>
          <a:xfrm>
            <a:off x="695739" y="589722"/>
            <a:ext cx="0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3CD9FD3-6304-175A-585A-C76EE7F517FF}"/>
              </a:ext>
            </a:extLst>
          </p:cNvPr>
          <p:cNvSpPr txBox="1"/>
          <p:nvPr/>
        </p:nvSpPr>
        <p:spPr>
          <a:xfrm>
            <a:off x="104361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1E3498-8F14-F268-4B9A-842CB139F75E}"/>
              </a:ext>
            </a:extLst>
          </p:cNvPr>
          <p:cNvSpPr txBox="1"/>
          <p:nvPr/>
        </p:nvSpPr>
        <p:spPr>
          <a:xfrm>
            <a:off x="3033092" y="-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4E42CF1-E7B8-7B33-30F7-F9A22DEA983F}"/>
              </a:ext>
            </a:extLst>
          </p:cNvPr>
          <p:cNvCxnSpPr/>
          <p:nvPr/>
        </p:nvCxnSpPr>
        <p:spPr>
          <a:xfrm flipH="1">
            <a:off x="1398104" y="493642"/>
            <a:ext cx="1623392" cy="50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9AB5328-07C1-3617-392E-9A34C3C71E59}"/>
              </a:ext>
            </a:extLst>
          </p:cNvPr>
          <p:cNvSpPr txBox="1"/>
          <p:nvPr/>
        </p:nvSpPr>
        <p:spPr>
          <a:xfrm>
            <a:off x="6096000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P2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2979D93-C9EA-2F70-A869-0E3803E360D1}"/>
              </a:ext>
            </a:extLst>
          </p:cNvPr>
          <p:cNvCxnSpPr/>
          <p:nvPr/>
        </p:nvCxnSpPr>
        <p:spPr>
          <a:xfrm flipH="1">
            <a:off x="2802835" y="543339"/>
            <a:ext cx="3293165" cy="45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4999D4C-8DDB-3F07-E550-1536168A6538}"/>
              </a:ext>
            </a:extLst>
          </p:cNvPr>
          <p:cNvSpPr txBox="1"/>
          <p:nvPr/>
        </p:nvSpPr>
        <p:spPr>
          <a:xfrm>
            <a:off x="5559287" y="1205948"/>
            <a:ext cx="6493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Filtrowany piksel jest zawsze na środku wejściowej macierzy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Każda macierz dla kolejnego piksela w wierszu różni się tylko jedną kolumną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Aby przetworzyć kolejny piksel wystarczy pobrać wartości dla nowej kolumny i zapisać je w miejscu już niepotrzebnych pikseli. Dlatego w przypadku </a:t>
            </a:r>
            <a:r>
              <a:rPr lang="pl-PL" dirty="0" err="1"/>
              <a:t>kernela</a:t>
            </a:r>
            <a:r>
              <a:rPr lang="pl-PL" dirty="0"/>
              <a:t> 3x3 dla przetworzenia kolejnego piksela wystarczy pobrać 3 piksele</a:t>
            </a:r>
          </a:p>
        </p:txBody>
      </p:sp>
    </p:spTree>
    <p:extLst>
      <p:ext uri="{BB962C8B-B14F-4D97-AF65-F5344CB8AC3E}">
        <p14:creationId xmlns:p14="http://schemas.microsoft.com/office/powerpoint/2010/main" val="25985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3E753-E64E-18E7-FC1E-CF0A8BF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848" y="126333"/>
            <a:ext cx="10515600" cy="1325563"/>
          </a:xfrm>
        </p:spPr>
        <p:txBody>
          <a:bodyPr/>
          <a:lstStyle/>
          <a:p>
            <a:r>
              <a:rPr lang="pl-PL" dirty="0"/>
              <a:t>Jak to przyspieszyć 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FC07D19-6F62-E231-1DF7-6DCBF52EB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23067"/>
              </p:ext>
            </p:extLst>
          </p:nvPr>
        </p:nvGraphicFramePr>
        <p:xfrm>
          <a:off x="838200" y="2176807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3759584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2389441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22078460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01871687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3942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6064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30763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AD1DA11-6DE5-9549-88ED-F4216EB24CA5}"/>
              </a:ext>
            </a:extLst>
          </p:cNvPr>
          <p:cNvSpPr/>
          <p:nvPr/>
        </p:nvSpPr>
        <p:spPr>
          <a:xfrm>
            <a:off x="791817" y="218534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227235-6131-7AE7-8BE3-22D710256DC2}"/>
              </a:ext>
            </a:extLst>
          </p:cNvPr>
          <p:cNvSpPr txBox="1"/>
          <p:nvPr/>
        </p:nvSpPr>
        <p:spPr>
          <a:xfrm>
            <a:off x="678067" y="4528677"/>
            <a:ext cx="251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momencie filtracji piksela P0 przesyłana jest brakująca kolumna dla filtracji piksela P1 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6A14FD1-4AB7-1C94-F5CB-3D7912CA9CB4}"/>
              </a:ext>
            </a:extLst>
          </p:cNvPr>
          <p:cNvCxnSpPr/>
          <p:nvPr/>
        </p:nvCxnSpPr>
        <p:spPr>
          <a:xfrm>
            <a:off x="682487" y="1699224"/>
            <a:ext cx="470452" cy="47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7091EC2-4570-5B1C-5C14-A016F78788DC}"/>
              </a:ext>
            </a:extLst>
          </p:cNvPr>
          <p:cNvSpPr txBox="1"/>
          <p:nvPr/>
        </p:nvSpPr>
        <p:spPr>
          <a:xfrm>
            <a:off x="125895" y="112873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185EE00-F838-D83C-7989-2EC411E9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02735"/>
              </p:ext>
            </p:extLst>
          </p:nvPr>
        </p:nvGraphicFramePr>
        <p:xfrm>
          <a:off x="4356652" y="1069096"/>
          <a:ext cx="549412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5279354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60706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96685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21798"/>
                  </a:ext>
                </a:extLst>
              </a:tr>
            </a:tbl>
          </a:graphicData>
        </a:graphic>
      </p:graphicFrame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182EECED-9AC7-7A6A-EA19-9A0A4AA3BA7C}"/>
              </a:ext>
            </a:extLst>
          </p:cNvPr>
          <p:cNvSpPr/>
          <p:nvPr/>
        </p:nvSpPr>
        <p:spPr>
          <a:xfrm rot="8437318">
            <a:off x="2692078" y="2161062"/>
            <a:ext cx="1778287" cy="78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3ED8C28F-E2C4-3584-56BC-2FA3E2EE19BC}"/>
              </a:ext>
            </a:extLst>
          </p:cNvPr>
          <p:cNvSpPr/>
          <p:nvPr/>
        </p:nvSpPr>
        <p:spPr>
          <a:xfrm>
            <a:off x="3796748" y="3273287"/>
            <a:ext cx="2902226" cy="64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Następna filtracja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DDD9CCB-29A4-8371-28FC-8646BAD9A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75578"/>
              </p:ext>
            </p:extLst>
          </p:nvPr>
        </p:nvGraphicFramePr>
        <p:xfrm>
          <a:off x="7835347" y="2344679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31947513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901479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32507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8709526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0952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23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3399"/>
                  </a:ext>
                </a:extLst>
              </a:tr>
            </a:tbl>
          </a:graphicData>
        </a:graphic>
      </p:graphicFrame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9AD79924-E68C-A905-9395-68A804A472BB}"/>
              </a:ext>
            </a:extLst>
          </p:cNvPr>
          <p:cNvSpPr/>
          <p:nvPr/>
        </p:nvSpPr>
        <p:spPr>
          <a:xfrm>
            <a:off x="8349966" y="2344679"/>
            <a:ext cx="1696278" cy="1848679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911754A-CB9F-D83B-E05C-78A04637F2A5}"/>
              </a:ext>
            </a:extLst>
          </p:cNvPr>
          <p:cNvSpPr txBox="1"/>
          <p:nvPr/>
        </p:nvSpPr>
        <p:spPr>
          <a:xfrm>
            <a:off x="8349966" y="1042587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5B8370C-58CD-EAB3-4561-6AC8963448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98105" y="1688918"/>
            <a:ext cx="273326" cy="5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3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43DB17-4E54-8E20-D760-C3C44F84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początku każdej nowej linii wymagane jest zapisanie 3 kolumn potem wystarczy tylko 1 i tak aż do końca linii. </a:t>
            </a:r>
          </a:p>
        </p:txBody>
      </p:sp>
    </p:spTree>
    <p:extLst>
      <p:ext uri="{BB962C8B-B14F-4D97-AF65-F5344CB8AC3E}">
        <p14:creationId xmlns:p14="http://schemas.microsoft.com/office/powerpoint/2010/main" val="66935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trzałka: w prawo 36">
            <a:extLst>
              <a:ext uri="{FF2B5EF4-FFF2-40B4-BE49-F238E27FC236}">
                <a16:creationId xmlns:a16="http://schemas.microsoft.com/office/drawing/2014/main" id="{E456F3C5-229D-DBB2-3E8B-4E72F00F7BB9}"/>
              </a:ext>
            </a:extLst>
          </p:cNvPr>
          <p:cNvSpPr/>
          <p:nvPr/>
        </p:nvSpPr>
        <p:spPr>
          <a:xfrm rot="5400000">
            <a:off x="114387" y="3154559"/>
            <a:ext cx="2385216" cy="3183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BF6FA2-6758-045C-D811-3100286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939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Schemat blokowy realizacji </a:t>
            </a:r>
            <a:r>
              <a:rPr lang="pl-PL" dirty="0" err="1"/>
              <a:t>pipline’u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2452365-5CDE-E829-83D8-9E852A573CE1}"/>
              </a:ext>
            </a:extLst>
          </p:cNvPr>
          <p:cNvSpPr/>
          <p:nvPr/>
        </p:nvSpPr>
        <p:spPr>
          <a:xfrm>
            <a:off x="1186071" y="715618"/>
            <a:ext cx="2451652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Processing System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1D0E874-FCE8-8E89-A64F-5BFEA1AE9B1E}"/>
              </a:ext>
            </a:extLst>
          </p:cNvPr>
          <p:cNvSpPr/>
          <p:nvPr/>
        </p:nvSpPr>
        <p:spPr>
          <a:xfrm>
            <a:off x="6096000" y="529397"/>
            <a:ext cx="3617842" cy="14511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Pamięć DDR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F8DCCDB-AB68-A56B-A555-6C1A7FE56190}"/>
              </a:ext>
            </a:extLst>
          </p:cNvPr>
          <p:cNvSpPr/>
          <p:nvPr/>
        </p:nvSpPr>
        <p:spPr>
          <a:xfrm>
            <a:off x="121770" y="4506323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read</a:t>
            </a:r>
            <a:r>
              <a:rPr lang="pl-PL" sz="1050" dirty="0"/>
              <a:t> (HLS)</a:t>
            </a:r>
            <a:endParaRPr lang="pl-PL" sz="1600" dirty="0"/>
          </a:p>
        </p:txBody>
      </p:sp>
      <p:sp>
        <p:nvSpPr>
          <p:cNvPr id="7" name="Strzałka: wygięta w górę 6">
            <a:extLst>
              <a:ext uri="{FF2B5EF4-FFF2-40B4-BE49-F238E27FC236}">
                <a16:creationId xmlns:a16="http://schemas.microsoft.com/office/drawing/2014/main" id="{41F49BEB-8007-22DD-F996-ECF4502F6732}"/>
              </a:ext>
            </a:extLst>
          </p:cNvPr>
          <p:cNvSpPr/>
          <p:nvPr/>
        </p:nvSpPr>
        <p:spPr>
          <a:xfrm rot="10800000">
            <a:off x="94421" y="877609"/>
            <a:ext cx="1091650" cy="3628713"/>
          </a:xfrm>
          <a:prstGeom prst="bentUpArrow">
            <a:avLst>
              <a:gd name="adj1" fmla="val 12261"/>
              <a:gd name="adj2" fmla="val 22646"/>
              <a:gd name="adj3" fmla="val 310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D9779F-8303-B52C-70B3-B05921854DDD}"/>
              </a:ext>
            </a:extLst>
          </p:cNvPr>
          <p:cNvSpPr txBox="1"/>
          <p:nvPr/>
        </p:nvSpPr>
        <p:spPr>
          <a:xfrm>
            <a:off x="-26504" y="1771573"/>
            <a:ext cx="1212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AXI4-LITE </a:t>
            </a:r>
          </a:p>
          <a:p>
            <a:r>
              <a:rPr lang="pl-PL" sz="1100" dirty="0"/>
              <a:t>     32b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5C0E830-C98B-B375-E4B9-0664422B9720}"/>
              </a:ext>
            </a:extLst>
          </p:cNvPr>
          <p:cNvSpPr txBox="1"/>
          <p:nvPr/>
        </p:nvSpPr>
        <p:spPr>
          <a:xfrm>
            <a:off x="1083302" y="83945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5C90FF1-3690-C721-52DA-037783691F88}"/>
              </a:ext>
            </a:extLst>
          </p:cNvPr>
          <p:cNvSpPr txBox="1"/>
          <p:nvPr/>
        </p:nvSpPr>
        <p:spPr>
          <a:xfrm>
            <a:off x="61875" y="443093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83905656-1C98-CCC7-B364-D43A973D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4525"/>
              </p:ext>
            </p:extLst>
          </p:nvPr>
        </p:nvGraphicFramePr>
        <p:xfrm>
          <a:off x="121768" y="4783322"/>
          <a:ext cx="106430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04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0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Done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Start_Address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Width</a:t>
                      </a:r>
                      <a:r>
                        <a:rPr lang="pl-PL" sz="1000" dirty="0"/>
                        <a:t> (</a:t>
                      </a:r>
                      <a:r>
                        <a:rPr lang="pl-PL" sz="1000" dirty="0" err="1"/>
                        <a:t>without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padding</a:t>
                      </a:r>
                      <a:r>
                        <a:rPr lang="pl-PL" sz="10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Height</a:t>
                      </a:r>
                      <a:r>
                        <a:rPr lang="pl-PL" sz="1000" dirty="0"/>
                        <a:t> (</a:t>
                      </a:r>
                      <a:r>
                        <a:rPr lang="pl-PL" sz="1000" dirty="0" err="1"/>
                        <a:t>without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padding</a:t>
                      </a:r>
                      <a:r>
                        <a:rPr lang="pl-PL" sz="10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978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83AFB21-366B-8B9B-7E50-EE823645C9F6}"/>
              </a:ext>
            </a:extLst>
          </p:cNvPr>
          <p:cNvSpPr txBox="1"/>
          <p:nvPr/>
        </p:nvSpPr>
        <p:spPr>
          <a:xfrm>
            <a:off x="1067775" y="446093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cxnSp>
        <p:nvCxnSpPr>
          <p:cNvPr id="31" name="Łącznik: łamany 30">
            <a:extLst>
              <a:ext uri="{FF2B5EF4-FFF2-40B4-BE49-F238E27FC236}">
                <a16:creationId xmlns:a16="http://schemas.microsoft.com/office/drawing/2014/main" id="{CE03556A-0A85-14A9-22CF-64865297DC5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245966" y="1254954"/>
            <a:ext cx="4850035" cy="947506"/>
          </a:xfrm>
          <a:prstGeom prst="bentConnector3">
            <a:avLst>
              <a:gd name="adj1" fmla="val 44591"/>
            </a:avLst>
          </a:prstGeom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CC6569DF-DBAD-46EB-1CA1-C87D80248F05}"/>
              </a:ext>
            </a:extLst>
          </p:cNvPr>
          <p:cNvSpPr txBox="1"/>
          <p:nvPr/>
        </p:nvSpPr>
        <p:spPr>
          <a:xfrm>
            <a:off x="2411897" y="201779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86CF1EEC-E413-C3E0-3E6D-5CEAFB0FB3DE}"/>
              </a:ext>
            </a:extLst>
          </p:cNvPr>
          <p:cNvSpPr/>
          <p:nvPr/>
        </p:nvSpPr>
        <p:spPr>
          <a:xfrm>
            <a:off x="2439246" y="6095124"/>
            <a:ext cx="1021433" cy="4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FIFO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24EC98C7-21CE-DE42-4D57-D4D1D827E475}"/>
              </a:ext>
            </a:extLst>
          </p:cNvPr>
          <p:cNvSpPr txBox="1"/>
          <p:nvPr/>
        </p:nvSpPr>
        <p:spPr>
          <a:xfrm>
            <a:off x="1173088" y="61924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sp>
        <p:nvSpPr>
          <p:cNvPr id="45" name="Strzałka: w prawo 44">
            <a:extLst>
              <a:ext uri="{FF2B5EF4-FFF2-40B4-BE49-F238E27FC236}">
                <a16:creationId xmlns:a16="http://schemas.microsoft.com/office/drawing/2014/main" id="{0B65611C-755C-65A0-5658-4F2C6A38D58D}"/>
              </a:ext>
            </a:extLst>
          </p:cNvPr>
          <p:cNvSpPr/>
          <p:nvPr/>
        </p:nvSpPr>
        <p:spPr>
          <a:xfrm>
            <a:off x="1609327" y="6202779"/>
            <a:ext cx="847793" cy="2564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</a:t>
            </a: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0661867-A53E-59E1-C825-587ABEB95339}"/>
              </a:ext>
            </a:extLst>
          </p:cNvPr>
          <p:cNvSpPr/>
          <p:nvPr/>
        </p:nvSpPr>
        <p:spPr>
          <a:xfrm>
            <a:off x="4996588" y="4907298"/>
            <a:ext cx="1663909" cy="1588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BRAM 2 port 3x4 piksele </a:t>
            </a:r>
            <a:r>
              <a:rPr lang="pl-PL" dirty="0" err="1"/>
              <a:t>Input_matrix</a:t>
            </a:r>
            <a:endParaRPr lang="pl-PL" dirty="0"/>
          </a:p>
        </p:txBody>
      </p:sp>
      <p:sp>
        <p:nvSpPr>
          <p:cNvPr id="47" name="Strzałka: w prawo 46">
            <a:extLst>
              <a:ext uri="{FF2B5EF4-FFF2-40B4-BE49-F238E27FC236}">
                <a16:creationId xmlns:a16="http://schemas.microsoft.com/office/drawing/2014/main" id="{F8C098F1-EE22-2782-669D-9A6AFC309308}"/>
              </a:ext>
            </a:extLst>
          </p:cNvPr>
          <p:cNvSpPr/>
          <p:nvPr/>
        </p:nvSpPr>
        <p:spPr>
          <a:xfrm>
            <a:off x="3460679" y="6200312"/>
            <a:ext cx="1498434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piksele/ 32bit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43FC93E8-250F-CCD7-807A-35B090486636}"/>
              </a:ext>
            </a:extLst>
          </p:cNvPr>
          <p:cNvSpPr/>
          <p:nvPr/>
        </p:nvSpPr>
        <p:spPr>
          <a:xfrm>
            <a:off x="2555332" y="3352870"/>
            <a:ext cx="2119118" cy="1588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fifo_input_bram</a:t>
            </a:r>
            <a:r>
              <a:rPr lang="pl-PL" dirty="0"/>
              <a:t>_</a:t>
            </a:r>
            <a:br>
              <a:rPr lang="pl-PL" dirty="0"/>
            </a:br>
            <a:r>
              <a:rPr lang="pl-PL" dirty="0" err="1"/>
              <a:t>control_unit</a:t>
            </a:r>
            <a:endParaRPr lang="pl-PL" dirty="0"/>
          </a:p>
        </p:txBody>
      </p: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9078F99A-A383-C143-B13F-1B2789D6BFDE}"/>
              </a:ext>
            </a:extLst>
          </p:cNvPr>
          <p:cNvCxnSpPr>
            <a:stCxn id="48" idx="2"/>
          </p:cNvCxnSpPr>
          <p:nvPr/>
        </p:nvCxnSpPr>
        <p:spPr>
          <a:xfrm rot="5400000">
            <a:off x="2931238" y="5471269"/>
            <a:ext cx="1213094" cy="154212"/>
          </a:xfrm>
          <a:prstGeom prst="bentConnector3">
            <a:avLst>
              <a:gd name="adj1" fmla="val 994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49">
            <a:extLst>
              <a:ext uri="{FF2B5EF4-FFF2-40B4-BE49-F238E27FC236}">
                <a16:creationId xmlns:a16="http://schemas.microsoft.com/office/drawing/2014/main" id="{BBF9A968-0A37-E69E-5AF0-E54356BB030E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4206003" y="4911191"/>
            <a:ext cx="794479" cy="7866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CDA777C-F148-44B2-445E-F843150BEA61}"/>
              </a:ext>
            </a:extLst>
          </p:cNvPr>
          <p:cNvSpPr txBox="1"/>
          <p:nvPr/>
        </p:nvSpPr>
        <p:spPr>
          <a:xfrm>
            <a:off x="3931775" y="5440265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Wejście BRAM</a:t>
            </a:r>
          </a:p>
          <a:p>
            <a:r>
              <a:rPr lang="pl-PL" sz="1050" dirty="0"/>
              <a:t>Adres i sygnał en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FA5D8353-F204-4CF2-0EC4-4DE0F8AA1E58}"/>
              </a:ext>
            </a:extLst>
          </p:cNvPr>
          <p:cNvSpPr txBox="1"/>
          <p:nvPr/>
        </p:nvSpPr>
        <p:spPr>
          <a:xfrm>
            <a:off x="2949962" y="5155960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Wyjście FIFO</a:t>
            </a:r>
          </a:p>
          <a:p>
            <a:r>
              <a:rPr lang="pl-PL" sz="1050" dirty="0"/>
              <a:t>Sygnał </a:t>
            </a:r>
            <a:r>
              <a:rPr lang="pl-PL" sz="1050" dirty="0" err="1"/>
              <a:t>ready</a:t>
            </a:r>
            <a:endParaRPr lang="pl-PL" sz="1050" dirty="0"/>
          </a:p>
        </p:txBody>
      </p:sp>
      <p:sp>
        <p:nvSpPr>
          <p:cNvPr id="58" name="Strzałka: w prawo 57">
            <a:extLst>
              <a:ext uri="{FF2B5EF4-FFF2-40B4-BE49-F238E27FC236}">
                <a16:creationId xmlns:a16="http://schemas.microsoft.com/office/drawing/2014/main" id="{D1979C10-ECDD-DB51-D72B-8175EE6A809F}"/>
              </a:ext>
            </a:extLst>
          </p:cNvPr>
          <p:cNvSpPr/>
          <p:nvPr/>
        </p:nvSpPr>
        <p:spPr>
          <a:xfrm>
            <a:off x="6651153" y="5418714"/>
            <a:ext cx="853486" cy="14059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Cały wiersz/ 128bit</a:t>
            </a:r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CF7B09C4-26E3-9C43-8D80-C4ADD87F9C22}"/>
              </a:ext>
            </a:extLst>
          </p:cNvPr>
          <p:cNvSpPr/>
          <p:nvPr/>
        </p:nvSpPr>
        <p:spPr>
          <a:xfrm>
            <a:off x="7549339" y="5406129"/>
            <a:ext cx="1737776" cy="13748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Datapath</a:t>
            </a:r>
            <a:endParaRPr lang="pl-PL" dirty="0"/>
          </a:p>
          <a:p>
            <a:pPr algn="ctr"/>
            <a:r>
              <a:rPr lang="pl-PL" dirty="0"/>
              <a:t>(zestaw </a:t>
            </a:r>
            <a:r>
              <a:rPr lang="pl-PL" dirty="0" err="1"/>
              <a:t>multiplexerów</a:t>
            </a:r>
            <a:r>
              <a:rPr lang="pl-PL" dirty="0"/>
              <a:t>)</a:t>
            </a:r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83517F16-4000-C555-6F50-542671AAB920}"/>
              </a:ext>
            </a:extLst>
          </p:cNvPr>
          <p:cNvSpPr/>
          <p:nvPr/>
        </p:nvSpPr>
        <p:spPr>
          <a:xfrm>
            <a:off x="10610021" y="1215887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write</a:t>
            </a:r>
            <a:r>
              <a:rPr lang="pl-PL" sz="1050" dirty="0"/>
              <a:t> (HLS)</a:t>
            </a:r>
          </a:p>
          <a:p>
            <a:pPr algn="ctr"/>
            <a:endParaRPr lang="pl-PL" sz="900" dirty="0"/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F0737BC9-D8C8-A8DA-552A-06B3055C98B6}"/>
              </a:ext>
            </a:extLst>
          </p:cNvPr>
          <p:cNvSpPr txBox="1"/>
          <p:nvPr/>
        </p:nvSpPr>
        <p:spPr>
          <a:xfrm>
            <a:off x="10550126" y="1140497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62" name="Tabela 11">
            <a:extLst>
              <a:ext uri="{FF2B5EF4-FFF2-40B4-BE49-F238E27FC236}">
                <a16:creationId xmlns:a16="http://schemas.microsoft.com/office/drawing/2014/main" id="{AA8218DB-16AC-CC56-2CAA-A80AD5FE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80006"/>
              </p:ext>
            </p:extLst>
          </p:nvPr>
        </p:nvGraphicFramePr>
        <p:xfrm>
          <a:off x="10610019" y="1492886"/>
          <a:ext cx="109165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52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1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Done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Start_Address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Num_of_pixels</a:t>
                      </a:r>
                      <a:endParaRPr lang="pl-PL" sz="1100" dirty="0"/>
                    </a:p>
                    <a:p>
                      <a:r>
                        <a:rPr lang="pl-PL" sz="1100" dirty="0"/>
                        <a:t>(</a:t>
                      </a:r>
                      <a:r>
                        <a:rPr lang="pl-PL" sz="1100" dirty="0" err="1"/>
                        <a:t>without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padding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pixesls</a:t>
                      </a:r>
                      <a:r>
                        <a:rPr lang="pl-PL" sz="11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3D3A4EDE-A6AC-A201-49BC-04FEBD81FD99}"/>
              </a:ext>
            </a:extLst>
          </p:cNvPr>
          <p:cNvSpPr txBox="1"/>
          <p:nvPr/>
        </p:nvSpPr>
        <p:spPr>
          <a:xfrm>
            <a:off x="11556026" y="117049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496ADCB6-65A0-8DC2-011F-FF441F5BBF70}"/>
              </a:ext>
            </a:extLst>
          </p:cNvPr>
          <p:cNvSpPr txBox="1"/>
          <p:nvPr/>
        </p:nvSpPr>
        <p:spPr>
          <a:xfrm>
            <a:off x="10708824" y="312847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cxnSp>
        <p:nvCxnSpPr>
          <p:cNvPr id="66" name="Łącznik: łamany 65">
            <a:extLst>
              <a:ext uri="{FF2B5EF4-FFF2-40B4-BE49-F238E27FC236}">
                <a16:creationId xmlns:a16="http://schemas.microsoft.com/office/drawing/2014/main" id="{EC27EEC7-8CE0-47E4-8D61-0787FFBA9F6C}"/>
              </a:ext>
            </a:extLst>
          </p:cNvPr>
          <p:cNvCxnSpPr>
            <a:endCxn id="63" idx="0"/>
          </p:cNvCxnSpPr>
          <p:nvPr/>
        </p:nvCxnSpPr>
        <p:spPr>
          <a:xfrm>
            <a:off x="9713842" y="669736"/>
            <a:ext cx="2142908" cy="500761"/>
          </a:xfrm>
          <a:prstGeom prst="bentConnector2">
            <a:avLst/>
          </a:prstGeom>
          <a:ln w="1270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ole tekstowe 66">
            <a:extLst>
              <a:ext uri="{FF2B5EF4-FFF2-40B4-BE49-F238E27FC236}">
                <a16:creationId xmlns:a16="http://schemas.microsoft.com/office/drawing/2014/main" id="{2C6CA9C4-BCE8-E67C-B5F5-649D3E06B849}"/>
              </a:ext>
            </a:extLst>
          </p:cNvPr>
          <p:cNvSpPr txBox="1"/>
          <p:nvPr/>
        </p:nvSpPr>
        <p:spPr>
          <a:xfrm>
            <a:off x="6125803" y="1116453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617F48F4-6120-8E72-219D-89B868E097C2}"/>
              </a:ext>
            </a:extLst>
          </p:cNvPr>
          <p:cNvSpPr txBox="1"/>
          <p:nvPr/>
        </p:nvSpPr>
        <p:spPr>
          <a:xfrm>
            <a:off x="9033657" y="545926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153985DB-6437-BCEE-8F7B-68998E066283}"/>
              </a:ext>
            </a:extLst>
          </p:cNvPr>
          <p:cNvSpPr txBox="1"/>
          <p:nvPr/>
        </p:nvSpPr>
        <p:spPr>
          <a:xfrm>
            <a:off x="10272005" y="33048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cxnSp>
        <p:nvCxnSpPr>
          <p:cNvPr id="80" name="Łącznik: łamany 79">
            <a:extLst>
              <a:ext uri="{FF2B5EF4-FFF2-40B4-BE49-F238E27FC236}">
                <a16:creationId xmlns:a16="http://schemas.microsoft.com/office/drawing/2014/main" id="{4ADC7787-6939-FB02-37DE-ED297C7E98B6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H="1" flipV="1">
            <a:off x="7959541" y="-723044"/>
            <a:ext cx="1038187" cy="4765268"/>
          </a:xfrm>
          <a:prstGeom prst="bentConnector4">
            <a:avLst>
              <a:gd name="adj1" fmla="val -22019"/>
              <a:gd name="adj2" fmla="val 21651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Łącznik: łamany 91">
            <a:extLst>
              <a:ext uri="{FF2B5EF4-FFF2-40B4-BE49-F238E27FC236}">
                <a16:creationId xmlns:a16="http://schemas.microsoft.com/office/drawing/2014/main" id="{8F85CA80-9E32-F692-5720-5147244E5B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019" y="2178685"/>
            <a:ext cx="6070855" cy="721236"/>
          </a:xfrm>
          <a:prstGeom prst="bentConnector3">
            <a:avLst>
              <a:gd name="adj1" fmla="val 35926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327DDED2-A400-D588-FE6B-31DBA80952B2}"/>
              </a:ext>
            </a:extLst>
          </p:cNvPr>
          <p:cNvSpPr/>
          <p:nvPr/>
        </p:nvSpPr>
        <p:spPr>
          <a:xfrm rot="16200000">
            <a:off x="10627494" y="3681965"/>
            <a:ext cx="645712" cy="4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FIFO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AA2501C2-CF3A-85A0-69A9-A929C421FCA1}"/>
              </a:ext>
            </a:extLst>
          </p:cNvPr>
          <p:cNvSpPr/>
          <p:nvPr/>
        </p:nvSpPr>
        <p:spPr>
          <a:xfrm rot="16200000">
            <a:off x="10791045" y="3305571"/>
            <a:ext cx="318608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D5CE051-98EA-2699-8A6B-0F9BEF7177B4}"/>
              </a:ext>
            </a:extLst>
          </p:cNvPr>
          <p:cNvSpPr txBox="1"/>
          <p:nvPr/>
        </p:nvSpPr>
        <p:spPr>
          <a:xfrm>
            <a:off x="11106594" y="3449215"/>
            <a:ext cx="107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Przetworzone piksele /32bit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8101858-AC3A-4C2A-F2B4-95689EF0C8DB}"/>
              </a:ext>
            </a:extLst>
          </p:cNvPr>
          <p:cNvSpPr/>
          <p:nvPr/>
        </p:nvSpPr>
        <p:spPr>
          <a:xfrm>
            <a:off x="5754162" y="2294864"/>
            <a:ext cx="1837775" cy="1266304"/>
          </a:xfrm>
          <a:prstGeom prst="rect">
            <a:avLst/>
          </a:prstGeom>
          <a:solidFill>
            <a:srgbClr val="D44C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dirty="0" err="1"/>
              <a:t>Filtering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unit </a:t>
            </a:r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F17E0984-C218-BD76-9F08-D0AE7A738CCF}"/>
              </a:ext>
            </a:extLst>
          </p:cNvPr>
          <p:cNvSpPr/>
          <p:nvPr/>
        </p:nvSpPr>
        <p:spPr>
          <a:xfrm>
            <a:off x="4289563" y="2438548"/>
            <a:ext cx="1434652" cy="1504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37915CB-8614-A0AC-D666-AB8288371247}"/>
              </a:ext>
            </a:extLst>
          </p:cNvPr>
          <p:cNvSpPr txBox="1"/>
          <p:nvPr/>
        </p:nvSpPr>
        <p:spPr>
          <a:xfrm>
            <a:off x="5703412" y="2402564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55E9AB4-B91D-EFCE-AD53-B7DF92D3AAA6}"/>
              </a:ext>
            </a:extLst>
          </p:cNvPr>
          <p:cNvSpPr/>
          <p:nvPr/>
        </p:nvSpPr>
        <p:spPr>
          <a:xfrm>
            <a:off x="7876617" y="4034173"/>
            <a:ext cx="1371491" cy="126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BRAM 2 port 3x3 pamięć </a:t>
            </a:r>
            <a:r>
              <a:rPr lang="pl-PL" sz="1200" dirty="0" err="1"/>
              <a:t>kernela</a:t>
            </a:r>
            <a:endParaRPr lang="pl-PL" sz="1200" dirty="0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F6098F6-FF53-F532-C833-C9F524C7F51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04156" y="2919123"/>
            <a:ext cx="3672461" cy="1748202"/>
          </a:xfrm>
          <a:prstGeom prst="bentConnector3">
            <a:avLst>
              <a:gd name="adj1" fmla="val 34664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4A4B696E-2B27-0BCA-DB4E-F0BC41D9BDC5}"/>
              </a:ext>
            </a:extLst>
          </p:cNvPr>
          <p:cNvSpPr/>
          <p:nvPr/>
        </p:nvSpPr>
        <p:spPr>
          <a:xfrm>
            <a:off x="9271748" y="5619476"/>
            <a:ext cx="853486" cy="7603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tx1"/>
                </a:solidFill>
              </a:rPr>
              <a:t>Kolejne 3 piksele /72 bit</a:t>
            </a:r>
          </a:p>
        </p:txBody>
      </p:sp>
      <p:sp>
        <p:nvSpPr>
          <p:cNvPr id="24" name="Strzałka: w prawo 23">
            <a:extLst>
              <a:ext uri="{FF2B5EF4-FFF2-40B4-BE49-F238E27FC236}">
                <a16:creationId xmlns:a16="http://schemas.microsoft.com/office/drawing/2014/main" id="{5839B357-A329-7869-EE97-5FB748CF77BE}"/>
              </a:ext>
            </a:extLst>
          </p:cNvPr>
          <p:cNvSpPr/>
          <p:nvPr/>
        </p:nvSpPr>
        <p:spPr>
          <a:xfrm>
            <a:off x="9241049" y="4310308"/>
            <a:ext cx="990998" cy="7603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tx1"/>
                </a:solidFill>
              </a:rPr>
              <a:t>Kolejne  3 współczynniki /72 bit</a:t>
            </a:r>
          </a:p>
          <a:p>
            <a:pPr algn="ctr"/>
            <a:r>
              <a:rPr lang="pl-PL" sz="1050" dirty="0">
                <a:solidFill>
                  <a:schemeClr val="tx1"/>
                </a:solidFill>
              </a:rPr>
              <a:t>3*24 bit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A995F911-650D-7249-6045-409FCBBCC9A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498894" y="2736724"/>
            <a:ext cx="349712" cy="19986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6F5BB94-8FBE-C663-7F0D-AFF33A9BAF32}"/>
              </a:ext>
            </a:extLst>
          </p:cNvPr>
          <p:cNvSpPr txBox="1"/>
          <p:nvPr/>
        </p:nvSpPr>
        <p:spPr>
          <a:xfrm>
            <a:off x="5353880" y="372487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Żądanie kolejnego </a:t>
            </a:r>
          </a:p>
          <a:p>
            <a:r>
              <a:rPr lang="pl-PL" sz="1000" dirty="0"/>
              <a:t>wiersza/wierszy</a:t>
            </a: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5005CC9-C4FC-DADA-F094-51DEB10FDB6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603242" y="2928016"/>
            <a:ext cx="1150920" cy="408219"/>
          </a:xfrm>
          <a:prstGeom prst="bentConnector3">
            <a:avLst>
              <a:gd name="adj1" fmla="val 35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175F354-EA47-49E3-C537-1F6B2E401139}"/>
              </a:ext>
            </a:extLst>
          </p:cNvPr>
          <p:cNvSpPr txBox="1"/>
          <p:nvPr/>
        </p:nvSpPr>
        <p:spPr>
          <a:xfrm>
            <a:off x="4651170" y="3128133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 err="1"/>
              <a:t>ack</a:t>
            </a:r>
            <a:endParaRPr lang="pl-PL" sz="1050" dirty="0"/>
          </a:p>
        </p:txBody>
      </p:sp>
      <p:graphicFrame>
        <p:nvGraphicFramePr>
          <p:cNvPr id="35" name="Tabela 11">
            <a:extLst>
              <a:ext uri="{FF2B5EF4-FFF2-40B4-BE49-F238E27FC236}">
                <a16:creationId xmlns:a16="http://schemas.microsoft.com/office/drawing/2014/main" id="{A43131D7-F0C9-02A9-FF14-30D94CFD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54325"/>
              </p:ext>
            </p:extLst>
          </p:nvPr>
        </p:nvGraphicFramePr>
        <p:xfrm>
          <a:off x="6277602" y="2294863"/>
          <a:ext cx="105647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71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6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600" dirty="0" err="1"/>
                        <a:t>Done</a:t>
                      </a:r>
                      <a:endParaRPr lang="pl-PL" sz="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75977">
                <a:tc>
                  <a:txBody>
                    <a:bodyPr/>
                    <a:lstStyle/>
                    <a:p>
                      <a:r>
                        <a:rPr lang="pl-PL" sz="600" dirty="0" err="1"/>
                        <a:t>Width</a:t>
                      </a:r>
                      <a:r>
                        <a:rPr lang="pl-PL" sz="600" dirty="0"/>
                        <a:t>  </a:t>
                      </a:r>
                      <a:r>
                        <a:rPr lang="pl-PL" sz="600" dirty="0" err="1"/>
                        <a:t>without</a:t>
                      </a:r>
                      <a:r>
                        <a:rPr lang="pl-PL" sz="600" dirty="0"/>
                        <a:t>  </a:t>
                      </a:r>
                      <a:r>
                        <a:rPr lang="pl-PL" sz="600" dirty="0" err="1"/>
                        <a:t>padding</a:t>
                      </a:r>
                      <a:endParaRPr lang="pl-PL" sz="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  <a:tr h="175977">
                <a:tc>
                  <a:txBody>
                    <a:bodyPr/>
                    <a:lstStyle/>
                    <a:p>
                      <a:r>
                        <a:rPr lang="pl-PL" sz="600" dirty="0" err="1"/>
                        <a:t>Height</a:t>
                      </a:r>
                      <a:r>
                        <a:rPr lang="pl-PL" sz="600" dirty="0"/>
                        <a:t> (</a:t>
                      </a:r>
                      <a:r>
                        <a:rPr lang="pl-PL" sz="600" dirty="0" err="1"/>
                        <a:t>without</a:t>
                      </a:r>
                      <a:r>
                        <a:rPr lang="pl-PL" sz="600" dirty="0"/>
                        <a:t> </a:t>
                      </a:r>
                      <a:r>
                        <a:rPr lang="pl-PL" sz="600" dirty="0" err="1"/>
                        <a:t>padding</a:t>
                      </a:r>
                      <a:r>
                        <a:rPr lang="pl-PL" sz="6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978"/>
                  </a:ext>
                </a:extLst>
              </a:tr>
            </a:tbl>
          </a:graphicData>
        </a:graphic>
      </p:graphicFrame>
      <p:sp>
        <p:nvSpPr>
          <p:cNvPr id="39" name="pole tekstowe 38">
            <a:extLst>
              <a:ext uri="{FF2B5EF4-FFF2-40B4-BE49-F238E27FC236}">
                <a16:creationId xmlns:a16="http://schemas.microsoft.com/office/drawing/2014/main" id="{D1496912-1FA4-53C7-2029-9D406F0825E7}"/>
              </a:ext>
            </a:extLst>
          </p:cNvPr>
          <p:cNvSpPr txBox="1"/>
          <p:nvPr/>
        </p:nvSpPr>
        <p:spPr>
          <a:xfrm>
            <a:off x="5620455" y="4424359"/>
            <a:ext cx="17315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Nowe współczynniki </a:t>
            </a:r>
            <a:r>
              <a:rPr lang="pl-PL" sz="1050" dirty="0" err="1"/>
              <a:t>kernela</a:t>
            </a:r>
            <a:endParaRPr lang="pl-PL" sz="1050" dirty="0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31C1A7C-B8F4-3531-3C42-4ACC81741DB9}"/>
              </a:ext>
            </a:extLst>
          </p:cNvPr>
          <p:cNvSpPr/>
          <p:nvPr/>
        </p:nvSpPr>
        <p:spPr>
          <a:xfrm>
            <a:off x="10221705" y="4498983"/>
            <a:ext cx="1575638" cy="2088443"/>
          </a:xfrm>
          <a:prstGeom prst="rect">
            <a:avLst/>
          </a:prstGeom>
          <a:solidFill>
            <a:srgbClr val="A852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MAC_wrapper</a:t>
            </a:r>
            <a:endParaRPr lang="pl-PL" dirty="0"/>
          </a:p>
        </p:txBody>
      </p:sp>
      <p:cxnSp>
        <p:nvCxnSpPr>
          <p:cNvPr id="53" name="Łącznik prosty ze strzałką 52">
            <a:extLst>
              <a:ext uri="{FF2B5EF4-FFF2-40B4-BE49-F238E27FC236}">
                <a16:creationId xmlns:a16="http://schemas.microsoft.com/office/drawing/2014/main" id="{23C3BA24-5634-1D9E-E28D-EC4B11DF4F27}"/>
              </a:ext>
            </a:extLst>
          </p:cNvPr>
          <p:cNvCxnSpPr/>
          <p:nvPr/>
        </p:nvCxnSpPr>
        <p:spPr>
          <a:xfrm rot="16200000" flipH="1">
            <a:off x="6353915" y="4244841"/>
            <a:ext cx="1845282" cy="545565"/>
          </a:xfrm>
          <a:prstGeom prst="bentConnector3">
            <a:avLst>
              <a:gd name="adj1" fmla="val 417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6D5FCFDE-7003-9000-9B81-22C7D3AE0DFA}"/>
              </a:ext>
            </a:extLst>
          </p:cNvPr>
          <p:cNvSpPr txBox="1"/>
          <p:nvPr/>
        </p:nvSpPr>
        <p:spPr>
          <a:xfrm>
            <a:off x="6953694" y="4136172"/>
            <a:ext cx="11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Kontrola</a:t>
            </a:r>
            <a:endParaRPr lang="pl-PL" dirty="0"/>
          </a:p>
        </p:txBody>
      </p:sp>
      <p:sp>
        <p:nvSpPr>
          <p:cNvPr id="65" name="Strzałka: w prawo 64">
            <a:extLst>
              <a:ext uri="{FF2B5EF4-FFF2-40B4-BE49-F238E27FC236}">
                <a16:creationId xmlns:a16="http://schemas.microsoft.com/office/drawing/2014/main" id="{F5B04A1F-4438-3D1E-C562-7E8967775B80}"/>
              </a:ext>
            </a:extLst>
          </p:cNvPr>
          <p:cNvSpPr/>
          <p:nvPr/>
        </p:nvSpPr>
        <p:spPr>
          <a:xfrm rot="16200000">
            <a:off x="10693975" y="4239698"/>
            <a:ext cx="318608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cxnSp>
        <p:nvCxnSpPr>
          <p:cNvPr id="71" name="Łącznik prosty ze strzałką 70">
            <a:extLst>
              <a:ext uri="{FF2B5EF4-FFF2-40B4-BE49-F238E27FC236}">
                <a16:creationId xmlns:a16="http://schemas.microsoft.com/office/drawing/2014/main" id="{AD9463FB-AD42-9EDA-3D3F-2B002E05F352}"/>
              </a:ext>
            </a:extLst>
          </p:cNvPr>
          <p:cNvCxnSpPr/>
          <p:nvPr/>
        </p:nvCxnSpPr>
        <p:spPr>
          <a:xfrm flipV="1">
            <a:off x="11155845" y="4236639"/>
            <a:ext cx="0" cy="2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54EB5094-919F-FA21-BD9F-9FC7ECF43B9D}"/>
              </a:ext>
            </a:extLst>
          </p:cNvPr>
          <p:cNvSpPr txBox="1"/>
          <p:nvPr/>
        </p:nvSpPr>
        <p:spPr>
          <a:xfrm>
            <a:off x="11106594" y="4206375"/>
            <a:ext cx="9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vld_out</a:t>
            </a:r>
            <a:endParaRPr lang="pl-PL" sz="1400" dirty="0"/>
          </a:p>
        </p:txBody>
      </p:sp>
      <p:cxnSp>
        <p:nvCxnSpPr>
          <p:cNvPr id="73" name="Łącznik prosty ze strzałką 52">
            <a:extLst>
              <a:ext uri="{FF2B5EF4-FFF2-40B4-BE49-F238E27FC236}">
                <a16:creationId xmlns:a16="http://schemas.microsoft.com/office/drawing/2014/main" id="{668AD5FE-8E48-1562-69E1-9FCFACD1C2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1904" y="3475434"/>
            <a:ext cx="627326" cy="6265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0B27E385-A67F-33FE-078D-D91544811E2B}"/>
              </a:ext>
            </a:extLst>
          </p:cNvPr>
          <p:cNvSpPr txBox="1"/>
          <p:nvPr/>
        </p:nvSpPr>
        <p:spPr>
          <a:xfrm>
            <a:off x="7469452" y="3557440"/>
            <a:ext cx="61092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Wybór wiersza</a:t>
            </a:r>
          </a:p>
        </p:txBody>
      </p:sp>
      <p:cxnSp>
        <p:nvCxnSpPr>
          <p:cNvPr id="97" name="Łącznik prosty ze strzałką 96">
            <a:extLst>
              <a:ext uri="{FF2B5EF4-FFF2-40B4-BE49-F238E27FC236}">
                <a16:creationId xmlns:a16="http://schemas.microsoft.com/office/drawing/2014/main" id="{EF64250C-78E3-7F58-FF62-34CF586726AD}"/>
              </a:ext>
            </a:extLst>
          </p:cNvPr>
          <p:cNvCxnSpPr>
            <a:stCxn id="16" idx="3"/>
          </p:cNvCxnSpPr>
          <p:nvPr/>
        </p:nvCxnSpPr>
        <p:spPr>
          <a:xfrm>
            <a:off x="7591937" y="2928016"/>
            <a:ext cx="2817646" cy="1586136"/>
          </a:xfrm>
          <a:prstGeom prst="bentConnector3">
            <a:avLst>
              <a:gd name="adj1" fmla="val 1003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485A3557-7B5E-D8C5-6FDF-DE2148D5CE4B}"/>
              </a:ext>
            </a:extLst>
          </p:cNvPr>
          <p:cNvSpPr txBox="1"/>
          <p:nvPr/>
        </p:nvSpPr>
        <p:spPr>
          <a:xfrm>
            <a:off x="7932958" y="267730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Sygnały kontrolne:</a:t>
            </a:r>
          </a:p>
          <a:p>
            <a:r>
              <a:rPr lang="pl-PL" sz="1100" dirty="0"/>
              <a:t>en, </a:t>
            </a:r>
            <a:r>
              <a:rPr lang="pl-PL" sz="1100" dirty="0" err="1"/>
              <a:t>last_kernel</a:t>
            </a:r>
            <a:endParaRPr lang="pl-PL" sz="1100" dirty="0"/>
          </a:p>
        </p:txBody>
      </p:sp>
      <p:cxnSp>
        <p:nvCxnSpPr>
          <p:cNvPr id="102" name="Łącznik prosty ze strzałką 101">
            <a:extLst>
              <a:ext uri="{FF2B5EF4-FFF2-40B4-BE49-F238E27FC236}">
                <a16:creationId xmlns:a16="http://schemas.microsoft.com/office/drawing/2014/main" id="{CCDBD2C9-A9D3-5294-4ECE-D48320C54A2A}"/>
              </a:ext>
            </a:extLst>
          </p:cNvPr>
          <p:cNvCxnSpPr>
            <a:cxnSpLocks/>
          </p:cNvCxnSpPr>
          <p:nvPr/>
        </p:nvCxnSpPr>
        <p:spPr>
          <a:xfrm rot="5400000">
            <a:off x="5932777" y="4361396"/>
            <a:ext cx="1613489" cy="132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8856783B-DFBD-8952-74CA-171704869081}"/>
              </a:ext>
            </a:extLst>
          </p:cNvPr>
          <p:cNvSpPr txBox="1"/>
          <p:nvPr/>
        </p:nvSpPr>
        <p:spPr>
          <a:xfrm>
            <a:off x="6495617" y="4185675"/>
            <a:ext cx="68016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800" dirty="0"/>
              <a:t>Kontrola</a:t>
            </a:r>
          </a:p>
        </p:txBody>
      </p:sp>
    </p:spTree>
    <p:extLst>
      <p:ext uri="{BB962C8B-B14F-4D97-AF65-F5344CB8AC3E}">
        <p14:creationId xmlns:p14="http://schemas.microsoft.com/office/powerpoint/2010/main" val="8262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87795-81F4-A653-CDBE-160C91D7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42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Algorytm synchronizacji VDMA z filtrowaną ramką</a:t>
            </a:r>
          </a:p>
        </p:txBody>
      </p:sp>
    </p:spTree>
    <p:extLst>
      <p:ext uri="{BB962C8B-B14F-4D97-AF65-F5344CB8AC3E}">
        <p14:creationId xmlns:p14="http://schemas.microsoft.com/office/powerpoint/2010/main" val="96086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C890CC-7E96-1606-B137-E004548E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Bram 2 port </a:t>
            </a:r>
            <a:r>
              <a:rPr lang="pl-PL" dirty="0" err="1"/>
              <a:t>input_matrix</a:t>
            </a:r>
            <a:endParaRPr lang="pl-PL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2B7E4C6-ADD8-AA87-EC7C-F681D92A2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25130"/>
              </p:ext>
            </p:extLst>
          </p:nvPr>
        </p:nvGraphicFramePr>
        <p:xfrm>
          <a:off x="1607931" y="2455699"/>
          <a:ext cx="4382052" cy="214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982370695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814965278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38556521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472626898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71074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dirty="0"/>
                        <a:t>A4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52362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dirty="0"/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58445"/>
                  </a:ext>
                </a:extLst>
              </a:tr>
            </a:tbl>
          </a:graphicData>
        </a:graphic>
      </p:graphicFrame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920F8CC4-7342-B6B3-04E9-C57CD0450D7F}"/>
              </a:ext>
            </a:extLst>
          </p:cNvPr>
          <p:cNvSpPr/>
          <p:nvPr/>
        </p:nvSpPr>
        <p:spPr>
          <a:xfrm>
            <a:off x="145774" y="3611217"/>
            <a:ext cx="1311965" cy="40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C4D553-9C30-FD0A-AAB2-874689D1F20C}"/>
              </a:ext>
            </a:extLst>
          </p:cNvPr>
          <p:cNvSpPr txBox="1"/>
          <p:nvPr/>
        </p:nvSpPr>
        <p:spPr>
          <a:xfrm>
            <a:off x="60583" y="4080085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32bit </a:t>
            </a:r>
            <a:r>
              <a:rPr lang="pl-PL" dirty="0" err="1"/>
              <a:t>pixels</a:t>
            </a:r>
            <a:endParaRPr lang="pl-PL" dirty="0"/>
          </a:p>
          <a:p>
            <a:r>
              <a:rPr lang="pl-PL" dirty="0"/>
              <a:t>(with </a:t>
            </a:r>
            <a:r>
              <a:rPr lang="pl-PL" dirty="0" err="1"/>
              <a:t>padding</a:t>
            </a:r>
            <a:r>
              <a:rPr lang="pl-PL" dirty="0"/>
              <a:t>)</a:t>
            </a:r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12CF9344-0598-86E2-136D-FAA4829B920D}"/>
              </a:ext>
            </a:extLst>
          </p:cNvPr>
          <p:cNvSpPr/>
          <p:nvPr/>
        </p:nvSpPr>
        <p:spPr>
          <a:xfrm>
            <a:off x="6142383" y="3061252"/>
            <a:ext cx="1159565" cy="147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964E36A-DBEF-2512-043B-01A7BF66964D}"/>
              </a:ext>
            </a:extLst>
          </p:cNvPr>
          <p:cNvSpPr txBox="1"/>
          <p:nvPr/>
        </p:nvSpPr>
        <p:spPr>
          <a:xfrm>
            <a:off x="6096000" y="4790661"/>
            <a:ext cx="141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128 bit </a:t>
            </a:r>
            <a:r>
              <a:rPr lang="pl-PL" dirty="0" err="1"/>
              <a:t>width</a:t>
            </a:r>
            <a:endParaRPr lang="pl-PL" dirty="0"/>
          </a:p>
          <a:p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row</a:t>
            </a:r>
            <a:endParaRPr lang="pl-PL" dirty="0"/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C80E7A42-897C-8B67-B04C-34122A001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6593"/>
              </p:ext>
            </p:extLst>
          </p:nvPr>
        </p:nvGraphicFramePr>
        <p:xfrm>
          <a:off x="7929217" y="2591279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208F7E5-F96E-1315-A7EA-A89319CF88A2}"/>
              </a:ext>
            </a:extLst>
          </p:cNvPr>
          <p:cNvSpPr txBox="1"/>
          <p:nvPr/>
        </p:nvSpPr>
        <p:spPr>
          <a:xfrm>
            <a:off x="7739270" y="4790661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- 0</a:t>
            </a:r>
          </a:p>
        </p:txBody>
      </p:sp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3D3A4AE7-0DB6-5219-97B6-0A67785FB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83170"/>
              </p:ext>
            </p:extLst>
          </p:nvPr>
        </p:nvGraphicFramePr>
        <p:xfrm>
          <a:off x="9720469" y="2564609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AC9241F-9F87-09AC-EDFF-450EEEA67D8A}"/>
              </a:ext>
            </a:extLst>
          </p:cNvPr>
          <p:cNvSpPr txBox="1"/>
          <p:nvPr/>
        </p:nvSpPr>
        <p:spPr>
          <a:xfrm>
            <a:off x="9530522" y="4763991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- 1</a:t>
            </a:r>
          </a:p>
        </p:txBody>
      </p:sp>
      <p:graphicFrame>
        <p:nvGraphicFramePr>
          <p:cNvPr id="14" name="Tabela 10">
            <a:extLst>
              <a:ext uri="{FF2B5EF4-FFF2-40B4-BE49-F238E27FC236}">
                <a16:creationId xmlns:a16="http://schemas.microsoft.com/office/drawing/2014/main" id="{C67D1E0C-434B-0F26-C836-EDE1B63E9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47076"/>
              </p:ext>
            </p:extLst>
          </p:nvPr>
        </p:nvGraphicFramePr>
        <p:xfrm>
          <a:off x="11264347" y="2591279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5615DEA-D751-874D-B6A7-AC38AC00CCB4}"/>
              </a:ext>
            </a:extLst>
          </p:cNvPr>
          <p:cNvSpPr txBox="1"/>
          <p:nvPr/>
        </p:nvSpPr>
        <p:spPr>
          <a:xfrm>
            <a:off x="11074400" y="4790661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58595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12B6B7-F42F-5996-A0B3-FC8958BE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Realizacja Splotu - bram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AC78D959-1FDA-00E7-BC4B-D02D580B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4368"/>
              </p:ext>
            </p:extLst>
          </p:nvPr>
        </p:nvGraphicFramePr>
        <p:xfrm>
          <a:off x="1614557" y="3876707"/>
          <a:ext cx="4382052" cy="214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982370695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814965278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38556521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472626898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71074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dirty="0"/>
                        <a:t>A4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52362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dirty="0"/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58445"/>
                  </a:ext>
                </a:extLst>
              </a:tr>
            </a:tbl>
          </a:graphicData>
        </a:graphic>
      </p:graphicFrame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461E485E-E3C1-7105-D252-CC0E51A837CF}"/>
              </a:ext>
            </a:extLst>
          </p:cNvPr>
          <p:cNvSpPr/>
          <p:nvPr/>
        </p:nvSpPr>
        <p:spPr>
          <a:xfrm>
            <a:off x="152400" y="5032225"/>
            <a:ext cx="1311965" cy="40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19A2FBD-FD43-4F4F-7006-F8672AA4DE4F}"/>
              </a:ext>
            </a:extLst>
          </p:cNvPr>
          <p:cNvSpPr txBox="1"/>
          <p:nvPr/>
        </p:nvSpPr>
        <p:spPr>
          <a:xfrm>
            <a:off x="67209" y="5501093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32bit </a:t>
            </a:r>
            <a:r>
              <a:rPr lang="pl-PL" dirty="0" err="1"/>
              <a:t>pixels</a:t>
            </a:r>
            <a:endParaRPr lang="pl-PL" dirty="0"/>
          </a:p>
          <a:p>
            <a:r>
              <a:rPr lang="pl-PL" dirty="0"/>
              <a:t>(with </a:t>
            </a:r>
            <a:r>
              <a:rPr lang="pl-PL" dirty="0" err="1"/>
              <a:t>padding</a:t>
            </a:r>
            <a:r>
              <a:rPr lang="pl-PL" dirty="0"/>
              <a:t>)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F2A9842E-ECC5-6394-B569-6ED1470E2C0D}"/>
              </a:ext>
            </a:extLst>
          </p:cNvPr>
          <p:cNvSpPr/>
          <p:nvPr/>
        </p:nvSpPr>
        <p:spPr>
          <a:xfrm>
            <a:off x="6149009" y="4482260"/>
            <a:ext cx="1159565" cy="147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19FEE41-A0EF-6ABE-3010-F33B07CC22F5}"/>
              </a:ext>
            </a:extLst>
          </p:cNvPr>
          <p:cNvSpPr txBox="1"/>
          <p:nvPr/>
        </p:nvSpPr>
        <p:spPr>
          <a:xfrm>
            <a:off x="6102626" y="6211669"/>
            <a:ext cx="141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128 bit </a:t>
            </a:r>
            <a:r>
              <a:rPr lang="pl-PL" dirty="0" err="1"/>
              <a:t>width</a:t>
            </a:r>
            <a:endParaRPr lang="pl-PL" dirty="0"/>
          </a:p>
          <a:p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row</a:t>
            </a:r>
            <a:endParaRPr lang="pl-PL" dirty="0"/>
          </a:p>
        </p:txBody>
      </p:sp>
      <p:graphicFrame>
        <p:nvGraphicFramePr>
          <p:cNvPr id="9" name="Tabela 10">
            <a:extLst>
              <a:ext uri="{FF2B5EF4-FFF2-40B4-BE49-F238E27FC236}">
                <a16:creationId xmlns:a16="http://schemas.microsoft.com/office/drawing/2014/main" id="{52505C3D-E57E-1AD8-A337-8E340CB1E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24848"/>
              </p:ext>
            </p:extLst>
          </p:nvPr>
        </p:nvGraphicFramePr>
        <p:xfrm>
          <a:off x="7935843" y="4012287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FB964F59-418F-A48A-74C6-58588C572EC9}"/>
              </a:ext>
            </a:extLst>
          </p:cNvPr>
          <p:cNvSpPr txBox="1"/>
          <p:nvPr/>
        </p:nvSpPr>
        <p:spPr>
          <a:xfrm>
            <a:off x="7745896" y="6211669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- 0</a:t>
            </a:r>
          </a:p>
        </p:txBody>
      </p:sp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49A10F78-2DD4-B49C-AE64-7067C5E4B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68256"/>
              </p:ext>
            </p:extLst>
          </p:nvPr>
        </p:nvGraphicFramePr>
        <p:xfrm>
          <a:off x="1554922" y="1378672"/>
          <a:ext cx="4382052" cy="214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982370695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814965278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38556521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472626898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71074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52362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58445"/>
                  </a:ext>
                </a:extLst>
              </a:tr>
            </a:tbl>
          </a:graphicData>
        </a:graphic>
      </p:graphicFrame>
      <p:sp>
        <p:nvSpPr>
          <p:cNvPr id="12" name="Dymek mowy: prostokąt 11">
            <a:extLst>
              <a:ext uri="{FF2B5EF4-FFF2-40B4-BE49-F238E27FC236}">
                <a16:creationId xmlns:a16="http://schemas.microsoft.com/office/drawing/2014/main" id="{21A4BAA5-438A-8AC8-28FB-EBB0972ECE59}"/>
              </a:ext>
            </a:extLst>
          </p:cNvPr>
          <p:cNvSpPr/>
          <p:nvPr/>
        </p:nvSpPr>
        <p:spPr>
          <a:xfrm>
            <a:off x="6394175" y="138150"/>
            <a:ext cx="5042452" cy="1088194"/>
          </a:xfrm>
          <a:prstGeom prst="wedgeRectCallout">
            <a:avLst>
              <a:gd name="adj1" fmla="val -54604"/>
              <a:gd name="adj2" fmla="val 7041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Musi pamięć do </a:t>
            </a:r>
            <a:r>
              <a:rPr lang="pl-PL" dirty="0" err="1">
                <a:solidFill>
                  <a:schemeClr val="tx1"/>
                </a:solidFill>
              </a:rPr>
              <a:t>krenela</a:t>
            </a:r>
            <a:r>
              <a:rPr lang="pl-PL" dirty="0">
                <a:solidFill>
                  <a:schemeClr val="tx1"/>
                </a:solidFill>
              </a:rPr>
              <a:t> być 4x4 ponieważ gdyby było tylko 3x3 to nie dało by się na wyjściu zrobić 3*32bit tylko 1 *32 bit więc jest 4*32 bit </a:t>
            </a:r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4CB50688-11EF-3B0D-1B8A-BF343A0FFFF2}"/>
              </a:ext>
            </a:extLst>
          </p:cNvPr>
          <p:cNvSpPr/>
          <p:nvPr/>
        </p:nvSpPr>
        <p:spPr>
          <a:xfrm>
            <a:off x="6062870" y="1696317"/>
            <a:ext cx="1159565" cy="147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E5DE200-6595-39D3-B50E-88342CF1624B}"/>
              </a:ext>
            </a:extLst>
          </p:cNvPr>
          <p:cNvSpPr txBox="1"/>
          <p:nvPr/>
        </p:nvSpPr>
        <p:spPr>
          <a:xfrm>
            <a:off x="6016487" y="3425726"/>
            <a:ext cx="141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128 bit </a:t>
            </a:r>
            <a:r>
              <a:rPr lang="pl-PL" dirty="0" err="1"/>
              <a:t>width</a:t>
            </a:r>
            <a:endParaRPr lang="pl-PL" dirty="0"/>
          </a:p>
          <a:p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row</a:t>
            </a:r>
            <a:endParaRPr lang="pl-PL" dirty="0"/>
          </a:p>
        </p:txBody>
      </p:sp>
      <p:graphicFrame>
        <p:nvGraphicFramePr>
          <p:cNvPr id="15" name="Tabela 10">
            <a:extLst>
              <a:ext uri="{FF2B5EF4-FFF2-40B4-BE49-F238E27FC236}">
                <a16:creationId xmlns:a16="http://schemas.microsoft.com/office/drawing/2014/main" id="{FDF968E9-9279-0117-D791-6C490AADB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45683"/>
              </p:ext>
            </p:extLst>
          </p:nvPr>
        </p:nvGraphicFramePr>
        <p:xfrm>
          <a:off x="7849704" y="1226344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6E23683-85A7-5D25-A3C9-F1A2B814A7CE}"/>
              </a:ext>
            </a:extLst>
          </p:cNvPr>
          <p:cNvSpPr txBox="1"/>
          <p:nvPr/>
        </p:nvSpPr>
        <p:spPr>
          <a:xfrm>
            <a:off x="7659757" y="3425726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- 0</a:t>
            </a: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F0F0DF9F-040E-3124-19C4-4C69B0CB9FC5}"/>
              </a:ext>
            </a:extLst>
          </p:cNvPr>
          <p:cNvSpPr/>
          <p:nvPr/>
        </p:nvSpPr>
        <p:spPr>
          <a:xfrm>
            <a:off x="1464365" y="1311965"/>
            <a:ext cx="4532244" cy="80175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319E66AF-4296-1EFC-C5F7-04B3267B9F6A}"/>
              </a:ext>
            </a:extLst>
          </p:cNvPr>
          <p:cNvSpPr/>
          <p:nvPr/>
        </p:nvSpPr>
        <p:spPr>
          <a:xfrm>
            <a:off x="1530626" y="3848760"/>
            <a:ext cx="4532244" cy="80175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44A308A8-338D-9C61-329A-348378B78949}"/>
              </a:ext>
            </a:extLst>
          </p:cNvPr>
          <p:cNvSpPr/>
          <p:nvPr/>
        </p:nvSpPr>
        <p:spPr>
          <a:xfrm rot="2130052">
            <a:off x="8830474" y="2244703"/>
            <a:ext cx="967409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BA2E05D5-52EA-5AEC-E040-85A2E0030313}"/>
              </a:ext>
            </a:extLst>
          </p:cNvPr>
          <p:cNvSpPr/>
          <p:nvPr/>
        </p:nvSpPr>
        <p:spPr>
          <a:xfrm rot="19291088">
            <a:off x="8890110" y="4614762"/>
            <a:ext cx="967409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EA1A499-F9A8-F9B6-8C85-7F335A628E06}"/>
              </a:ext>
            </a:extLst>
          </p:cNvPr>
          <p:cNvSpPr/>
          <p:nvPr/>
        </p:nvSpPr>
        <p:spPr>
          <a:xfrm>
            <a:off x="7849704" y="1712843"/>
            <a:ext cx="631687" cy="1570078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831DFF9-3BD8-FC84-B9DC-07FB478FE3D8}"/>
              </a:ext>
            </a:extLst>
          </p:cNvPr>
          <p:cNvSpPr/>
          <p:nvPr/>
        </p:nvSpPr>
        <p:spPr>
          <a:xfrm>
            <a:off x="7935843" y="4482260"/>
            <a:ext cx="631687" cy="1570078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8DA27A7D-24EB-94F1-C13B-FB2F7F5C5B97}"/>
              </a:ext>
            </a:extLst>
          </p:cNvPr>
          <p:cNvSpPr/>
          <p:nvPr/>
        </p:nvSpPr>
        <p:spPr>
          <a:xfrm>
            <a:off x="115801" y="2219097"/>
            <a:ext cx="1311965" cy="40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F40FEC4-4D4C-F5D9-1DFF-65E673C5E010}"/>
              </a:ext>
            </a:extLst>
          </p:cNvPr>
          <p:cNvSpPr txBox="1"/>
          <p:nvPr/>
        </p:nvSpPr>
        <p:spPr>
          <a:xfrm>
            <a:off x="30610" y="2687965"/>
            <a:ext cx="1592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24bit </a:t>
            </a:r>
            <a:r>
              <a:rPr lang="pl-PL" dirty="0" err="1"/>
              <a:t>kernels</a:t>
            </a:r>
            <a:endParaRPr lang="pl-PL" dirty="0"/>
          </a:p>
          <a:p>
            <a:r>
              <a:rPr lang="pl-PL" dirty="0"/>
              <a:t>(10bit </a:t>
            </a:r>
            <a:r>
              <a:rPr lang="pl-PL" dirty="0" err="1"/>
              <a:t>fraction</a:t>
            </a:r>
            <a:r>
              <a:rPr lang="pl-PL" dirty="0"/>
              <a:t>)</a:t>
            </a:r>
          </a:p>
          <a:p>
            <a:r>
              <a:rPr lang="pl-PL" dirty="0"/>
              <a:t>(with </a:t>
            </a:r>
            <a:r>
              <a:rPr lang="pl-PL" dirty="0" err="1"/>
              <a:t>padding</a:t>
            </a:r>
            <a:r>
              <a:rPr lang="pl-PL" dirty="0"/>
              <a:t>)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144DDA9-8150-883A-A4E0-BD5AD1667661}"/>
              </a:ext>
            </a:extLst>
          </p:cNvPr>
          <p:cNvSpPr/>
          <p:nvPr/>
        </p:nvSpPr>
        <p:spPr>
          <a:xfrm>
            <a:off x="10210800" y="1712843"/>
            <a:ext cx="1617380" cy="419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MAC_wrapper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091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301C93-531D-4F8C-CB71-594B3FAE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Datapath</a:t>
            </a:r>
            <a:br>
              <a:rPr lang="pl-PL" dirty="0"/>
            </a:b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54647FC-4BF6-06A0-A485-86DEB42F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71196"/>
              </p:ext>
            </p:extLst>
          </p:nvPr>
        </p:nvGraphicFramePr>
        <p:xfrm>
          <a:off x="1451113" y="2494860"/>
          <a:ext cx="641626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311643703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1343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30621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27698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476799"/>
                  </a:ext>
                </a:extLst>
              </a:tr>
            </a:tbl>
          </a:graphicData>
        </a:graphic>
      </p:graphicFrame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27EA96B6-B298-17C7-40C7-48EB129E69A0}"/>
              </a:ext>
            </a:extLst>
          </p:cNvPr>
          <p:cNvSpPr/>
          <p:nvPr/>
        </p:nvSpPr>
        <p:spPr>
          <a:xfrm>
            <a:off x="2154262" y="3097335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128bit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AE6672C-5974-2A9F-C947-20503025363A}"/>
              </a:ext>
            </a:extLst>
          </p:cNvPr>
          <p:cNvSpPr/>
          <p:nvPr/>
        </p:nvSpPr>
        <p:spPr>
          <a:xfrm>
            <a:off x="3384076" y="2528579"/>
            <a:ext cx="2048372" cy="19724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Datapath</a:t>
            </a:r>
            <a:endParaRPr lang="pl-PL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2D3CDA37-8F22-BF32-B5DC-A1797C829CB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408262" y="4501017"/>
            <a:ext cx="0" cy="7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CCF45C4-548C-39F2-AE43-CD585A704F14}"/>
              </a:ext>
            </a:extLst>
          </p:cNvPr>
          <p:cNvSpPr txBox="1"/>
          <p:nvPr/>
        </p:nvSpPr>
        <p:spPr>
          <a:xfrm>
            <a:off x="4361878" y="4666581"/>
            <a:ext cx="100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offset[1:0]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F43AE775-2815-98A0-5767-767EE0BFC6AE}"/>
              </a:ext>
            </a:extLst>
          </p:cNvPr>
          <p:cNvSpPr/>
          <p:nvPr/>
        </p:nvSpPr>
        <p:spPr>
          <a:xfrm>
            <a:off x="5555494" y="3097335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72bit</a:t>
            </a:r>
          </a:p>
        </p:txBody>
      </p:sp>
      <p:sp>
        <p:nvSpPr>
          <p:cNvPr id="12" name="Dymek mowy: prostokąt z zaokrąglonymi rogami 11">
            <a:extLst>
              <a:ext uri="{FF2B5EF4-FFF2-40B4-BE49-F238E27FC236}">
                <a16:creationId xmlns:a16="http://schemas.microsoft.com/office/drawing/2014/main" id="{272950E1-015A-B219-F921-FE647BCB804B}"/>
              </a:ext>
            </a:extLst>
          </p:cNvPr>
          <p:cNvSpPr/>
          <p:nvPr/>
        </p:nvSpPr>
        <p:spPr>
          <a:xfrm>
            <a:off x="5367127" y="479072"/>
            <a:ext cx="2110889" cy="1914939"/>
          </a:xfrm>
          <a:prstGeom prst="wedgeRoundRectCallout">
            <a:avLst>
              <a:gd name="adj1" fmla="val -23030"/>
              <a:gd name="adj2" fmla="val 8741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</a:rPr>
              <a:t>Jest 72 bit bo bierzemy tylko 3 bity oraz ucinamy każdy </a:t>
            </a:r>
            <a:r>
              <a:rPr lang="pl-PL" dirty="0" err="1">
                <a:solidFill>
                  <a:schemeClr val="tx1"/>
                </a:solidFill>
              </a:rPr>
              <a:t>pixel</a:t>
            </a:r>
            <a:r>
              <a:rPr lang="pl-PL" dirty="0">
                <a:solidFill>
                  <a:schemeClr val="tx1"/>
                </a:solidFill>
              </a:rPr>
              <a:t> do 24 bit bo reszta do </a:t>
            </a:r>
            <a:r>
              <a:rPr lang="pl-PL" dirty="0" err="1">
                <a:solidFill>
                  <a:schemeClr val="tx1"/>
                </a:solidFill>
              </a:rPr>
              <a:t>alignment</a:t>
            </a:r>
            <a:r>
              <a:rPr lang="pl-PL" dirty="0">
                <a:solidFill>
                  <a:schemeClr val="tx1"/>
                </a:solidFill>
              </a:rPr>
              <a:t> do 32. 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DA62EDE-641F-D0BF-4053-1893C2B8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19750"/>
              </p:ext>
            </p:extLst>
          </p:nvPr>
        </p:nvGraphicFramePr>
        <p:xfrm>
          <a:off x="7157203" y="2749844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141A925-1B3D-A193-8EBD-A2E7B2635001}"/>
              </a:ext>
            </a:extLst>
          </p:cNvPr>
          <p:cNvSpPr txBox="1"/>
          <p:nvPr/>
        </p:nvSpPr>
        <p:spPr>
          <a:xfrm>
            <a:off x="7017026" y="4501017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offset 0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C1CFBAD-77D7-12BC-6215-1846CDB20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57646"/>
              </p:ext>
            </p:extLst>
          </p:nvPr>
        </p:nvGraphicFramePr>
        <p:xfrm>
          <a:off x="8412551" y="2749844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29318B0-CB98-872F-3D87-D68E11DBF8DC}"/>
              </a:ext>
            </a:extLst>
          </p:cNvPr>
          <p:cNvSpPr txBox="1"/>
          <p:nvPr/>
        </p:nvSpPr>
        <p:spPr>
          <a:xfrm>
            <a:off x="8272374" y="4501017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offset 1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5B65E208-72AF-D6B4-D557-F640806DD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9140"/>
              </p:ext>
            </p:extLst>
          </p:nvPr>
        </p:nvGraphicFramePr>
        <p:xfrm>
          <a:off x="9523584" y="2749844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785648C-E783-B151-C31B-DA5E43F265D4}"/>
              </a:ext>
            </a:extLst>
          </p:cNvPr>
          <p:cNvSpPr txBox="1"/>
          <p:nvPr/>
        </p:nvSpPr>
        <p:spPr>
          <a:xfrm>
            <a:off x="9383407" y="4501017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offset 2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EA3F9CD0-99EE-4D36-C214-22A2DB695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44210"/>
              </p:ext>
            </p:extLst>
          </p:nvPr>
        </p:nvGraphicFramePr>
        <p:xfrm>
          <a:off x="10494440" y="2749844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9D8042E-B343-9633-7F02-C2D0865A2D70}"/>
              </a:ext>
            </a:extLst>
          </p:cNvPr>
          <p:cNvSpPr txBox="1"/>
          <p:nvPr/>
        </p:nvSpPr>
        <p:spPr>
          <a:xfrm>
            <a:off x="10354263" y="4501017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offset 3</a:t>
            </a:r>
          </a:p>
        </p:txBody>
      </p:sp>
      <p:sp>
        <p:nvSpPr>
          <p:cNvPr id="23" name="Dymek mowy: prostokąt z zaokrąglonymi rogami 22">
            <a:extLst>
              <a:ext uri="{FF2B5EF4-FFF2-40B4-BE49-F238E27FC236}">
                <a16:creationId xmlns:a16="http://schemas.microsoft.com/office/drawing/2014/main" id="{D651D44B-3CAB-EA76-5AC7-83E627ABF639}"/>
              </a:ext>
            </a:extLst>
          </p:cNvPr>
          <p:cNvSpPr/>
          <p:nvPr/>
        </p:nvSpPr>
        <p:spPr>
          <a:xfrm>
            <a:off x="3384076" y="788159"/>
            <a:ext cx="1678254" cy="1068093"/>
          </a:xfrm>
          <a:prstGeom prst="wedgeRoundRectCallout">
            <a:avLst>
              <a:gd name="adj1" fmla="val -18464"/>
              <a:gd name="adj2" fmla="val 8483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Następuje offset z zawijaniem</a:t>
            </a:r>
          </a:p>
        </p:txBody>
      </p:sp>
    </p:spTree>
    <p:extLst>
      <p:ext uri="{BB962C8B-B14F-4D97-AF65-F5344CB8AC3E}">
        <p14:creationId xmlns:p14="http://schemas.microsoft.com/office/powerpoint/2010/main" val="417783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ED6DAE-77B8-A14E-44D2-F6815265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08"/>
            <a:ext cx="10515600" cy="1325563"/>
          </a:xfrm>
        </p:spPr>
        <p:txBody>
          <a:bodyPr/>
          <a:lstStyle/>
          <a:p>
            <a:r>
              <a:rPr lang="pl-PL" sz="3600" dirty="0" err="1"/>
              <a:t>MAC</a:t>
            </a:r>
            <a:r>
              <a:rPr lang="pl-PL" dirty="0" err="1"/>
              <a:t>_</a:t>
            </a:r>
            <a:r>
              <a:rPr lang="pl-PL" sz="3600" dirty="0" err="1"/>
              <a:t>wrapper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F8E5735-ABBE-3C66-CCA0-45D1A8C52D9F}"/>
              </a:ext>
            </a:extLst>
          </p:cNvPr>
          <p:cNvSpPr/>
          <p:nvPr/>
        </p:nvSpPr>
        <p:spPr>
          <a:xfrm>
            <a:off x="2840244" y="1690688"/>
            <a:ext cx="2493755" cy="3908355"/>
          </a:xfrm>
          <a:prstGeom prst="rect">
            <a:avLst/>
          </a:prstGeom>
          <a:solidFill>
            <a:srgbClr val="A852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err="1"/>
              <a:t>MAC_wrapper</a:t>
            </a:r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F30A359-0F0E-5323-4C15-4D55453E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00948"/>
              </p:ext>
            </p:extLst>
          </p:nvPr>
        </p:nvGraphicFramePr>
        <p:xfrm>
          <a:off x="633359" y="2961013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BFB1049-48BE-6C19-1599-020079B8DAE5}"/>
              </a:ext>
            </a:extLst>
          </p:cNvPr>
          <p:cNvSpPr/>
          <p:nvPr/>
        </p:nvSpPr>
        <p:spPr>
          <a:xfrm>
            <a:off x="1562815" y="3308503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72bit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928B2B1C-A99E-5854-6901-43377A090637}"/>
              </a:ext>
            </a:extLst>
          </p:cNvPr>
          <p:cNvSpPr/>
          <p:nvPr/>
        </p:nvSpPr>
        <p:spPr>
          <a:xfrm rot="5400000">
            <a:off x="2853496" y="5111324"/>
            <a:ext cx="298174" cy="3246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4074BC21-DC80-0858-48D5-84188E6D9AAA}"/>
              </a:ext>
            </a:extLst>
          </p:cNvPr>
          <p:cNvCxnSpPr>
            <a:stCxn id="7" idx="3"/>
          </p:cNvCxnSpPr>
          <p:nvPr/>
        </p:nvCxnSpPr>
        <p:spPr>
          <a:xfrm flipH="1">
            <a:off x="2140226" y="5273663"/>
            <a:ext cx="7000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6E45498-BBE0-23F4-A40C-F5A4D312C4AC}"/>
              </a:ext>
            </a:extLst>
          </p:cNvPr>
          <p:cNvSpPr txBox="1"/>
          <p:nvPr/>
        </p:nvSpPr>
        <p:spPr>
          <a:xfrm>
            <a:off x="2084474" y="5238084"/>
            <a:ext cx="70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clk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15F0B2-B8BD-3CFB-A827-704E4425930C}"/>
              </a:ext>
            </a:extLst>
          </p:cNvPr>
          <p:cNvSpPr txBox="1"/>
          <p:nvPr/>
        </p:nvSpPr>
        <p:spPr>
          <a:xfrm>
            <a:off x="2846979" y="3532554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pix_vec</a:t>
            </a: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9E383B8-ADFF-2A37-B7B0-81283DF21098}"/>
              </a:ext>
            </a:extLst>
          </p:cNvPr>
          <p:cNvSpPr txBox="1"/>
          <p:nvPr/>
        </p:nvSpPr>
        <p:spPr>
          <a:xfrm>
            <a:off x="2840244" y="2243451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kernel_vec</a:t>
            </a:r>
            <a:endParaRPr lang="pl-PL" dirty="0"/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8F129429-3530-0710-E0AD-ED6D82B5FA74}"/>
              </a:ext>
            </a:extLst>
          </p:cNvPr>
          <p:cNvSpPr/>
          <p:nvPr/>
        </p:nvSpPr>
        <p:spPr>
          <a:xfrm>
            <a:off x="1556080" y="2056041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96bit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7EF488D2-E038-EDB8-025D-0F955E3DE64A}"/>
              </a:ext>
            </a:extLst>
          </p:cNvPr>
          <p:cNvSpPr txBox="1"/>
          <p:nvPr/>
        </p:nvSpPr>
        <p:spPr>
          <a:xfrm>
            <a:off x="3656466" y="5229711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en</a:t>
            </a:r>
          </a:p>
        </p:txBody>
      </p: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0098B4DF-1C23-E2DB-ED6E-E38059DBB8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4262" y="5607412"/>
            <a:ext cx="775255" cy="330247"/>
          </a:xfrm>
          <a:prstGeom prst="bentConnector3">
            <a:avLst>
              <a:gd name="adj1" fmla="val 21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067CDC4-F1EE-CFD6-7365-6B213DFF89FB}"/>
              </a:ext>
            </a:extLst>
          </p:cNvPr>
          <p:cNvCxnSpPr/>
          <p:nvPr/>
        </p:nvCxnSpPr>
        <p:spPr>
          <a:xfrm>
            <a:off x="5333999" y="4876800"/>
            <a:ext cx="5830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7DB9EB1E-9D14-EDD6-0699-33E5B4F98B28}"/>
              </a:ext>
            </a:extLst>
          </p:cNvPr>
          <p:cNvSpPr txBox="1"/>
          <p:nvPr/>
        </p:nvSpPr>
        <p:spPr>
          <a:xfrm>
            <a:off x="5257800" y="4863368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pix_valid_r</a:t>
            </a:r>
            <a:endParaRPr lang="pl-PL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5AA0D78D-9378-9BCE-E387-D1F8967EBF6A}"/>
              </a:ext>
            </a:extLst>
          </p:cNvPr>
          <p:cNvSpPr txBox="1"/>
          <p:nvPr/>
        </p:nvSpPr>
        <p:spPr>
          <a:xfrm>
            <a:off x="5257800" y="2640783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pix_out_r</a:t>
            </a:r>
            <a:endParaRPr lang="pl-PL" dirty="0"/>
          </a:p>
        </p:txBody>
      </p:sp>
      <p:sp>
        <p:nvSpPr>
          <p:cNvPr id="36" name="Strzałka: w prawo 35">
            <a:extLst>
              <a:ext uri="{FF2B5EF4-FFF2-40B4-BE49-F238E27FC236}">
                <a16:creationId xmlns:a16="http://schemas.microsoft.com/office/drawing/2014/main" id="{EE38BFB3-DBE4-9D75-BC0C-265705BF962B}"/>
              </a:ext>
            </a:extLst>
          </p:cNvPr>
          <p:cNvSpPr/>
          <p:nvPr/>
        </p:nvSpPr>
        <p:spPr>
          <a:xfrm>
            <a:off x="5332950" y="1763630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24 bit</a:t>
            </a: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EF98020A-C9D8-F40C-E121-19CBDF71E849}"/>
              </a:ext>
            </a:extLst>
          </p:cNvPr>
          <p:cNvCxnSpPr/>
          <p:nvPr/>
        </p:nvCxnSpPr>
        <p:spPr>
          <a:xfrm flipH="1">
            <a:off x="2140226" y="4543047"/>
            <a:ext cx="7000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AE89A671-8C9F-DD59-0DCA-B8C7DC64E45D}"/>
              </a:ext>
            </a:extLst>
          </p:cNvPr>
          <p:cNvSpPr txBox="1"/>
          <p:nvPr/>
        </p:nvSpPr>
        <p:spPr>
          <a:xfrm>
            <a:off x="1675831" y="4494036"/>
            <a:ext cx="13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last_kernel</a:t>
            </a:r>
            <a:endParaRPr lang="pl-PL" dirty="0"/>
          </a:p>
        </p:txBody>
      </p:sp>
      <p:graphicFrame>
        <p:nvGraphicFramePr>
          <p:cNvPr id="39" name="Tabela 38">
            <a:extLst>
              <a:ext uri="{FF2B5EF4-FFF2-40B4-BE49-F238E27FC236}">
                <a16:creationId xmlns:a16="http://schemas.microsoft.com/office/drawing/2014/main" id="{63B14DB5-B893-C35D-A222-5129F874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32228"/>
              </p:ext>
            </p:extLst>
          </p:nvPr>
        </p:nvGraphicFramePr>
        <p:xfrm>
          <a:off x="638328" y="1352071"/>
          <a:ext cx="631687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465663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9271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05877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64682"/>
                  </a:ext>
                </a:extLst>
              </a:tr>
            </a:tbl>
          </a:graphicData>
        </a:graphic>
      </p:graphicFrame>
      <p:sp>
        <p:nvSpPr>
          <p:cNvPr id="40" name="Dymek mowy: prostokąt z zaokrąglonymi rogami 39">
            <a:extLst>
              <a:ext uri="{FF2B5EF4-FFF2-40B4-BE49-F238E27FC236}">
                <a16:creationId xmlns:a16="http://schemas.microsoft.com/office/drawing/2014/main" id="{5BA9E116-80C5-CCB0-A563-89CE18DEA4B3}"/>
              </a:ext>
            </a:extLst>
          </p:cNvPr>
          <p:cNvSpPr/>
          <p:nvPr/>
        </p:nvSpPr>
        <p:spPr>
          <a:xfrm>
            <a:off x="6798365" y="304800"/>
            <a:ext cx="5393635" cy="5632860"/>
          </a:xfrm>
          <a:prstGeom prst="wedgeRoundRectCallout">
            <a:avLst>
              <a:gd name="adj1" fmla="val -50978"/>
              <a:gd name="adj2" fmla="val 541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</a:rPr>
              <a:t>W tym module następuje przemnożenie pikseli przez </a:t>
            </a:r>
            <a:r>
              <a:rPr lang="pl-PL" dirty="0" err="1">
                <a:solidFill>
                  <a:schemeClr val="tx1"/>
                </a:solidFill>
              </a:rPr>
              <a:t>odpowienią</a:t>
            </a:r>
            <a:r>
              <a:rPr lang="pl-PL" dirty="0">
                <a:solidFill>
                  <a:schemeClr val="tx1"/>
                </a:solidFill>
              </a:rPr>
              <a:t> wartość </a:t>
            </a:r>
            <a:r>
              <a:rPr lang="pl-PL" dirty="0" err="1">
                <a:solidFill>
                  <a:schemeClr val="tx1"/>
                </a:solidFill>
              </a:rPr>
              <a:t>kernela</a:t>
            </a:r>
            <a:r>
              <a:rPr lang="pl-PL" dirty="0">
                <a:solidFill>
                  <a:schemeClr val="tx1"/>
                </a:solidFill>
              </a:rPr>
              <a:t> i akumulacja w rejestrze 32 bitowym. </a:t>
            </a:r>
            <a:r>
              <a:rPr lang="pl-PL" dirty="0" err="1">
                <a:solidFill>
                  <a:schemeClr val="tx1"/>
                </a:solidFill>
              </a:rPr>
              <a:t>Kernele</a:t>
            </a:r>
            <a:r>
              <a:rPr lang="pl-PL" dirty="0">
                <a:solidFill>
                  <a:schemeClr val="tx1"/>
                </a:solidFill>
              </a:rPr>
              <a:t> będą 24 bitowe (10 bitów ułamkowa część), wchodzą 32 bity bo bram musi być 32 bit żeby pod </a:t>
            </a:r>
            <a:r>
              <a:rPr lang="pl-PL" dirty="0" err="1">
                <a:solidFill>
                  <a:schemeClr val="tx1"/>
                </a:solidFill>
              </a:rPr>
              <a:t>axi</a:t>
            </a:r>
            <a:r>
              <a:rPr lang="pl-PL" dirty="0">
                <a:solidFill>
                  <a:schemeClr val="tx1"/>
                </a:solidFill>
              </a:rPr>
              <a:t> podpiąć na wejściu są ucinane </a:t>
            </a:r>
            <a:r>
              <a:rPr lang="pl-PL">
                <a:solidFill>
                  <a:schemeClr val="tx1"/>
                </a:solidFill>
              </a:rPr>
              <a:t>bity wyższe. </a:t>
            </a:r>
            <a:r>
              <a:rPr lang="pl-PL" dirty="0">
                <a:solidFill>
                  <a:schemeClr val="tx1"/>
                </a:solidFill>
              </a:rPr>
              <a:t>Podczas narastającego zbocza </a:t>
            </a:r>
            <a:r>
              <a:rPr lang="pl-PL" dirty="0" err="1">
                <a:solidFill>
                  <a:schemeClr val="tx1"/>
                </a:solidFill>
              </a:rPr>
              <a:t>clk</a:t>
            </a:r>
            <a:r>
              <a:rPr lang="pl-PL" dirty="0">
                <a:solidFill>
                  <a:schemeClr val="tx1"/>
                </a:solidFill>
              </a:rPr>
              <a:t> gdy </a:t>
            </a:r>
            <a:r>
              <a:rPr lang="pl-PL" dirty="0" err="1">
                <a:solidFill>
                  <a:schemeClr val="tx1"/>
                </a:solidFill>
              </a:rPr>
              <a:t>last_kernel</a:t>
            </a:r>
            <a:r>
              <a:rPr lang="pl-PL" dirty="0">
                <a:solidFill>
                  <a:schemeClr val="tx1"/>
                </a:solidFill>
              </a:rPr>
              <a:t> jest 1’b1, następuje przemnożenie ostatnich </a:t>
            </a:r>
            <a:r>
              <a:rPr lang="pl-PL" dirty="0" err="1">
                <a:solidFill>
                  <a:schemeClr val="tx1"/>
                </a:solidFill>
              </a:rPr>
              <a:t>kerneli</a:t>
            </a:r>
            <a:r>
              <a:rPr lang="pl-PL" dirty="0">
                <a:solidFill>
                  <a:schemeClr val="tx1"/>
                </a:solidFill>
              </a:rPr>
              <a:t> przez piksele i akumulacja. Ponadto dane są przenoszone do następnego stopnia </a:t>
            </a:r>
            <a:r>
              <a:rPr lang="pl-PL" dirty="0" err="1">
                <a:solidFill>
                  <a:schemeClr val="tx1"/>
                </a:solidFill>
              </a:rPr>
              <a:t>pipline’u</a:t>
            </a:r>
            <a:r>
              <a:rPr lang="pl-PL" dirty="0">
                <a:solidFill>
                  <a:schemeClr val="tx1"/>
                </a:solidFill>
              </a:rPr>
              <a:t> gdzie następuje sumowanie częściowych produktów </a:t>
            </a:r>
            <a:r>
              <a:rPr lang="pl-PL" dirty="0" err="1">
                <a:solidFill>
                  <a:schemeClr val="tx1"/>
                </a:solidFill>
              </a:rPr>
              <a:t>mnożeń</a:t>
            </a:r>
            <a:r>
              <a:rPr lang="pl-PL" dirty="0">
                <a:solidFill>
                  <a:schemeClr val="tx1"/>
                </a:solidFill>
              </a:rPr>
              <a:t>. Gdy dane na wyjściu są gotowe na 1 takt pojawia się sygnał </a:t>
            </a:r>
            <a:r>
              <a:rPr lang="pl-PL" dirty="0" err="1">
                <a:solidFill>
                  <a:schemeClr val="tx1"/>
                </a:solidFill>
              </a:rPr>
              <a:t>pix_valid_r</a:t>
            </a:r>
            <a:r>
              <a:rPr lang="pl-PL" dirty="0">
                <a:solidFill>
                  <a:schemeClr val="tx1"/>
                </a:solidFill>
              </a:rPr>
              <a:t> który steruje </a:t>
            </a:r>
            <a:r>
              <a:rPr lang="pl-PL" dirty="0" err="1">
                <a:solidFill>
                  <a:schemeClr val="tx1"/>
                </a:solidFill>
              </a:rPr>
              <a:t>fifo</a:t>
            </a:r>
            <a:r>
              <a:rPr lang="pl-PL" dirty="0">
                <a:solidFill>
                  <a:schemeClr val="tx1"/>
                </a:solidFill>
              </a:rPr>
              <a:t>. (założenie </a:t>
            </a:r>
            <a:r>
              <a:rPr lang="pl-PL" dirty="0" err="1">
                <a:solidFill>
                  <a:schemeClr val="tx1"/>
                </a:solidFill>
              </a:rPr>
              <a:t>fifo</a:t>
            </a:r>
            <a:r>
              <a:rPr lang="pl-PL" dirty="0">
                <a:solidFill>
                  <a:schemeClr val="tx1"/>
                </a:solidFill>
              </a:rPr>
              <a:t>  nie może być nigdy pełne !!). Na końcu </a:t>
            </a:r>
            <a:r>
              <a:rPr lang="pl-PL" dirty="0" err="1">
                <a:solidFill>
                  <a:schemeClr val="tx1"/>
                </a:solidFill>
              </a:rPr>
              <a:t>pipline’u</a:t>
            </a:r>
            <a:r>
              <a:rPr lang="pl-PL" dirty="0">
                <a:solidFill>
                  <a:schemeClr val="tx1"/>
                </a:solidFill>
              </a:rPr>
              <a:t> zostaje z 32 bitów </a:t>
            </a:r>
            <a:r>
              <a:rPr lang="pl-PL" dirty="0" err="1">
                <a:solidFill>
                  <a:schemeClr val="tx1"/>
                </a:solidFill>
              </a:rPr>
              <a:t>signed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-point obcięcie do 24 bit </a:t>
            </a:r>
            <a:r>
              <a:rPr lang="pl-PL" dirty="0" err="1">
                <a:solidFill>
                  <a:schemeClr val="tx1"/>
                </a:solidFill>
              </a:rPr>
              <a:t>unsigned</a:t>
            </a:r>
            <a:r>
              <a:rPr lang="pl-PL" dirty="0">
                <a:solidFill>
                  <a:schemeClr val="tx1"/>
                </a:solidFill>
              </a:rPr>
              <a:t> (można zaimplementować np.   zaokrąglenie itp.). Dane wejściowe są przyjmowane tylko gdy na wejściu en jest 1.</a:t>
            </a:r>
          </a:p>
        </p:txBody>
      </p:sp>
    </p:spTree>
    <p:extLst>
      <p:ext uri="{BB962C8B-B14F-4D97-AF65-F5344CB8AC3E}">
        <p14:creationId xmlns:p14="http://schemas.microsoft.com/office/powerpoint/2010/main" val="322807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60F0E7-1FD4-CCB0-1994-0F993159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Errata - </a:t>
            </a:r>
            <a:r>
              <a:rPr lang="pl-PL" dirty="0" err="1"/>
              <a:t>datapath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84EF4C-ADB7-882A-38D5-9E0B5E8F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Datapath</a:t>
            </a:r>
            <a:r>
              <a:rPr lang="pl-PL" dirty="0"/>
              <a:t> wykazywał duże czasy propagacji przez co nie można było podkręcić </a:t>
            </a:r>
            <a:r>
              <a:rPr lang="pl-PL" dirty="0" err="1"/>
              <a:t>pipline’u</a:t>
            </a:r>
            <a:r>
              <a:rPr lang="pl-PL" dirty="0"/>
              <a:t> do 150 MHz. Dlatego zdecydowano się przed każdym wejściem do </a:t>
            </a:r>
            <a:r>
              <a:rPr lang="pl-PL" dirty="0" err="1"/>
              <a:t>MAC_wrapper</a:t>
            </a:r>
            <a:r>
              <a:rPr lang="pl-PL" dirty="0"/>
              <a:t> dodać przerzutnik przez co linia kombinacyjna została skrócona i możliwe było uzyskanie 150 MHz.  </a:t>
            </a:r>
          </a:p>
        </p:txBody>
      </p:sp>
    </p:spTree>
    <p:extLst>
      <p:ext uri="{BB962C8B-B14F-4D97-AF65-F5344CB8AC3E}">
        <p14:creationId xmlns:p14="http://schemas.microsoft.com/office/powerpoint/2010/main" val="111035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DE6274-61AC-49CA-0D2C-F7A6C2E7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bitów w wektorze pikseli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0D49A92-4831-5692-7DAA-9CB0BD64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66535"/>
              </p:ext>
            </p:extLst>
          </p:nvPr>
        </p:nvGraphicFramePr>
        <p:xfrm>
          <a:off x="1441741" y="1986978"/>
          <a:ext cx="857511" cy="3154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11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1051622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8b -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1051622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8b -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1051622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8b -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8C9C6108-F3D3-586C-898F-B0F74C356B75}"/>
              </a:ext>
            </a:extLst>
          </p:cNvPr>
          <p:cNvSpPr txBox="1"/>
          <p:nvPr/>
        </p:nvSpPr>
        <p:spPr>
          <a:xfrm>
            <a:off x="2126974" y="5062176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0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A18E0BB-A53E-D7C0-9C68-7D9D00CFD1EA}"/>
              </a:ext>
            </a:extLst>
          </p:cNvPr>
          <p:cNvSpPr txBox="1"/>
          <p:nvPr/>
        </p:nvSpPr>
        <p:spPr>
          <a:xfrm>
            <a:off x="2299252" y="1809231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3640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69BA23-16D8-850F-92F8-AE809B83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060" y="0"/>
            <a:ext cx="8816009" cy="315912"/>
          </a:xfrm>
        </p:spPr>
        <p:txBody>
          <a:bodyPr>
            <a:normAutofit fontScale="90000"/>
          </a:bodyPr>
          <a:lstStyle/>
          <a:p>
            <a:r>
              <a:rPr lang="pl-PL" dirty="0"/>
              <a:t>FSM </a:t>
            </a:r>
            <a:r>
              <a:rPr lang="pl-PL" dirty="0" err="1"/>
              <a:t>filtering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unit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923A2-5159-CD95-74C9-0C7CFD2F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56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1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71C05-7A7D-E71D-3F61-7EECB8B0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FSM- </a:t>
            </a:r>
            <a:r>
              <a:rPr lang="pl-PL" dirty="0" err="1"/>
              <a:t>fifo_input_bram_control_unit</a:t>
            </a:r>
            <a:r>
              <a:rPr lang="pl-PL" dirty="0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4F91B08-E95A-E98A-7D3A-50AD1D035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3526"/>
            <a:ext cx="10515600" cy="403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5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5A77A0-7891-CEF3-9E3F-430B84C88750}"/>
              </a:ext>
            </a:extLst>
          </p:cNvPr>
          <p:cNvSpPr txBox="1"/>
          <p:nvPr/>
        </p:nvSpPr>
        <p:spPr>
          <a:xfrm>
            <a:off x="436973" y="59635"/>
            <a:ext cx="26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Zapis z kamery do pamięci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0C12162-613E-598F-CE62-28E07F98DEBD}"/>
              </a:ext>
            </a:extLst>
          </p:cNvPr>
          <p:cNvSpPr txBox="1"/>
          <p:nvPr/>
        </p:nvSpPr>
        <p:spPr>
          <a:xfrm>
            <a:off x="4943061" y="59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Odczyt z pamięci i przesyłanie do HDMI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03735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2107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B0E42BE-A109-A7C7-D9BD-A389EAD0DF9E}"/>
              </a:ext>
            </a:extLst>
          </p:cNvPr>
          <p:cNvSpPr txBox="1"/>
          <p:nvPr/>
        </p:nvSpPr>
        <p:spPr>
          <a:xfrm>
            <a:off x="9303026" y="132522"/>
            <a:ext cx="2888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Kwadraty W0,W1,W2 oznaczają przestrzenie w pamięci DDR w których zapisywane będą kolejne klatki odczytane z kamery. Natomiast </a:t>
            </a:r>
          </a:p>
          <a:p>
            <a:r>
              <a:rPr lang="pl-PL" sz="1400" dirty="0"/>
              <a:t>Kwadraty R0,R1,R2 oznaczają również przestrzenie w DDR ale dla danych już przetworzonych. Tablice W_EN i R_EN informują  który obszar (np.W0) nie jest aktualnie wykorzystywany(w przypadku W0 czy jest wykorzystywany do zapisu z kamery lub aktualnie procesowany przez algorytm filtrujący. Rejestry </a:t>
            </a:r>
            <a:r>
              <a:rPr lang="pl-PL" sz="1400" dirty="0" err="1"/>
              <a:t>R_Park</a:t>
            </a:r>
            <a:r>
              <a:rPr lang="pl-PL" sz="1400" dirty="0"/>
              <a:t> i </a:t>
            </a:r>
            <a:r>
              <a:rPr lang="pl-PL" sz="1400" dirty="0" err="1"/>
              <a:t>W_Park</a:t>
            </a:r>
            <a:r>
              <a:rPr lang="pl-PL" sz="1400" dirty="0"/>
              <a:t> informują czy moduł VDMA jest w trybie parkującym tzn. po skończeniu przetwarzania klatki dokonuje przetwarzania na tej samej przestrzeni pamięci co poprzednio (jeśli zapisywał do W0 to ponownie będzie zapisywał do W0). Rejestry </a:t>
            </a:r>
            <a:r>
              <a:rPr lang="pl-PL" sz="1400" dirty="0" err="1"/>
              <a:t>W_Current</a:t>
            </a:r>
            <a:r>
              <a:rPr lang="pl-PL" sz="1400" dirty="0"/>
              <a:t> i </a:t>
            </a:r>
            <a:r>
              <a:rPr lang="pl-PL" sz="1400" dirty="0" err="1"/>
              <a:t>R_Current</a:t>
            </a:r>
            <a:r>
              <a:rPr lang="pl-PL" sz="1400" dirty="0"/>
              <a:t> mówią która przestrzeń jest teraz przetwarzana(jeśli </a:t>
            </a:r>
            <a:r>
              <a:rPr lang="pl-PL" sz="1400" dirty="0" err="1"/>
              <a:t>W_Current</a:t>
            </a:r>
            <a:r>
              <a:rPr lang="pl-PL" sz="1400" dirty="0"/>
              <a:t> == 1 to znaczy że W1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2584"/>
              </p:ext>
            </p:extLst>
          </p:nvPr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8031"/>
              </p:ext>
            </p:extLst>
          </p:nvPr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0837"/>
              </p:ext>
            </p:extLst>
          </p:nvPr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730"/>
              </p:ext>
            </p:extLst>
          </p:nvPr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6327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5983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/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/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/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/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9684DBD1-A7BB-37B4-B0F1-4CC72EE71A84}"/>
              </a:ext>
            </a:extLst>
          </p:cNvPr>
          <p:cNvSpPr txBox="1"/>
          <p:nvPr/>
        </p:nvSpPr>
        <p:spPr>
          <a:xfrm>
            <a:off x="9256643" y="132522"/>
            <a:ext cx="2934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Start – Do W0 będzie zapisywana klatka natomiast z W2 dane będą przetwarzane i zapisywane do R2. Natomiast dane z R0 są odczytywane. Dlatego W_EN[1] =1 i R_EN[1] = 1 ponieważ tam nie ma danych i nie wykonywane są tam żadne operacje.</a:t>
            </a:r>
          </a:p>
          <a:p>
            <a:endParaRPr lang="pl-PL" sz="14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554A1C0-94FA-C5A7-1E6A-E2F32EC48DEB}"/>
              </a:ext>
            </a:extLst>
          </p:cNvPr>
          <p:cNvCxnSpPr/>
          <p:nvPr/>
        </p:nvCxnSpPr>
        <p:spPr>
          <a:xfrm>
            <a:off x="99392" y="51683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4BFD05-7D0F-F397-4877-217A2A27CDED}"/>
              </a:ext>
            </a:extLst>
          </p:cNvPr>
          <p:cNvSpPr txBox="1"/>
          <p:nvPr/>
        </p:nvSpPr>
        <p:spPr>
          <a:xfrm>
            <a:off x="43543" y="49780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0B911949-808F-FBD3-0052-AFC2515BB7B0}"/>
              </a:ext>
            </a:extLst>
          </p:cNvPr>
          <p:cNvCxnSpPr/>
          <p:nvPr/>
        </p:nvCxnSpPr>
        <p:spPr>
          <a:xfrm>
            <a:off x="4869624" y="525743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698172-CBCA-6E5D-BFD3-5780B98F3AA8}"/>
              </a:ext>
            </a:extLst>
          </p:cNvPr>
          <p:cNvSpPr txBox="1"/>
          <p:nvPr/>
        </p:nvSpPr>
        <p:spPr>
          <a:xfrm>
            <a:off x="4813775" y="5067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F5955C4C-2A67-531D-99D4-C4FB399B2B7C}"/>
              </a:ext>
            </a:extLst>
          </p:cNvPr>
          <p:cNvSpPr/>
          <p:nvPr/>
        </p:nvSpPr>
        <p:spPr>
          <a:xfrm>
            <a:off x="3204826" y="428967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C20ED16-5198-081E-9B59-688CADA2FD8F}"/>
              </a:ext>
            </a:extLst>
          </p:cNvPr>
          <p:cNvSpPr txBox="1"/>
          <p:nvPr/>
        </p:nvSpPr>
        <p:spPr>
          <a:xfrm>
            <a:off x="4882876" y="12582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AE53D1B-49E8-66CC-F2A2-1036FBAD874E}"/>
              </a:ext>
            </a:extLst>
          </p:cNvPr>
          <p:cNvSpPr txBox="1"/>
          <p:nvPr/>
        </p:nvSpPr>
        <p:spPr>
          <a:xfrm>
            <a:off x="9215556" y="3471132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R0 i automatycznie przechodzi do odczytu ramki R1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R_EN[2] jest 0. Processing nadal trwa dlatego trzeba będzie się zatrzymać na klatce R1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R_Park</a:t>
            </a:r>
            <a:r>
              <a:rPr lang="pl-PL" sz="1400" dirty="0"/>
              <a:t> = 1.  </a:t>
            </a:r>
            <a:r>
              <a:rPr lang="pl-PL" sz="1400" dirty="0" err="1"/>
              <a:t>R_Current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75342EEA-BB09-3F9B-3F0F-A60E96739C3E}"/>
              </a:ext>
            </a:extLst>
          </p:cNvPr>
          <p:cNvSpPr/>
          <p:nvPr/>
        </p:nvSpPr>
        <p:spPr>
          <a:xfrm>
            <a:off x="249678" y="415686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371A0D6B-6D26-8D5B-F66F-36CB8B9CE21F}"/>
              </a:ext>
            </a:extLst>
          </p:cNvPr>
          <p:cNvSpPr/>
          <p:nvPr/>
        </p:nvSpPr>
        <p:spPr>
          <a:xfrm>
            <a:off x="1495382" y="415686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DAC17FFC-E1F1-26C8-20C1-1C31D7D27117}"/>
              </a:ext>
            </a:extLst>
          </p:cNvPr>
          <p:cNvSpPr/>
          <p:nvPr/>
        </p:nvSpPr>
        <p:spPr>
          <a:xfrm>
            <a:off x="2760965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0358DF58-B388-E277-0945-86E873AAE99C}"/>
              </a:ext>
            </a:extLst>
          </p:cNvPr>
          <p:cNvCxnSpPr>
            <a:cxnSpLocks/>
          </p:cNvCxnSpPr>
          <p:nvPr/>
        </p:nvCxnSpPr>
        <p:spPr>
          <a:xfrm>
            <a:off x="4470495" y="3461124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080D6ABB-D349-2A75-9A89-1A57AE7F4524}"/>
              </a:ext>
            </a:extLst>
          </p:cNvPr>
          <p:cNvSpPr/>
          <p:nvPr/>
        </p:nvSpPr>
        <p:spPr>
          <a:xfrm>
            <a:off x="5093347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8AB766E-3575-EB3C-DF9E-363C83A1F2D8}"/>
              </a:ext>
            </a:extLst>
          </p:cNvPr>
          <p:cNvSpPr/>
          <p:nvPr/>
        </p:nvSpPr>
        <p:spPr>
          <a:xfrm>
            <a:off x="6339051" y="41568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00AB5450-79E4-B3A3-8A7F-7BE4D77543FF}"/>
              </a:ext>
            </a:extLst>
          </p:cNvPr>
          <p:cNvSpPr/>
          <p:nvPr/>
        </p:nvSpPr>
        <p:spPr>
          <a:xfrm>
            <a:off x="7604634" y="41568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9" name="Tabela 17">
            <a:extLst>
              <a:ext uri="{FF2B5EF4-FFF2-40B4-BE49-F238E27FC236}">
                <a16:creationId xmlns:a16="http://schemas.microsoft.com/office/drawing/2014/main" id="{8B0FFEE9-54AA-EF00-3AE1-EEC36652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5327"/>
              </p:ext>
            </p:extLst>
          </p:nvPr>
        </p:nvGraphicFramePr>
        <p:xfrm>
          <a:off x="5368201" y="556815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0" name="pole tekstowe 49">
            <a:extLst>
              <a:ext uri="{FF2B5EF4-FFF2-40B4-BE49-F238E27FC236}">
                <a16:creationId xmlns:a16="http://schemas.microsoft.com/office/drawing/2014/main" id="{B015AC15-1353-D7B0-2D19-25F91E585FBD}"/>
              </a:ext>
            </a:extLst>
          </p:cNvPr>
          <p:cNvSpPr txBox="1"/>
          <p:nvPr/>
        </p:nvSpPr>
        <p:spPr>
          <a:xfrm>
            <a:off x="4681795" y="55681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51" name="Tabela 17">
            <a:extLst>
              <a:ext uri="{FF2B5EF4-FFF2-40B4-BE49-F238E27FC236}">
                <a16:creationId xmlns:a16="http://schemas.microsoft.com/office/drawing/2014/main" id="{17C85F79-3B6F-8713-2835-F085706A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54106"/>
              </p:ext>
            </p:extLst>
          </p:nvPr>
        </p:nvGraphicFramePr>
        <p:xfrm>
          <a:off x="1188798" y="5558610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52ED182-E267-F2FF-EE1D-EC1EC048808B}"/>
              </a:ext>
            </a:extLst>
          </p:cNvPr>
          <p:cNvSpPr txBox="1"/>
          <p:nvPr/>
        </p:nvSpPr>
        <p:spPr>
          <a:xfrm>
            <a:off x="462317" y="55586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29B2801-BBF3-DCC7-0CD0-8C6AB382E57A}"/>
              </a:ext>
            </a:extLst>
          </p:cNvPr>
          <p:cNvSpPr txBox="1"/>
          <p:nvPr/>
        </p:nvSpPr>
        <p:spPr>
          <a:xfrm>
            <a:off x="1228874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8188ABAE-9AF5-9445-80EE-E35CFBEFEFAB}"/>
              </a:ext>
            </a:extLst>
          </p:cNvPr>
          <p:cNvSpPr txBox="1"/>
          <p:nvPr/>
        </p:nvSpPr>
        <p:spPr>
          <a:xfrm>
            <a:off x="1656077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44AEB5EC-E27B-CB46-D860-72719EC48A2F}"/>
              </a:ext>
            </a:extLst>
          </p:cNvPr>
          <p:cNvSpPr txBox="1"/>
          <p:nvPr/>
        </p:nvSpPr>
        <p:spPr>
          <a:xfrm>
            <a:off x="2125218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EC03955-5C2F-9D5F-324C-4D8B48D0286B}"/>
              </a:ext>
            </a:extLst>
          </p:cNvPr>
          <p:cNvSpPr txBox="1"/>
          <p:nvPr/>
        </p:nvSpPr>
        <p:spPr>
          <a:xfrm>
            <a:off x="5358596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C2B6767D-338F-505C-46C0-24D07C3E04A4}"/>
              </a:ext>
            </a:extLst>
          </p:cNvPr>
          <p:cNvSpPr txBox="1"/>
          <p:nvPr/>
        </p:nvSpPr>
        <p:spPr>
          <a:xfrm>
            <a:off x="5785799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BF30E96-8623-3E0E-C1D8-6C432D047758}"/>
              </a:ext>
            </a:extLst>
          </p:cNvPr>
          <p:cNvSpPr txBox="1"/>
          <p:nvPr/>
        </p:nvSpPr>
        <p:spPr>
          <a:xfrm>
            <a:off x="6254940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77740580-B083-2B4B-95DB-6C85BC6DC73B}"/>
              </a:ext>
            </a:extLst>
          </p:cNvPr>
          <p:cNvSpPr txBox="1"/>
          <p:nvPr/>
        </p:nvSpPr>
        <p:spPr>
          <a:xfrm>
            <a:off x="2717213" y="5549061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60" name="Tabela 41">
            <a:extLst>
              <a:ext uri="{FF2B5EF4-FFF2-40B4-BE49-F238E27FC236}">
                <a16:creationId xmlns:a16="http://schemas.microsoft.com/office/drawing/2014/main" id="{1DA428B6-5F70-1A65-0DB4-048D5FD1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2521"/>
              </p:ext>
            </p:extLst>
          </p:nvPr>
        </p:nvGraphicFramePr>
        <p:xfrm>
          <a:off x="3639959" y="553683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1" name="pole tekstowe 60">
            <a:extLst>
              <a:ext uri="{FF2B5EF4-FFF2-40B4-BE49-F238E27FC236}">
                <a16:creationId xmlns:a16="http://schemas.microsoft.com/office/drawing/2014/main" id="{28AD1B56-3C25-BEC3-7261-458271D389EC}"/>
              </a:ext>
            </a:extLst>
          </p:cNvPr>
          <p:cNvSpPr txBox="1"/>
          <p:nvPr/>
        </p:nvSpPr>
        <p:spPr>
          <a:xfrm>
            <a:off x="7190193" y="5558610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62" name="Tabela 41">
            <a:extLst>
              <a:ext uri="{FF2B5EF4-FFF2-40B4-BE49-F238E27FC236}">
                <a16:creationId xmlns:a16="http://schemas.microsoft.com/office/drawing/2014/main" id="{2D519ADA-ACC2-9011-4F71-76396509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0751"/>
              </p:ext>
            </p:extLst>
          </p:nvPr>
        </p:nvGraphicFramePr>
        <p:xfrm>
          <a:off x="8072864" y="554638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9C94FB33-CC6A-332C-9511-DA243824E786}"/>
              </a:ext>
            </a:extLst>
          </p:cNvPr>
          <p:cNvSpPr txBox="1"/>
          <p:nvPr/>
        </p:nvSpPr>
        <p:spPr>
          <a:xfrm>
            <a:off x="310983" y="6096104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4" name="Tabela 41">
            <a:extLst>
              <a:ext uri="{FF2B5EF4-FFF2-40B4-BE49-F238E27FC236}">
                <a16:creationId xmlns:a16="http://schemas.microsoft.com/office/drawing/2014/main" id="{82CDC08F-D4FD-6739-A5BC-CD320247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626"/>
              </p:ext>
            </p:extLst>
          </p:nvPr>
        </p:nvGraphicFramePr>
        <p:xfrm>
          <a:off x="1386718" y="60838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5" name="pole tekstowe 64">
            <a:extLst>
              <a:ext uri="{FF2B5EF4-FFF2-40B4-BE49-F238E27FC236}">
                <a16:creationId xmlns:a16="http://schemas.microsoft.com/office/drawing/2014/main" id="{3F541AD5-428C-77F3-C94C-76A21EEEC723}"/>
              </a:ext>
            </a:extLst>
          </p:cNvPr>
          <p:cNvSpPr txBox="1"/>
          <p:nvPr/>
        </p:nvSpPr>
        <p:spPr>
          <a:xfrm>
            <a:off x="4717883" y="6087055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6" name="Tabela 41">
            <a:extLst>
              <a:ext uri="{FF2B5EF4-FFF2-40B4-BE49-F238E27FC236}">
                <a16:creationId xmlns:a16="http://schemas.microsoft.com/office/drawing/2014/main" id="{05007D9B-698A-47F4-A885-7ADF2A23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353"/>
              </p:ext>
            </p:extLst>
          </p:nvPr>
        </p:nvGraphicFramePr>
        <p:xfrm>
          <a:off x="5753543" y="60748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12A5A3C-D900-6476-FADD-068B8D92170A}"/>
              </a:ext>
            </a:extLst>
          </p:cNvPr>
          <p:cNvCxnSpPr/>
          <p:nvPr/>
        </p:nvCxnSpPr>
        <p:spPr>
          <a:xfrm>
            <a:off x="977479" y="385434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31B4733A-4E44-2181-E4EC-41819BD0A6D0}"/>
              </a:ext>
            </a:extLst>
          </p:cNvPr>
          <p:cNvSpPr txBox="1"/>
          <p:nvPr/>
        </p:nvSpPr>
        <p:spPr>
          <a:xfrm>
            <a:off x="921630" y="383531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8270A32E-07FE-726A-034B-10ACE929254C}"/>
              </a:ext>
            </a:extLst>
          </p:cNvPr>
          <p:cNvCxnSpPr>
            <a:cxnSpLocks/>
          </p:cNvCxnSpPr>
          <p:nvPr/>
        </p:nvCxnSpPr>
        <p:spPr>
          <a:xfrm flipH="1">
            <a:off x="6331908" y="3854345"/>
            <a:ext cx="178184" cy="288429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0FF74E43-7E8C-C7B2-A731-879BB9193B70}"/>
              </a:ext>
            </a:extLst>
          </p:cNvPr>
          <p:cNvSpPr txBox="1"/>
          <p:nvPr/>
        </p:nvSpPr>
        <p:spPr>
          <a:xfrm>
            <a:off x="5897617" y="3877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71" name="Łuk 70">
            <a:extLst>
              <a:ext uri="{FF2B5EF4-FFF2-40B4-BE49-F238E27FC236}">
                <a16:creationId xmlns:a16="http://schemas.microsoft.com/office/drawing/2014/main" id="{0926E676-B33C-74CE-AF39-0DE0AF83BBBD}"/>
              </a:ext>
            </a:extLst>
          </p:cNvPr>
          <p:cNvSpPr/>
          <p:nvPr/>
        </p:nvSpPr>
        <p:spPr>
          <a:xfrm>
            <a:off x="3355112" y="3757569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BA3DF5C2-0DBB-4ECB-3BD3-4F464CD62295}"/>
              </a:ext>
            </a:extLst>
          </p:cNvPr>
          <p:cNvSpPr txBox="1"/>
          <p:nvPr/>
        </p:nvSpPr>
        <p:spPr>
          <a:xfrm>
            <a:off x="5033162" y="345442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209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804AEA1E-2528-0067-AD62-0C0120C6FA0B}"/>
              </a:ext>
            </a:extLst>
          </p:cNvPr>
          <p:cNvSpPr txBox="1"/>
          <p:nvPr/>
        </p:nvSpPr>
        <p:spPr>
          <a:xfrm>
            <a:off x="9171804" y="157826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W0 i automatycznie przechodzi do zapisu ramki W1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W_EN[2] jest 0. Processing nadal trwa dlatego trzeba będzie się zatrzymać na klatce W1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W_Park</a:t>
            </a:r>
            <a:r>
              <a:rPr lang="pl-PL" sz="1400" dirty="0"/>
              <a:t> = 1.  </a:t>
            </a:r>
            <a:r>
              <a:rPr lang="pl-PL" sz="1400" dirty="0" err="1"/>
              <a:t>W_Current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8A5BE3F9-F9FE-C08A-2766-C0A05744ACFA}"/>
              </a:ext>
            </a:extLst>
          </p:cNvPr>
          <p:cNvSpPr/>
          <p:nvPr/>
        </p:nvSpPr>
        <p:spPr>
          <a:xfrm>
            <a:off x="205926" y="8435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98346E49-16A1-8702-1156-F629A08776A8}"/>
              </a:ext>
            </a:extLst>
          </p:cNvPr>
          <p:cNvSpPr/>
          <p:nvPr/>
        </p:nvSpPr>
        <p:spPr>
          <a:xfrm>
            <a:off x="1451630" y="84355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BF1C41F-2E38-1A42-B7DD-CA0351842E39}"/>
              </a:ext>
            </a:extLst>
          </p:cNvPr>
          <p:cNvSpPr/>
          <p:nvPr/>
        </p:nvSpPr>
        <p:spPr>
          <a:xfrm>
            <a:off x="2717213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D77B2371-B5F0-D9DC-A993-D1BEF70F0C1A}"/>
              </a:ext>
            </a:extLst>
          </p:cNvPr>
          <p:cNvCxnSpPr>
            <a:cxnSpLocks/>
          </p:cNvCxnSpPr>
          <p:nvPr/>
        </p:nvCxnSpPr>
        <p:spPr>
          <a:xfrm>
            <a:off x="4426743" y="147818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1AE8C5CE-D086-1DAA-B2B9-F0BD38ABDF36}"/>
              </a:ext>
            </a:extLst>
          </p:cNvPr>
          <p:cNvSpPr/>
          <p:nvPr/>
        </p:nvSpPr>
        <p:spPr>
          <a:xfrm>
            <a:off x="5049595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A36E39A-0E77-9933-A065-CE6D06C768AC}"/>
              </a:ext>
            </a:extLst>
          </p:cNvPr>
          <p:cNvSpPr/>
          <p:nvPr/>
        </p:nvSpPr>
        <p:spPr>
          <a:xfrm>
            <a:off x="6295299" y="84355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E7BAB5E-3730-74E2-8C1E-520167A92AF4}"/>
              </a:ext>
            </a:extLst>
          </p:cNvPr>
          <p:cNvSpPr/>
          <p:nvPr/>
        </p:nvSpPr>
        <p:spPr>
          <a:xfrm>
            <a:off x="7560882" y="84355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0" name="Tabela 17">
            <a:extLst>
              <a:ext uri="{FF2B5EF4-FFF2-40B4-BE49-F238E27FC236}">
                <a16:creationId xmlns:a16="http://schemas.microsoft.com/office/drawing/2014/main" id="{49D22CA8-D9B8-F6B9-93D9-319357CB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929"/>
              </p:ext>
            </p:extLst>
          </p:nvPr>
        </p:nvGraphicFramePr>
        <p:xfrm>
          <a:off x="5324449" y="225485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ECBF3F3F-EFA5-D9BB-AF12-79733FB2CD26}"/>
              </a:ext>
            </a:extLst>
          </p:cNvPr>
          <p:cNvSpPr txBox="1"/>
          <p:nvPr/>
        </p:nvSpPr>
        <p:spPr>
          <a:xfrm>
            <a:off x="4638043" y="22548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12" name="Tabela 17">
            <a:extLst>
              <a:ext uri="{FF2B5EF4-FFF2-40B4-BE49-F238E27FC236}">
                <a16:creationId xmlns:a16="http://schemas.microsoft.com/office/drawing/2014/main" id="{B95272C4-566C-B286-F918-ECE8F857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95276"/>
              </p:ext>
            </p:extLst>
          </p:nvPr>
        </p:nvGraphicFramePr>
        <p:xfrm>
          <a:off x="1145046" y="224530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FDC04088-752B-7C73-207D-CD0515673135}"/>
              </a:ext>
            </a:extLst>
          </p:cNvPr>
          <p:cNvSpPr txBox="1"/>
          <p:nvPr/>
        </p:nvSpPr>
        <p:spPr>
          <a:xfrm>
            <a:off x="418565" y="22453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2E4A1D9-9532-39C3-EC27-8DDF5B4618F8}"/>
              </a:ext>
            </a:extLst>
          </p:cNvPr>
          <p:cNvSpPr txBox="1"/>
          <p:nvPr/>
        </p:nvSpPr>
        <p:spPr>
          <a:xfrm>
            <a:off x="1185122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465CC725-B863-D372-0E6C-ECCDBA73FA03}"/>
              </a:ext>
            </a:extLst>
          </p:cNvPr>
          <p:cNvSpPr txBox="1"/>
          <p:nvPr/>
        </p:nvSpPr>
        <p:spPr>
          <a:xfrm>
            <a:off x="1612325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B2CE847B-0D3D-8A07-9A91-82D0E84FA4D7}"/>
              </a:ext>
            </a:extLst>
          </p:cNvPr>
          <p:cNvSpPr txBox="1"/>
          <p:nvPr/>
        </p:nvSpPr>
        <p:spPr>
          <a:xfrm>
            <a:off x="2081466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4C1F505E-59D1-6B8C-4025-224CB4AAFA7F}"/>
              </a:ext>
            </a:extLst>
          </p:cNvPr>
          <p:cNvSpPr txBox="1"/>
          <p:nvPr/>
        </p:nvSpPr>
        <p:spPr>
          <a:xfrm>
            <a:off x="5314844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A626CDB3-C9C1-7FF9-5D67-3B8CBB6BEDBE}"/>
              </a:ext>
            </a:extLst>
          </p:cNvPr>
          <p:cNvSpPr txBox="1"/>
          <p:nvPr/>
        </p:nvSpPr>
        <p:spPr>
          <a:xfrm>
            <a:off x="5742047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2DEF5658-BD7B-38DF-C19E-7D96F05B5E73}"/>
              </a:ext>
            </a:extLst>
          </p:cNvPr>
          <p:cNvSpPr txBox="1"/>
          <p:nvPr/>
        </p:nvSpPr>
        <p:spPr>
          <a:xfrm>
            <a:off x="6211188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22E8B3B9-656C-1B04-0C6A-6A6EC2AC94B5}"/>
              </a:ext>
            </a:extLst>
          </p:cNvPr>
          <p:cNvSpPr txBox="1"/>
          <p:nvPr/>
        </p:nvSpPr>
        <p:spPr>
          <a:xfrm>
            <a:off x="2673461" y="223575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21" name="Tabela 41">
            <a:extLst>
              <a:ext uri="{FF2B5EF4-FFF2-40B4-BE49-F238E27FC236}">
                <a16:creationId xmlns:a16="http://schemas.microsoft.com/office/drawing/2014/main" id="{8A2586BE-A573-2388-B9E5-1DFF3344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610"/>
              </p:ext>
            </p:extLst>
          </p:nvPr>
        </p:nvGraphicFramePr>
        <p:xfrm>
          <a:off x="3596207" y="22235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518319F2-2C81-D488-383E-5F1A2EA17D76}"/>
              </a:ext>
            </a:extLst>
          </p:cNvPr>
          <p:cNvSpPr txBox="1"/>
          <p:nvPr/>
        </p:nvSpPr>
        <p:spPr>
          <a:xfrm>
            <a:off x="7146441" y="224530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23" name="Tabela 41">
            <a:extLst>
              <a:ext uri="{FF2B5EF4-FFF2-40B4-BE49-F238E27FC236}">
                <a16:creationId xmlns:a16="http://schemas.microsoft.com/office/drawing/2014/main" id="{D869118C-E5A6-6D94-CBBF-BC1C465E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70122"/>
              </p:ext>
            </p:extLst>
          </p:nvPr>
        </p:nvGraphicFramePr>
        <p:xfrm>
          <a:off x="8029112" y="22330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3A1C7601-ED63-66D2-3894-BF34B77B19C4}"/>
              </a:ext>
            </a:extLst>
          </p:cNvPr>
          <p:cNvSpPr txBox="1"/>
          <p:nvPr/>
        </p:nvSpPr>
        <p:spPr>
          <a:xfrm>
            <a:off x="205926" y="277839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25" name="Tabela 41">
            <a:extLst>
              <a:ext uri="{FF2B5EF4-FFF2-40B4-BE49-F238E27FC236}">
                <a16:creationId xmlns:a16="http://schemas.microsoft.com/office/drawing/2014/main" id="{7A3E370B-D3D7-F501-7409-B2DC0605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5514"/>
              </p:ext>
            </p:extLst>
          </p:nvPr>
        </p:nvGraphicFramePr>
        <p:xfrm>
          <a:off x="1342966" y="277057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B957F9AC-EEC6-2F98-3098-39AD042AE0D4}"/>
              </a:ext>
            </a:extLst>
          </p:cNvPr>
          <p:cNvSpPr txBox="1"/>
          <p:nvPr/>
        </p:nvSpPr>
        <p:spPr>
          <a:xfrm>
            <a:off x="4674131" y="277374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27" name="Tabela 41">
            <a:extLst>
              <a:ext uri="{FF2B5EF4-FFF2-40B4-BE49-F238E27FC236}">
                <a16:creationId xmlns:a16="http://schemas.microsoft.com/office/drawing/2014/main" id="{A17DCAF0-5675-1620-F2A6-97B954692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9710"/>
              </p:ext>
            </p:extLst>
          </p:nvPr>
        </p:nvGraphicFramePr>
        <p:xfrm>
          <a:off x="5709791" y="276152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BB8297F-891F-63A9-767B-1632042021EE}"/>
              </a:ext>
            </a:extLst>
          </p:cNvPr>
          <p:cNvCxnSpPr>
            <a:cxnSpLocks/>
          </p:cNvCxnSpPr>
          <p:nvPr/>
        </p:nvCxnSpPr>
        <p:spPr>
          <a:xfrm flipH="1">
            <a:off x="1422349" y="406543"/>
            <a:ext cx="158945" cy="444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8A6AFFE5-5832-459B-0505-2D706BFBDE40}"/>
              </a:ext>
            </a:extLst>
          </p:cNvPr>
          <p:cNvSpPr txBox="1"/>
          <p:nvPr/>
        </p:nvSpPr>
        <p:spPr>
          <a:xfrm>
            <a:off x="1448520" y="549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F8027EDA-C9BF-6499-7316-04853D608FD1}"/>
              </a:ext>
            </a:extLst>
          </p:cNvPr>
          <p:cNvCxnSpPr>
            <a:cxnSpLocks/>
          </p:cNvCxnSpPr>
          <p:nvPr/>
        </p:nvCxnSpPr>
        <p:spPr>
          <a:xfrm rot="8702084">
            <a:off x="6374971" y="160824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1FA26D47-A830-3A7B-7A5D-5CA4BBC26C87}"/>
              </a:ext>
            </a:extLst>
          </p:cNvPr>
          <p:cNvSpPr txBox="1"/>
          <p:nvPr/>
        </p:nvSpPr>
        <p:spPr>
          <a:xfrm>
            <a:off x="6377709" y="16339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2" name="Łuk 131">
            <a:extLst>
              <a:ext uri="{FF2B5EF4-FFF2-40B4-BE49-F238E27FC236}">
                <a16:creationId xmlns:a16="http://schemas.microsoft.com/office/drawing/2014/main" id="{DE5645D8-1693-B6CA-5409-54AB6D722D84}"/>
              </a:ext>
            </a:extLst>
          </p:cNvPr>
          <p:cNvSpPr/>
          <p:nvPr/>
        </p:nvSpPr>
        <p:spPr>
          <a:xfrm>
            <a:off x="3311360" y="444263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8224D57-4328-C7B0-DC87-7EC70AA50999}"/>
              </a:ext>
            </a:extLst>
          </p:cNvPr>
          <p:cNvSpPr txBox="1"/>
          <p:nvPr/>
        </p:nvSpPr>
        <p:spPr>
          <a:xfrm>
            <a:off x="4989410" y="14111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5926" y="415343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1630" y="415343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7213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6743" y="345769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49595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5299" y="415343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0882" y="415343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6154"/>
              </p:ext>
            </p:extLst>
          </p:nvPr>
        </p:nvGraphicFramePr>
        <p:xfrm>
          <a:off x="5324449" y="556473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8043" y="55647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77126"/>
              </p:ext>
            </p:extLst>
          </p:nvPr>
        </p:nvGraphicFramePr>
        <p:xfrm>
          <a:off x="1145046" y="555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8565" y="555518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5122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2325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1466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4844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2047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1188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3461" y="554563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37838"/>
              </p:ext>
            </p:extLst>
          </p:nvPr>
        </p:nvGraphicFramePr>
        <p:xfrm>
          <a:off x="3596207" y="553341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6441" y="555518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64710"/>
              </p:ext>
            </p:extLst>
          </p:nvPr>
        </p:nvGraphicFramePr>
        <p:xfrm>
          <a:off x="8029112" y="554296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5926" y="608827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89783"/>
              </p:ext>
            </p:extLst>
          </p:nvPr>
        </p:nvGraphicFramePr>
        <p:xfrm>
          <a:off x="1342966" y="608045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4131" y="608363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7808"/>
              </p:ext>
            </p:extLst>
          </p:nvPr>
        </p:nvGraphicFramePr>
        <p:xfrm>
          <a:off x="5709791" y="607140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>
            <a:off x="2081466" y="3885619"/>
            <a:ext cx="159467" cy="26781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2126340" y="385928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 rot="8702084">
            <a:off x="6651529" y="492315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687338" y="494806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7042" y="3482806"/>
            <a:ext cx="2934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W2 z R2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W_EN[0] i R_EN[0] są 1 dlatego może ich użyć i ustawia rejestry na 0</a:t>
            </a:r>
          </a:p>
        </p:txBody>
      </p:sp>
    </p:spTree>
    <p:extLst>
      <p:ext uri="{BB962C8B-B14F-4D97-AF65-F5344CB8AC3E}">
        <p14:creationId xmlns:p14="http://schemas.microsoft.com/office/powerpoint/2010/main" val="11617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7262" y="8138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2966" y="8138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8549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8079" y="11815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50931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6635" y="8138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2218" y="8138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6142"/>
              </p:ext>
            </p:extLst>
          </p:nvPr>
        </p:nvGraphicFramePr>
        <p:xfrm>
          <a:off x="5325785" y="222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9379" y="22251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6121"/>
              </p:ext>
            </p:extLst>
          </p:nvPr>
        </p:nvGraphicFramePr>
        <p:xfrm>
          <a:off x="1146382" y="22156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9901" y="22156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6458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3661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2802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6180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3383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2524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4797" y="22060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22296"/>
              </p:ext>
            </p:extLst>
          </p:nvPr>
        </p:nvGraphicFramePr>
        <p:xfrm>
          <a:off x="3597543" y="21938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7777" y="22156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01782"/>
              </p:ext>
            </p:extLst>
          </p:nvPr>
        </p:nvGraphicFramePr>
        <p:xfrm>
          <a:off x="8030448" y="22034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7262" y="27487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50104"/>
              </p:ext>
            </p:extLst>
          </p:nvPr>
        </p:nvGraphicFramePr>
        <p:xfrm>
          <a:off x="1344302" y="27409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5467" y="27440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37135"/>
              </p:ext>
            </p:extLst>
          </p:nvPr>
        </p:nvGraphicFramePr>
        <p:xfrm>
          <a:off x="5711127" y="27318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 flipV="1">
            <a:off x="1482694" y="1629107"/>
            <a:ext cx="155893" cy="29688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1529445" y="16475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>
            <a:off x="6199221" y="517397"/>
            <a:ext cx="102064" cy="34689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198455" y="53483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8378" y="143258"/>
            <a:ext cx="29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Odczyt z R1 zakończył się ale w poprzednim </a:t>
            </a:r>
            <a:r>
              <a:rPr lang="pl-PL" sz="1400" dirty="0" err="1"/>
              <a:t>read-callbecku</a:t>
            </a:r>
            <a:r>
              <a:rPr lang="pl-PL" sz="1400" dirty="0"/>
              <a:t> ustawiony został </a:t>
            </a:r>
            <a:r>
              <a:rPr lang="pl-PL" sz="1400" dirty="0" err="1"/>
              <a:t>R_Park</a:t>
            </a:r>
            <a:r>
              <a:rPr lang="pl-PL" sz="1400" dirty="0"/>
              <a:t> i odczyt będzie dalej z tej samej klatki .Ponieważ R[2] jest wolny można </a:t>
            </a:r>
            <a:r>
              <a:rPr lang="pl-PL" sz="1400" dirty="0" err="1"/>
              <a:t>R_park</a:t>
            </a:r>
            <a:r>
              <a:rPr lang="pl-PL" sz="1400" dirty="0"/>
              <a:t> wyłączyć.</a:t>
            </a:r>
          </a:p>
        </p:txBody>
      </p:sp>
      <p:sp>
        <p:nvSpPr>
          <p:cNvPr id="3" name="Łuk 2">
            <a:extLst>
              <a:ext uri="{FF2B5EF4-FFF2-40B4-BE49-F238E27FC236}">
                <a16:creationId xmlns:a16="http://schemas.microsoft.com/office/drawing/2014/main" id="{D4E006ED-1176-F63B-A1F2-290EC43104F4}"/>
              </a:ext>
            </a:extLst>
          </p:cNvPr>
          <p:cNvSpPr/>
          <p:nvPr/>
        </p:nvSpPr>
        <p:spPr>
          <a:xfrm>
            <a:off x="458234" y="47653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D7DEC1F-7670-A3E6-AD2F-4109CBDEEA46}"/>
              </a:ext>
            </a:extLst>
          </p:cNvPr>
          <p:cNvSpPr txBox="1"/>
          <p:nvPr/>
        </p:nvSpPr>
        <p:spPr>
          <a:xfrm>
            <a:off x="2136284" y="17338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163510" y="410063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409214" y="410062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674797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384327" y="340489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007179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252883" y="410062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518466" y="410062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7454"/>
              </p:ext>
            </p:extLst>
          </p:nvPr>
        </p:nvGraphicFramePr>
        <p:xfrm>
          <a:off x="5282033" y="55119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595627" y="55119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8676"/>
              </p:ext>
            </p:extLst>
          </p:nvPr>
        </p:nvGraphicFramePr>
        <p:xfrm>
          <a:off x="1102630" y="550237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376149" y="5502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142706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569909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039050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272428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699631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168772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631045" y="549282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8446"/>
              </p:ext>
            </p:extLst>
          </p:nvPr>
        </p:nvGraphicFramePr>
        <p:xfrm>
          <a:off x="3553791" y="548060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104025" y="550237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46529"/>
              </p:ext>
            </p:extLst>
          </p:nvPr>
        </p:nvGraphicFramePr>
        <p:xfrm>
          <a:off x="7986696" y="549015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163510" y="603546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05293"/>
              </p:ext>
            </p:extLst>
          </p:nvPr>
        </p:nvGraphicFramePr>
        <p:xfrm>
          <a:off x="1300550" y="60276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631715" y="603082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5413"/>
              </p:ext>
            </p:extLst>
          </p:nvPr>
        </p:nvGraphicFramePr>
        <p:xfrm>
          <a:off x="5667375" y="60185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448681" y="3874050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511066" y="38803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>
            <a:off x="6858798" y="3828591"/>
            <a:ext cx="164724" cy="2188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930171" y="381078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110870" y="3421059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Zapis do W1 zakończył się ale w poprzednim </a:t>
            </a:r>
            <a:r>
              <a:rPr lang="pl-PL" sz="1400" dirty="0" err="1"/>
              <a:t>write-callbecku</a:t>
            </a:r>
            <a:r>
              <a:rPr lang="pl-PL" sz="1400" dirty="0"/>
              <a:t> ustawiony został </a:t>
            </a:r>
            <a:r>
              <a:rPr lang="pl-PL" sz="1400" dirty="0" err="1"/>
              <a:t>W_Park</a:t>
            </a:r>
            <a:r>
              <a:rPr lang="pl-PL" sz="1400" dirty="0"/>
              <a:t> i zapis będzie dalej do tej samej </a:t>
            </a:r>
            <a:r>
              <a:rPr lang="pl-PL" sz="1400" dirty="0" err="1"/>
              <a:t>klatki.Ponieważ</a:t>
            </a:r>
            <a:r>
              <a:rPr lang="pl-PL" sz="1400" dirty="0"/>
              <a:t> W[2] jest wolny można </a:t>
            </a:r>
            <a:r>
              <a:rPr lang="pl-PL" sz="1400" dirty="0" err="1"/>
              <a:t>W_park</a:t>
            </a:r>
            <a:r>
              <a:rPr lang="pl-PL" sz="1400" dirty="0"/>
              <a:t> wyłączyć.</a:t>
            </a:r>
          </a:p>
        </p:txBody>
      </p:sp>
      <p:sp>
        <p:nvSpPr>
          <p:cNvPr id="41" name="Łuk 40">
            <a:extLst>
              <a:ext uri="{FF2B5EF4-FFF2-40B4-BE49-F238E27FC236}">
                <a16:creationId xmlns:a16="http://schemas.microsoft.com/office/drawing/2014/main" id="{8FC225F7-D10F-3974-8DDA-1992ED8F83AD}"/>
              </a:ext>
            </a:extLst>
          </p:cNvPr>
          <p:cNvSpPr/>
          <p:nvPr/>
        </p:nvSpPr>
        <p:spPr>
          <a:xfrm>
            <a:off x="414482" y="376327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0320810-D742-F571-0CDE-0D7F701C50DC}"/>
              </a:ext>
            </a:extLst>
          </p:cNvPr>
          <p:cNvSpPr txBox="1"/>
          <p:nvPr/>
        </p:nvSpPr>
        <p:spPr>
          <a:xfrm>
            <a:off x="2092532" y="346012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569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296032" y="701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541736" y="701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807319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450588" y="610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139701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385405" y="701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650988" y="701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17043"/>
              </p:ext>
            </p:extLst>
          </p:nvPr>
        </p:nvGraphicFramePr>
        <p:xfrm>
          <a:off x="5414555" y="2112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728149" y="2112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38609"/>
              </p:ext>
            </p:extLst>
          </p:nvPr>
        </p:nvGraphicFramePr>
        <p:xfrm>
          <a:off x="1235152" y="2103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508671" y="2103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275228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702431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171572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404950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832153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301294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763567" y="2093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3011"/>
              </p:ext>
            </p:extLst>
          </p:nvPr>
        </p:nvGraphicFramePr>
        <p:xfrm>
          <a:off x="3686313" y="2081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236547" y="2103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0035"/>
              </p:ext>
            </p:extLst>
          </p:nvPr>
        </p:nvGraphicFramePr>
        <p:xfrm>
          <a:off x="8119218" y="2090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296032" y="2636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6668"/>
              </p:ext>
            </p:extLst>
          </p:nvPr>
        </p:nvGraphicFramePr>
        <p:xfrm>
          <a:off x="1433072" y="2628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764237" y="2631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667"/>
              </p:ext>
            </p:extLst>
          </p:nvPr>
        </p:nvGraphicFramePr>
        <p:xfrm>
          <a:off x="5799897" y="2619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955866" y="447796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979764" y="43837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 flipV="1">
            <a:off x="6379428" y="1587107"/>
            <a:ext cx="135033" cy="19049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508640" y="154903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086692" y="88906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W0 z R0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W_EN[1] i R_EN[1] są 0 dlatego musi czekać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296032" y="38302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541736" y="38302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807319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450588" y="373942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139701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385405" y="383027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650988" y="383027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8644"/>
              </p:ext>
            </p:extLst>
          </p:nvPr>
        </p:nvGraphicFramePr>
        <p:xfrm>
          <a:off x="5414555" y="52415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728149" y="52415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91434"/>
              </p:ext>
            </p:extLst>
          </p:nvPr>
        </p:nvGraphicFramePr>
        <p:xfrm>
          <a:off x="1235152" y="523202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508671" y="52320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275228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702431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171572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404950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832153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301294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763567" y="522247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2271"/>
              </p:ext>
            </p:extLst>
          </p:nvPr>
        </p:nvGraphicFramePr>
        <p:xfrm>
          <a:off x="3686313" y="521025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236547" y="523202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3677"/>
              </p:ext>
            </p:extLst>
          </p:nvPr>
        </p:nvGraphicFramePr>
        <p:xfrm>
          <a:off x="8119218" y="521980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296032" y="576511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49"/>
              </p:ext>
            </p:extLst>
          </p:nvPr>
        </p:nvGraphicFramePr>
        <p:xfrm>
          <a:off x="1433072" y="575729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764237" y="576046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46033"/>
              </p:ext>
            </p:extLst>
          </p:nvPr>
        </p:nvGraphicFramePr>
        <p:xfrm>
          <a:off x="5799897" y="574824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1955866" y="3576625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1979764" y="356720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</p:cNvCxnSpPr>
          <p:nvPr/>
        </p:nvCxnSpPr>
        <p:spPr>
          <a:xfrm flipH="1">
            <a:off x="7649638" y="3429000"/>
            <a:ext cx="142640" cy="39981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649638" y="350502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14C624A0-7C45-3156-B335-6075DD5099CE}"/>
              </a:ext>
            </a:extLst>
          </p:cNvPr>
          <p:cNvSpPr txBox="1"/>
          <p:nvPr/>
        </p:nvSpPr>
        <p:spPr>
          <a:xfrm>
            <a:off x="9254516" y="3338486"/>
            <a:ext cx="26754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Kanał </a:t>
            </a:r>
            <a:r>
              <a:rPr lang="pl-PL" sz="1600" dirty="0" err="1"/>
              <a:t>read</a:t>
            </a:r>
            <a:r>
              <a:rPr lang="pl-PL" sz="1600" dirty="0"/>
              <a:t> zakończył odczytywanie ramki R1 i automatycznie przechodzi do odczytu ramki R2 (bo </a:t>
            </a:r>
            <a:r>
              <a:rPr lang="pl-PL" sz="1600" dirty="0" err="1"/>
              <a:t>R_Park</a:t>
            </a:r>
            <a:r>
              <a:rPr lang="pl-PL" sz="1600" dirty="0"/>
              <a:t> == 0) i wywołuje przerwanie. W </a:t>
            </a:r>
            <a:r>
              <a:rPr lang="pl-PL" sz="1600" dirty="0" err="1"/>
              <a:t>callbacku</a:t>
            </a:r>
            <a:r>
              <a:rPr lang="pl-PL" sz="1600" dirty="0"/>
              <a:t> sprawdzane jest czy R_EN[0] jest 0. R_EN[0] jest wolne dlatego nie parkujemy. </a:t>
            </a:r>
            <a:r>
              <a:rPr lang="pl-PL" sz="1600" dirty="0" err="1"/>
              <a:t>R_Current</a:t>
            </a:r>
            <a:r>
              <a:rPr lang="pl-PL" sz="1600" dirty="0"/>
              <a:t> inkrementujemy</a:t>
            </a:r>
          </a:p>
        </p:txBody>
      </p:sp>
    </p:spTree>
    <p:extLst>
      <p:ext uri="{BB962C8B-B14F-4D97-AF65-F5344CB8AC3E}">
        <p14:creationId xmlns:p14="http://schemas.microsoft.com/office/powerpoint/2010/main" val="30906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170136" y="4917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415840" y="4917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681423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324692" y="40093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013805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259509" y="4917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525092" y="4917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1932"/>
              </p:ext>
            </p:extLst>
          </p:nvPr>
        </p:nvGraphicFramePr>
        <p:xfrm>
          <a:off x="5288659" y="19030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602253" y="19030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8344"/>
              </p:ext>
            </p:extLst>
          </p:nvPr>
        </p:nvGraphicFramePr>
        <p:xfrm>
          <a:off x="1109256" y="18935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382775" y="18935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149332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576535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045676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279054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706257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175398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637671" y="18839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1263"/>
              </p:ext>
            </p:extLst>
          </p:nvPr>
        </p:nvGraphicFramePr>
        <p:xfrm>
          <a:off x="3560417" y="18717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110651" y="18935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79028"/>
              </p:ext>
            </p:extLst>
          </p:nvPr>
        </p:nvGraphicFramePr>
        <p:xfrm>
          <a:off x="7993322" y="18813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170136" y="24266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53858"/>
              </p:ext>
            </p:extLst>
          </p:nvPr>
        </p:nvGraphicFramePr>
        <p:xfrm>
          <a:off x="1307176" y="24188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638341" y="24219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3140"/>
              </p:ext>
            </p:extLst>
          </p:nvPr>
        </p:nvGraphicFramePr>
        <p:xfrm>
          <a:off x="5674001" y="24097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2763078" y="201216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2885262" y="18551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939223" y="132522"/>
            <a:ext cx="5181" cy="35926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944404" y="201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34915CA-BA9B-E400-1D91-89CC6D0688B9}"/>
              </a:ext>
            </a:extLst>
          </p:cNvPr>
          <p:cNvSpPr txBox="1"/>
          <p:nvPr/>
        </p:nvSpPr>
        <p:spPr>
          <a:xfrm>
            <a:off x="9189880" y="-31856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W1 i automatycznie przechodzi do zapisu ramki W2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W_EN[3] jest 0. Klatka jest wolna dlatego tylko inkrementujemy </a:t>
            </a:r>
            <a:r>
              <a:rPr lang="pl-PL" sz="1400" dirty="0" err="1"/>
              <a:t>W_Current</a:t>
            </a:r>
            <a:endParaRPr lang="pl-PL" sz="1400" dirty="0"/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170136" y="3476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15840" y="3476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681423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324692" y="3385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13805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259509" y="3476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525092" y="3476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88410"/>
              </p:ext>
            </p:extLst>
          </p:nvPr>
        </p:nvGraphicFramePr>
        <p:xfrm>
          <a:off x="5288659" y="4887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02253" y="4887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7090"/>
              </p:ext>
            </p:extLst>
          </p:nvPr>
        </p:nvGraphicFramePr>
        <p:xfrm>
          <a:off x="1109256" y="4878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382775" y="4878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149332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576535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045676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279054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06257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175398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637671" y="4868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66171"/>
              </p:ext>
            </p:extLst>
          </p:nvPr>
        </p:nvGraphicFramePr>
        <p:xfrm>
          <a:off x="3560417" y="4856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10651" y="4878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40825"/>
              </p:ext>
            </p:extLst>
          </p:nvPr>
        </p:nvGraphicFramePr>
        <p:xfrm>
          <a:off x="7993322" y="4865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170136" y="5411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1570"/>
              </p:ext>
            </p:extLst>
          </p:nvPr>
        </p:nvGraphicFramePr>
        <p:xfrm>
          <a:off x="1307176" y="5403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638341" y="5406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5120"/>
              </p:ext>
            </p:extLst>
          </p:nvPr>
        </p:nvGraphicFramePr>
        <p:xfrm>
          <a:off x="5674001" y="5394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>
            <a:off x="3359524" y="3185873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885262" y="3170168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>
            <a:off x="7790437" y="3156913"/>
            <a:ext cx="241366" cy="3191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944404" y="318587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189880" y="2952801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W1 i R1 są wolne następuje </a:t>
            </a:r>
            <a:r>
              <a:rPr lang="pl-PL" sz="1400" dirty="0" err="1"/>
              <a:t>processing</a:t>
            </a:r>
            <a:r>
              <a:rPr lang="pl-PL" sz="1400" dirty="0"/>
              <a:t>. </a:t>
            </a:r>
          </a:p>
        </p:txBody>
      </p:sp>
      <p:sp>
        <p:nvSpPr>
          <p:cNvPr id="165" name="Łuk 164">
            <a:extLst>
              <a:ext uri="{FF2B5EF4-FFF2-40B4-BE49-F238E27FC236}">
                <a16:creationId xmlns:a16="http://schemas.microsoft.com/office/drawing/2014/main" id="{FAF2B591-5166-6AA8-1EF8-E3E71606A272}"/>
              </a:ext>
            </a:extLst>
          </p:cNvPr>
          <p:cNvSpPr/>
          <p:nvPr/>
        </p:nvSpPr>
        <p:spPr>
          <a:xfrm>
            <a:off x="1768117" y="3035296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78402D4F-7F12-BF29-8157-ED7FF9A1785F}"/>
              </a:ext>
            </a:extLst>
          </p:cNvPr>
          <p:cNvSpPr txBox="1"/>
          <p:nvPr/>
        </p:nvSpPr>
        <p:spPr>
          <a:xfrm>
            <a:off x="3446167" y="27321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2877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248866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94570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760153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403422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9253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338239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603822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6220"/>
              </p:ext>
            </p:extLst>
          </p:nvPr>
        </p:nvGraphicFramePr>
        <p:xfrm>
          <a:off x="5367389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80983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2267"/>
              </p:ext>
            </p:extLst>
          </p:nvPr>
        </p:nvGraphicFramePr>
        <p:xfrm>
          <a:off x="1187986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461505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228062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655265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124406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35778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8498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25412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716401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3491"/>
              </p:ext>
            </p:extLst>
          </p:nvPr>
        </p:nvGraphicFramePr>
        <p:xfrm>
          <a:off x="3639147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89381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2660"/>
              </p:ext>
            </p:extLst>
          </p:nvPr>
        </p:nvGraphicFramePr>
        <p:xfrm>
          <a:off x="8072052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248866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06588"/>
              </p:ext>
            </p:extLst>
          </p:nvPr>
        </p:nvGraphicFramePr>
        <p:xfrm>
          <a:off x="1385906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717071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433"/>
              </p:ext>
            </p:extLst>
          </p:nvPr>
        </p:nvGraphicFramePr>
        <p:xfrm>
          <a:off x="5752731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 flipV="1">
            <a:off x="3109386" y="1369916"/>
            <a:ext cx="133266" cy="33247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689295" y="1440782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 flipV="1">
            <a:off x="7668266" y="1359199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831390" y="137891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268610" y="0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Processing się skończył ale W2 i R2 nie są gotowe więc czekamy</a:t>
            </a:r>
          </a:p>
        </p:txBody>
      </p:sp>
      <p:sp>
        <p:nvSpPr>
          <p:cNvPr id="132" name="Prostokąt 131">
            <a:extLst>
              <a:ext uri="{FF2B5EF4-FFF2-40B4-BE49-F238E27FC236}">
                <a16:creationId xmlns:a16="http://schemas.microsoft.com/office/drawing/2014/main" id="{06987D9E-8620-D042-71B8-8F9F4AC1AD28}"/>
              </a:ext>
            </a:extLst>
          </p:cNvPr>
          <p:cNvSpPr/>
          <p:nvPr/>
        </p:nvSpPr>
        <p:spPr>
          <a:xfrm>
            <a:off x="202484" y="363207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64" name="Prostokąt 163">
            <a:extLst>
              <a:ext uri="{FF2B5EF4-FFF2-40B4-BE49-F238E27FC236}">
                <a16:creationId xmlns:a16="http://schemas.microsoft.com/office/drawing/2014/main" id="{818CCA2F-8E6D-BA72-8260-6E83FFF4DB65}"/>
              </a:ext>
            </a:extLst>
          </p:cNvPr>
          <p:cNvSpPr/>
          <p:nvPr/>
        </p:nvSpPr>
        <p:spPr>
          <a:xfrm>
            <a:off x="1448188" y="363207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ED982E1C-3525-FF7A-93A4-220C342671F2}"/>
              </a:ext>
            </a:extLst>
          </p:cNvPr>
          <p:cNvSpPr/>
          <p:nvPr/>
        </p:nvSpPr>
        <p:spPr>
          <a:xfrm>
            <a:off x="2713771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68" name="Łącznik prosty 167">
            <a:extLst>
              <a:ext uri="{FF2B5EF4-FFF2-40B4-BE49-F238E27FC236}">
                <a16:creationId xmlns:a16="http://schemas.microsoft.com/office/drawing/2014/main" id="{8F5F0401-F09F-830B-800E-7B9C2351609B}"/>
              </a:ext>
            </a:extLst>
          </p:cNvPr>
          <p:cNvCxnSpPr>
            <a:cxnSpLocks/>
          </p:cNvCxnSpPr>
          <p:nvPr/>
        </p:nvCxnSpPr>
        <p:spPr>
          <a:xfrm>
            <a:off x="4357040" y="3541227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5B9E0648-4FEC-812B-1B1D-9CE4986539F2}"/>
              </a:ext>
            </a:extLst>
          </p:cNvPr>
          <p:cNvSpPr/>
          <p:nvPr/>
        </p:nvSpPr>
        <p:spPr>
          <a:xfrm>
            <a:off x="5046153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70" name="Prostokąt 169">
            <a:extLst>
              <a:ext uri="{FF2B5EF4-FFF2-40B4-BE49-F238E27FC236}">
                <a16:creationId xmlns:a16="http://schemas.microsoft.com/office/drawing/2014/main" id="{6D71E3DA-1776-37A5-5232-8BC39C8DBECF}"/>
              </a:ext>
            </a:extLst>
          </p:cNvPr>
          <p:cNvSpPr/>
          <p:nvPr/>
        </p:nvSpPr>
        <p:spPr>
          <a:xfrm>
            <a:off x="6291857" y="36320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9E2641A5-E569-7C56-1911-8E57F48E505A}"/>
              </a:ext>
            </a:extLst>
          </p:cNvPr>
          <p:cNvSpPr/>
          <p:nvPr/>
        </p:nvSpPr>
        <p:spPr>
          <a:xfrm>
            <a:off x="7557440" y="36320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2" name="Tabela 17">
            <a:extLst>
              <a:ext uri="{FF2B5EF4-FFF2-40B4-BE49-F238E27FC236}">
                <a16:creationId xmlns:a16="http://schemas.microsoft.com/office/drawing/2014/main" id="{4AD57D8A-6CD3-F2ED-E4EF-7533CB01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494"/>
              </p:ext>
            </p:extLst>
          </p:nvPr>
        </p:nvGraphicFramePr>
        <p:xfrm>
          <a:off x="5321007" y="504337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3" name="pole tekstowe 172">
            <a:extLst>
              <a:ext uri="{FF2B5EF4-FFF2-40B4-BE49-F238E27FC236}">
                <a16:creationId xmlns:a16="http://schemas.microsoft.com/office/drawing/2014/main" id="{F9C7F058-6529-9CF8-F7A5-608A0C3C5F67}"/>
              </a:ext>
            </a:extLst>
          </p:cNvPr>
          <p:cNvSpPr txBox="1"/>
          <p:nvPr/>
        </p:nvSpPr>
        <p:spPr>
          <a:xfrm>
            <a:off x="4634601" y="504337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74" name="Tabela 173">
            <a:extLst>
              <a:ext uri="{FF2B5EF4-FFF2-40B4-BE49-F238E27FC236}">
                <a16:creationId xmlns:a16="http://schemas.microsoft.com/office/drawing/2014/main" id="{5703E14E-3CA8-3A8C-8598-C9EEDC2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65157"/>
              </p:ext>
            </p:extLst>
          </p:nvPr>
        </p:nvGraphicFramePr>
        <p:xfrm>
          <a:off x="1141604" y="50338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DB34F159-3026-0EF4-3FDA-0D622966F937}"/>
              </a:ext>
            </a:extLst>
          </p:cNvPr>
          <p:cNvSpPr txBox="1"/>
          <p:nvPr/>
        </p:nvSpPr>
        <p:spPr>
          <a:xfrm>
            <a:off x="415123" y="50338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0EC01E37-FFEF-00D9-0894-EF583888AD20}"/>
              </a:ext>
            </a:extLst>
          </p:cNvPr>
          <p:cNvSpPr txBox="1"/>
          <p:nvPr/>
        </p:nvSpPr>
        <p:spPr>
          <a:xfrm>
            <a:off x="1181680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77" name="pole tekstowe 176">
            <a:extLst>
              <a:ext uri="{FF2B5EF4-FFF2-40B4-BE49-F238E27FC236}">
                <a16:creationId xmlns:a16="http://schemas.microsoft.com/office/drawing/2014/main" id="{979B1767-3FDA-B2E9-523B-89BA8172A931}"/>
              </a:ext>
            </a:extLst>
          </p:cNvPr>
          <p:cNvSpPr txBox="1"/>
          <p:nvPr/>
        </p:nvSpPr>
        <p:spPr>
          <a:xfrm>
            <a:off x="1608883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8" name="pole tekstowe 177">
            <a:extLst>
              <a:ext uri="{FF2B5EF4-FFF2-40B4-BE49-F238E27FC236}">
                <a16:creationId xmlns:a16="http://schemas.microsoft.com/office/drawing/2014/main" id="{E1F55376-8B47-BDFB-BBD9-E3952C77E2CA}"/>
              </a:ext>
            </a:extLst>
          </p:cNvPr>
          <p:cNvSpPr txBox="1"/>
          <p:nvPr/>
        </p:nvSpPr>
        <p:spPr>
          <a:xfrm>
            <a:off x="2078024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79" name="pole tekstowe 178">
            <a:extLst>
              <a:ext uri="{FF2B5EF4-FFF2-40B4-BE49-F238E27FC236}">
                <a16:creationId xmlns:a16="http://schemas.microsoft.com/office/drawing/2014/main" id="{AFCBBBFC-E7BF-0DC3-1945-25CD7E66FBF8}"/>
              </a:ext>
            </a:extLst>
          </p:cNvPr>
          <p:cNvSpPr txBox="1"/>
          <p:nvPr/>
        </p:nvSpPr>
        <p:spPr>
          <a:xfrm>
            <a:off x="5311402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80" name="pole tekstowe 179">
            <a:extLst>
              <a:ext uri="{FF2B5EF4-FFF2-40B4-BE49-F238E27FC236}">
                <a16:creationId xmlns:a16="http://schemas.microsoft.com/office/drawing/2014/main" id="{CDB65347-E784-5C9B-4914-874B004D2894}"/>
              </a:ext>
            </a:extLst>
          </p:cNvPr>
          <p:cNvSpPr txBox="1"/>
          <p:nvPr/>
        </p:nvSpPr>
        <p:spPr>
          <a:xfrm>
            <a:off x="5738605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81" name="pole tekstowe 180">
            <a:extLst>
              <a:ext uri="{FF2B5EF4-FFF2-40B4-BE49-F238E27FC236}">
                <a16:creationId xmlns:a16="http://schemas.microsoft.com/office/drawing/2014/main" id="{8BF62C55-A4C0-6CE9-AAE1-A59ABB0B1FCD}"/>
              </a:ext>
            </a:extLst>
          </p:cNvPr>
          <p:cNvSpPr txBox="1"/>
          <p:nvPr/>
        </p:nvSpPr>
        <p:spPr>
          <a:xfrm>
            <a:off x="6207746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82" name="pole tekstowe 181">
            <a:extLst>
              <a:ext uri="{FF2B5EF4-FFF2-40B4-BE49-F238E27FC236}">
                <a16:creationId xmlns:a16="http://schemas.microsoft.com/office/drawing/2014/main" id="{1822007C-FE29-C0A3-4D6C-F31ED9BA18B6}"/>
              </a:ext>
            </a:extLst>
          </p:cNvPr>
          <p:cNvSpPr txBox="1"/>
          <p:nvPr/>
        </p:nvSpPr>
        <p:spPr>
          <a:xfrm>
            <a:off x="2670019" y="502427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83" name="Tabela 41">
            <a:extLst>
              <a:ext uri="{FF2B5EF4-FFF2-40B4-BE49-F238E27FC236}">
                <a16:creationId xmlns:a16="http://schemas.microsoft.com/office/drawing/2014/main" id="{E6074436-ACF4-7D6E-A122-A29EF336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53605"/>
              </p:ext>
            </p:extLst>
          </p:nvPr>
        </p:nvGraphicFramePr>
        <p:xfrm>
          <a:off x="3592765" y="501205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4" name="pole tekstowe 183">
            <a:extLst>
              <a:ext uri="{FF2B5EF4-FFF2-40B4-BE49-F238E27FC236}">
                <a16:creationId xmlns:a16="http://schemas.microsoft.com/office/drawing/2014/main" id="{CB43E200-3D06-051F-B11D-DFEDF1ACC512}"/>
              </a:ext>
            </a:extLst>
          </p:cNvPr>
          <p:cNvSpPr txBox="1"/>
          <p:nvPr/>
        </p:nvSpPr>
        <p:spPr>
          <a:xfrm>
            <a:off x="7142999" y="503382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85" name="Tabela 41">
            <a:extLst>
              <a:ext uri="{FF2B5EF4-FFF2-40B4-BE49-F238E27FC236}">
                <a16:creationId xmlns:a16="http://schemas.microsoft.com/office/drawing/2014/main" id="{00FEAB92-2B79-E290-3959-43460576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2315"/>
              </p:ext>
            </p:extLst>
          </p:nvPr>
        </p:nvGraphicFramePr>
        <p:xfrm>
          <a:off x="8025670" y="502160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6" name="pole tekstowe 185">
            <a:extLst>
              <a:ext uri="{FF2B5EF4-FFF2-40B4-BE49-F238E27FC236}">
                <a16:creationId xmlns:a16="http://schemas.microsoft.com/office/drawing/2014/main" id="{899EBFA7-0270-B227-F4E5-45102FA563A9}"/>
              </a:ext>
            </a:extLst>
          </p:cNvPr>
          <p:cNvSpPr txBox="1"/>
          <p:nvPr/>
        </p:nvSpPr>
        <p:spPr>
          <a:xfrm>
            <a:off x="202484" y="556691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87" name="Tabela 41">
            <a:extLst>
              <a:ext uri="{FF2B5EF4-FFF2-40B4-BE49-F238E27FC236}">
                <a16:creationId xmlns:a16="http://schemas.microsoft.com/office/drawing/2014/main" id="{DB2A797D-F25E-52CA-E02A-F9478F5B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81203"/>
              </p:ext>
            </p:extLst>
          </p:nvPr>
        </p:nvGraphicFramePr>
        <p:xfrm>
          <a:off x="1339524" y="555909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8" name="pole tekstowe 187">
            <a:extLst>
              <a:ext uri="{FF2B5EF4-FFF2-40B4-BE49-F238E27FC236}">
                <a16:creationId xmlns:a16="http://schemas.microsoft.com/office/drawing/2014/main" id="{B18DA2FE-9DD2-C71F-A876-DD0A8A3A9D27}"/>
              </a:ext>
            </a:extLst>
          </p:cNvPr>
          <p:cNvSpPr txBox="1"/>
          <p:nvPr/>
        </p:nvSpPr>
        <p:spPr>
          <a:xfrm>
            <a:off x="4670689" y="556227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89" name="Tabela 41">
            <a:extLst>
              <a:ext uri="{FF2B5EF4-FFF2-40B4-BE49-F238E27FC236}">
                <a16:creationId xmlns:a16="http://schemas.microsoft.com/office/drawing/2014/main" id="{D195E4DF-96EC-9A98-CCC9-092E0BDA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2470"/>
              </p:ext>
            </p:extLst>
          </p:nvPr>
        </p:nvGraphicFramePr>
        <p:xfrm>
          <a:off x="5706349" y="555004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90" name="Łącznik prosty 189">
            <a:extLst>
              <a:ext uri="{FF2B5EF4-FFF2-40B4-BE49-F238E27FC236}">
                <a16:creationId xmlns:a16="http://schemas.microsoft.com/office/drawing/2014/main" id="{92FE6091-B6C6-AB20-5754-F4F8A698A513}"/>
              </a:ext>
            </a:extLst>
          </p:cNvPr>
          <p:cNvCxnSpPr>
            <a:cxnSpLocks/>
          </p:cNvCxnSpPr>
          <p:nvPr/>
        </p:nvCxnSpPr>
        <p:spPr>
          <a:xfrm>
            <a:off x="154814" y="3463523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2728FED0-3896-B314-AF28-AFB0499B7868}"/>
              </a:ext>
            </a:extLst>
          </p:cNvPr>
          <p:cNvSpPr txBox="1"/>
          <p:nvPr/>
        </p:nvSpPr>
        <p:spPr>
          <a:xfrm>
            <a:off x="84726" y="325030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92" name="Łącznik prosty 191">
            <a:extLst>
              <a:ext uri="{FF2B5EF4-FFF2-40B4-BE49-F238E27FC236}">
                <a16:creationId xmlns:a16="http://schemas.microsoft.com/office/drawing/2014/main" id="{93CF70FB-CE44-AC0B-BF41-00C96B878718}"/>
              </a:ext>
            </a:extLst>
          </p:cNvPr>
          <p:cNvCxnSpPr>
            <a:cxnSpLocks/>
          </p:cNvCxnSpPr>
          <p:nvPr/>
        </p:nvCxnSpPr>
        <p:spPr>
          <a:xfrm flipH="1" flipV="1">
            <a:off x="7621884" y="4467631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ole tekstowe 192">
            <a:extLst>
              <a:ext uri="{FF2B5EF4-FFF2-40B4-BE49-F238E27FC236}">
                <a16:creationId xmlns:a16="http://schemas.microsoft.com/office/drawing/2014/main" id="{C491083F-5EC9-5F53-D114-A1969A6F697C}"/>
              </a:ext>
            </a:extLst>
          </p:cNvPr>
          <p:cNvSpPr txBox="1"/>
          <p:nvPr/>
        </p:nvSpPr>
        <p:spPr>
          <a:xfrm>
            <a:off x="7785008" y="448734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4" name="pole tekstowe 193">
            <a:extLst>
              <a:ext uri="{FF2B5EF4-FFF2-40B4-BE49-F238E27FC236}">
                <a16:creationId xmlns:a16="http://schemas.microsoft.com/office/drawing/2014/main" id="{E504D0C3-0F43-B69B-A6C6-DD341CF80DAF}"/>
              </a:ext>
            </a:extLst>
          </p:cNvPr>
          <p:cNvSpPr txBox="1"/>
          <p:nvPr/>
        </p:nvSpPr>
        <p:spPr>
          <a:xfrm>
            <a:off x="9222228" y="3108432"/>
            <a:ext cx="3002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W2 i automatycznie przechodzi do zapisu ramki W0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W_EN[1] jest 0. Klatka jest wolna dlatego tylko inkrementujemy (zawsze modulo 3) </a:t>
            </a:r>
            <a:r>
              <a:rPr lang="pl-PL" sz="1400" dirty="0" err="1"/>
              <a:t>W_Current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71277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2661</Words>
  <Application>Microsoft Office PowerPoint</Application>
  <PresentationFormat>Panoramiczny</PresentationFormat>
  <Paragraphs>934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Google Sans</vt:lpstr>
      <vt:lpstr>Motyw pakietu Office</vt:lpstr>
      <vt:lpstr>Sprzętowa implementacja splotowej filtracji sygnału video</vt:lpstr>
      <vt:lpstr>Algorytm synchronizacji VDMA z filtrowaną ramką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Errata</vt:lpstr>
      <vt:lpstr>Splotowa filtracja 2d obrazu</vt:lpstr>
      <vt:lpstr>Splotowa filtracja obrazu</vt:lpstr>
      <vt:lpstr>Prezentacja programu PowerPoint</vt:lpstr>
      <vt:lpstr>Przykład filtracji piksela P0</vt:lpstr>
      <vt:lpstr>Prezentacja programu PowerPoint</vt:lpstr>
      <vt:lpstr>Jak to przyspieszyć ?</vt:lpstr>
      <vt:lpstr>Prezentacja programu PowerPoint</vt:lpstr>
      <vt:lpstr>Schemat blokowy realizacji pipline’u</vt:lpstr>
      <vt:lpstr>Bram 2 port input_matrix</vt:lpstr>
      <vt:lpstr>Realizacja Splotu - bram</vt:lpstr>
      <vt:lpstr>Datapath </vt:lpstr>
      <vt:lpstr>MAC_wrapper</vt:lpstr>
      <vt:lpstr>Errata - datapath</vt:lpstr>
      <vt:lpstr>Rozkład bitów w wektorze pikseli</vt:lpstr>
      <vt:lpstr>FSM filtering control unit</vt:lpstr>
      <vt:lpstr>FSM- fifo_input_bram_control_unit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Radosław Feiglewicz</dc:creator>
  <cp:lastModifiedBy>Radosław Feiglewicz</cp:lastModifiedBy>
  <cp:revision>21</cp:revision>
  <dcterms:created xsi:type="dcterms:W3CDTF">2023-04-30T15:52:41Z</dcterms:created>
  <dcterms:modified xsi:type="dcterms:W3CDTF">2023-06-14T11:41:58Z</dcterms:modified>
</cp:coreProperties>
</file>