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8A1-00DC-4AA4-BB70-09A86B00B079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3917-544F-45AB-9BF5-5174B4145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6" y="-1797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Splotowa filtracja obrazu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A9549B-AA7B-1326-FC8A-B4F20062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3556"/>
              </p:ext>
            </p:extLst>
          </p:nvPr>
        </p:nvGraphicFramePr>
        <p:xfrm>
          <a:off x="435119" y="1590261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89BED7F-D52D-746A-98D2-8DF7C241B27F}"/>
              </a:ext>
            </a:extLst>
          </p:cNvPr>
          <p:cNvSpPr txBox="1"/>
          <p:nvPr/>
        </p:nvSpPr>
        <p:spPr>
          <a:xfrm>
            <a:off x="4949687" y="31058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i="0" dirty="0">
                <a:solidFill>
                  <a:srgbClr val="202124"/>
                </a:solidFill>
                <a:effectLst/>
                <a:latin typeface="Google Sans"/>
              </a:rPr>
              <a:t>∗</a:t>
            </a:r>
            <a:endParaRPr lang="pl-PL" sz="3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71CBBD-3330-E3AB-A68E-49BAB125E591}"/>
              </a:ext>
            </a:extLst>
          </p:cNvPr>
          <p:cNvSpPr txBox="1"/>
          <p:nvPr/>
        </p:nvSpPr>
        <p:spPr>
          <a:xfrm>
            <a:off x="59636" y="365125"/>
            <a:ext cx="2286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ramki np. W0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E1AAB9B-CF72-DE6B-50C1-45794B9B9B80}"/>
              </a:ext>
            </a:extLst>
          </p:cNvPr>
          <p:cNvCxnSpPr/>
          <p:nvPr/>
        </p:nvCxnSpPr>
        <p:spPr>
          <a:xfrm>
            <a:off x="435119" y="1027906"/>
            <a:ext cx="194359" cy="5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6DD35EB-1BF2-E0E9-F454-4657997832AA}"/>
              </a:ext>
            </a:extLst>
          </p:cNvPr>
          <p:cNvSpPr/>
          <p:nvPr/>
        </p:nvSpPr>
        <p:spPr>
          <a:xfrm>
            <a:off x="959680" y="2206487"/>
            <a:ext cx="3346174" cy="2484783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7A77AD8-61C3-67C7-F52C-8028F964135C}"/>
              </a:ext>
            </a:extLst>
          </p:cNvPr>
          <p:cNvCxnSpPr>
            <a:cxnSpLocks/>
          </p:cNvCxnSpPr>
          <p:nvPr/>
        </p:nvCxnSpPr>
        <p:spPr>
          <a:xfrm flipV="1">
            <a:off x="1106557" y="4724400"/>
            <a:ext cx="210378" cy="119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50597C6-F921-9334-E950-BB37542E571C}"/>
              </a:ext>
            </a:extLst>
          </p:cNvPr>
          <p:cNvSpPr txBox="1"/>
          <p:nvPr/>
        </p:nvSpPr>
        <p:spPr>
          <a:xfrm>
            <a:off x="254000" y="5931728"/>
            <a:ext cx="29861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Wejściowy obraz z kamery (nieprzetworzony) o wymiarach 6x4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FF9454B-241B-A0C4-CF51-833921FC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2324"/>
              </p:ext>
            </p:extLst>
          </p:nvPr>
        </p:nvGraphicFramePr>
        <p:xfrm>
          <a:off x="5476443" y="2566644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5792271-AE30-4166-A052-8A91CE29A37B}"/>
              </a:ext>
            </a:extLst>
          </p:cNvPr>
          <p:cNvSpPr txBox="1"/>
          <p:nvPr/>
        </p:nvSpPr>
        <p:spPr>
          <a:xfrm>
            <a:off x="4986388" y="5846544"/>
            <a:ext cx="26283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Jądro filtru (</a:t>
            </a:r>
            <a:r>
              <a:rPr lang="pl-PL" dirty="0" err="1"/>
              <a:t>Kernel</a:t>
            </a:r>
            <a:r>
              <a:rPr lang="pl-PL" dirty="0"/>
              <a:t>) o wymiarach 3x3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8B0766F-6F05-F24A-0DE3-8EFADED42929}"/>
              </a:ext>
            </a:extLst>
          </p:cNvPr>
          <p:cNvCxnSpPr>
            <a:cxnSpLocks/>
          </p:cNvCxnSpPr>
          <p:nvPr/>
        </p:nvCxnSpPr>
        <p:spPr>
          <a:xfrm flipV="1">
            <a:off x="5771322" y="4405383"/>
            <a:ext cx="264069" cy="144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2B257F8-D3B3-3FBC-4F2D-12EFDF429682}"/>
              </a:ext>
            </a:extLst>
          </p:cNvPr>
          <p:cNvSpPr txBox="1"/>
          <p:nvPr/>
        </p:nvSpPr>
        <p:spPr>
          <a:xfrm>
            <a:off x="7243951" y="31318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=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C91CED8-68EA-CB50-BB6B-6EADA744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01454"/>
              </p:ext>
            </p:extLst>
          </p:nvPr>
        </p:nvGraphicFramePr>
        <p:xfrm>
          <a:off x="8249457" y="2203173"/>
          <a:ext cx="3296472" cy="245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7619299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8069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66044352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772237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721973938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34380179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7760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2442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80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15851"/>
                  </a:ext>
                </a:extLst>
              </a:tr>
            </a:tbl>
          </a:graphicData>
        </a:graphic>
      </p:graphicFrame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9081385-32B9-565E-2742-8C935FCC513D}"/>
              </a:ext>
            </a:extLst>
          </p:cNvPr>
          <p:cNvCxnSpPr>
            <a:cxnSpLocks/>
          </p:cNvCxnSpPr>
          <p:nvPr/>
        </p:nvCxnSpPr>
        <p:spPr>
          <a:xfrm flipH="1">
            <a:off x="8335617" y="1590261"/>
            <a:ext cx="42407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515F5BD-1992-7763-88EB-B6B3F5A73817}"/>
              </a:ext>
            </a:extLst>
          </p:cNvPr>
          <p:cNvSpPr txBox="1"/>
          <p:nvPr/>
        </p:nvSpPr>
        <p:spPr>
          <a:xfrm>
            <a:off x="8742571" y="1221273"/>
            <a:ext cx="2628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np. R0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5A8A44-FB11-A352-6BCC-ECEE9A0A0A01}"/>
              </a:ext>
            </a:extLst>
          </p:cNvPr>
          <p:cNvSpPr txBox="1"/>
          <p:nvPr/>
        </p:nvSpPr>
        <p:spPr>
          <a:xfrm>
            <a:off x="8583520" y="5747062"/>
            <a:ext cx="33544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Przefiltrowany obraz o wymiarach 6x4 który zostanie przesłany na wyjście HDMI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2988654-6B11-AEBA-6214-EDB87F908ADF}"/>
              </a:ext>
            </a:extLst>
          </p:cNvPr>
          <p:cNvCxnSpPr>
            <a:cxnSpLocks/>
          </p:cNvCxnSpPr>
          <p:nvPr/>
        </p:nvCxnSpPr>
        <p:spPr>
          <a:xfrm flipV="1">
            <a:off x="9786730" y="4691270"/>
            <a:ext cx="110963" cy="105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05152-F0AC-861C-35F9-D8789E8B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7" y="646182"/>
            <a:ext cx="10515600" cy="4351338"/>
          </a:xfrm>
        </p:spPr>
        <p:txBody>
          <a:bodyPr/>
          <a:lstStyle/>
          <a:p>
            <a:r>
              <a:rPr lang="pl-PL" dirty="0"/>
              <a:t>Zera dołożone dookoła ramki są po to aby możliwa była operacja splotu (zero-</a:t>
            </a:r>
            <a:r>
              <a:rPr lang="pl-PL" dirty="0" err="1"/>
              <a:t>padding</a:t>
            </a:r>
            <a:r>
              <a:rPr lang="pl-PL" dirty="0"/>
              <a:t>). W przypadku </a:t>
            </a:r>
            <a:r>
              <a:rPr lang="pl-PL" dirty="0" err="1"/>
              <a:t>kernelu</a:t>
            </a:r>
            <a:r>
              <a:rPr lang="pl-PL" dirty="0"/>
              <a:t> np. 5x5 potrzeba dodać 2 takie okręgi zer i tak dalej. </a:t>
            </a:r>
            <a:r>
              <a:rPr lang="pl-PL" dirty="0" err="1"/>
              <a:t>Kernel</a:t>
            </a:r>
            <a:r>
              <a:rPr lang="pl-PL" dirty="0"/>
              <a:t> musi mieć być kwadratowy i mieć wielkość nieparzystą.</a:t>
            </a:r>
          </a:p>
          <a:p>
            <a:r>
              <a:rPr lang="pl-PL" dirty="0"/>
              <a:t>Przed uruchomieniem algorytmu następuje wyzerowanie obszarów pamięci na których zarezerwowane są miejsca dla W0,W1 i W2.</a:t>
            </a:r>
          </a:p>
          <a:p>
            <a:r>
              <a:rPr lang="pl-PL" dirty="0"/>
              <a:t>Dzięki funkcji </a:t>
            </a:r>
            <a:r>
              <a:rPr lang="pl-PL" dirty="0" err="1"/>
              <a:t>stride</a:t>
            </a:r>
            <a:r>
              <a:rPr lang="pl-PL" dirty="0"/>
              <a:t> w VDMA można ustawić mniejszy obszar dla pisania niż wielkość pamięci W0 przez to możliwe jest zrobienie takiej obwoluty zer.</a:t>
            </a:r>
          </a:p>
        </p:txBody>
      </p:sp>
    </p:spTree>
    <p:extLst>
      <p:ext uri="{BB962C8B-B14F-4D97-AF65-F5344CB8AC3E}">
        <p14:creationId xmlns:p14="http://schemas.microsoft.com/office/powerpoint/2010/main" val="24297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EF1F7-BE26-8EC2-1F5A-5F30D57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Przykład filtracji piksela P0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6442C3-BED9-B8F1-89C2-5061941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75932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C54A6F2-BC45-1F5B-C227-A4D47E74AC51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956B88-7124-E9D7-7F31-6EE2AC55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07104"/>
              </p:ext>
            </p:extLst>
          </p:nvPr>
        </p:nvGraphicFramePr>
        <p:xfrm>
          <a:off x="5867682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15872626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3156032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36473821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0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7069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8447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2DAB309-1978-0F86-B864-DF42A4D8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954"/>
              </p:ext>
            </p:extLst>
          </p:nvPr>
        </p:nvGraphicFramePr>
        <p:xfrm>
          <a:off x="8610864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768CBB9C-2579-D0BB-74C6-CC3C74024013}"/>
              </a:ext>
            </a:extLst>
          </p:cNvPr>
          <p:cNvSpPr txBox="1"/>
          <p:nvPr/>
        </p:nvSpPr>
        <p:spPr>
          <a:xfrm>
            <a:off x="7910945" y="251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17" name="Strzałka: zawracanie 16">
            <a:extLst>
              <a:ext uri="{FF2B5EF4-FFF2-40B4-BE49-F238E27FC236}">
                <a16:creationId xmlns:a16="http://schemas.microsoft.com/office/drawing/2014/main" id="{1513C359-17BC-C16B-A164-3BFC646AC78D}"/>
              </a:ext>
            </a:extLst>
          </p:cNvPr>
          <p:cNvSpPr/>
          <p:nvPr/>
        </p:nvSpPr>
        <p:spPr>
          <a:xfrm>
            <a:off x="6047418" y="1207605"/>
            <a:ext cx="2937555" cy="536712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: zawracanie 17">
            <a:extLst>
              <a:ext uri="{FF2B5EF4-FFF2-40B4-BE49-F238E27FC236}">
                <a16:creationId xmlns:a16="http://schemas.microsoft.com/office/drawing/2014/main" id="{DEBC6FEB-CE03-26FB-EC35-5CBA93554632}"/>
              </a:ext>
            </a:extLst>
          </p:cNvPr>
          <p:cNvSpPr/>
          <p:nvPr/>
        </p:nvSpPr>
        <p:spPr>
          <a:xfrm>
            <a:off x="6594614" y="1393067"/>
            <a:ext cx="2937555" cy="369333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wracanie 18">
            <a:extLst>
              <a:ext uri="{FF2B5EF4-FFF2-40B4-BE49-F238E27FC236}">
                <a16:creationId xmlns:a16="http://schemas.microsoft.com/office/drawing/2014/main" id="{C06B819B-16E8-E52C-5210-E77A9568BAC7}"/>
              </a:ext>
            </a:extLst>
          </p:cNvPr>
          <p:cNvSpPr/>
          <p:nvPr/>
        </p:nvSpPr>
        <p:spPr>
          <a:xfrm>
            <a:off x="7141839" y="1499844"/>
            <a:ext cx="2937555" cy="258278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: zawracanie 19">
            <a:extLst>
              <a:ext uri="{FF2B5EF4-FFF2-40B4-BE49-F238E27FC236}">
                <a16:creationId xmlns:a16="http://schemas.microsoft.com/office/drawing/2014/main" id="{EBD9BC22-0B64-59EF-CF35-8AD5C1A08F8C}"/>
              </a:ext>
            </a:extLst>
          </p:cNvPr>
          <p:cNvSpPr/>
          <p:nvPr/>
        </p:nvSpPr>
        <p:spPr>
          <a:xfrm>
            <a:off x="6162261" y="2109372"/>
            <a:ext cx="2822712" cy="4549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             </a:t>
            </a:r>
            <a:r>
              <a:rPr lang="pl-PL" dirty="0" err="1">
                <a:solidFill>
                  <a:schemeClr val="tx1"/>
                </a:solidFill>
              </a:rPr>
              <a:t>Itd</a:t>
            </a:r>
            <a:r>
              <a:rPr lang="pl-PL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AD6F82-68BF-6AF4-9808-4E93329B4958}"/>
              </a:ext>
            </a:extLst>
          </p:cNvPr>
          <p:cNvSpPr txBox="1"/>
          <p:nvPr/>
        </p:nvSpPr>
        <p:spPr>
          <a:xfrm>
            <a:off x="1265583" y="529424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S0 = K0*0 + K1*0 + K2*0 + K3*0 + K4*P0 + K5*P1 + K6*0 + K7*P6 + K8*P7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013DC1D-ED93-CA00-AB98-DE95ABCB9819}"/>
              </a:ext>
            </a:extLst>
          </p:cNvPr>
          <p:cNvSpPr txBox="1"/>
          <p:nvPr/>
        </p:nvSpPr>
        <p:spPr>
          <a:xfrm>
            <a:off x="1103243" y="6109945"/>
            <a:ext cx="77028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Wartość przefiltrowanego piksela P0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6928348-F442-6F8A-82FE-C19255A4D900}"/>
              </a:ext>
            </a:extLst>
          </p:cNvPr>
          <p:cNvCxnSpPr/>
          <p:nvPr/>
        </p:nvCxnSpPr>
        <p:spPr>
          <a:xfrm flipV="1">
            <a:off x="1331843" y="5579165"/>
            <a:ext cx="5300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50D609-3C18-4665-CB3A-CCD1AE71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369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CE4FDDA-3E63-F07E-AC1D-4502C1830FA6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479CCA1-47DD-587E-BCB3-8D903C7546FC}"/>
              </a:ext>
            </a:extLst>
          </p:cNvPr>
          <p:cNvSpPr/>
          <p:nvPr/>
        </p:nvSpPr>
        <p:spPr>
          <a:xfrm>
            <a:off x="879057" y="101710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F88C1F1-D6E7-75E4-7B22-DF46DEDBA2EF}"/>
              </a:ext>
            </a:extLst>
          </p:cNvPr>
          <p:cNvSpPr/>
          <p:nvPr/>
        </p:nvSpPr>
        <p:spPr>
          <a:xfrm>
            <a:off x="1476511" y="1007163"/>
            <a:ext cx="1696278" cy="1848679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0644CD-B7D5-F445-4271-2D9C32E1DD06}"/>
              </a:ext>
            </a:extLst>
          </p:cNvPr>
          <p:cNvCxnSpPr/>
          <p:nvPr/>
        </p:nvCxnSpPr>
        <p:spPr>
          <a:xfrm>
            <a:off x="695739" y="58972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3CD9FD3-6304-175A-585A-C76EE7F517FF}"/>
              </a:ext>
            </a:extLst>
          </p:cNvPr>
          <p:cNvSpPr txBox="1"/>
          <p:nvPr/>
        </p:nvSpPr>
        <p:spPr>
          <a:xfrm>
            <a:off x="104361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1E3498-8F14-F268-4B9A-842CB139F75E}"/>
              </a:ext>
            </a:extLst>
          </p:cNvPr>
          <p:cNvSpPr txBox="1"/>
          <p:nvPr/>
        </p:nvSpPr>
        <p:spPr>
          <a:xfrm>
            <a:off x="3033092" y="-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E42CF1-E7B8-7B33-30F7-F9A22DEA983F}"/>
              </a:ext>
            </a:extLst>
          </p:cNvPr>
          <p:cNvCxnSpPr/>
          <p:nvPr/>
        </p:nvCxnSpPr>
        <p:spPr>
          <a:xfrm flipH="1">
            <a:off x="1398104" y="493642"/>
            <a:ext cx="1623392" cy="5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AB5328-07C1-3617-392E-9A34C3C71E59}"/>
              </a:ext>
            </a:extLst>
          </p:cNvPr>
          <p:cNvSpPr txBox="1"/>
          <p:nvPr/>
        </p:nvSpPr>
        <p:spPr>
          <a:xfrm>
            <a:off x="6096000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P2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2979D93-C9EA-2F70-A869-0E3803E360D1}"/>
              </a:ext>
            </a:extLst>
          </p:cNvPr>
          <p:cNvCxnSpPr/>
          <p:nvPr/>
        </p:nvCxnSpPr>
        <p:spPr>
          <a:xfrm flipH="1">
            <a:off x="2802835" y="543339"/>
            <a:ext cx="3293165" cy="4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4999D4C-8DDB-3F07-E550-1536168A6538}"/>
              </a:ext>
            </a:extLst>
          </p:cNvPr>
          <p:cNvSpPr txBox="1"/>
          <p:nvPr/>
        </p:nvSpPr>
        <p:spPr>
          <a:xfrm>
            <a:off x="5559287" y="12059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Filtrowany piksel jest zawsze na środku wejściowej macierzy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Każda macierz dla kolejnego piksela w wierszu różni się tylko jedną kolumną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Aby przetworzyć kolejny piksel wystarczy pobrać wartości dla nowej kolumny i zapisać je w miejscu już niepotrzebnych pikseli. Dlatego w przypadku </a:t>
            </a:r>
            <a:r>
              <a:rPr lang="pl-PL" dirty="0" err="1"/>
              <a:t>kernela</a:t>
            </a:r>
            <a:r>
              <a:rPr lang="pl-PL" dirty="0"/>
              <a:t> 3x3 dla przetworzenia kolejnego piksela wystarczy pobrać 3 piksele</a:t>
            </a:r>
          </a:p>
        </p:txBody>
      </p:sp>
    </p:spTree>
    <p:extLst>
      <p:ext uri="{BB962C8B-B14F-4D97-AF65-F5344CB8AC3E}">
        <p14:creationId xmlns:p14="http://schemas.microsoft.com/office/powerpoint/2010/main" val="25985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3E753-E64E-18E7-FC1E-CF0A8BF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48" y="126333"/>
            <a:ext cx="10515600" cy="1325563"/>
          </a:xfrm>
        </p:spPr>
        <p:txBody>
          <a:bodyPr/>
          <a:lstStyle/>
          <a:p>
            <a:r>
              <a:rPr lang="pl-PL" dirty="0"/>
              <a:t>Jak to przyspieszyć 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C07D19-6F62-E231-1DF7-6DCBF52E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3067"/>
              </p:ext>
            </p:extLst>
          </p:nvPr>
        </p:nvGraphicFramePr>
        <p:xfrm>
          <a:off x="838200" y="2176807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3759584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2389441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22078460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01871687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3942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064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0763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D1DA11-6DE5-9549-88ED-F4216EB24CA5}"/>
              </a:ext>
            </a:extLst>
          </p:cNvPr>
          <p:cNvSpPr/>
          <p:nvPr/>
        </p:nvSpPr>
        <p:spPr>
          <a:xfrm>
            <a:off x="791817" y="218534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27235-6131-7AE7-8BE3-22D710256DC2}"/>
              </a:ext>
            </a:extLst>
          </p:cNvPr>
          <p:cNvSpPr txBox="1"/>
          <p:nvPr/>
        </p:nvSpPr>
        <p:spPr>
          <a:xfrm>
            <a:off x="678067" y="4528677"/>
            <a:ext cx="25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momencie filtracji piksela P0 przesyłana jest brakująca kolumna dla filtracji piksela P1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6A14FD1-4AB7-1C94-F5CB-3D7912CA9CB4}"/>
              </a:ext>
            </a:extLst>
          </p:cNvPr>
          <p:cNvCxnSpPr/>
          <p:nvPr/>
        </p:nvCxnSpPr>
        <p:spPr>
          <a:xfrm>
            <a:off x="682487" y="1699224"/>
            <a:ext cx="470452" cy="4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091EC2-4570-5B1C-5C14-A016F78788DC}"/>
              </a:ext>
            </a:extLst>
          </p:cNvPr>
          <p:cNvSpPr txBox="1"/>
          <p:nvPr/>
        </p:nvSpPr>
        <p:spPr>
          <a:xfrm>
            <a:off x="125895" y="112873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85EE00-F838-D83C-7989-2EC411E9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2735"/>
              </p:ext>
            </p:extLst>
          </p:nvPr>
        </p:nvGraphicFramePr>
        <p:xfrm>
          <a:off x="4356652" y="1069096"/>
          <a:ext cx="549412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5279354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706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96685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21798"/>
                  </a:ext>
                </a:extLst>
              </a:tr>
            </a:tbl>
          </a:graphicData>
        </a:graphic>
      </p:graphicFrame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82EECED-9AC7-7A6A-EA19-9A0A4AA3BA7C}"/>
              </a:ext>
            </a:extLst>
          </p:cNvPr>
          <p:cNvSpPr/>
          <p:nvPr/>
        </p:nvSpPr>
        <p:spPr>
          <a:xfrm rot="8437318">
            <a:off x="2692078" y="2161062"/>
            <a:ext cx="1778287" cy="78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ED8C28F-E2C4-3584-56BC-2FA3E2EE19BC}"/>
              </a:ext>
            </a:extLst>
          </p:cNvPr>
          <p:cNvSpPr/>
          <p:nvPr/>
        </p:nvSpPr>
        <p:spPr>
          <a:xfrm>
            <a:off x="3796748" y="3273287"/>
            <a:ext cx="2902226" cy="64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Następna filtracja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DDD9CCB-29A4-8371-28FC-8646BAD9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5578"/>
              </p:ext>
            </p:extLst>
          </p:nvPr>
        </p:nvGraphicFramePr>
        <p:xfrm>
          <a:off x="7835347" y="2344679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31947513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901479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32507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8709526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0952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23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3399"/>
                  </a:ext>
                </a:extLst>
              </a:tr>
            </a:tbl>
          </a:graphicData>
        </a:graphic>
      </p:graphicFrame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AD79924-E68C-A905-9395-68A804A472BB}"/>
              </a:ext>
            </a:extLst>
          </p:cNvPr>
          <p:cNvSpPr/>
          <p:nvPr/>
        </p:nvSpPr>
        <p:spPr>
          <a:xfrm>
            <a:off x="8349966" y="2344679"/>
            <a:ext cx="1696278" cy="184867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911754A-CB9F-D83B-E05C-78A04637F2A5}"/>
              </a:ext>
            </a:extLst>
          </p:cNvPr>
          <p:cNvSpPr txBox="1"/>
          <p:nvPr/>
        </p:nvSpPr>
        <p:spPr>
          <a:xfrm>
            <a:off x="8349966" y="1042587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5B8370C-58CD-EAB3-4561-6AC8963448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98105" y="1688918"/>
            <a:ext cx="273326" cy="5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3DB17-4E54-8E20-D760-C3C44F8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początku każdej nowej linii wymagane jest zapisanie 3 kolumn potem wystarczy tylko 1 i tak aż do końca linii. </a:t>
            </a:r>
          </a:p>
        </p:txBody>
      </p:sp>
    </p:spTree>
    <p:extLst>
      <p:ext uri="{BB962C8B-B14F-4D97-AF65-F5344CB8AC3E}">
        <p14:creationId xmlns:p14="http://schemas.microsoft.com/office/powerpoint/2010/main" val="66935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E456F3C5-229D-DBB2-3E8B-4E72F00F7BB9}"/>
              </a:ext>
            </a:extLst>
          </p:cNvPr>
          <p:cNvSpPr/>
          <p:nvPr/>
        </p:nvSpPr>
        <p:spPr>
          <a:xfrm rot="5400000">
            <a:off x="114387" y="3154559"/>
            <a:ext cx="2385216" cy="3183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BF6FA2-6758-045C-D811-3100286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939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Schemat blokowy realizacji </a:t>
            </a:r>
            <a:r>
              <a:rPr lang="pl-PL" dirty="0" err="1"/>
              <a:t>pipline’u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2452365-5CDE-E829-83D8-9E852A573CE1}"/>
              </a:ext>
            </a:extLst>
          </p:cNvPr>
          <p:cNvSpPr/>
          <p:nvPr/>
        </p:nvSpPr>
        <p:spPr>
          <a:xfrm>
            <a:off x="1186071" y="715618"/>
            <a:ext cx="2451652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Processing System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1D0E874-FCE8-8E89-A64F-5BFEA1AE9B1E}"/>
              </a:ext>
            </a:extLst>
          </p:cNvPr>
          <p:cNvSpPr/>
          <p:nvPr/>
        </p:nvSpPr>
        <p:spPr>
          <a:xfrm>
            <a:off x="6096000" y="529397"/>
            <a:ext cx="3617842" cy="1451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Pamięć DDR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8DCCDB-AB68-A56B-A555-6C1A7FE56190}"/>
              </a:ext>
            </a:extLst>
          </p:cNvPr>
          <p:cNvSpPr/>
          <p:nvPr/>
        </p:nvSpPr>
        <p:spPr>
          <a:xfrm>
            <a:off x="121770" y="4506323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read</a:t>
            </a:r>
            <a:r>
              <a:rPr lang="pl-PL" sz="1050" dirty="0"/>
              <a:t> (HLS)</a:t>
            </a:r>
            <a:endParaRPr lang="pl-PL" sz="1600" dirty="0"/>
          </a:p>
        </p:txBody>
      </p:sp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41F49BEB-8007-22DD-F996-ECF4502F6732}"/>
              </a:ext>
            </a:extLst>
          </p:cNvPr>
          <p:cNvSpPr/>
          <p:nvPr/>
        </p:nvSpPr>
        <p:spPr>
          <a:xfrm rot="10800000">
            <a:off x="94421" y="877609"/>
            <a:ext cx="1091650" cy="3628713"/>
          </a:xfrm>
          <a:prstGeom prst="bentUpArrow">
            <a:avLst>
              <a:gd name="adj1" fmla="val 12261"/>
              <a:gd name="adj2" fmla="val 22646"/>
              <a:gd name="adj3" fmla="val 310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9779F-8303-B52C-70B3-B05921854DDD}"/>
              </a:ext>
            </a:extLst>
          </p:cNvPr>
          <p:cNvSpPr txBox="1"/>
          <p:nvPr/>
        </p:nvSpPr>
        <p:spPr>
          <a:xfrm>
            <a:off x="-26504" y="1771573"/>
            <a:ext cx="121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AXI4-LITE </a:t>
            </a:r>
          </a:p>
          <a:p>
            <a:r>
              <a:rPr lang="pl-PL" sz="1100" dirty="0"/>
              <a:t>     32b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5C0E830-C98B-B375-E4B9-0664422B9720}"/>
              </a:ext>
            </a:extLst>
          </p:cNvPr>
          <p:cNvSpPr txBox="1"/>
          <p:nvPr/>
        </p:nvSpPr>
        <p:spPr>
          <a:xfrm>
            <a:off x="1083302" y="83945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5C90FF1-3690-C721-52DA-037783691F88}"/>
              </a:ext>
            </a:extLst>
          </p:cNvPr>
          <p:cNvSpPr txBox="1"/>
          <p:nvPr/>
        </p:nvSpPr>
        <p:spPr>
          <a:xfrm>
            <a:off x="61875" y="44309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83905656-1C98-CCC7-B364-D43A973D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37969"/>
              </p:ext>
            </p:extLst>
          </p:nvPr>
        </p:nvGraphicFramePr>
        <p:xfrm>
          <a:off x="121768" y="4783322"/>
          <a:ext cx="106430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04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0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Done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Start_Address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Width</a:t>
                      </a:r>
                      <a:r>
                        <a:rPr lang="pl-PL" sz="1000" dirty="0"/>
                        <a:t> with </a:t>
                      </a:r>
                      <a:r>
                        <a:rPr lang="pl-PL" sz="1000" dirty="0" err="1"/>
                        <a:t>padding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Height</a:t>
                      </a:r>
                      <a:r>
                        <a:rPr lang="pl-PL" sz="1000" dirty="0"/>
                        <a:t> (with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3AFB21-366B-8B9B-7E50-EE823645C9F6}"/>
              </a:ext>
            </a:extLst>
          </p:cNvPr>
          <p:cNvSpPr txBox="1"/>
          <p:nvPr/>
        </p:nvSpPr>
        <p:spPr>
          <a:xfrm>
            <a:off x="1067775" y="44609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CE03556A-0A85-14A9-22CF-64865297DC5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245966" y="1254954"/>
            <a:ext cx="4850035" cy="947506"/>
          </a:xfrm>
          <a:prstGeom prst="bentConnector3">
            <a:avLst>
              <a:gd name="adj1" fmla="val 44591"/>
            </a:avLst>
          </a:prstGeom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CC6569DF-DBAD-46EB-1CA1-C87D80248F05}"/>
              </a:ext>
            </a:extLst>
          </p:cNvPr>
          <p:cNvSpPr txBox="1"/>
          <p:nvPr/>
        </p:nvSpPr>
        <p:spPr>
          <a:xfrm>
            <a:off x="2411897" y="20177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86CF1EEC-E413-C3E0-3E6D-5CEAFB0FB3DE}"/>
              </a:ext>
            </a:extLst>
          </p:cNvPr>
          <p:cNvSpPr/>
          <p:nvPr/>
        </p:nvSpPr>
        <p:spPr>
          <a:xfrm>
            <a:off x="2439246" y="6095124"/>
            <a:ext cx="1021433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4EC98C7-21CE-DE42-4D57-D4D1D827E475}"/>
              </a:ext>
            </a:extLst>
          </p:cNvPr>
          <p:cNvSpPr txBox="1"/>
          <p:nvPr/>
        </p:nvSpPr>
        <p:spPr>
          <a:xfrm>
            <a:off x="1173088" y="61924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sp>
        <p:nvSpPr>
          <p:cNvPr id="45" name="Strzałka: w prawo 44">
            <a:extLst>
              <a:ext uri="{FF2B5EF4-FFF2-40B4-BE49-F238E27FC236}">
                <a16:creationId xmlns:a16="http://schemas.microsoft.com/office/drawing/2014/main" id="{0B65611C-755C-65A0-5658-4F2C6A38D58D}"/>
              </a:ext>
            </a:extLst>
          </p:cNvPr>
          <p:cNvSpPr/>
          <p:nvPr/>
        </p:nvSpPr>
        <p:spPr>
          <a:xfrm>
            <a:off x="1609327" y="6202779"/>
            <a:ext cx="847793" cy="2564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</a:t>
            </a: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661867-A53E-59E1-C825-587ABEB95339}"/>
              </a:ext>
            </a:extLst>
          </p:cNvPr>
          <p:cNvSpPr/>
          <p:nvPr/>
        </p:nvSpPr>
        <p:spPr>
          <a:xfrm>
            <a:off x="4996588" y="4907298"/>
            <a:ext cx="1663909" cy="1588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BRAM 2 port 4x4 piksele (4bajty*16)</a:t>
            </a:r>
          </a:p>
          <a:p>
            <a:pPr algn="ctr"/>
            <a:r>
              <a:rPr lang="pl-PL" dirty="0" err="1"/>
              <a:t>Input_matrix</a:t>
            </a:r>
            <a:endParaRPr lang="pl-PL" dirty="0"/>
          </a:p>
        </p:txBody>
      </p:sp>
      <p:sp>
        <p:nvSpPr>
          <p:cNvPr id="47" name="Strzałka: w prawo 46">
            <a:extLst>
              <a:ext uri="{FF2B5EF4-FFF2-40B4-BE49-F238E27FC236}">
                <a16:creationId xmlns:a16="http://schemas.microsoft.com/office/drawing/2014/main" id="{F8C098F1-EE22-2782-669D-9A6AFC309308}"/>
              </a:ext>
            </a:extLst>
          </p:cNvPr>
          <p:cNvSpPr/>
          <p:nvPr/>
        </p:nvSpPr>
        <p:spPr>
          <a:xfrm>
            <a:off x="3460679" y="6200312"/>
            <a:ext cx="1498434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piksele/ 32bit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43FC93E8-250F-CCD7-807A-35B090486636}"/>
              </a:ext>
            </a:extLst>
          </p:cNvPr>
          <p:cNvSpPr/>
          <p:nvPr/>
        </p:nvSpPr>
        <p:spPr>
          <a:xfrm>
            <a:off x="2555332" y="3352870"/>
            <a:ext cx="2119118" cy="1588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Control unit Input matrix</a:t>
            </a:r>
          </a:p>
        </p:txBody>
      </p: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9078F99A-A383-C143-B13F-1B2789D6BFDE}"/>
              </a:ext>
            </a:extLst>
          </p:cNvPr>
          <p:cNvCxnSpPr>
            <a:stCxn id="48" idx="2"/>
          </p:cNvCxnSpPr>
          <p:nvPr/>
        </p:nvCxnSpPr>
        <p:spPr>
          <a:xfrm rot="5400000">
            <a:off x="2931238" y="5471269"/>
            <a:ext cx="1213094" cy="154212"/>
          </a:xfrm>
          <a:prstGeom prst="bentConnector3">
            <a:avLst>
              <a:gd name="adj1" fmla="val 994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49">
            <a:extLst>
              <a:ext uri="{FF2B5EF4-FFF2-40B4-BE49-F238E27FC236}">
                <a16:creationId xmlns:a16="http://schemas.microsoft.com/office/drawing/2014/main" id="{BBF9A968-0A37-E69E-5AF0-E54356BB030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4206003" y="4911191"/>
            <a:ext cx="794479" cy="7866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CDA777C-F148-44B2-445E-F843150BEA61}"/>
              </a:ext>
            </a:extLst>
          </p:cNvPr>
          <p:cNvSpPr txBox="1"/>
          <p:nvPr/>
        </p:nvSpPr>
        <p:spPr>
          <a:xfrm>
            <a:off x="3931775" y="5440265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Wejście BRAM</a:t>
            </a:r>
          </a:p>
          <a:p>
            <a:r>
              <a:rPr lang="pl-PL" sz="1050" dirty="0"/>
              <a:t>Adres i sygnał en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A5D8353-F204-4CF2-0EC4-4DE0F8AA1E58}"/>
              </a:ext>
            </a:extLst>
          </p:cNvPr>
          <p:cNvSpPr txBox="1"/>
          <p:nvPr/>
        </p:nvSpPr>
        <p:spPr>
          <a:xfrm>
            <a:off x="2949962" y="5155960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Wyjście FIFO</a:t>
            </a:r>
          </a:p>
          <a:p>
            <a:r>
              <a:rPr lang="pl-PL" sz="1050" dirty="0"/>
              <a:t>Sygnał </a:t>
            </a:r>
            <a:r>
              <a:rPr lang="pl-PL" sz="1050" dirty="0" err="1"/>
              <a:t>ready</a:t>
            </a:r>
            <a:endParaRPr lang="pl-PL" sz="1050" dirty="0"/>
          </a:p>
        </p:txBody>
      </p:sp>
      <p:sp>
        <p:nvSpPr>
          <p:cNvPr id="58" name="Strzałka: w prawo 57">
            <a:extLst>
              <a:ext uri="{FF2B5EF4-FFF2-40B4-BE49-F238E27FC236}">
                <a16:creationId xmlns:a16="http://schemas.microsoft.com/office/drawing/2014/main" id="{D1979C10-ECDD-DB51-D72B-8175EE6A809F}"/>
              </a:ext>
            </a:extLst>
          </p:cNvPr>
          <p:cNvSpPr/>
          <p:nvPr/>
        </p:nvSpPr>
        <p:spPr>
          <a:xfrm>
            <a:off x="6660497" y="5063557"/>
            <a:ext cx="1498434" cy="14059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Cały wiersz/ 128bit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CF7B09C4-26E3-9C43-8D80-C4ADD87F9C22}"/>
              </a:ext>
            </a:extLst>
          </p:cNvPr>
          <p:cNvSpPr/>
          <p:nvPr/>
        </p:nvSpPr>
        <p:spPr>
          <a:xfrm>
            <a:off x="8196406" y="4870259"/>
            <a:ext cx="2119118" cy="1588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  <a:p>
            <a:pPr algn="ctr"/>
            <a:r>
              <a:rPr lang="pl-PL" dirty="0"/>
              <a:t>(zestaw </a:t>
            </a:r>
            <a:r>
              <a:rPr lang="pl-PL" dirty="0" err="1"/>
              <a:t>multiplexerów</a:t>
            </a:r>
            <a:r>
              <a:rPr lang="pl-PL" dirty="0"/>
              <a:t>)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83517F16-4000-C555-6F50-542671AAB920}"/>
              </a:ext>
            </a:extLst>
          </p:cNvPr>
          <p:cNvSpPr/>
          <p:nvPr/>
        </p:nvSpPr>
        <p:spPr>
          <a:xfrm>
            <a:off x="10610021" y="1215887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write</a:t>
            </a:r>
            <a:r>
              <a:rPr lang="pl-PL" sz="1050" dirty="0"/>
              <a:t> (HLS)</a:t>
            </a:r>
          </a:p>
          <a:p>
            <a:pPr algn="ctr"/>
            <a:endParaRPr lang="pl-PL" sz="900" dirty="0"/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F0737BC9-D8C8-A8DA-552A-06B3055C98B6}"/>
              </a:ext>
            </a:extLst>
          </p:cNvPr>
          <p:cNvSpPr txBox="1"/>
          <p:nvPr/>
        </p:nvSpPr>
        <p:spPr>
          <a:xfrm>
            <a:off x="10550126" y="11404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62" name="Tabela 11">
            <a:extLst>
              <a:ext uri="{FF2B5EF4-FFF2-40B4-BE49-F238E27FC236}">
                <a16:creationId xmlns:a16="http://schemas.microsoft.com/office/drawing/2014/main" id="{AA8218DB-16AC-CC56-2CAA-A80AD5FE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94055"/>
              </p:ext>
            </p:extLst>
          </p:nvPr>
        </p:nvGraphicFramePr>
        <p:xfrm>
          <a:off x="10610019" y="1492886"/>
          <a:ext cx="109165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52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1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Done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Start_Address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Num_of_pixels</a:t>
                      </a:r>
                      <a:endParaRPr lang="pl-PL" sz="1100" dirty="0"/>
                    </a:p>
                    <a:p>
                      <a:r>
                        <a:rPr lang="pl-PL" sz="1100" dirty="0"/>
                        <a:t>(</a:t>
                      </a:r>
                      <a:r>
                        <a:rPr lang="pl-PL" sz="1100" dirty="0" err="1"/>
                        <a:t>without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padding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pixesls</a:t>
                      </a:r>
                      <a:r>
                        <a:rPr lang="pl-PL" sz="11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3D3A4EDE-A6AC-A201-49BC-04FEBD81FD99}"/>
              </a:ext>
            </a:extLst>
          </p:cNvPr>
          <p:cNvSpPr txBox="1"/>
          <p:nvPr/>
        </p:nvSpPr>
        <p:spPr>
          <a:xfrm>
            <a:off x="11556026" y="117049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496ADCB6-65A0-8DC2-011F-FF441F5BBF70}"/>
              </a:ext>
            </a:extLst>
          </p:cNvPr>
          <p:cNvSpPr txBox="1"/>
          <p:nvPr/>
        </p:nvSpPr>
        <p:spPr>
          <a:xfrm>
            <a:off x="10708824" y="312847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cxnSp>
        <p:nvCxnSpPr>
          <p:cNvPr id="66" name="Łącznik: łamany 65">
            <a:extLst>
              <a:ext uri="{FF2B5EF4-FFF2-40B4-BE49-F238E27FC236}">
                <a16:creationId xmlns:a16="http://schemas.microsoft.com/office/drawing/2014/main" id="{EC27EEC7-8CE0-47E4-8D61-0787FFBA9F6C}"/>
              </a:ext>
            </a:extLst>
          </p:cNvPr>
          <p:cNvCxnSpPr>
            <a:endCxn id="63" idx="0"/>
          </p:cNvCxnSpPr>
          <p:nvPr/>
        </p:nvCxnSpPr>
        <p:spPr>
          <a:xfrm>
            <a:off x="9713842" y="669736"/>
            <a:ext cx="2142908" cy="500761"/>
          </a:xfrm>
          <a:prstGeom prst="bentConnector2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2C6CA9C4-BCE8-E67C-B5F5-649D3E06B849}"/>
              </a:ext>
            </a:extLst>
          </p:cNvPr>
          <p:cNvSpPr txBox="1"/>
          <p:nvPr/>
        </p:nvSpPr>
        <p:spPr>
          <a:xfrm>
            <a:off x="6125803" y="1116453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617F48F4-6120-8E72-219D-89B868E097C2}"/>
              </a:ext>
            </a:extLst>
          </p:cNvPr>
          <p:cNvSpPr txBox="1"/>
          <p:nvPr/>
        </p:nvSpPr>
        <p:spPr>
          <a:xfrm>
            <a:off x="9033657" y="545926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53985DB-6437-BCEE-8F7B-68998E066283}"/>
              </a:ext>
            </a:extLst>
          </p:cNvPr>
          <p:cNvSpPr txBox="1"/>
          <p:nvPr/>
        </p:nvSpPr>
        <p:spPr>
          <a:xfrm>
            <a:off x="10272005" y="3304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cxnSp>
        <p:nvCxnSpPr>
          <p:cNvPr id="80" name="Łącznik: łamany 79">
            <a:extLst>
              <a:ext uri="{FF2B5EF4-FFF2-40B4-BE49-F238E27FC236}">
                <a16:creationId xmlns:a16="http://schemas.microsoft.com/office/drawing/2014/main" id="{4ADC7787-6939-FB02-37DE-ED297C7E98B6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H="1" flipV="1">
            <a:off x="7959541" y="-723044"/>
            <a:ext cx="1038187" cy="4765268"/>
          </a:xfrm>
          <a:prstGeom prst="bentConnector4">
            <a:avLst>
              <a:gd name="adj1" fmla="val -22019"/>
              <a:gd name="adj2" fmla="val 21651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8F85CA80-9E32-F692-5720-5147244E5B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019" y="2178685"/>
            <a:ext cx="6070855" cy="721236"/>
          </a:xfrm>
          <a:prstGeom prst="bentConnector3">
            <a:avLst>
              <a:gd name="adj1" fmla="val 35926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2122</Words>
  <Application>Microsoft Office PowerPoint</Application>
  <PresentationFormat>Panoramiczny</PresentationFormat>
  <Paragraphs>777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Splotowa filtracja obrazu</vt:lpstr>
      <vt:lpstr>Prezentacja programu PowerPoint</vt:lpstr>
      <vt:lpstr>Przykład filtracji piksela P0</vt:lpstr>
      <vt:lpstr>Prezentacja programu PowerPoint</vt:lpstr>
      <vt:lpstr>Jak to przyspieszyć ?</vt:lpstr>
      <vt:lpstr>Prezentacja programu PowerPoint</vt:lpstr>
      <vt:lpstr>Schemat blokowy realizacji pipline’u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10</cp:revision>
  <dcterms:created xsi:type="dcterms:W3CDTF">2023-04-30T15:52:41Z</dcterms:created>
  <dcterms:modified xsi:type="dcterms:W3CDTF">2023-05-07T20:37:25Z</dcterms:modified>
</cp:coreProperties>
</file>