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F49354BC-1534-4371-9642-8FA6AF8561D4}">
          <p14:sldIdLst>
            <p14:sldId id="256"/>
            <p14:sldId id="265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52B6"/>
    <a:srgbClr val="D44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FE8A1-00DC-4AA4-BB70-09A86B00B079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03917-544F-45AB-9BF5-5174B41454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9790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8FD657-2449-7976-C7F9-2E9CE975B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87A9377-5818-5F91-411F-9CBCEF6A1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CC75CA9-5597-C776-D0CD-63187AB8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05BCE6C-4E27-E017-5E80-0BE0BB39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C565B7-878E-48A9-D0EE-F3969532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850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8C9343-248F-46C6-F036-F54AE3FD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4F77F1E-54DE-0F6F-B7B9-C402E8502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F27123-98BF-705D-B33A-52A3319C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6F61983-66C7-2E0E-2855-C929688F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A80FB2-1202-1DF4-7778-53C6630F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985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CE4417B-C3EA-BE08-C4F7-9DA0347BA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BEEAD78-2FB3-5D3D-945E-84D4DCBA4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A9556A0-F1AA-2DC6-9F93-8DB58680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0C423A-EDBC-AC82-7494-AB7A6F9A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0BAC48B-EEAB-4313-2A89-FFBE0F46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256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995779-4F7F-2E95-D85E-76173232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5C692A-99DC-ED20-B319-2A79F1AE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B976680-B3AC-1095-05F6-1CE3E876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FF170B-4B34-F7F2-B31F-1FEBAE91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DE1921-EEDF-099A-C1B5-D7FA461E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574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6A85BB-B560-A2BB-806A-9864877D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F205DAD-4E64-7A42-E891-C5B3AB984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02B3F2-6FCF-84C0-6474-592F94B7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2D8B97-FC16-1E83-04E1-4031E0CE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03D4A13-5F61-B1F0-6034-2C16DC55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152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19CDD2-9C40-420D-768C-17102A91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A5B8BE-551F-2535-66FB-68D8C804D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059E63D-1172-265A-C5C2-02B34A28D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DD23744-0B74-5DDB-C8DD-E7B86DA6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48EC5A5-446A-7877-FB48-DC54DAC9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31C05ED-FBC6-8C27-3B85-01636134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505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03D093-F4CA-BD2C-5C40-EFB3F7C7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60141F-251A-E063-1047-DFF52CD7A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1EEC331-0BA3-B718-A5D6-3627DCC00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07D5D2F-B2B9-5A48-C662-9063748AF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E478CA1-7503-FA85-64DC-9B9C81B0E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2C72E8D-ACF4-A778-5136-EA4A2BD3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7676AC9-0577-572C-E3F8-B6BE748E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95FEBCB-7D27-6EB0-E546-C469F65E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758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F15032-7AFD-D1FF-CA02-67370F8F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1166466-0464-74E1-AC65-88CAFF11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99D6E16-BFB1-0167-8EB6-38E0343E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B854922-9369-8C11-9654-0477F8DC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743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9056166-90F3-A896-FFD8-B15ECF6B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6F50A81-8CFA-8CF8-C456-098B27AE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627989A-735F-DF38-47E8-74B980A7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276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035DF0-8D39-5ED2-7351-F10283F1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678244-7C79-FA82-AD85-D2E2FAD6F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4C2E65-F515-E87D-0A92-CD494684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4E06BBC-9CFD-B222-B3BB-A4298E32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619A944-8D6F-76A0-9B86-52FA8DD5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294EB1D-9BF2-1EC6-05CA-979C6E3F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17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7666CB-E28B-3FF9-A980-26EEBC7C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AA0A7DF-6F6E-E65B-C399-5F80AE516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2EBE3A8-CCA9-559D-A140-D48915986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6AD15F6-BEEB-5B73-1061-BF5FE5D9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0DB-EAFB-491B-B414-7F15544FAA91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E12E657-2160-CA4F-F757-60D0F82D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D5CF197-A41C-0BF9-E186-0BB6F58E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558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6145917-0806-8C4E-2EEF-FB5CF40A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6640841-2AA1-FEA0-BF66-EC1DF7931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7D38B1-F8B1-DC78-8620-2D6992E0C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BA0DB-EAFB-491B-B414-7F15544FAA91}" type="datetimeFigureOut">
              <a:rPr lang="pl-PL" smtClean="0"/>
              <a:t>08.05.2023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74D3CE-D49C-A6EE-8E46-0AD5112F0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6A8C51-5739-B1E3-1725-57A663FDA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C5A32-75CD-4B19-BB6C-8CF0A81DB5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516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130B8A-8C39-A8B7-3272-C48250A78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Sprzętowa implementacja splotowej filtracji sygnału video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71BE64A-53E6-7B0D-AA5C-39829760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82" y="3602038"/>
            <a:ext cx="2849217" cy="1655762"/>
          </a:xfrm>
        </p:spPr>
        <p:txBody>
          <a:bodyPr/>
          <a:lstStyle/>
          <a:p>
            <a:r>
              <a:rPr lang="pl-PL" dirty="0"/>
              <a:t>Radosław Feiglewicz</a:t>
            </a:r>
          </a:p>
          <a:p>
            <a:r>
              <a:rPr lang="pl-PL" dirty="0"/>
              <a:t>Dominik Jaworski</a:t>
            </a:r>
          </a:p>
        </p:txBody>
      </p:sp>
    </p:spTree>
    <p:extLst>
      <p:ext uri="{BB962C8B-B14F-4D97-AF65-F5344CB8AC3E}">
        <p14:creationId xmlns:p14="http://schemas.microsoft.com/office/powerpoint/2010/main" val="10610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A93462B4-58BB-9291-74DA-FD67C7391FD8}"/>
              </a:ext>
            </a:extLst>
          </p:cNvPr>
          <p:cNvSpPr/>
          <p:nvPr/>
        </p:nvSpPr>
        <p:spPr>
          <a:xfrm>
            <a:off x="117758" y="5236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B5E9028-3AB6-FC32-5B37-C0ACBCC1F2FC}"/>
              </a:ext>
            </a:extLst>
          </p:cNvPr>
          <p:cNvSpPr/>
          <p:nvPr/>
        </p:nvSpPr>
        <p:spPr>
          <a:xfrm>
            <a:off x="1363462" y="5236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066E656-CBFD-11AD-0662-57AEC9755FFB}"/>
              </a:ext>
            </a:extLst>
          </p:cNvPr>
          <p:cNvSpPr/>
          <p:nvPr/>
        </p:nvSpPr>
        <p:spPr>
          <a:xfrm>
            <a:off x="2629045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BE120838-C352-E568-7D55-28FCFA03C932}"/>
              </a:ext>
            </a:extLst>
          </p:cNvPr>
          <p:cNvCxnSpPr>
            <a:cxnSpLocks/>
          </p:cNvCxnSpPr>
          <p:nvPr/>
        </p:nvCxnSpPr>
        <p:spPr>
          <a:xfrm>
            <a:off x="4272314" y="432795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ostokąt 7">
            <a:extLst>
              <a:ext uri="{FF2B5EF4-FFF2-40B4-BE49-F238E27FC236}">
                <a16:creationId xmlns:a16="http://schemas.microsoft.com/office/drawing/2014/main" id="{AB0D372E-CB43-6D94-1769-C1BB9D1AC63E}"/>
              </a:ext>
            </a:extLst>
          </p:cNvPr>
          <p:cNvSpPr/>
          <p:nvPr/>
        </p:nvSpPr>
        <p:spPr>
          <a:xfrm>
            <a:off x="4961427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57CCA79-79EE-F1D8-7728-7B53229C23F3}"/>
              </a:ext>
            </a:extLst>
          </p:cNvPr>
          <p:cNvSpPr/>
          <p:nvPr/>
        </p:nvSpPr>
        <p:spPr>
          <a:xfrm>
            <a:off x="6207131" y="5236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F7F60E7F-6A6B-6B6D-60C6-BEC314502F02}"/>
              </a:ext>
            </a:extLst>
          </p:cNvPr>
          <p:cNvSpPr/>
          <p:nvPr/>
        </p:nvSpPr>
        <p:spPr>
          <a:xfrm>
            <a:off x="7472714" y="52364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1" name="Tabela 17">
            <a:extLst>
              <a:ext uri="{FF2B5EF4-FFF2-40B4-BE49-F238E27FC236}">
                <a16:creationId xmlns:a16="http://schemas.microsoft.com/office/drawing/2014/main" id="{32491546-69BE-E36F-3247-81FE4A00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66005"/>
              </p:ext>
            </p:extLst>
          </p:nvPr>
        </p:nvGraphicFramePr>
        <p:xfrm>
          <a:off x="5236281" y="193494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B7BA062-E57F-DD4D-F4DF-FE039F402100}"/>
              </a:ext>
            </a:extLst>
          </p:cNvPr>
          <p:cNvSpPr txBox="1"/>
          <p:nvPr/>
        </p:nvSpPr>
        <p:spPr>
          <a:xfrm>
            <a:off x="4549875" y="193494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013FF19B-2C1A-6155-5341-C16B2B581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95155"/>
              </p:ext>
            </p:extLst>
          </p:nvPr>
        </p:nvGraphicFramePr>
        <p:xfrm>
          <a:off x="1056878" y="192539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8EB5A26-D494-65C2-E30D-5A3EE821BAC2}"/>
              </a:ext>
            </a:extLst>
          </p:cNvPr>
          <p:cNvSpPr txBox="1"/>
          <p:nvPr/>
        </p:nvSpPr>
        <p:spPr>
          <a:xfrm>
            <a:off x="330397" y="192539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BDFB681-09BD-6EC4-8B2F-220A6ECB7EF2}"/>
              </a:ext>
            </a:extLst>
          </p:cNvPr>
          <p:cNvSpPr txBox="1"/>
          <p:nvPr/>
        </p:nvSpPr>
        <p:spPr>
          <a:xfrm>
            <a:off x="1096954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78F443DF-98C2-123A-9982-6DC94AB3BCC9}"/>
              </a:ext>
            </a:extLst>
          </p:cNvPr>
          <p:cNvSpPr txBox="1"/>
          <p:nvPr/>
        </p:nvSpPr>
        <p:spPr>
          <a:xfrm>
            <a:off x="1524157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4BC68833-626B-B1D2-E41B-898F741646C2}"/>
              </a:ext>
            </a:extLst>
          </p:cNvPr>
          <p:cNvSpPr txBox="1"/>
          <p:nvPr/>
        </p:nvSpPr>
        <p:spPr>
          <a:xfrm>
            <a:off x="1993298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5CB0AD3-77A3-9E82-D239-4888EC8A075A}"/>
              </a:ext>
            </a:extLst>
          </p:cNvPr>
          <p:cNvSpPr txBox="1"/>
          <p:nvPr/>
        </p:nvSpPr>
        <p:spPr>
          <a:xfrm>
            <a:off x="5226676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FE3FAB6B-14FC-7CC6-124B-B95F496489D8}"/>
              </a:ext>
            </a:extLst>
          </p:cNvPr>
          <p:cNvSpPr txBox="1"/>
          <p:nvPr/>
        </p:nvSpPr>
        <p:spPr>
          <a:xfrm>
            <a:off x="5653879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AC415A8-C61B-0AFE-D109-3BEDD0AF4A53}"/>
              </a:ext>
            </a:extLst>
          </p:cNvPr>
          <p:cNvSpPr txBox="1"/>
          <p:nvPr/>
        </p:nvSpPr>
        <p:spPr>
          <a:xfrm>
            <a:off x="6123020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D31F0D27-A0F3-12F6-1C30-63214CBA3367}"/>
              </a:ext>
            </a:extLst>
          </p:cNvPr>
          <p:cNvSpPr txBox="1"/>
          <p:nvPr/>
        </p:nvSpPr>
        <p:spPr>
          <a:xfrm>
            <a:off x="2585293" y="1915844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22" name="Tabela 41">
            <a:extLst>
              <a:ext uri="{FF2B5EF4-FFF2-40B4-BE49-F238E27FC236}">
                <a16:creationId xmlns:a16="http://schemas.microsoft.com/office/drawing/2014/main" id="{C7364AC5-509D-6DB1-ABA1-FDB5F9254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613204"/>
              </p:ext>
            </p:extLst>
          </p:nvPr>
        </p:nvGraphicFramePr>
        <p:xfrm>
          <a:off x="3508039" y="190362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3" name="pole tekstowe 22">
            <a:extLst>
              <a:ext uri="{FF2B5EF4-FFF2-40B4-BE49-F238E27FC236}">
                <a16:creationId xmlns:a16="http://schemas.microsoft.com/office/drawing/2014/main" id="{C24D5E1E-8C10-0BE0-A864-59C4CBBE5BD1}"/>
              </a:ext>
            </a:extLst>
          </p:cNvPr>
          <p:cNvSpPr txBox="1"/>
          <p:nvPr/>
        </p:nvSpPr>
        <p:spPr>
          <a:xfrm>
            <a:off x="7058273" y="1925393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24" name="Tabela 41">
            <a:extLst>
              <a:ext uri="{FF2B5EF4-FFF2-40B4-BE49-F238E27FC236}">
                <a16:creationId xmlns:a16="http://schemas.microsoft.com/office/drawing/2014/main" id="{27F23DC1-658C-BDCC-E067-5659DF944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22990"/>
              </p:ext>
            </p:extLst>
          </p:nvPr>
        </p:nvGraphicFramePr>
        <p:xfrm>
          <a:off x="7940944" y="191317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5" name="pole tekstowe 24">
            <a:extLst>
              <a:ext uri="{FF2B5EF4-FFF2-40B4-BE49-F238E27FC236}">
                <a16:creationId xmlns:a16="http://schemas.microsoft.com/office/drawing/2014/main" id="{FD679A14-41C0-276A-0A59-361D009B4771}"/>
              </a:ext>
            </a:extLst>
          </p:cNvPr>
          <p:cNvSpPr txBox="1"/>
          <p:nvPr/>
        </p:nvSpPr>
        <p:spPr>
          <a:xfrm>
            <a:off x="117758" y="2458485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26" name="Tabela 41">
            <a:extLst>
              <a:ext uri="{FF2B5EF4-FFF2-40B4-BE49-F238E27FC236}">
                <a16:creationId xmlns:a16="http://schemas.microsoft.com/office/drawing/2014/main" id="{0BF7281B-0EBE-5F80-9BF9-19F950910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73185"/>
              </p:ext>
            </p:extLst>
          </p:nvPr>
        </p:nvGraphicFramePr>
        <p:xfrm>
          <a:off x="1254798" y="245066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7" name="pole tekstowe 26">
            <a:extLst>
              <a:ext uri="{FF2B5EF4-FFF2-40B4-BE49-F238E27FC236}">
                <a16:creationId xmlns:a16="http://schemas.microsoft.com/office/drawing/2014/main" id="{792A4FFD-7809-7A5F-80CF-CEC11795F4F7}"/>
              </a:ext>
            </a:extLst>
          </p:cNvPr>
          <p:cNvSpPr txBox="1"/>
          <p:nvPr/>
        </p:nvSpPr>
        <p:spPr>
          <a:xfrm>
            <a:off x="4585963" y="2453838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28" name="Tabela 41">
            <a:extLst>
              <a:ext uri="{FF2B5EF4-FFF2-40B4-BE49-F238E27FC236}">
                <a16:creationId xmlns:a16="http://schemas.microsoft.com/office/drawing/2014/main" id="{E4034AAA-7F53-C6F8-7C42-A34CFB7F9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84917"/>
              </p:ext>
            </p:extLst>
          </p:nvPr>
        </p:nvGraphicFramePr>
        <p:xfrm>
          <a:off x="5621623" y="244161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CB4C7392-C02F-250A-4360-5E12E488C18E}"/>
              </a:ext>
            </a:extLst>
          </p:cNvPr>
          <p:cNvCxnSpPr>
            <a:cxnSpLocks/>
          </p:cNvCxnSpPr>
          <p:nvPr/>
        </p:nvCxnSpPr>
        <p:spPr>
          <a:xfrm>
            <a:off x="442871" y="351378"/>
            <a:ext cx="115154" cy="17352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85C797AA-B389-232D-178E-031B45278E00}"/>
              </a:ext>
            </a:extLst>
          </p:cNvPr>
          <p:cNvSpPr txBox="1"/>
          <p:nvPr/>
        </p:nvSpPr>
        <p:spPr>
          <a:xfrm>
            <a:off x="372783" y="138156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AD81285C-1B98-B9C6-A800-50F830DCD006}"/>
              </a:ext>
            </a:extLst>
          </p:cNvPr>
          <p:cNvCxnSpPr>
            <a:cxnSpLocks/>
          </p:cNvCxnSpPr>
          <p:nvPr/>
        </p:nvCxnSpPr>
        <p:spPr>
          <a:xfrm flipH="1">
            <a:off x="4948228" y="366395"/>
            <a:ext cx="307110" cy="143066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24B63C08-E2F2-F06C-F58B-FE3616A6EE1D}"/>
              </a:ext>
            </a:extLst>
          </p:cNvPr>
          <p:cNvSpPr txBox="1"/>
          <p:nvPr/>
        </p:nvSpPr>
        <p:spPr>
          <a:xfrm>
            <a:off x="4737091" y="196716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E6682416-5BC1-832B-3074-257BAA551AF8}"/>
              </a:ext>
            </a:extLst>
          </p:cNvPr>
          <p:cNvSpPr txBox="1"/>
          <p:nvPr/>
        </p:nvSpPr>
        <p:spPr>
          <a:xfrm>
            <a:off x="9137502" y="0"/>
            <a:ext cx="30021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read</a:t>
            </a:r>
            <a:r>
              <a:rPr lang="pl-PL" sz="1400" dirty="0"/>
              <a:t> zakończył odczytywanie ramki R2 i automatycznie przechodzi do odczytu ramki R0 (bo </a:t>
            </a:r>
            <a:r>
              <a:rPr lang="pl-PL" sz="1400" dirty="0" err="1"/>
              <a:t>R_Park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R_EN[1] jest 0. R_EN[1] jest wolne dlatego nie parkujemy. </a:t>
            </a:r>
            <a:r>
              <a:rPr lang="pl-PL" sz="1400" dirty="0" err="1"/>
              <a:t>R_Current</a:t>
            </a:r>
            <a:r>
              <a:rPr lang="pl-PL" sz="1400" dirty="0"/>
              <a:t> inkrementujemy</a:t>
            </a:r>
          </a:p>
        </p:txBody>
      </p: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24367EEB-0163-11E0-94B0-2368661EBB6C}"/>
              </a:ext>
            </a:extLst>
          </p:cNvPr>
          <p:cNvCxnSpPr/>
          <p:nvPr/>
        </p:nvCxnSpPr>
        <p:spPr>
          <a:xfrm>
            <a:off x="1336" y="2949735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rostokąt 36">
            <a:extLst>
              <a:ext uri="{FF2B5EF4-FFF2-40B4-BE49-F238E27FC236}">
                <a16:creationId xmlns:a16="http://schemas.microsoft.com/office/drawing/2014/main" id="{698510F7-D787-57EE-2F08-BDC421C88391}"/>
              </a:ext>
            </a:extLst>
          </p:cNvPr>
          <p:cNvSpPr/>
          <p:nvPr/>
        </p:nvSpPr>
        <p:spPr>
          <a:xfrm>
            <a:off x="330397" y="358202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4520AEE0-CD9F-6D6C-D56A-307383C91DB9}"/>
              </a:ext>
            </a:extLst>
          </p:cNvPr>
          <p:cNvSpPr/>
          <p:nvPr/>
        </p:nvSpPr>
        <p:spPr>
          <a:xfrm>
            <a:off x="1576101" y="358202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D771BC0C-42CD-8779-7645-C4985DF078ED}"/>
              </a:ext>
            </a:extLst>
          </p:cNvPr>
          <p:cNvSpPr/>
          <p:nvPr/>
        </p:nvSpPr>
        <p:spPr>
          <a:xfrm>
            <a:off x="2841684" y="358202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40" name="Łącznik prosty 39">
            <a:extLst>
              <a:ext uri="{FF2B5EF4-FFF2-40B4-BE49-F238E27FC236}">
                <a16:creationId xmlns:a16="http://schemas.microsoft.com/office/drawing/2014/main" id="{BB2D8D49-4469-FA9B-2012-BFD49944E541}"/>
              </a:ext>
            </a:extLst>
          </p:cNvPr>
          <p:cNvCxnSpPr>
            <a:cxnSpLocks/>
          </p:cNvCxnSpPr>
          <p:nvPr/>
        </p:nvCxnSpPr>
        <p:spPr>
          <a:xfrm>
            <a:off x="4484953" y="3491173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rostokąt 40">
            <a:extLst>
              <a:ext uri="{FF2B5EF4-FFF2-40B4-BE49-F238E27FC236}">
                <a16:creationId xmlns:a16="http://schemas.microsoft.com/office/drawing/2014/main" id="{91D0A82F-3E6C-CA15-BCDC-429F88B5B35B}"/>
              </a:ext>
            </a:extLst>
          </p:cNvPr>
          <p:cNvSpPr/>
          <p:nvPr/>
        </p:nvSpPr>
        <p:spPr>
          <a:xfrm>
            <a:off x="5174066" y="358202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3A73CA45-8C38-07BD-3E7D-1BBE3D102051}"/>
              </a:ext>
            </a:extLst>
          </p:cNvPr>
          <p:cNvSpPr/>
          <p:nvPr/>
        </p:nvSpPr>
        <p:spPr>
          <a:xfrm>
            <a:off x="6419770" y="358202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A0620FDF-07E7-7B73-C777-CE8EF0732C68}"/>
              </a:ext>
            </a:extLst>
          </p:cNvPr>
          <p:cNvSpPr/>
          <p:nvPr/>
        </p:nvSpPr>
        <p:spPr>
          <a:xfrm>
            <a:off x="7685353" y="358202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4" name="Tabela 17">
            <a:extLst>
              <a:ext uri="{FF2B5EF4-FFF2-40B4-BE49-F238E27FC236}">
                <a16:creationId xmlns:a16="http://schemas.microsoft.com/office/drawing/2014/main" id="{342AA87D-9C73-98E2-C46B-2813DB729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91423"/>
              </p:ext>
            </p:extLst>
          </p:nvPr>
        </p:nvGraphicFramePr>
        <p:xfrm>
          <a:off x="5448920" y="4993319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5" name="pole tekstowe 44">
            <a:extLst>
              <a:ext uri="{FF2B5EF4-FFF2-40B4-BE49-F238E27FC236}">
                <a16:creationId xmlns:a16="http://schemas.microsoft.com/office/drawing/2014/main" id="{CFC71221-93E2-176B-A11D-0A4F08B54D19}"/>
              </a:ext>
            </a:extLst>
          </p:cNvPr>
          <p:cNvSpPr txBox="1"/>
          <p:nvPr/>
        </p:nvSpPr>
        <p:spPr>
          <a:xfrm>
            <a:off x="4762514" y="499331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53D0B46D-2CC0-1E69-B52E-01614ABAA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45672"/>
              </p:ext>
            </p:extLst>
          </p:nvPr>
        </p:nvGraphicFramePr>
        <p:xfrm>
          <a:off x="1269517" y="498377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7" name="pole tekstowe 46">
            <a:extLst>
              <a:ext uri="{FF2B5EF4-FFF2-40B4-BE49-F238E27FC236}">
                <a16:creationId xmlns:a16="http://schemas.microsoft.com/office/drawing/2014/main" id="{AC09AD41-F369-580F-10EE-E2F5CFEFD2EB}"/>
              </a:ext>
            </a:extLst>
          </p:cNvPr>
          <p:cNvSpPr txBox="1"/>
          <p:nvPr/>
        </p:nvSpPr>
        <p:spPr>
          <a:xfrm>
            <a:off x="543036" y="498377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60DDDB6B-21D5-44BD-563E-BBF8C93110E2}"/>
              </a:ext>
            </a:extLst>
          </p:cNvPr>
          <p:cNvSpPr txBox="1"/>
          <p:nvPr/>
        </p:nvSpPr>
        <p:spPr>
          <a:xfrm>
            <a:off x="1309593" y="470716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33FC8D40-0F32-C201-D04F-5BC2C5BE6F82}"/>
              </a:ext>
            </a:extLst>
          </p:cNvPr>
          <p:cNvSpPr txBox="1"/>
          <p:nvPr/>
        </p:nvSpPr>
        <p:spPr>
          <a:xfrm>
            <a:off x="1736796" y="470677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C802E875-BDB2-D441-186D-A67A3AF55486}"/>
              </a:ext>
            </a:extLst>
          </p:cNvPr>
          <p:cNvSpPr txBox="1"/>
          <p:nvPr/>
        </p:nvSpPr>
        <p:spPr>
          <a:xfrm>
            <a:off x="2205937" y="4706772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ACEBBB9C-EF14-183C-5F08-8F4EA4C7F354}"/>
              </a:ext>
            </a:extLst>
          </p:cNvPr>
          <p:cNvSpPr txBox="1"/>
          <p:nvPr/>
        </p:nvSpPr>
        <p:spPr>
          <a:xfrm>
            <a:off x="5439315" y="470716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12F92129-AB27-9D54-1E4B-9EDFC4C631E5}"/>
              </a:ext>
            </a:extLst>
          </p:cNvPr>
          <p:cNvSpPr txBox="1"/>
          <p:nvPr/>
        </p:nvSpPr>
        <p:spPr>
          <a:xfrm>
            <a:off x="5866518" y="470677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17276846-E0AB-C3A5-4687-3C06E2E08183}"/>
              </a:ext>
            </a:extLst>
          </p:cNvPr>
          <p:cNvSpPr txBox="1"/>
          <p:nvPr/>
        </p:nvSpPr>
        <p:spPr>
          <a:xfrm>
            <a:off x="6335659" y="4706772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322062EF-6548-81F5-B23C-4C4C031808CD}"/>
              </a:ext>
            </a:extLst>
          </p:cNvPr>
          <p:cNvSpPr txBox="1"/>
          <p:nvPr/>
        </p:nvSpPr>
        <p:spPr>
          <a:xfrm>
            <a:off x="2797932" y="4974222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55" name="Tabela 41">
            <a:extLst>
              <a:ext uri="{FF2B5EF4-FFF2-40B4-BE49-F238E27FC236}">
                <a16:creationId xmlns:a16="http://schemas.microsoft.com/office/drawing/2014/main" id="{9DC953E7-FA08-6F80-3126-47111D036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13587"/>
              </p:ext>
            </p:extLst>
          </p:nvPr>
        </p:nvGraphicFramePr>
        <p:xfrm>
          <a:off x="3720678" y="496199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6" name="pole tekstowe 55">
            <a:extLst>
              <a:ext uri="{FF2B5EF4-FFF2-40B4-BE49-F238E27FC236}">
                <a16:creationId xmlns:a16="http://schemas.microsoft.com/office/drawing/2014/main" id="{26EDF0C8-98D1-4422-3B7F-5FEFDD243AC3}"/>
              </a:ext>
            </a:extLst>
          </p:cNvPr>
          <p:cNvSpPr txBox="1"/>
          <p:nvPr/>
        </p:nvSpPr>
        <p:spPr>
          <a:xfrm>
            <a:off x="7270912" y="4983771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57" name="Tabela 41">
            <a:extLst>
              <a:ext uri="{FF2B5EF4-FFF2-40B4-BE49-F238E27FC236}">
                <a16:creationId xmlns:a16="http://schemas.microsoft.com/office/drawing/2014/main" id="{2D8082EF-D4DE-3622-FB99-E8B13E0A0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54738"/>
              </p:ext>
            </p:extLst>
          </p:nvPr>
        </p:nvGraphicFramePr>
        <p:xfrm>
          <a:off x="8153583" y="497154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8" name="pole tekstowe 57">
            <a:extLst>
              <a:ext uri="{FF2B5EF4-FFF2-40B4-BE49-F238E27FC236}">
                <a16:creationId xmlns:a16="http://schemas.microsoft.com/office/drawing/2014/main" id="{72677D83-B55A-710E-5A5C-676647457779}"/>
              </a:ext>
            </a:extLst>
          </p:cNvPr>
          <p:cNvSpPr txBox="1"/>
          <p:nvPr/>
        </p:nvSpPr>
        <p:spPr>
          <a:xfrm>
            <a:off x="330397" y="5516863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59" name="Tabela 41">
            <a:extLst>
              <a:ext uri="{FF2B5EF4-FFF2-40B4-BE49-F238E27FC236}">
                <a16:creationId xmlns:a16="http://schemas.microsoft.com/office/drawing/2014/main" id="{C93E7EBC-D335-E393-FD49-EDB34E970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38362"/>
              </p:ext>
            </p:extLst>
          </p:nvPr>
        </p:nvGraphicFramePr>
        <p:xfrm>
          <a:off x="1467437" y="550904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0" name="pole tekstowe 59">
            <a:extLst>
              <a:ext uri="{FF2B5EF4-FFF2-40B4-BE49-F238E27FC236}">
                <a16:creationId xmlns:a16="http://schemas.microsoft.com/office/drawing/2014/main" id="{C57C999A-984C-909C-494B-5E9C5372765E}"/>
              </a:ext>
            </a:extLst>
          </p:cNvPr>
          <p:cNvSpPr txBox="1"/>
          <p:nvPr/>
        </p:nvSpPr>
        <p:spPr>
          <a:xfrm>
            <a:off x="4798602" y="5512216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1" name="Tabela 41">
            <a:extLst>
              <a:ext uri="{FF2B5EF4-FFF2-40B4-BE49-F238E27FC236}">
                <a16:creationId xmlns:a16="http://schemas.microsoft.com/office/drawing/2014/main" id="{800E5027-5143-56B0-A6B1-93CB378C9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656558"/>
              </p:ext>
            </p:extLst>
          </p:nvPr>
        </p:nvGraphicFramePr>
        <p:xfrm>
          <a:off x="5834262" y="5499993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62" name="Łącznik prosty 61">
            <a:extLst>
              <a:ext uri="{FF2B5EF4-FFF2-40B4-BE49-F238E27FC236}">
                <a16:creationId xmlns:a16="http://schemas.microsoft.com/office/drawing/2014/main" id="{261F53CD-C0B5-31DA-50E9-9407DB6B2E00}"/>
              </a:ext>
            </a:extLst>
          </p:cNvPr>
          <p:cNvCxnSpPr>
            <a:cxnSpLocks/>
          </p:cNvCxnSpPr>
          <p:nvPr/>
        </p:nvCxnSpPr>
        <p:spPr>
          <a:xfrm>
            <a:off x="880193" y="3488301"/>
            <a:ext cx="99864" cy="10207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ole tekstowe 62">
            <a:extLst>
              <a:ext uri="{FF2B5EF4-FFF2-40B4-BE49-F238E27FC236}">
                <a16:creationId xmlns:a16="http://schemas.microsoft.com/office/drawing/2014/main" id="{6207FFD4-5494-6A36-8F32-5E4B0416F67D}"/>
              </a:ext>
            </a:extLst>
          </p:cNvPr>
          <p:cNvSpPr txBox="1"/>
          <p:nvPr/>
        </p:nvSpPr>
        <p:spPr>
          <a:xfrm>
            <a:off x="810105" y="3275079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64" name="Łącznik prosty 63">
            <a:extLst>
              <a:ext uri="{FF2B5EF4-FFF2-40B4-BE49-F238E27FC236}">
                <a16:creationId xmlns:a16="http://schemas.microsoft.com/office/drawing/2014/main" id="{28C936F1-4AD2-2555-6C71-A3E714C297BF}"/>
              </a:ext>
            </a:extLst>
          </p:cNvPr>
          <p:cNvCxnSpPr>
            <a:cxnSpLocks/>
          </p:cNvCxnSpPr>
          <p:nvPr/>
        </p:nvCxnSpPr>
        <p:spPr>
          <a:xfrm flipH="1">
            <a:off x="5503565" y="3431289"/>
            <a:ext cx="307110" cy="143066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pole tekstowe 64">
            <a:extLst>
              <a:ext uri="{FF2B5EF4-FFF2-40B4-BE49-F238E27FC236}">
                <a16:creationId xmlns:a16="http://schemas.microsoft.com/office/drawing/2014/main" id="{86B2F198-0D39-DF1D-C56B-0ECA44D526B5}"/>
              </a:ext>
            </a:extLst>
          </p:cNvPr>
          <p:cNvSpPr txBox="1"/>
          <p:nvPr/>
        </p:nvSpPr>
        <p:spPr>
          <a:xfrm>
            <a:off x="5292428" y="3261610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67" name="Łącznik prosty 66">
            <a:extLst>
              <a:ext uri="{FF2B5EF4-FFF2-40B4-BE49-F238E27FC236}">
                <a16:creationId xmlns:a16="http://schemas.microsoft.com/office/drawing/2014/main" id="{226D80EF-BD20-5BDB-19DD-F64607DE9215}"/>
              </a:ext>
            </a:extLst>
          </p:cNvPr>
          <p:cNvCxnSpPr/>
          <p:nvPr/>
        </p:nvCxnSpPr>
        <p:spPr>
          <a:xfrm>
            <a:off x="9071113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pole tekstowe 68">
            <a:extLst>
              <a:ext uri="{FF2B5EF4-FFF2-40B4-BE49-F238E27FC236}">
                <a16:creationId xmlns:a16="http://schemas.microsoft.com/office/drawing/2014/main" id="{C84D1B24-4DCA-6CF8-9EEE-9A0D7D2AF714}"/>
              </a:ext>
            </a:extLst>
          </p:cNvPr>
          <p:cNvSpPr txBox="1"/>
          <p:nvPr/>
        </p:nvSpPr>
        <p:spPr>
          <a:xfrm>
            <a:off x="9182847" y="3028034"/>
            <a:ext cx="30021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Ponieważ zarówno W2 jak i R2 są wolne Processing przystępuje do działania</a:t>
            </a:r>
          </a:p>
        </p:txBody>
      </p:sp>
      <p:sp>
        <p:nvSpPr>
          <p:cNvPr id="70" name="Łuk 69">
            <a:extLst>
              <a:ext uri="{FF2B5EF4-FFF2-40B4-BE49-F238E27FC236}">
                <a16:creationId xmlns:a16="http://schemas.microsoft.com/office/drawing/2014/main" id="{3E3DEC51-BB29-C959-42B0-0E52221743A7}"/>
              </a:ext>
            </a:extLst>
          </p:cNvPr>
          <p:cNvSpPr/>
          <p:nvPr/>
        </p:nvSpPr>
        <p:spPr>
          <a:xfrm>
            <a:off x="3215806" y="3242304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pole tekstowe 70">
            <a:extLst>
              <a:ext uri="{FF2B5EF4-FFF2-40B4-BE49-F238E27FC236}">
                <a16:creationId xmlns:a16="http://schemas.microsoft.com/office/drawing/2014/main" id="{42B4E078-F9DA-7837-A204-23BDA98E1DF8}"/>
              </a:ext>
            </a:extLst>
          </p:cNvPr>
          <p:cNvSpPr txBox="1"/>
          <p:nvPr/>
        </p:nvSpPr>
        <p:spPr>
          <a:xfrm>
            <a:off x="4893856" y="2939159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00886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5C1240-D12F-DA89-D65D-CF50C302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Errata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5A13D5-59BA-41ED-1360-AE7B2283F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Zakończenie </a:t>
            </a:r>
            <a:r>
              <a:rPr lang="pl-PL" dirty="0" err="1"/>
              <a:t>processingu</a:t>
            </a:r>
            <a:r>
              <a:rPr lang="pl-PL" dirty="0"/>
              <a:t> nastąpi tylko gdy następna ramka </a:t>
            </a:r>
            <a:r>
              <a:rPr lang="pl-PL" dirty="0" err="1"/>
              <a:t>read</a:t>
            </a:r>
            <a:r>
              <a:rPr lang="pl-PL" dirty="0"/>
              <a:t> i </a:t>
            </a:r>
            <a:r>
              <a:rPr lang="pl-PL" dirty="0" err="1"/>
              <a:t>write</a:t>
            </a:r>
            <a:r>
              <a:rPr lang="pl-PL" dirty="0"/>
              <a:t> jest gotowa. Spowodowane to jest tym że jeśli następna ramka </a:t>
            </a:r>
            <a:r>
              <a:rPr lang="pl-PL" dirty="0" err="1"/>
              <a:t>read</a:t>
            </a:r>
            <a:r>
              <a:rPr lang="pl-PL" dirty="0"/>
              <a:t> lub </a:t>
            </a:r>
            <a:r>
              <a:rPr lang="pl-PL" dirty="0" err="1"/>
              <a:t>write</a:t>
            </a:r>
            <a:r>
              <a:rPr lang="pl-PL" dirty="0"/>
              <a:t> nie jest dostępna to nie można zacząć </a:t>
            </a:r>
            <a:r>
              <a:rPr lang="pl-PL" dirty="0" err="1"/>
              <a:t>processingu</a:t>
            </a:r>
            <a:r>
              <a:rPr lang="pl-PL" dirty="0"/>
              <a:t>. Algorytm mógłby „przeskoczyć nad ramką którą chcemy procesować powodując złe działanie algorytmu.</a:t>
            </a:r>
          </a:p>
          <a:p>
            <a:r>
              <a:rPr lang="pl-PL" dirty="0"/>
              <a:t>Processing kończy się gdy wszystkie dane z ramki zostaną przetworzone i zapisane do pamięci. Algorytm można przyspieszyć tym że odczyt nowej ramki może się zacząć przed zakończeniem zapisywania przetworzonych pikseli poprzedniej ramki do pamięci.</a:t>
            </a:r>
          </a:p>
        </p:txBody>
      </p:sp>
    </p:spTree>
    <p:extLst>
      <p:ext uri="{BB962C8B-B14F-4D97-AF65-F5344CB8AC3E}">
        <p14:creationId xmlns:p14="http://schemas.microsoft.com/office/powerpoint/2010/main" val="553503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DF5766-12A3-2AC7-9417-A9AD1683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16" y="-17978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Splotowa filtracja obrazu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6A9549B-AA7B-1326-FC8A-B4F200624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33556"/>
              </p:ext>
            </p:extLst>
          </p:nvPr>
        </p:nvGraphicFramePr>
        <p:xfrm>
          <a:off x="435119" y="1590261"/>
          <a:ext cx="4395296" cy="3677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277518390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62187967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002586182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93452611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764002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920501893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01274440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522111022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88487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53318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72403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46969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45851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434368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489BED7F-D52D-746A-98D2-8DF7C241B27F}"/>
              </a:ext>
            </a:extLst>
          </p:cNvPr>
          <p:cNvSpPr txBox="1"/>
          <p:nvPr/>
        </p:nvSpPr>
        <p:spPr>
          <a:xfrm>
            <a:off x="4949687" y="3105834"/>
            <a:ext cx="407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i="0" dirty="0">
                <a:solidFill>
                  <a:srgbClr val="202124"/>
                </a:solidFill>
                <a:effectLst/>
                <a:latin typeface="Google Sans"/>
              </a:rPr>
              <a:t>∗</a:t>
            </a:r>
            <a:endParaRPr lang="pl-PL" sz="3600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571CBBD-3330-E3AB-A68E-49BAB125E591}"/>
              </a:ext>
            </a:extLst>
          </p:cNvPr>
          <p:cNvSpPr txBox="1"/>
          <p:nvPr/>
        </p:nvSpPr>
        <p:spPr>
          <a:xfrm>
            <a:off x="59636" y="365125"/>
            <a:ext cx="22860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Początek pamięci ramki np. W0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3E1AAB9B-CF72-DE6B-50C1-45794B9B9B80}"/>
              </a:ext>
            </a:extLst>
          </p:cNvPr>
          <p:cNvCxnSpPr/>
          <p:nvPr/>
        </p:nvCxnSpPr>
        <p:spPr>
          <a:xfrm>
            <a:off x="435119" y="1027906"/>
            <a:ext cx="194359" cy="56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E6DD35EB-1BF2-E0E9-F454-4657997832AA}"/>
              </a:ext>
            </a:extLst>
          </p:cNvPr>
          <p:cNvSpPr/>
          <p:nvPr/>
        </p:nvSpPr>
        <p:spPr>
          <a:xfrm>
            <a:off x="959680" y="2206487"/>
            <a:ext cx="3346174" cy="2484783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47A77AD8-61C3-67C7-F52C-8028F964135C}"/>
              </a:ext>
            </a:extLst>
          </p:cNvPr>
          <p:cNvCxnSpPr>
            <a:cxnSpLocks/>
          </p:cNvCxnSpPr>
          <p:nvPr/>
        </p:nvCxnSpPr>
        <p:spPr>
          <a:xfrm flipV="1">
            <a:off x="1106557" y="4724400"/>
            <a:ext cx="210378" cy="1193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150597C6-F921-9334-E950-BB37542E571C}"/>
              </a:ext>
            </a:extLst>
          </p:cNvPr>
          <p:cNvSpPr txBox="1"/>
          <p:nvPr/>
        </p:nvSpPr>
        <p:spPr>
          <a:xfrm>
            <a:off x="254000" y="5931728"/>
            <a:ext cx="2986157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Wejściowy obraz z kamery (nieprzetworzony) o wymiarach 6x4</a:t>
            </a: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7FF9454B-241B-A0C4-CF51-833921FC3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662324"/>
              </p:ext>
            </p:extLst>
          </p:nvPr>
        </p:nvGraphicFramePr>
        <p:xfrm>
          <a:off x="5476443" y="2566644"/>
          <a:ext cx="1648236" cy="1838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179880475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34845099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92210188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624053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32996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560040"/>
                  </a:ext>
                </a:extLst>
              </a:tr>
            </a:tbl>
          </a:graphicData>
        </a:graphic>
      </p:graphicFrame>
      <p:sp>
        <p:nvSpPr>
          <p:cNvPr id="20" name="pole tekstowe 19">
            <a:extLst>
              <a:ext uri="{FF2B5EF4-FFF2-40B4-BE49-F238E27FC236}">
                <a16:creationId xmlns:a16="http://schemas.microsoft.com/office/drawing/2014/main" id="{C5792271-AE30-4166-A052-8A91CE29A37B}"/>
              </a:ext>
            </a:extLst>
          </p:cNvPr>
          <p:cNvSpPr txBox="1"/>
          <p:nvPr/>
        </p:nvSpPr>
        <p:spPr>
          <a:xfrm>
            <a:off x="4986388" y="5846544"/>
            <a:ext cx="262834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Jądro filtru (</a:t>
            </a:r>
            <a:r>
              <a:rPr lang="pl-PL" dirty="0" err="1"/>
              <a:t>Kernel</a:t>
            </a:r>
            <a:r>
              <a:rPr lang="pl-PL" dirty="0"/>
              <a:t>) o wymiarach 3x3</a:t>
            </a: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98B0766F-6F05-F24A-0DE3-8EFADED42929}"/>
              </a:ext>
            </a:extLst>
          </p:cNvPr>
          <p:cNvCxnSpPr>
            <a:cxnSpLocks/>
          </p:cNvCxnSpPr>
          <p:nvPr/>
        </p:nvCxnSpPr>
        <p:spPr>
          <a:xfrm flipV="1">
            <a:off x="5771322" y="4405383"/>
            <a:ext cx="264069" cy="1441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62B257F8-D3B3-3FBC-4F2D-12EFDF429682}"/>
              </a:ext>
            </a:extLst>
          </p:cNvPr>
          <p:cNvSpPr txBox="1"/>
          <p:nvPr/>
        </p:nvSpPr>
        <p:spPr>
          <a:xfrm>
            <a:off x="7243951" y="313184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/>
              <a:t>=</a:t>
            </a:r>
          </a:p>
        </p:txBody>
      </p:sp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EC91CED8-68EA-CB50-BB6B-6EADA7448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201454"/>
              </p:ext>
            </p:extLst>
          </p:nvPr>
        </p:nvGraphicFramePr>
        <p:xfrm>
          <a:off x="8249457" y="2203173"/>
          <a:ext cx="3296472" cy="2451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76192992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068069182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2660443527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577223729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721973938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634380179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S0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67760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S6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724421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S12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306809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S18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615851"/>
                  </a:ext>
                </a:extLst>
              </a:tr>
            </a:tbl>
          </a:graphicData>
        </a:graphic>
      </p:graphicFrame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D9081385-32B9-565E-2742-8C935FCC513D}"/>
              </a:ext>
            </a:extLst>
          </p:cNvPr>
          <p:cNvCxnSpPr>
            <a:cxnSpLocks/>
          </p:cNvCxnSpPr>
          <p:nvPr/>
        </p:nvCxnSpPr>
        <p:spPr>
          <a:xfrm flipH="1">
            <a:off x="8335617" y="1590261"/>
            <a:ext cx="424070" cy="61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5515F5BD-1992-7763-88EB-B6B3F5A73817}"/>
              </a:ext>
            </a:extLst>
          </p:cNvPr>
          <p:cNvSpPr txBox="1"/>
          <p:nvPr/>
        </p:nvSpPr>
        <p:spPr>
          <a:xfrm>
            <a:off x="8742571" y="1221273"/>
            <a:ext cx="262834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Początek pamięci np. R0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E05A8A44-FB11-A352-6BCC-ECEE9A0A0A01}"/>
              </a:ext>
            </a:extLst>
          </p:cNvPr>
          <p:cNvSpPr txBox="1"/>
          <p:nvPr/>
        </p:nvSpPr>
        <p:spPr>
          <a:xfrm>
            <a:off x="8583520" y="5747062"/>
            <a:ext cx="335448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Przefiltrowany obraz o wymiarach 6x4 który zostanie przesłany na wyjście HDMI</a:t>
            </a:r>
          </a:p>
        </p:txBody>
      </p:sp>
      <p:cxnSp>
        <p:nvCxnSpPr>
          <p:cNvPr id="30" name="Łącznik prosty ze strzałką 29">
            <a:extLst>
              <a:ext uri="{FF2B5EF4-FFF2-40B4-BE49-F238E27FC236}">
                <a16:creationId xmlns:a16="http://schemas.microsoft.com/office/drawing/2014/main" id="{A2988654-6B11-AEBA-6214-EDB87F908ADF}"/>
              </a:ext>
            </a:extLst>
          </p:cNvPr>
          <p:cNvCxnSpPr>
            <a:cxnSpLocks/>
          </p:cNvCxnSpPr>
          <p:nvPr/>
        </p:nvCxnSpPr>
        <p:spPr>
          <a:xfrm flipV="1">
            <a:off x="9786730" y="4691270"/>
            <a:ext cx="110963" cy="1055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53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005152-F0AC-861C-35F9-D8789E8B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17" y="646182"/>
            <a:ext cx="10515600" cy="4351338"/>
          </a:xfrm>
        </p:spPr>
        <p:txBody>
          <a:bodyPr/>
          <a:lstStyle/>
          <a:p>
            <a:r>
              <a:rPr lang="pl-PL" dirty="0"/>
              <a:t>Zera dołożone dookoła ramki są po to aby możliwa była operacja splotu (zero-</a:t>
            </a:r>
            <a:r>
              <a:rPr lang="pl-PL" dirty="0" err="1"/>
              <a:t>padding</a:t>
            </a:r>
            <a:r>
              <a:rPr lang="pl-PL" dirty="0"/>
              <a:t>). W przypadku </a:t>
            </a:r>
            <a:r>
              <a:rPr lang="pl-PL" dirty="0" err="1"/>
              <a:t>kernelu</a:t>
            </a:r>
            <a:r>
              <a:rPr lang="pl-PL" dirty="0"/>
              <a:t> np. 5x5 potrzeba dodać 2 takie okręgi zer i tak dalej. </a:t>
            </a:r>
            <a:r>
              <a:rPr lang="pl-PL" dirty="0" err="1"/>
              <a:t>Kernel</a:t>
            </a:r>
            <a:r>
              <a:rPr lang="pl-PL" dirty="0"/>
              <a:t> musi mieć być kwadratowy i mieć wielkość nieparzystą.</a:t>
            </a:r>
          </a:p>
          <a:p>
            <a:r>
              <a:rPr lang="pl-PL" dirty="0"/>
              <a:t>Przed uruchomieniem algorytmu następuje wyzerowanie obszarów pamięci na których zarezerwowane są miejsca dla W0,W1 i W2.</a:t>
            </a:r>
          </a:p>
          <a:p>
            <a:r>
              <a:rPr lang="pl-PL" dirty="0"/>
              <a:t>Dzięki funkcji </a:t>
            </a:r>
            <a:r>
              <a:rPr lang="pl-PL" dirty="0" err="1"/>
              <a:t>stride</a:t>
            </a:r>
            <a:r>
              <a:rPr lang="pl-PL" dirty="0"/>
              <a:t> w VDMA można ustawić mniejszy obszar dla pisania niż wielkość pamięci W0 przez to możliwe jest zrobienie takiej obwoluty zer.</a:t>
            </a:r>
          </a:p>
        </p:txBody>
      </p:sp>
    </p:spTree>
    <p:extLst>
      <p:ext uri="{BB962C8B-B14F-4D97-AF65-F5344CB8AC3E}">
        <p14:creationId xmlns:p14="http://schemas.microsoft.com/office/powerpoint/2010/main" val="2429719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CEF1F7-BE26-8EC2-1F5A-5F30D574F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699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Przykład filtracji piksela P0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16442C3-BED9-B8F1-89C2-50619415D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75932"/>
              </p:ext>
            </p:extLst>
          </p:nvPr>
        </p:nvGraphicFramePr>
        <p:xfrm>
          <a:off x="377687" y="1027043"/>
          <a:ext cx="4395296" cy="3677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277518390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62187967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002586182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93452611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764002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920501893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01274440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522111022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88487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53318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72403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46969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45851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434368"/>
                  </a:ext>
                </a:extLst>
              </a:tr>
            </a:tbl>
          </a:graphicData>
        </a:graphic>
      </p:graphicFrame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7C54A6F2-BC45-1F5B-C227-A4D47E74AC51}"/>
              </a:ext>
            </a:extLst>
          </p:cNvPr>
          <p:cNvSpPr/>
          <p:nvPr/>
        </p:nvSpPr>
        <p:spPr>
          <a:xfrm>
            <a:off x="377687" y="1027043"/>
            <a:ext cx="1696278" cy="1848679"/>
          </a:xfrm>
          <a:prstGeom prst="round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7956B88-7124-E9D7-7F31-6EE2AC552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07104"/>
              </p:ext>
            </p:extLst>
          </p:nvPr>
        </p:nvGraphicFramePr>
        <p:xfrm>
          <a:off x="5867682" y="1744317"/>
          <a:ext cx="1648236" cy="1838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1158726269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231560322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436473821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8206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870697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384479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2DAB309-1978-0F86-B864-DF42A4D89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20954"/>
              </p:ext>
            </p:extLst>
          </p:nvPr>
        </p:nvGraphicFramePr>
        <p:xfrm>
          <a:off x="8610864" y="1744317"/>
          <a:ext cx="1648236" cy="1838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179880475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34845099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92210188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624053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32996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K6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560040"/>
                  </a:ext>
                </a:extLst>
              </a:tr>
            </a:tbl>
          </a:graphicData>
        </a:graphic>
      </p:graphicFrame>
      <p:sp>
        <p:nvSpPr>
          <p:cNvPr id="9" name="pole tekstowe 8">
            <a:extLst>
              <a:ext uri="{FF2B5EF4-FFF2-40B4-BE49-F238E27FC236}">
                <a16:creationId xmlns:a16="http://schemas.microsoft.com/office/drawing/2014/main" id="{768CBB9C-2579-D0BB-74C6-CC3C74024013}"/>
              </a:ext>
            </a:extLst>
          </p:cNvPr>
          <p:cNvSpPr txBox="1"/>
          <p:nvPr/>
        </p:nvSpPr>
        <p:spPr>
          <a:xfrm>
            <a:off x="7910945" y="25105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X</a:t>
            </a:r>
          </a:p>
        </p:txBody>
      </p:sp>
      <p:sp>
        <p:nvSpPr>
          <p:cNvPr id="17" name="Strzałka: zawracanie 16">
            <a:extLst>
              <a:ext uri="{FF2B5EF4-FFF2-40B4-BE49-F238E27FC236}">
                <a16:creationId xmlns:a16="http://schemas.microsoft.com/office/drawing/2014/main" id="{1513C359-17BC-C16B-A164-3BFC646AC78D}"/>
              </a:ext>
            </a:extLst>
          </p:cNvPr>
          <p:cNvSpPr/>
          <p:nvPr/>
        </p:nvSpPr>
        <p:spPr>
          <a:xfrm>
            <a:off x="6047418" y="1207605"/>
            <a:ext cx="2937555" cy="536712"/>
          </a:xfrm>
          <a:prstGeom prst="uturnArrow">
            <a:avLst>
              <a:gd name="adj1" fmla="val 17593"/>
              <a:gd name="adj2" fmla="val 25000"/>
              <a:gd name="adj3" fmla="val 21296"/>
              <a:gd name="adj4" fmla="val 43750"/>
              <a:gd name="adj5" fmla="val 93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8" name="Strzałka: zawracanie 17">
            <a:extLst>
              <a:ext uri="{FF2B5EF4-FFF2-40B4-BE49-F238E27FC236}">
                <a16:creationId xmlns:a16="http://schemas.microsoft.com/office/drawing/2014/main" id="{DEBC6FEB-CE03-26FB-EC35-5CBA93554632}"/>
              </a:ext>
            </a:extLst>
          </p:cNvPr>
          <p:cNvSpPr/>
          <p:nvPr/>
        </p:nvSpPr>
        <p:spPr>
          <a:xfrm>
            <a:off x="6594614" y="1393067"/>
            <a:ext cx="2937555" cy="369333"/>
          </a:xfrm>
          <a:prstGeom prst="uturnArrow">
            <a:avLst>
              <a:gd name="adj1" fmla="val 17593"/>
              <a:gd name="adj2" fmla="val 25000"/>
              <a:gd name="adj3" fmla="val 21296"/>
              <a:gd name="adj4" fmla="val 43750"/>
              <a:gd name="adj5" fmla="val 9351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Strzałka: zawracanie 18">
            <a:extLst>
              <a:ext uri="{FF2B5EF4-FFF2-40B4-BE49-F238E27FC236}">
                <a16:creationId xmlns:a16="http://schemas.microsoft.com/office/drawing/2014/main" id="{C06B819B-16E8-E52C-5210-E77A9568BAC7}"/>
              </a:ext>
            </a:extLst>
          </p:cNvPr>
          <p:cNvSpPr/>
          <p:nvPr/>
        </p:nvSpPr>
        <p:spPr>
          <a:xfrm>
            <a:off x="7141839" y="1499844"/>
            <a:ext cx="2937555" cy="258278"/>
          </a:xfrm>
          <a:prstGeom prst="uturnArrow">
            <a:avLst>
              <a:gd name="adj1" fmla="val 17593"/>
              <a:gd name="adj2" fmla="val 25000"/>
              <a:gd name="adj3" fmla="val 21296"/>
              <a:gd name="adj4" fmla="val 43750"/>
              <a:gd name="adj5" fmla="val 9351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Strzałka: zawracanie 19">
            <a:extLst>
              <a:ext uri="{FF2B5EF4-FFF2-40B4-BE49-F238E27FC236}">
                <a16:creationId xmlns:a16="http://schemas.microsoft.com/office/drawing/2014/main" id="{EBD9BC22-0B64-59EF-CF35-8AD5C1A08F8C}"/>
              </a:ext>
            </a:extLst>
          </p:cNvPr>
          <p:cNvSpPr/>
          <p:nvPr/>
        </p:nvSpPr>
        <p:spPr>
          <a:xfrm>
            <a:off x="6162261" y="2109372"/>
            <a:ext cx="2822712" cy="4549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             </a:t>
            </a:r>
            <a:r>
              <a:rPr lang="pl-PL" dirty="0" err="1">
                <a:solidFill>
                  <a:schemeClr val="tx1"/>
                </a:solidFill>
              </a:rPr>
              <a:t>Itd</a:t>
            </a:r>
            <a:r>
              <a:rPr lang="pl-PL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A8AD6F82-68BF-6AF4-9808-4E93329B4958}"/>
              </a:ext>
            </a:extLst>
          </p:cNvPr>
          <p:cNvSpPr txBox="1"/>
          <p:nvPr/>
        </p:nvSpPr>
        <p:spPr>
          <a:xfrm>
            <a:off x="1265583" y="5294243"/>
            <a:ext cx="715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S0 = K0*0 + K1*0 + K2*0 + K3*0 + K4*P0 + K5*P1 + K6*0 + K7*P6 + K8*P7 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B013DC1D-ED93-CA00-AB98-DE95ABCB9819}"/>
              </a:ext>
            </a:extLst>
          </p:cNvPr>
          <p:cNvSpPr txBox="1"/>
          <p:nvPr/>
        </p:nvSpPr>
        <p:spPr>
          <a:xfrm>
            <a:off x="1103243" y="6109945"/>
            <a:ext cx="770282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Wartość przefiltrowanego piksela P0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56928348-F442-6F8A-82FE-C19255A4D900}"/>
              </a:ext>
            </a:extLst>
          </p:cNvPr>
          <p:cNvCxnSpPr/>
          <p:nvPr/>
        </p:nvCxnSpPr>
        <p:spPr>
          <a:xfrm flipV="1">
            <a:off x="1331843" y="5579165"/>
            <a:ext cx="53009" cy="53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878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550D609-3C18-4665-CB3A-CCD1AE71A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0369"/>
              </p:ext>
            </p:extLst>
          </p:nvPr>
        </p:nvGraphicFramePr>
        <p:xfrm>
          <a:off x="377687" y="1027043"/>
          <a:ext cx="4395296" cy="3677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277518390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62187967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002586182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934526115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7640024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920501893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601274440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522111022"/>
                    </a:ext>
                  </a:extLst>
                </a:gridCol>
              </a:tblGrid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88487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53318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72403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46969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45851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434368"/>
                  </a:ext>
                </a:extLst>
              </a:tr>
            </a:tbl>
          </a:graphicData>
        </a:graphic>
      </p:graphicFrame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ACE4FDDA-3E63-F07E-AC1D-4502C1830FA6}"/>
              </a:ext>
            </a:extLst>
          </p:cNvPr>
          <p:cNvSpPr/>
          <p:nvPr/>
        </p:nvSpPr>
        <p:spPr>
          <a:xfrm>
            <a:off x="377687" y="1027043"/>
            <a:ext cx="1696278" cy="1848679"/>
          </a:xfrm>
          <a:prstGeom prst="round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5479CCA1-47DD-587E-BCB3-8D903C7546FC}"/>
              </a:ext>
            </a:extLst>
          </p:cNvPr>
          <p:cNvSpPr/>
          <p:nvPr/>
        </p:nvSpPr>
        <p:spPr>
          <a:xfrm>
            <a:off x="879057" y="1017103"/>
            <a:ext cx="1696278" cy="1848679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EF88C1F1-D6E7-75E4-7B22-DF46DEDBA2EF}"/>
              </a:ext>
            </a:extLst>
          </p:cNvPr>
          <p:cNvSpPr/>
          <p:nvPr/>
        </p:nvSpPr>
        <p:spPr>
          <a:xfrm>
            <a:off x="1476511" y="1007163"/>
            <a:ext cx="1696278" cy="1848679"/>
          </a:xfrm>
          <a:prstGeom prst="round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EE0644CD-B7D5-F445-4271-2D9C32E1DD06}"/>
              </a:ext>
            </a:extLst>
          </p:cNvPr>
          <p:cNvCxnSpPr/>
          <p:nvPr/>
        </p:nvCxnSpPr>
        <p:spPr>
          <a:xfrm>
            <a:off x="695739" y="589722"/>
            <a:ext cx="0" cy="43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3CD9FD3-6304-175A-585A-C76EE7F517FF}"/>
              </a:ext>
            </a:extLst>
          </p:cNvPr>
          <p:cNvSpPr txBox="1"/>
          <p:nvPr/>
        </p:nvSpPr>
        <p:spPr>
          <a:xfrm>
            <a:off x="104361" y="0"/>
            <a:ext cx="224293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Wejściowa macierz dla piksela P0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01E3498-8F14-F268-4B9A-842CB139F75E}"/>
              </a:ext>
            </a:extLst>
          </p:cNvPr>
          <p:cNvSpPr txBox="1"/>
          <p:nvPr/>
        </p:nvSpPr>
        <p:spPr>
          <a:xfrm>
            <a:off x="3033092" y="-1"/>
            <a:ext cx="224293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Wejściowa macierz dla piksela P1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54E42CF1-E7B8-7B33-30F7-F9A22DEA983F}"/>
              </a:ext>
            </a:extLst>
          </p:cNvPr>
          <p:cNvCxnSpPr/>
          <p:nvPr/>
        </p:nvCxnSpPr>
        <p:spPr>
          <a:xfrm flipH="1">
            <a:off x="1398104" y="493642"/>
            <a:ext cx="1623392" cy="50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D9AB5328-07C1-3617-392E-9A34C3C71E59}"/>
              </a:ext>
            </a:extLst>
          </p:cNvPr>
          <p:cNvSpPr txBox="1"/>
          <p:nvPr/>
        </p:nvSpPr>
        <p:spPr>
          <a:xfrm>
            <a:off x="6096000" y="0"/>
            <a:ext cx="224293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Wejściowa macierz dla piksela P2</a:t>
            </a: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B2979D93-C9EA-2F70-A869-0E3803E360D1}"/>
              </a:ext>
            </a:extLst>
          </p:cNvPr>
          <p:cNvCxnSpPr/>
          <p:nvPr/>
        </p:nvCxnSpPr>
        <p:spPr>
          <a:xfrm flipH="1">
            <a:off x="2802835" y="543339"/>
            <a:ext cx="3293165" cy="45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14999D4C-8DDB-3F07-E550-1536168A6538}"/>
              </a:ext>
            </a:extLst>
          </p:cNvPr>
          <p:cNvSpPr txBox="1"/>
          <p:nvPr/>
        </p:nvSpPr>
        <p:spPr>
          <a:xfrm>
            <a:off x="5559287" y="1205948"/>
            <a:ext cx="6493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Filtrowany piksel jest zawsze na środku wejściowej macierzy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Każda macierz dla kolejnego piksela w wierszu różni się tylko jedną kolumną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Aby przetworzyć kolejny piksel wystarczy pobrać wartości dla nowej kolumny i zapisać je w miejscu już niepotrzebnych pikseli. Dlatego w przypadku </a:t>
            </a:r>
            <a:r>
              <a:rPr lang="pl-PL" dirty="0" err="1"/>
              <a:t>kernela</a:t>
            </a:r>
            <a:r>
              <a:rPr lang="pl-PL" dirty="0"/>
              <a:t> 3x3 dla przetworzenia kolejnego piksela wystarczy pobrać 3 piksele</a:t>
            </a:r>
          </a:p>
        </p:txBody>
      </p:sp>
    </p:spTree>
    <p:extLst>
      <p:ext uri="{BB962C8B-B14F-4D97-AF65-F5344CB8AC3E}">
        <p14:creationId xmlns:p14="http://schemas.microsoft.com/office/powerpoint/2010/main" val="25985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E3E753-E64E-18E7-FC1E-CF0A8BF5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848" y="126333"/>
            <a:ext cx="10515600" cy="1325563"/>
          </a:xfrm>
        </p:spPr>
        <p:txBody>
          <a:bodyPr/>
          <a:lstStyle/>
          <a:p>
            <a:r>
              <a:rPr lang="pl-PL" dirty="0"/>
              <a:t>Jak to przyspieszyć ?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FC07D19-6F62-E231-1DF7-6DCBF52EB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423067"/>
              </p:ext>
            </p:extLst>
          </p:nvPr>
        </p:nvGraphicFramePr>
        <p:xfrm>
          <a:off x="838200" y="2176807"/>
          <a:ext cx="2197648" cy="1857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2375958429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23894416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4220784607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901871687"/>
                    </a:ext>
                  </a:extLst>
                </a:gridCol>
              </a:tblGrid>
              <a:tr h="631389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839427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60648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30763"/>
                  </a:ext>
                </a:extLst>
              </a:tr>
            </a:tbl>
          </a:graphicData>
        </a:graphic>
      </p:graphicFrame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AD1DA11-6DE5-9549-88ED-F4216EB24CA5}"/>
              </a:ext>
            </a:extLst>
          </p:cNvPr>
          <p:cNvSpPr/>
          <p:nvPr/>
        </p:nvSpPr>
        <p:spPr>
          <a:xfrm>
            <a:off x="791817" y="2185343"/>
            <a:ext cx="1696278" cy="1848679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A227235-6131-7AE7-8BE3-22D710256DC2}"/>
              </a:ext>
            </a:extLst>
          </p:cNvPr>
          <p:cNvSpPr txBox="1"/>
          <p:nvPr/>
        </p:nvSpPr>
        <p:spPr>
          <a:xfrm>
            <a:off x="678067" y="4528677"/>
            <a:ext cx="2517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momencie filtracji piksela P0 przesyłana jest brakująca kolumna dla filtracji piksela P1 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66A14FD1-4AB7-1C94-F5CB-3D7912CA9CB4}"/>
              </a:ext>
            </a:extLst>
          </p:cNvPr>
          <p:cNvCxnSpPr/>
          <p:nvPr/>
        </p:nvCxnSpPr>
        <p:spPr>
          <a:xfrm>
            <a:off x="682487" y="1699224"/>
            <a:ext cx="470452" cy="47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7091EC2-4570-5B1C-5C14-A016F78788DC}"/>
              </a:ext>
            </a:extLst>
          </p:cNvPr>
          <p:cNvSpPr txBox="1"/>
          <p:nvPr/>
        </p:nvSpPr>
        <p:spPr>
          <a:xfrm>
            <a:off x="125895" y="1128731"/>
            <a:ext cx="224293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Wejściowa macierz dla piksela P0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A185EE00-F838-D83C-7989-2EC411E92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02735"/>
              </p:ext>
            </p:extLst>
          </p:nvPr>
        </p:nvGraphicFramePr>
        <p:xfrm>
          <a:off x="4356652" y="1069096"/>
          <a:ext cx="549412" cy="1857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1527935499"/>
                    </a:ext>
                  </a:extLst>
                </a:gridCol>
              </a:tblGrid>
              <a:tr h="631389"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607068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996685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P8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521798"/>
                  </a:ext>
                </a:extLst>
              </a:tr>
            </a:tbl>
          </a:graphicData>
        </a:graphic>
      </p:graphicFrame>
      <p:sp>
        <p:nvSpPr>
          <p:cNvPr id="11" name="Strzałka: w prawo 10">
            <a:extLst>
              <a:ext uri="{FF2B5EF4-FFF2-40B4-BE49-F238E27FC236}">
                <a16:creationId xmlns:a16="http://schemas.microsoft.com/office/drawing/2014/main" id="{182EECED-9AC7-7A6A-EA19-9A0A4AA3BA7C}"/>
              </a:ext>
            </a:extLst>
          </p:cNvPr>
          <p:cNvSpPr/>
          <p:nvPr/>
        </p:nvSpPr>
        <p:spPr>
          <a:xfrm rot="8437318">
            <a:off x="2692078" y="2161062"/>
            <a:ext cx="1778287" cy="788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3ED8C28F-E2C4-3584-56BC-2FA3E2EE19BC}"/>
              </a:ext>
            </a:extLst>
          </p:cNvPr>
          <p:cNvSpPr/>
          <p:nvPr/>
        </p:nvSpPr>
        <p:spPr>
          <a:xfrm>
            <a:off x="3796748" y="3273287"/>
            <a:ext cx="2902226" cy="64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Następna filtracja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9DDD9CCB-29A4-8371-28FC-8646BAD9A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75578"/>
              </p:ext>
            </p:extLst>
          </p:nvPr>
        </p:nvGraphicFramePr>
        <p:xfrm>
          <a:off x="7835347" y="2344679"/>
          <a:ext cx="2197648" cy="1857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">
                  <a:extLst>
                    <a:ext uri="{9D8B030D-6E8A-4147-A177-3AD203B41FA5}">
                      <a16:colId xmlns:a16="http://schemas.microsoft.com/office/drawing/2014/main" val="319475138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169014798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3063250766"/>
                    </a:ext>
                  </a:extLst>
                </a:gridCol>
                <a:gridCol w="549412">
                  <a:extLst>
                    <a:ext uri="{9D8B030D-6E8A-4147-A177-3AD203B41FA5}">
                      <a16:colId xmlns:a16="http://schemas.microsoft.com/office/drawing/2014/main" val="870952699"/>
                    </a:ext>
                  </a:extLst>
                </a:gridCol>
              </a:tblGrid>
              <a:tr h="631389"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809526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67231"/>
                  </a:ext>
                </a:extLst>
              </a:tr>
              <a:tr h="612913"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283399"/>
                  </a:ext>
                </a:extLst>
              </a:tr>
            </a:tbl>
          </a:graphicData>
        </a:graphic>
      </p:graphicFrame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9AD79924-E68C-A905-9395-68A804A472BB}"/>
              </a:ext>
            </a:extLst>
          </p:cNvPr>
          <p:cNvSpPr/>
          <p:nvPr/>
        </p:nvSpPr>
        <p:spPr>
          <a:xfrm>
            <a:off x="8349966" y="2344679"/>
            <a:ext cx="1696278" cy="1848679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911754A-CB9F-D83B-E05C-78A04637F2A5}"/>
              </a:ext>
            </a:extLst>
          </p:cNvPr>
          <p:cNvSpPr txBox="1"/>
          <p:nvPr/>
        </p:nvSpPr>
        <p:spPr>
          <a:xfrm>
            <a:off x="8349966" y="1042587"/>
            <a:ext cx="224293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Wejściowa macierz dla piksela P1</a:t>
            </a: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C5B8370C-58CD-EAB3-4561-6AC89634484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9198105" y="1688918"/>
            <a:ext cx="273326" cy="59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30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43DB17-4E54-8E20-D760-C3C44F844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 początku każdej nowej linii wymagane jest zapisanie 3 kolumn potem wystarczy tylko 1 i tak aż do końca linii. </a:t>
            </a:r>
          </a:p>
        </p:txBody>
      </p:sp>
    </p:spTree>
    <p:extLst>
      <p:ext uri="{BB962C8B-B14F-4D97-AF65-F5344CB8AC3E}">
        <p14:creationId xmlns:p14="http://schemas.microsoft.com/office/powerpoint/2010/main" val="669357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trzałka: w prawo 36">
            <a:extLst>
              <a:ext uri="{FF2B5EF4-FFF2-40B4-BE49-F238E27FC236}">
                <a16:creationId xmlns:a16="http://schemas.microsoft.com/office/drawing/2014/main" id="{E456F3C5-229D-DBB2-3E8B-4E72F00F7BB9}"/>
              </a:ext>
            </a:extLst>
          </p:cNvPr>
          <p:cNvSpPr/>
          <p:nvPr/>
        </p:nvSpPr>
        <p:spPr>
          <a:xfrm rot="5400000">
            <a:off x="114387" y="3154559"/>
            <a:ext cx="2385216" cy="31831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4BF6FA2-6758-045C-D811-31002865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29397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Schemat blokowy realizacji </a:t>
            </a:r>
            <a:r>
              <a:rPr lang="pl-PL" dirty="0" err="1"/>
              <a:t>pipline’u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2452365-5CDE-E829-83D8-9E852A573CE1}"/>
              </a:ext>
            </a:extLst>
          </p:cNvPr>
          <p:cNvSpPr/>
          <p:nvPr/>
        </p:nvSpPr>
        <p:spPr>
          <a:xfrm>
            <a:off x="1186071" y="715618"/>
            <a:ext cx="2451652" cy="10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Processing System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1D0E874-FCE8-8E89-A64F-5BFEA1AE9B1E}"/>
              </a:ext>
            </a:extLst>
          </p:cNvPr>
          <p:cNvSpPr/>
          <p:nvPr/>
        </p:nvSpPr>
        <p:spPr>
          <a:xfrm>
            <a:off x="6096000" y="529397"/>
            <a:ext cx="3617842" cy="14511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Pamięć DDR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F8DCCDB-AB68-A56B-A555-6C1A7FE56190}"/>
              </a:ext>
            </a:extLst>
          </p:cNvPr>
          <p:cNvSpPr/>
          <p:nvPr/>
        </p:nvSpPr>
        <p:spPr>
          <a:xfrm>
            <a:off x="121770" y="4506323"/>
            <a:ext cx="1487557" cy="2120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1050" dirty="0" err="1"/>
              <a:t>Frame</a:t>
            </a:r>
            <a:r>
              <a:rPr lang="pl-PL" sz="1050" dirty="0"/>
              <a:t> DMA </a:t>
            </a:r>
            <a:r>
              <a:rPr lang="pl-PL" sz="1050" dirty="0" err="1"/>
              <a:t>read</a:t>
            </a:r>
            <a:r>
              <a:rPr lang="pl-PL" sz="1050" dirty="0"/>
              <a:t> (HLS)</a:t>
            </a:r>
            <a:endParaRPr lang="pl-PL" sz="1600" dirty="0"/>
          </a:p>
        </p:txBody>
      </p:sp>
      <p:sp>
        <p:nvSpPr>
          <p:cNvPr id="7" name="Strzałka: wygięta w górę 6">
            <a:extLst>
              <a:ext uri="{FF2B5EF4-FFF2-40B4-BE49-F238E27FC236}">
                <a16:creationId xmlns:a16="http://schemas.microsoft.com/office/drawing/2014/main" id="{41F49BEB-8007-22DD-F996-ECF4502F6732}"/>
              </a:ext>
            </a:extLst>
          </p:cNvPr>
          <p:cNvSpPr/>
          <p:nvPr/>
        </p:nvSpPr>
        <p:spPr>
          <a:xfrm rot="10800000">
            <a:off x="94421" y="877609"/>
            <a:ext cx="1091650" cy="3628713"/>
          </a:xfrm>
          <a:prstGeom prst="bentUpArrow">
            <a:avLst>
              <a:gd name="adj1" fmla="val 12261"/>
              <a:gd name="adj2" fmla="val 22646"/>
              <a:gd name="adj3" fmla="val 310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2D9779F-8303-B52C-70B3-B05921854DDD}"/>
              </a:ext>
            </a:extLst>
          </p:cNvPr>
          <p:cNvSpPr txBox="1"/>
          <p:nvPr/>
        </p:nvSpPr>
        <p:spPr>
          <a:xfrm>
            <a:off x="-26504" y="1771573"/>
            <a:ext cx="1212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AXI4-LITE </a:t>
            </a:r>
          </a:p>
          <a:p>
            <a:r>
              <a:rPr lang="pl-PL" sz="1100" dirty="0"/>
              <a:t>     32b 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5C0E830-C98B-B375-E4B9-0664422B9720}"/>
              </a:ext>
            </a:extLst>
          </p:cNvPr>
          <p:cNvSpPr txBox="1"/>
          <p:nvPr/>
        </p:nvSpPr>
        <p:spPr>
          <a:xfrm>
            <a:off x="1083302" y="83945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AXI_M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5C90FF1-3690-C721-52DA-037783691F88}"/>
              </a:ext>
            </a:extLst>
          </p:cNvPr>
          <p:cNvSpPr txBox="1"/>
          <p:nvPr/>
        </p:nvSpPr>
        <p:spPr>
          <a:xfrm>
            <a:off x="61875" y="4430933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AXI-SLV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83905656-1C98-CCC7-B364-D43A973D6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37969"/>
              </p:ext>
            </p:extLst>
          </p:nvPr>
        </p:nvGraphicFramePr>
        <p:xfrm>
          <a:off x="121768" y="4783322"/>
          <a:ext cx="1064304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4304">
                  <a:extLst>
                    <a:ext uri="{9D8B030D-6E8A-4147-A177-3AD203B41FA5}">
                      <a16:colId xmlns:a16="http://schemas.microsoft.com/office/drawing/2014/main" val="2541253828"/>
                    </a:ext>
                  </a:extLst>
                </a:gridCol>
              </a:tblGrid>
              <a:tr h="155132">
                <a:tc>
                  <a:txBody>
                    <a:bodyPr/>
                    <a:lstStyle/>
                    <a:p>
                      <a:r>
                        <a:rPr lang="pl-PL" sz="1000" dirty="0"/>
                        <a:t>Start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618729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000" dirty="0" err="1"/>
                        <a:t>Done</a:t>
                      </a:r>
                      <a:endParaRPr lang="pl-PL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92603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000" dirty="0" err="1"/>
                        <a:t>Start_Address</a:t>
                      </a:r>
                      <a:endParaRPr lang="pl-PL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5294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000" dirty="0" err="1"/>
                        <a:t>Width</a:t>
                      </a:r>
                      <a:r>
                        <a:rPr lang="pl-PL" sz="1000" dirty="0"/>
                        <a:t> with </a:t>
                      </a:r>
                      <a:r>
                        <a:rPr lang="pl-PL" sz="1000" dirty="0" err="1"/>
                        <a:t>padding</a:t>
                      </a:r>
                      <a:endParaRPr lang="pl-PL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74869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000" dirty="0" err="1"/>
                        <a:t>Height</a:t>
                      </a:r>
                      <a:r>
                        <a:rPr lang="pl-PL" sz="1000" dirty="0"/>
                        <a:t> (with </a:t>
                      </a:r>
                      <a:r>
                        <a:rPr lang="pl-PL" sz="1000" dirty="0" err="1"/>
                        <a:t>padding</a:t>
                      </a:r>
                      <a:r>
                        <a:rPr lang="pl-PL" sz="1000" dirty="0"/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059978"/>
                  </a:ext>
                </a:extLst>
              </a:tr>
            </a:tbl>
          </a:graphicData>
        </a:graphic>
      </p:graphicFrame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83AFB21-366B-8B9B-7E50-EE823645C9F6}"/>
              </a:ext>
            </a:extLst>
          </p:cNvPr>
          <p:cNvSpPr txBox="1"/>
          <p:nvPr/>
        </p:nvSpPr>
        <p:spPr>
          <a:xfrm>
            <a:off x="1067775" y="446093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AXI_M</a:t>
            </a:r>
          </a:p>
        </p:txBody>
      </p:sp>
      <p:cxnSp>
        <p:nvCxnSpPr>
          <p:cNvPr id="31" name="Łącznik: łamany 30">
            <a:extLst>
              <a:ext uri="{FF2B5EF4-FFF2-40B4-BE49-F238E27FC236}">
                <a16:creationId xmlns:a16="http://schemas.microsoft.com/office/drawing/2014/main" id="{CE03556A-0A85-14A9-22CF-64865297DC50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245966" y="1254954"/>
            <a:ext cx="4850035" cy="947506"/>
          </a:xfrm>
          <a:prstGeom prst="bentConnector3">
            <a:avLst>
              <a:gd name="adj1" fmla="val 44591"/>
            </a:avLst>
          </a:prstGeom>
          <a:ln w="190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CC6569DF-DBAD-46EB-1CA1-C87D80248F05}"/>
              </a:ext>
            </a:extLst>
          </p:cNvPr>
          <p:cNvSpPr txBox="1"/>
          <p:nvPr/>
        </p:nvSpPr>
        <p:spPr>
          <a:xfrm>
            <a:off x="2411897" y="201779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AXI4 32b HP</a:t>
            </a:r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86CF1EEC-E413-C3E0-3E6D-5CEAFB0FB3DE}"/>
              </a:ext>
            </a:extLst>
          </p:cNvPr>
          <p:cNvSpPr/>
          <p:nvPr/>
        </p:nvSpPr>
        <p:spPr>
          <a:xfrm>
            <a:off x="2439246" y="6095124"/>
            <a:ext cx="1021433" cy="471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FIFO</a:t>
            </a:r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24EC98C7-21CE-DE42-4D57-D4D1D827E475}"/>
              </a:ext>
            </a:extLst>
          </p:cNvPr>
          <p:cNvSpPr txBox="1"/>
          <p:nvPr/>
        </p:nvSpPr>
        <p:spPr>
          <a:xfrm>
            <a:off x="1173088" y="619249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AXIS</a:t>
            </a:r>
          </a:p>
        </p:txBody>
      </p:sp>
      <p:sp>
        <p:nvSpPr>
          <p:cNvPr id="45" name="Strzałka: w prawo 44">
            <a:extLst>
              <a:ext uri="{FF2B5EF4-FFF2-40B4-BE49-F238E27FC236}">
                <a16:creationId xmlns:a16="http://schemas.microsoft.com/office/drawing/2014/main" id="{0B65611C-755C-65A0-5658-4F2C6A38D58D}"/>
              </a:ext>
            </a:extLst>
          </p:cNvPr>
          <p:cNvSpPr/>
          <p:nvPr/>
        </p:nvSpPr>
        <p:spPr>
          <a:xfrm>
            <a:off x="1609327" y="6202779"/>
            <a:ext cx="847793" cy="25643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chemeClr val="tx1"/>
                </a:solidFill>
              </a:rPr>
              <a:t>Kolejne piksele</a:t>
            </a:r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D0661867-A53E-59E1-C825-587ABEB95339}"/>
              </a:ext>
            </a:extLst>
          </p:cNvPr>
          <p:cNvSpPr/>
          <p:nvPr/>
        </p:nvSpPr>
        <p:spPr>
          <a:xfrm>
            <a:off x="4996588" y="4907298"/>
            <a:ext cx="1663909" cy="15889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BRAM 2 port 3x4 piksele </a:t>
            </a:r>
            <a:r>
              <a:rPr lang="pl-PL" dirty="0" err="1"/>
              <a:t>Input_matrix</a:t>
            </a:r>
            <a:endParaRPr lang="pl-PL" dirty="0"/>
          </a:p>
        </p:txBody>
      </p:sp>
      <p:sp>
        <p:nvSpPr>
          <p:cNvPr id="47" name="Strzałka: w prawo 46">
            <a:extLst>
              <a:ext uri="{FF2B5EF4-FFF2-40B4-BE49-F238E27FC236}">
                <a16:creationId xmlns:a16="http://schemas.microsoft.com/office/drawing/2014/main" id="{F8C098F1-EE22-2782-669D-9A6AFC309308}"/>
              </a:ext>
            </a:extLst>
          </p:cNvPr>
          <p:cNvSpPr/>
          <p:nvPr/>
        </p:nvSpPr>
        <p:spPr>
          <a:xfrm>
            <a:off x="3460679" y="6200312"/>
            <a:ext cx="1498434" cy="3124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chemeClr val="tx1"/>
                </a:solidFill>
              </a:rPr>
              <a:t>Kolejne piksele/ 32bit</a:t>
            </a:r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43FC93E8-250F-CCD7-807A-35B090486636}"/>
              </a:ext>
            </a:extLst>
          </p:cNvPr>
          <p:cNvSpPr/>
          <p:nvPr/>
        </p:nvSpPr>
        <p:spPr>
          <a:xfrm>
            <a:off x="2555332" y="3352870"/>
            <a:ext cx="2119118" cy="15889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Control unit Input matrix</a:t>
            </a:r>
          </a:p>
        </p:txBody>
      </p:sp>
      <p:cxnSp>
        <p:nvCxnSpPr>
          <p:cNvPr id="50" name="Łącznik prosty ze strzałką 49">
            <a:extLst>
              <a:ext uri="{FF2B5EF4-FFF2-40B4-BE49-F238E27FC236}">
                <a16:creationId xmlns:a16="http://schemas.microsoft.com/office/drawing/2014/main" id="{9078F99A-A383-C143-B13F-1B2789D6BFDE}"/>
              </a:ext>
            </a:extLst>
          </p:cNvPr>
          <p:cNvCxnSpPr>
            <a:stCxn id="48" idx="2"/>
          </p:cNvCxnSpPr>
          <p:nvPr/>
        </p:nvCxnSpPr>
        <p:spPr>
          <a:xfrm rot="5400000">
            <a:off x="2931238" y="5471269"/>
            <a:ext cx="1213094" cy="154212"/>
          </a:xfrm>
          <a:prstGeom prst="bentConnector3">
            <a:avLst>
              <a:gd name="adj1" fmla="val 9942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ze strzałką 49">
            <a:extLst>
              <a:ext uri="{FF2B5EF4-FFF2-40B4-BE49-F238E27FC236}">
                <a16:creationId xmlns:a16="http://schemas.microsoft.com/office/drawing/2014/main" id="{BBF9A968-0A37-E69E-5AF0-E54356BB030E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4206003" y="4911191"/>
            <a:ext cx="794479" cy="78669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9CDA777C-F148-44B2-445E-F843150BEA61}"/>
              </a:ext>
            </a:extLst>
          </p:cNvPr>
          <p:cNvSpPr txBox="1"/>
          <p:nvPr/>
        </p:nvSpPr>
        <p:spPr>
          <a:xfrm>
            <a:off x="3931775" y="5440265"/>
            <a:ext cx="11352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/>
              <a:t>Sygnały sterujące</a:t>
            </a:r>
          </a:p>
          <a:p>
            <a:r>
              <a:rPr lang="pl-PL" sz="1050" dirty="0"/>
              <a:t>Wejście BRAM</a:t>
            </a:r>
          </a:p>
          <a:p>
            <a:r>
              <a:rPr lang="pl-PL" sz="1050" dirty="0"/>
              <a:t>Adres i sygnał en</a:t>
            </a:r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FA5D8353-F204-4CF2-0EC4-4DE0F8AA1E58}"/>
              </a:ext>
            </a:extLst>
          </p:cNvPr>
          <p:cNvSpPr txBox="1"/>
          <p:nvPr/>
        </p:nvSpPr>
        <p:spPr>
          <a:xfrm>
            <a:off x="2949962" y="5155960"/>
            <a:ext cx="11352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/>
              <a:t>Sygnały sterujące</a:t>
            </a:r>
          </a:p>
          <a:p>
            <a:r>
              <a:rPr lang="pl-PL" sz="1050" dirty="0"/>
              <a:t>Wyjście FIFO</a:t>
            </a:r>
          </a:p>
          <a:p>
            <a:r>
              <a:rPr lang="pl-PL" sz="1050" dirty="0"/>
              <a:t>Sygnał </a:t>
            </a:r>
            <a:r>
              <a:rPr lang="pl-PL" sz="1050" dirty="0" err="1"/>
              <a:t>ready</a:t>
            </a:r>
            <a:endParaRPr lang="pl-PL" sz="1050" dirty="0"/>
          </a:p>
        </p:txBody>
      </p:sp>
      <p:sp>
        <p:nvSpPr>
          <p:cNvPr id="58" name="Strzałka: w prawo 57">
            <a:extLst>
              <a:ext uri="{FF2B5EF4-FFF2-40B4-BE49-F238E27FC236}">
                <a16:creationId xmlns:a16="http://schemas.microsoft.com/office/drawing/2014/main" id="{D1979C10-ECDD-DB51-D72B-8175EE6A809F}"/>
              </a:ext>
            </a:extLst>
          </p:cNvPr>
          <p:cNvSpPr/>
          <p:nvPr/>
        </p:nvSpPr>
        <p:spPr>
          <a:xfrm>
            <a:off x="6651153" y="5418714"/>
            <a:ext cx="853486" cy="140593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chemeClr val="tx1"/>
                </a:solidFill>
              </a:rPr>
              <a:t>Cały wiersz/ 128bit</a:t>
            </a:r>
          </a:p>
        </p:txBody>
      </p:sp>
      <p:sp>
        <p:nvSpPr>
          <p:cNvPr id="59" name="Prostokąt 58">
            <a:extLst>
              <a:ext uri="{FF2B5EF4-FFF2-40B4-BE49-F238E27FC236}">
                <a16:creationId xmlns:a16="http://schemas.microsoft.com/office/drawing/2014/main" id="{CF7B09C4-26E3-9C43-8D80-C4ADD87F9C22}"/>
              </a:ext>
            </a:extLst>
          </p:cNvPr>
          <p:cNvSpPr/>
          <p:nvPr/>
        </p:nvSpPr>
        <p:spPr>
          <a:xfrm>
            <a:off x="7549339" y="5406129"/>
            <a:ext cx="1737776" cy="13748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Datapath</a:t>
            </a:r>
            <a:endParaRPr lang="pl-PL" dirty="0"/>
          </a:p>
          <a:p>
            <a:pPr algn="ctr"/>
            <a:r>
              <a:rPr lang="pl-PL" dirty="0"/>
              <a:t>(zestaw </a:t>
            </a:r>
            <a:r>
              <a:rPr lang="pl-PL" dirty="0" err="1"/>
              <a:t>multiplexerów</a:t>
            </a:r>
            <a:r>
              <a:rPr lang="pl-PL" dirty="0"/>
              <a:t>)</a:t>
            </a:r>
          </a:p>
        </p:txBody>
      </p:sp>
      <p:sp>
        <p:nvSpPr>
          <p:cNvPr id="60" name="Prostokąt 59">
            <a:extLst>
              <a:ext uri="{FF2B5EF4-FFF2-40B4-BE49-F238E27FC236}">
                <a16:creationId xmlns:a16="http://schemas.microsoft.com/office/drawing/2014/main" id="{83517F16-4000-C555-6F50-542671AAB920}"/>
              </a:ext>
            </a:extLst>
          </p:cNvPr>
          <p:cNvSpPr/>
          <p:nvPr/>
        </p:nvSpPr>
        <p:spPr>
          <a:xfrm>
            <a:off x="10610021" y="1215887"/>
            <a:ext cx="1487557" cy="2120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pl-PL" sz="1050" dirty="0"/>
          </a:p>
          <a:p>
            <a:pPr algn="ctr"/>
            <a:endParaRPr lang="pl-PL" sz="1050" dirty="0"/>
          </a:p>
          <a:p>
            <a:pPr algn="ctr"/>
            <a:endParaRPr lang="pl-PL" sz="1050" dirty="0"/>
          </a:p>
          <a:p>
            <a:pPr algn="ctr"/>
            <a:endParaRPr lang="pl-PL" sz="1050" dirty="0"/>
          </a:p>
          <a:p>
            <a:pPr algn="ctr"/>
            <a:r>
              <a:rPr lang="pl-PL" sz="1050" dirty="0" err="1"/>
              <a:t>Frame</a:t>
            </a:r>
            <a:r>
              <a:rPr lang="pl-PL" sz="1050" dirty="0"/>
              <a:t> DMA </a:t>
            </a:r>
            <a:r>
              <a:rPr lang="pl-PL" sz="1050" dirty="0" err="1"/>
              <a:t>write</a:t>
            </a:r>
            <a:r>
              <a:rPr lang="pl-PL" sz="1050" dirty="0"/>
              <a:t> (HLS)</a:t>
            </a:r>
          </a:p>
          <a:p>
            <a:pPr algn="ctr"/>
            <a:endParaRPr lang="pl-PL" sz="900" dirty="0"/>
          </a:p>
        </p:txBody>
      </p:sp>
      <p:sp>
        <p:nvSpPr>
          <p:cNvPr id="61" name="pole tekstowe 60">
            <a:extLst>
              <a:ext uri="{FF2B5EF4-FFF2-40B4-BE49-F238E27FC236}">
                <a16:creationId xmlns:a16="http://schemas.microsoft.com/office/drawing/2014/main" id="{F0737BC9-D8C8-A8DA-552A-06B3055C98B6}"/>
              </a:ext>
            </a:extLst>
          </p:cNvPr>
          <p:cNvSpPr txBox="1"/>
          <p:nvPr/>
        </p:nvSpPr>
        <p:spPr>
          <a:xfrm>
            <a:off x="10550126" y="1140497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AXI-SLV</a:t>
            </a:r>
          </a:p>
        </p:txBody>
      </p:sp>
      <p:graphicFrame>
        <p:nvGraphicFramePr>
          <p:cNvPr id="62" name="Tabela 11">
            <a:extLst>
              <a:ext uri="{FF2B5EF4-FFF2-40B4-BE49-F238E27FC236}">
                <a16:creationId xmlns:a16="http://schemas.microsoft.com/office/drawing/2014/main" id="{AA8218DB-16AC-CC56-2CAA-A80AD5FE4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80006"/>
              </p:ext>
            </p:extLst>
          </p:nvPr>
        </p:nvGraphicFramePr>
        <p:xfrm>
          <a:off x="10610019" y="1492886"/>
          <a:ext cx="109165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652">
                  <a:extLst>
                    <a:ext uri="{9D8B030D-6E8A-4147-A177-3AD203B41FA5}">
                      <a16:colId xmlns:a16="http://schemas.microsoft.com/office/drawing/2014/main" val="2541253828"/>
                    </a:ext>
                  </a:extLst>
                </a:gridCol>
              </a:tblGrid>
              <a:tr h="155132">
                <a:tc>
                  <a:txBody>
                    <a:bodyPr/>
                    <a:lstStyle/>
                    <a:p>
                      <a:r>
                        <a:rPr lang="pl-PL" sz="1100" dirty="0"/>
                        <a:t>Start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618729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100" dirty="0" err="1"/>
                        <a:t>Done</a:t>
                      </a:r>
                      <a:endParaRPr lang="pl-PL" sz="11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92603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100" dirty="0" err="1"/>
                        <a:t>Start_Address</a:t>
                      </a:r>
                      <a:endParaRPr lang="pl-PL" sz="11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5294"/>
                  </a:ext>
                </a:extLst>
              </a:tr>
              <a:tr h="155132">
                <a:tc>
                  <a:txBody>
                    <a:bodyPr/>
                    <a:lstStyle/>
                    <a:p>
                      <a:r>
                        <a:rPr lang="pl-PL" sz="1100" dirty="0" err="1"/>
                        <a:t>Num_of_pixels</a:t>
                      </a:r>
                      <a:endParaRPr lang="pl-PL" sz="1100" dirty="0"/>
                    </a:p>
                    <a:p>
                      <a:r>
                        <a:rPr lang="pl-PL" sz="1100" dirty="0"/>
                        <a:t>(</a:t>
                      </a:r>
                      <a:r>
                        <a:rPr lang="pl-PL" sz="1100" dirty="0" err="1"/>
                        <a:t>without</a:t>
                      </a:r>
                      <a:r>
                        <a:rPr lang="pl-PL" sz="1100" dirty="0"/>
                        <a:t> </a:t>
                      </a:r>
                      <a:r>
                        <a:rPr lang="pl-PL" sz="1100" dirty="0" err="1"/>
                        <a:t>padding</a:t>
                      </a:r>
                      <a:r>
                        <a:rPr lang="pl-PL" sz="1100" dirty="0"/>
                        <a:t> </a:t>
                      </a:r>
                      <a:r>
                        <a:rPr lang="pl-PL" sz="1100" dirty="0" err="1"/>
                        <a:t>pixesls</a:t>
                      </a:r>
                      <a:r>
                        <a:rPr lang="pl-PL" sz="1100" dirty="0"/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74869"/>
                  </a:ext>
                </a:extLst>
              </a:tr>
            </a:tbl>
          </a:graphicData>
        </a:graphic>
      </p:graphicFrame>
      <p:sp>
        <p:nvSpPr>
          <p:cNvPr id="63" name="pole tekstowe 62">
            <a:extLst>
              <a:ext uri="{FF2B5EF4-FFF2-40B4-BE49-F238E27FC236}">
                <a16:creationId xmlns:a16="http://schemas.microsoft.com/office/drawing/2014/main" id="{3D3A4EDE-A6AC-A201-49BC-04FEBD81FD99}"/>
              </a:ext>
            </a:extLst>
          </p:cNvPr>
          <p:cNvSpPr txBox="1"/>
          <p:nvPr/>
        </p:nvSpPr>
        <p:spPr>
          <a:xfrm>
            <a:off x="11556026" y="1170497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AXI_M</a:t>
            </a:r>
          </a:p>
        </p:txBody>
      </p:sp>
      <p:sp>
        <p:nvSpPr>
          <p:cNvPr id="64" name="pole tekstowe 63">
            <a:extLst>
              <a:ext uri="{FF2B5EF4-FFF2-40B4-BE49-F238E27FC236}">
                <a16:creationId xmlns:a16="http://schemas.microsoft.com/office/drawing/2014/main" id="{496ADCB6-65A0-8DC2-011F-FF441F5BBF70}"/>
              </a:ext>
            </a:extLst>
          </p:cNvPr>
          <p:cNvSpPr txBox="1"/>
          <p:nvPr/>
        </p:nvSpPr>
        <p:spPr>
          <a:xfrm>
            <a:off x="10708824" y="312847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AXIS</a:t>
            </a:r>
          </a:p>
        </p:txBody>
      </p:sp>
      <p:cxnSp>
        <p:nvCxnSpPr>
          <p:cNvPr id="66" name="Łącznik: łamany 65">
            <a:extLst>
              <a:ext uri="{FF2B5EF4-FFF2-40B4-BE49-F238E27FC236}">
                <a16:creationId xmlns:a16="http://schemas.microsoft.com/office/drawing/2014/main" id="{EC27EEC7-8CE0-47E4-8D61-0787FFBA9F6C}"/>
              </a:ext>
            </a:extLst>
          </p:cNvPr>
          <p:cNvCxnSpPr>
            <a:endCxn id="63" idx="0"/>
          </p:cNvCxnSpPr>
          <p:nvPr/>
        </p:nvCxnSpPr>
        <p:spPr>
          <a:xfrm>
            <a:off x="9713842" y="669736"/>
            <a:ext cx="2142908" cy="500761"/>
          </a:xfrm>
          <a:prstGeom prst="bentConnector2">
            <a:avLst/>
          </a:prstGeom>
          <a:ln w="1270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ole tekstowe 66">
            <a:extLst>
              <a:ext uri="{FF2B5EF4-FFF2-40B4-BE49-F238E27FC236}">
                <a16:creationId xmlns:a16="http://schemas.microsoft.com/office/drawing/2014/main" id="{2C6CA9C4-BCE8-E67C-B5F5-649D3E06B849}"/>
              </a:ext>
            </a:extLst>
          </p:cNvPr>
          <p:cNvSpPr txBox="1"/>
          <p:nvPr/>
        </p:nvSpPr>
        <p:spPr>
          <a:xfrm>
            <a:off x="6125803" y="1116453"/>
            <a:ext cx="68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AXI_SLV</a:t>
            </a:r>
          </a:p>
        </p:txBody>
      </p: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617F48F4-6120-8E72-219D-89B868E097C2}"/>
              </a:ext>
            </a:extLst>
          </p:cNvPr>
          <p:cNvSpPr txBox="1"/>
          <p:nvPr/>
        </p:nvSpPr>
        <p:spPr>
          <a:xfrm>
            <a:off x="9033657" y="545926"/>
            <a:ext cx="680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AXI_SLV</a:t>
            </a:r>
          </a:p>
        </p:txBody>
      </p:sp>
      <p:sp>
        <p:nvSpPr>
          <p:cNvPr id="69" name="pole tekstowe 68">
            <a:extLst>
              <a:ext uri="{FF2B5EF4-FFF2-40B4-BE49-F238E27FC236}">
                <a16:creationId xmlns:a16="http://schemas.microsoft.com/office/drawing/2014/main" id="{153985DB-6437-BCEE-8F7B-68998E066283}"/>
              </a:ext>
            </a:extLst>
          </p:cNvPr>
          <p:cNvSpPr txBox="1"/>
          <p:nvPr/>
        </p:nvSpPr>
        <p:spPr>
          <a:xfrm>
            <a:off x="10272005" y="33048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AXI4 32b HP</a:t>
            </a:r>
          </a:p>
        </p:txBody>
      </p:sp>
      <p:cxnSp>
        <p:nvCxnSpPr>
          <p:cNvPr id="80" name="Łącznik: łamany 79">
            <a:extLst>
              <a:ext uri="{FF2B5EF4-FFF2-40B4-BE49-F238E27FC236}">
                <a16:creationId xmlns:a16="http://schemas.microsoft.com/office/drawing/2014/main" id="{4ADC7787-6939-FB02-37DE-ED297C7E98B6}"/>
              </a:ext>
            </a:extLst>
          </p:cNvPr>
          <p:cNvCxnSpPr>
            <a:cxnSpLocks/>
            <a:stCxn id="61" idx="0"/>
          </p:cNvCxnSpPr>
          <p:nvPr/>
        </p:nvCxnSpPr>
        <p:spPr>
          <a:xfrm rot="16200000" flipH="1" flipV="1">
            <a:off x="7959541" y="-723044"/>
            <a:ext cx="1038187" cy="4765268"/>
          </a:xfrm>
          <a:prstGeom prst="bentConnector4">
            <a:avLst>
              <a:gd name="adj1" fmla="val -22019"/>
              <a:gd name="adj2" fmla="val 21651"/>
            </a:avLst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Łącznik: łamany 91">
            <a:extLst>
              <a:ext uri="{FF2B5EF4-FFF2-40B4-BE49-F238E27FC236}">
                <a16:creationId xmlns:a16="http://schemas.microsoft.com/office/drawing/2014/main" id="{8F85CA80-9E32-F692-5720-5147244E5B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3019" y="2178685"/>
            <a:ext cx="6070855" cy="721236"/>
          </a:xfrm>
          <a:prstGeom prst="bentConnector3">
            <a:avLst>
              <a:gd name="adj1" fmla="val 35926"/>
            </a:avLst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Prostokąt 2">
            <a:extLst>
              <a:ext uri="{FF2B5EF4-FFF2-40B4-BE49-F238E27FC236}">
                <a16:creationId xmlns:a16="http://schemas.microsoft.com/office/drawing/2014/main" id="{327DDED2-A400-D588-FE6B-31DBA80952B2}"/>
              </a:ext>
            </a:extLst>
          </p:cNvPr>
          <p:cNvSpPr/>
          <p:nvPr/>
        </p:nvSpPr>
        <p:spPr>
          <a:xfrm rot="16200000">
            <a:off x="10627494" y="3681965"/>
            <a:ext cx="645712" cy="471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FIFO</a:t>
            </a:r>
          </a:p>
        </p:txBody>
      </p:sp>
      <p:sp>
        <p:nvSpPr>
          <p:cNvPr id="14" name="Strzałka: w prawo 13">
            <a:extLst>
              <a:ext uri="{FF2B5EF4-FFF2-40B4-BE49-F238E27FC236}">
                <a16:creationId xmlns:a16="http://schemas.microsoft.com/office/drawing/2014/main" id="{AA2501C2-CF3A-85A0-69A9-A929C421FCA1}"/>
              </a:ext>
            </a:extLst>
          </p:cNvPr>
          <p:cNvSpPr/>
          <p:nvPr/>
        </p:nvSpPr>
        <p:spPr>
          <a:xfrm rot="16200000">
            <a:off x="10791045" y="3305571"/>
            <a:ext cx="318608" cy="3124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FD5CE051-98EA-2699-8A6B-0F9BEF7177B4}"/>
              </a:ext>
            </a:extLst>
          </p:cNvPr>
          <p:cNvSpPr txBox="1"/>
          <p:nvPr/>
        </p:nvSpPr>
        <p:spPr>
          <a:xfrm>
            <a:off x="11106594" y="3449215"/>
            <a:ext cx="107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Przetworzone piksele /32bit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C8101858-AC3A-4C2A-F2B4-95689EF0C8DB}"/>
              </a:ext>
            </a:extLst>
          </p:cNvPr>
          <p:cNvSpPr/>
          <p:nvPr/>
        </p:nvSpPr>
        <p:spPr>
          <a:xfrm>
            <a:off x="5754162" y="2294864"/>
            <a:ext cx="1837775" cy="1266304"/>
          </a:xfrm>
          <a:prstGeom prst="rect">
            <a:avLst/>
          </a:prstGeom>
          <a:solidFill>
            <a:srgbClr val="D44C2C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dirty="0" err="1"/>
              <a:t>Filtering</a:t>
            </a:r>
            <a:r>
              <a:rPr lang="pl-PL" dirty="0"/>
              <a:t> </a:t>
            </a:r>
            <a:r>
              <a:rPr lang="pl-PL" dirty="0" err="1"/>
              <a:t>control</a:t>
            </a:r>
            <a:r>
              <a:rPr lang="pl-PL" dirty="0"/>
              <a:t> unit </a:t>
            </a:r>
          </a:p>
        </p:txBody>
      </p:sp>
      <p:sp>
        <p:nvSpPr>
          <p:cNvPr id="17" name="Strzałka: w prawo 16">
            <a:extLst>
              <a:ext uri="{FF2B5EF4-FFF2-40B4-BE49-F238E27FC236}">
                <a16:creationId xmlns:a16="http://schemas.microsoft.com/office/drawing/2014/main" id="{F17E0984-C218-BD76-9F08-D0AE7A738CCF}"/>
              </a:ext>
            </a:extLst>
          </p:cNvPr>
          <p:cNvSpPr/>
          <p:nvPr/>
        </p:nvSpPr>
        <p:spPr>
          <a:xfrm>
            <a:off x="4289563" y="2438548"/>
            <a:ext cx="1434652" cy="15041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37915CB-8614-A0AC-D666-AB8288371247}"/>
              </a:ext>
            </a:extLst>
          </p:cNvPr>
          <p:cNvSpPr txBox="1"/>
          <p:nvPr/>
        </p:nvSpPr>
        <p:spPr>
          <a:xfrm>
            <a:off x="5703412" y="2402564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AXI-SLV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255E9AB4-B91D-EFCE-AD53-B7DF92D3AAA6}"/>
              </a:ext>
            </a:extLst>
          </p:cNvPr>
          <p:cNvSpPr/>
          <p:nvPr/>
        </p:nvSpPr>
        <p:spPr>
          <a:xfrm>
            <a:off x="7876617" y="4034173"/>
            <a:ext cx="1371491" cy="12663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BRAM 2 port 3x3 pamięć </a:t>
            </a:r>
            <a:r>
              <a:rPr lang="pl-PL" sz="1200" dirty="0" err="1"/>
              <a:t>kernela</a:t>
            </a:r>
            <a:endParaRPr lang="pl-PL" sz="1200" dirty="0"/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5F6098F6-FF53-F532-C833-C9F524C7F51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204156" y="2919123"/>
            <a:ext cx="3672461" cy="1748202"/>
          </a:xfrm>
          <a:prstGeom prst="bentConnector3">
            <a:avLst>
              <a:gd name="adj1" fmla="val 34664"/>
            </a:avLst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Strzałka: w prawo 22">
            <a:extLst>
              <a:ext uri="{FF2B5EF4-FFF2-40B4-BE49-F238E27FC236}">
                <a16:creationId xmlns:a16="http://schemas.microsoft.com/office/drawing/2014/main" id="{4A4B696E-2B27-0BCA-DB4E-F0BC41D9BDC5}"/>
              </a:ext>
            </a:extLst>
          </p:cNvPr>
          <p:cNvSpPr/>
          <p:nvPr/>
        </p:nvSpPr>
        <p:spPr>
          <a:xfrm>
            <a:off x="9271748" y="5619476"/>
            <a:ext cx="853486" cy="76034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>
                <a:solidFill>
                  <a:schemeClr val="tx1"/>
                </a:solidFill>
              </a:rPr>
              <a:t>Kolejne 3 piksele /72 bit</a:t>
            </a:r>
          </a:p>
        </p:txBody>
      </p:sp>
      <p:sp>
        <p:nvSpPr>
          <p:cNvPr id="24" name="Strzałka: w prawo 23">
            <a:extLst>
              <a:ext uri="{FF2B5EF4-FFF2-40B4-BE49-F238E27FC236}">
                <a16:creationId xmlns:a16="http://schemas.microsoft.com/office/drawing/2014/main" id="{5839B357-A329-7869-EE97-5FB748CF77BE}"/>
              </a:ext>
            </a:extLst>
          </p:cNvPr>
          <p:cNvSpPr/>
          <p:nvPr/>
        </p:nvSpPr>
        <p:spPr>
          <a:xfrm>
            <a:off x="9241049" y="4310308"/>
            <a:ext cx="990998" cy="76034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>
                <a:solidFill>
                  <a:schemeClr val="tx1"/>
                </a:solidFill>
              </a:rPr>
              <a:t>Kolejne  3 współczynniki /72 bit</a:t>
            </a:r>
          </a:p>
          <a:p>
            <a:pPr algn="ctr"/>
            <a:r>
              <a:rPr lang="pl-PL" sz="1050" dirty="0">
                <a:solidFill>
                  <a:schemeClr val="tx1"/>
                </a:solidFill>
              </a:rPr>
              <a:t>3*24 bit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A995F911-650D-7249-6045-409FCBBCC9A2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5498894" y="2736724"/>
            <a:ext cx="349712" cy="19986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56F5BB94-8FBE-C663-7F0D-AFF33A9BAF32}"/>
              </a:ext>
            </a:extLst>
          </p:cNvPr>
          <p:cNvSpPr txBox="1"/>
          <p:nvPr/>
        </p:nvSpPr>
        <p:spPr>
          <a:xfrm>
            <a:off x="5353880" y="3724874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/>
              <a:t>Żądanie kolejnego </a:t>
            </a:r>
          </a:p>
          <a:p>
            <a:r>
              <a:rPr lang="pl-PL" sz="1000" dirty="0"/>
              <a:t>wiersza/wierszy</a:t>
            </a:r>
          </a:p>
        </p:txBody>
      </p: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F5005CC9-C4FC-DADA-F094-51DEB10FDB6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603242" y="2928016"/>
            <a:ext cx="1150920" cy="408219"/>
          </a:xfrm>
          <a:prstGeom prst="bentConnector3">
            <a:avLst>
              <a:gd name="adj1" fmla="val 35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1175F354-EA47-49E3-C537-1F6B2E401139}"/>
              </a:ext>
            </a:extLst>
          </p:cNvPr>
          <p:cNvSpPr txBox="1"/>
          <p:nvPr/>
        </p:nvSpPr>
        <p:spPr>
          <a:xfrm>
            <a:off x="4651170" y="3128133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 err="1"/>
              <a:t>ack</a:t>
            </a:r>
            <a:endParaRPr lang="pl-PL" sz="1050" dirty="0"/>
          </a:p>
        </p:txBody>
      </p:sp>
      <p:graphicFrame>
        <p:nvGraphicFramePr>
          <p:cNvPr id="35" name="Tabela 11">
            <a:extLst>
              <a:ext uri="{FF2B5EF4-FFF2-40B4-BE49-F238E27FC236}">
                <a16:creationId xmlns:a16="http://schemas.microsoft.com/office/drawing/2014/main" id="{A43131D7-F0C9-02A9-FF14-30D94CFD4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54325"/>
              </p:ext>
            </p:extLst>
          </p:nvPr>
        </p:nvGraphicFramePr>
        <p:xfrm>
          <a:off x="6277602" y="2294863"/>
          <a:ext cx="105647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6471">
                  <a:extLst>
                    <a:ext uri="{9D8B030D-6E8A-4147-A177-3AD203B41FA5}">
                      <a16:colId xmlns:a16="http://schemas.microsoft.com/office/drawing/2014/main" val="2541253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sz="600" dirty="0"/>
                        <a:t>Start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618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600" dirty="0" err="1"/>
                        <a:t>Done</a:t>
                      </a:r>
                      <a:endParaRPr lang="pl-PL" sz="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92603"/>
                  </a:ext>
                </a:extLst>
              </a:tr>
              <a:tr h="175977">
                <a:tc>
                  <a:txBody>
                    <a:bodyPr/>
                    <a:lstStyle/>
                    <a:p>
                      <a:r>
                        <a:rPr lang="pl-PL" sz="600" dirty="0" err="1"/>
                        <a:t>Width</a:t>
                      </a:r>
                      <a:r>
                        <a:rPr lang="pl-PL" sz="600" dirty="0"/>
                        <a:t>  </a:t>
                      </a:r>
                      <a:r>
                        <a:rPr lang="pl-PL" sz="600" dirty="0" err="1"/>
                        <a:t>without</a:t>
                      </a:r>
                      <a:r>
                        <a:rPr lang="pl-PL" sz="600" dirty="0"/>
                        <a:t>  </a:t>
                      </a:r>
                      <a:r>
                        <a:rPr lang="pl-PL" sz="600" dirty="0" err="1"/>
                        <a:t>padding</a:t>
                      </a:r>
                      <a:endParaRPr lang="pl-PL" sz="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74869"/>
                  </a:ext>
                </a:extLst>
              </a:tr>
              <a:tr h="175977">
                <a:tc>
                  <a:txBody>
                    <a:bodyPr/>
                    <a:lstStyle/>
                    <a:p>
                      <a:r>
                        <a:rPr lang="pl-PL" sz="600" dirty="0" err="1"/>
                        <a:t>Height</a:t>
                      </a:r>
                      <a:r>
                        <a:rPr lang="pl-PL" sz="600" dirty="0"/>
                        <a:t> (</a:t>
                      </a:r>
                      <a:r>
                        <a:rPr lang="pl-PL" sz="600" dirty="0" err="1"/>
                        <a:t>without</a:t>
                      </a:r>
                      <a:r>
                        <a:rPr lang="pl-PL" sz="600" dirty="0"/>
                        <a:t> </a:t>
                      </a:r>
                      <a:r>
                        <a:rPr lang="pl-PL" sz="600" dirty="0" err="1"/>
                        <a:t>padding</a:t>
                      </a:r>
                      <a:r>
                        <a:rPr lang="pl-PL" sz="600" dirty="0"/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059978"/>
                  </a:ext>
                </a:extLst>
              </a:tr>
            </a:tbl>
          </a:graphicData>
        </a:graphic>
      </p:graphicFrame>
      <p:sp>
        <p:nvSpPr>
          <p:cNvPr id="39" name="pole tekstowe 38">
            <a:extLst>
              <a:ext uri="{FF2B5EF4-FFF2-40B4-BE49-F238E27FC236}">
                <a16:creationId xmlns:a16="http://schemas.microsoft.com/office/drawing/2014/main" id="{D1496912-1FA4-53C7-2029-9D406F0825E7}"/>
              </a:ext>
            </a:extLst>
          </p:cNvPr>
          <p:cNvSpPr txBox="1"/>
          <p:nvPr/>
        </p:nvSpPr>
        <p:spPr>
          <a:xfrm>
            <a:off x="5620455" y="4424359"/>
            <a:ext cx="17315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/>
              <a:t>Nowe współczynniki </a:t>
            </a:r>
            <a:r>
              <a:rPr lang="pl-PL" sz="1050" dirty="0" err="1"/>
              <a:t>kernela</a:t>
            </a:r>
            <a:endParaRPr lang="pl-PL" sz="1050" dirty="0"/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E31C1A7C-B8F4-3531-3C42-4ACC81741DB9}"/>
              </a:ext>
            </a:extLst>
          </p:cNvPr>
          <p:cNvSpPr/>
          <p:nvPr/>
        </p:nvSpPr>
        <p:spPr>
          <a:xfrm>
            <a:off x="10221705" y="4498983"/>
            <a:ext cx="1575638" cy="2088443"/>
          </a:xfrm>
          <a:prstGeom prst="rect">
            <a:avLst/>
          </a:prstGeom>
          <a:solidFill>
            <a:srgbClr val="A852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MAC_wrapper</a:t>
            </a:r>
            <a:endParaRPr lang="pl-PL" dirty="0"/>
          </a:p>
        </p:txBody>
      </p:sp>
      <p:cxnSp>
        <p:nvCxnSpPr>
          <p:cNvPr id="53" name="Łącznik prosty ze strzałką 52">
            <a:extLst>
              <a:ext uri="{FF2B5EF4-FFF2-40B4-BE49-F238E27FC236}">
                <a16:creationId xmlns:a16="http://schemas.microsoft.com/office/drawing/2014/main" id="{23C3BA24-5634-1D9E-E28D-EC4B11DF4F27}"/>
              </a:ext>
            </a:extLst>
          </p:cNvPr>
          <p:cNvCxnSpPr/>
          <p:nvPr/>
        </p:nvCxnSpPr>
        <p:spPr>
          <a:xfrm rot="16200000" flipH="1">
            <a:off x="6353915" y="4244841"/>
            <a:ext cx="1845282" cy="545565"/>
          </a:xfrm>
          <a:prstGeom prst="bentConnector3">
            <a:avLst>
              <a:gd name="adj1" fmla="val 417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6D5FCFDE-7003-9000-9B81-22C7D3AE0DFA}"/>
              </a:ext>
            </a:extLst>
          </p:cNvPr>
          <p:cNvSpPr txBox="1"/>
          <p:nvPr/>
        </p:nvSpPr>
        <p:spPr>
          <a:xfrm>
            <a:off x="6953694" y="4136172"/>
            <a:ext cx="119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Kontrola</a:t>
            </a:r>
            <a:endParaRPr lang="pl-PL" dirty="0"/>
          </a:p>
        </p:txBody>
      </p:sp>
      <p:sp>
        <p:nvSpPr>
          <p:cNvPr id="65" name="Strzałka: w prawo 64">
            <a:extLst>
              <a:ext uri="{FF2B5EF4-FFF2-40B4-BE49-F238E27FC236}">
                <a16:creationId xmlns:a16="http://schemas.microsoft.com/office/drawing/2014/main" id="{F5B04A1F-4438-3D1E-C562-7E8967775B80}"/>
              </a:ext>
            </a:extLst>
          </p:cNvPr>
          <p:cNvSpPr/>
          <p:nvPr/>
        </p:nvSpPr>
        <p:spPr>
          <a:xfrm rot="16200000">
            <a:off x="10693975" y="4239698"/>
            <a:ext cx="318608" cy="3124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 dirty="0">
              <a:solidFill>
                <a:schemeClr val="tx1"/>
              </a:solidFill>
            </a:endParaRPr>
          </a:p>
        </p:txBody>
      </p:sp>
      <p:cxnSp>
        <p:nvCxnSpPr>
          <p:cNvPr id="71" name="Łącznik prosty ze strzałką 70">
            <a:extLst>
              <a:ext uri="{FF2B5EF4-FFF2-40B4-BE49-F238E27FC236}">
                <a16:creationId xmlns:a16="http://schemas.microsoft.com/office/drawing/2014/main" id="{AD9463FB-AD42-9EDA-3D3F-2B002E05F352}"/>
              </a:ext>
            </a:extLst>
          </p:cNvPr>
          <p:cNvCxnSpPr/>
          <p:nvPr/>
        </p:nvCxnSpPr>
        <p:spPr>
          <a:xfrm flipV="1">
            <a:off x="11155845" y="4236639"/>
            <a:ext cx="0" cy="26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pole tekstowe 71">
            <a:extLst>
              <a:ext uri="{FF2B5EF4-FFF2-40B4-BE49-F238E27FC236}">
                <a16:creationId xmlns:a16="http://schemas.microsoft.com/office/drawing/2014/main" id="{54EB5094-919F-FA21-BD9F-9FC7ECF43B9D}"/>
              </a:ext>
            </a:extLst>
          </p:cNvPr>
          <p:cNvSpPr txBox="1"/>
          <p:nvPr/>
        </p:nvSpPr>
        <p:spPr>
          <a:xfrm>
            <a:off x="11106594" y="4206375"/>
            <a:ext cx="99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/>
              <a:t>vld_out</a:t>
            </a:r>
            <a:endParaRPr lang="pl-PL" sz="1400" dirty="0"/>
          </a:p>
        </p:txBody>
      </p:sp>
      <p:cxnSp>
        <p:nvCxnSpPr>
          <p:cNvPr id="73" name="Łącznik prosty ze strzałką 52">
            <a:extLst>
              <a:ext uri="{FF2B5EF4-FFF2-40B4-BE49-F238E27FC236}">
                <a16:creationId xmlns:a16="http://schemas.microsoft.com/office/drawing/2014/main" id="{668AD5FE-8E48-1562-69E1-9FCFACD1C2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11904" y="3475434"/>
            <a:ext cx="627326" cy="62651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pole tekstowe 85">
            <a:extLst>
              <a:ext uri="{FF2B5EF4-FFF2-40B4-BE49-F238E27FC236}">
                <a16:creationId xmlns:a16="http://schemas.microsoft.com/office/drawing/2014/main" id="{0B27E385-A67F-33FE-078D-D91544811E2B}"/>
              </a:ext>
            </a:extLst>
          </p:cNvPr>
          <p:cNvSpPr txBox="1"/>
          <p:nvPr/>
        </p:nvSpPr>
        <p:spPr>
          <a:xfrm>
            <a:off x="7469452" y="3557440"/>
            <a:ext cx="61092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dirty="0"/>
              <a:t>Wybór wiersza</a:t>
            </a:r>
          </a:p>
        </p:txBody>
      </p:sp>
      <p:cxnSp>
        <p:nvCxnSpPr>
          <p:cNvPr id="97" name="Łącznik prosty ze strzałką 96">
            <a:extLst>
              <a:ext uri="{FF2B5EF4-FFF2-40B4-BE49-F238E27FC236}">
                <a16:creationId xmlns:a16="http://schemas.microsoft.com/office/drawing/2014/main" id="{EF64250C-78E3-7F58-FF62-34CF586726AD}"/>
              </a:ext>
            </a:extLst>
          </p:cNvPr>
          <p:cNvCxnSpPr>
            <a:stCxn id="16" idx="3"/>
          </p:cNvCxnSpPr>
          <p:nvPr/>
        </p:nvCxnSpPr>
        <p:spPr>
          <a:xfrm>
            <a:off x="7591937" y="2928016"/>
            <a:ext cx="2817646" cy="1586136"/>
          </a:xfrm>
          <a:prstGeom prst="bentConnector3">
            <a:avLst>
              <a:gd name="adj1" fmla="val 10032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pole tekstowe 99">
            <a:extLst>
              <a:ext uri="{FF2B5EF4-FFF2-40B4-BE49-F238E27FC236}">
                <a16:creationId xmlns:a16="http://schemas.microsoft.com/office/drawing/2014/main" id="{485A3557-7B5E-D8C5-6FDF-DE2148D5CE4B}"/>
              </a:ext>
            </a:extLst>
          </p:cNvPr>
          <p:cNvSpPr txBox="1"/>
          <p:nvPr/>
        </p:nvSpPr>
        <p:spPr>
          <a:xfrm>
            <a:off x="7932958" y="2677303"/>
            <a:ext cx="1247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Sygnały kontrolne:</a:t>
            </a:r>
          </a:p>
          <a:p>
            <a:r>
              <a:rPr lang="pl-PL" sz="1100" dirty="0"/>
              <a:t>en, </a:t>
            </a:r>
            <a:r>
              <a:rPr lang="pl-PL" sz="1100" dirty="0" err="1"/>
              <a:t>new_pix</a:t>
            </a:r>
            <a:endParaRPr lang="pl-PL" sz="1100" dirty="0"/>
          </a:p>
        </p:txBody>
      </p:sp>
      <p:cxnSp>
        <p:nvCxnSpPr>
          <p:cNvPr id="102" name="Łącznik prosty ze strzałką 101">
            <a:extLst>
              <a:ext uri="{FF2B5EF4-FFF2-40B4-BE49-F238E27FC236}">
                <a16:creationId xmlns:a16="http://schemas.microsoft.com/office/drawing/2014/main" id="{CCDBD2C9-A9D3-5294-4ECE-D48320C54A2A}"/>
              </a:ext>
            </a:extLst>
          </p:cNvPr>
          <p:cNvCxnSpPr>
            <a:cxnSpLocks/>
          </p:cNvCxnSpPr>
          <p:nvPr/>
        </p:nvCxnSpPr>
        <p:spPr>
          <a:xfrm rot="5400000">
            <a:off x="5932777" y="4361396"/>
            <a:ext cx="1613489" cy="132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pole tekstowe 106">
            <a:extLst>
              <a:ext uri="{FF2B5EF4-FFF2-40B4-BE49-F238E27FC236}">
                <a16:creationId xmlns:a16="http://schemas.microsoft.com/office/drawing/2014/main" id="{8856783B-DFBD-8952-74CA-171704869081}"/>
              </a:ext>
            </a:extLst>
          </p:cNvPr>
          <p:cNvSpPr txBox="1"/>
          <p:nvPr/>
        </p:nvSpPr>
        <p:spPr>
          <a:xfrm>
            <a:off x="6495617" y="4185675"/>
            <a:ext cx="68016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800" dirty="0"/>
              <a:t>Kontrola</a:t>
            </a:r>
          </a:p>
        </p:txBody>
      </p:sp>
    </p:spTree>
    <p:extLst>
      <p:ext uri="{BB962C8B-B14F-4D97-AF65-F5344CB8AC3E}">
        <p14:creationId xmlns:p14="http://schemas.microsoft.com/office/powerpoint/2010/main" val="826217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ABFEBF-5C92-36FC-84CB-96A2987A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2A227AE-D721-4DA2-0117-A6628658D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Taki projekt ma sens jeżeli odczyt z </a:t>
            </a:r>
            <a:r>
              <a:rPr lang="pl-PL" dirty="0" err="1"/>
              <a:t>ddr</a:t>
            </a:r>
            <a:r>
              <a:rPr lang="pl-PL" dirty="0"/>
              <a:t> jest szybszy niż mnożenie bo Control unit Input matrix musi zdążyć zapisać 3 32 bitowe wartości do pamięci bram zanim pojawi się kolejny </a:t>
            </a:r>
            <a:r>
              <a:rPr lang="pl-PL" dirty="0" err="1"/>
              <a:t>request</a:t>
            </a:r>
            <a:r>
              <a:rPr lang="pl-PL" dirty="0"/>
              <a:t> do przetwarzania </a:t>
            </a:r>
          </a:p>
          <a:p>
            <a:r>
              <a:rPr lang="pl-PL" dirty="0"/>
              <a:t>Dlatego między </a:t>
            </a:r>
            <a:r>
              <a:rPr lang="pl-PL" dirty="0" err="1"/>
              <a:t>Filtering</a:t>
            </a:r>
            <a:r>
              <a:rPr lang="pl-PL" dirty="0"/>
              <a:t> </a:t>
            </a:r>
            <a:r>
              <a:rPr lang="pl-PL" dirty="0" err="1"/>
              <a:t>control</a:t>
            </a:r>
            <a:r>
              <a:rPr lang="pl-PL" dirty="0"/>
              <a:t> unit a Control unit Input matrix sygnały sterujące będą dostarczane za pomocą </a:t>
            </a:r>
            <a:r>
              <a:rPr lang="pl-PL" dirty="0" err="1"/>
              <a:t>fifo</a:t>
            </a:r>
            <a:r>
              <a:rPr lang="pl-PL" dirty="0"/>
              <a:t>. I dzięki temu wykorzystamy różne częstotliwości zegara w </a:t>
            </a:r>
            <a:r>
              <a:rPr lang="pl-PL" dirty="0" err="1"/>
              <a:t>pipline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601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387795-81F4-A653-CDBE-160C91D7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742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Algorytm synchronizacji VDMA z filtrowaną ramką</a:t>
            </a:r>
          </a:p>
        </p:txBody>
      </p:sp>
    </p:spTree>
    <p:extLst>
      <p:ext uri="{BB962C8B-B14F-4D97-AF65-F5344CB8AC3E}">
        <p14:creationId xmlns:p14="http://schemas.microsoft.com/office/powerpoint/2010/main" val="96086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0F3DEE42-914E-404D-353C-ED722CC3E91A}"/>
              </a:ext>
            </a:extLst>
          </p:cNvPr>
          <p:cNvSpPr/>
          <p:nvPr/>
        </p:nvSpPr>
        <p:spPr>
          <a:xfrm>
            <a:off x="99392" y="8282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1A2C85A-1B32-FF6E-7697-EFE111FC4DE0}"/>
              </a:ext>
            </a:extLst>
          </p:cNvPr>
          <p:cNvSpPr/>
          <p:nvPr/>
        </p:nvSpPr>
        <p:spPr>
          <a:xfrm>
            <a:off x="1345096" y="82826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EACD2D1-2829-22DF-B174-0EB582FBAAA1}"/>
              </a:ext>
            </a:extLst>
          </p:cNvPr>
          <p:cNvSpPr/>
          <p:nvPr/>
        </p:nvSpPr>
        <p:spPr>
          <a:xfrm>
            <a:off x="2610679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FEBE3332-C39F-B074-E795-F4B6766C9149}"/>
              </a:ext>
            </a:extLst>
          </p:cNvPr>
          <p:cNvCxnSpPr>
            <a:cxnSpLocks/>
          </p:cNvCxnSpPr>
          <p:nvPr/>
        </p:nvCxnSpPr>
        <p:spPr>
          <a:xfrm>
            <a:off x="4320209" y="132522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F5A77A0-7891-CEF3-9E3F-430B84C88750}"/>
              </a:ext>
            </a:extLst>
          </p:cNvPr>
          <p:cNvSpPr txBox="1"/>
          <p:nvPr/>
        </p:nvSpPr>
        <p:spPr>
          <a:xfrm>
            <a:off x="436973" y="59635"/>
            <a:ext cx="26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Zapis z kamery do pamięci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A22CEAE-A7FD-017B-BF68-AB95FBC6B14B}"/>
              </a:ext>
            </a:extLst>
          </p:cNvPr>
          <p:cNvSpPr/>
          <p:nvPr/>
        </p:nvSpPr>
        <p:spPr>
          <a:xfrm>
            <a:off x="4943061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4807A62-1E9F-11BA-5D74-8483F45D08E3}"/>
              </a:ext>
            </a:extLst>
          </p:cNvPr>
          <p:cNvSpPr/>
          <p:nvPr/>
        </p:nvSpPr>
        <p:spPr>
          <a:xfrm>
            <a:off x="6188765" y="82825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E0DA7582-4675-9B14-4383-675836C8D561}"/>
              </a:ext>
            </a:extLst>
          </p:cNvPr>
          <p:cNvSpPr/>
          <p:nvPr/>
        </p:nvSpPr>
        <p:spPr>
          <a:xfrm>
            <a:off x="7454348" y="82825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90C12162-613E-598F-CE62-28E07F98DEBD}"/>
              </a:ext>
            </a:extLst>
          </p:cNvPr>
          <p:cNvSpPr txBox="1"/>
          <p:nvPr/>
        </p:nvSpPr>
        <p:spPr>
          <a:xfrm>
            <a:off x="4943061" y="596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Odczyt z pamięci i przesyłanie do HDMI</a:t>
            </a:r>
          </a:p>
        </p:txBody>
      </p:sp>
      <p:graphicFrame>
        <p:nvGraphicFramePr>
          <p:cNvPr id="17" name="Tabela 17">
            <a:extLst>
              <a:ext uri="{FF2B5EF4-FFF2-40B4-BE49-F238E27FC236}">
                <a16:creationId xmlns:a16="http://schemas.microsoft.com/office/drawing/2014/main" id="{DCD814E0-009C-6A80-E1E1-D5B28ED76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003735"/>
              </p:ext>
            </p:extLst>
          </p:nvPr>
        </p:nvGraphicFramePr>
        <p:xfrm>
          <a:off x="5217915" y="2239556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4EC504B-79E9-6E6F-9569-56428CEDDA76}"/>
              </a:ext>
            </a:extLst>
          </p:cNvPr>
          <p:cNvSpPr txBox="1"/>
          <p:nvPr/>
        </p:nvSpPr>
        <p:spPr>
          <a:xfrm>
            <a:off x="4531509" y="223955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a 17">
            <a:extLst>
              <a:ext uri="{FF2B5EF4-FFF2-40B4-BE49-F238E27FC236}">
                <a16:creationId xmlns:a16="http://schemas.microsoft.com/office/drawing/2014/main" id="{DD16F289-0DAA-6B12-0EBD-F05B9A238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02107"/>
              </p:ext>
            </p:extLst>
          </p:nvPr>
        </p:nvGraphicFramePr>
        <p:xfrm>
          <a:off x="1038512" y="2230008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27" name="pole tekstowe 26">
            <a:extLst>
              <a:ext uri="{FF2B5EF4-FFF2-40B4-BE49-F238E27FC236}">
                <a16:creationId xmlns:a16="http://schemas.microsoft.com/office/drawing/2014/main" id="{C2B6E8E3-2DBE-2E07-6A9F-CB5DB607728E}"/>
              </a:ext>
            </a:extLst>
          </p:cNvPr>
          <p:cNvSpPr txBox="1"/>
          <p:nvPr/>
        </p:nvSpPr>
        <p:spPr>
          <a:xfrm>
            <a:off x="312031" y="223000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B0E42BE-A109-A7C7-D9BD-A389EAD0DF9E}"/>
              </a:ext>
            </a:extLst>
          </p:cNvPr>
          <p:cNvSpPr txBox="1"/>
          <p:nvPr/>
        </p:nvSpPr>
        <p:spPr>
          <a:xfrm>
            <a:off x="9303026" y="132522"/>
            <a:ext cx="28889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Kwadraty W0,W1,W2 oznaczają przestrzenie w pamięci DDR w których zapisywane będą kolejne klatki odczytane z kamery. Natomiast </a:t>
            </a:r>
          </a:p>
          <a:p>
            <a:r>
              <a:rPr lang="pl-PL" sz="1400" dirty="0"/>
              <a:t>Kwadraty R0,R1,R2 oznaczają również przestrzenie w DDR ale dla danych już przetworzonych. Tablice W_EN i R_EN informują  który obszar (np.W0) nie jest aktualnie wykorzystywany(w przypadku W0 czy jest wykorzystywany do zapisu z kamery lub aktualnie procesowany przez algorytm filtrujący. Rejestry </a:t>
            </a:r>
            <a:r>
              <a:rPr lang="pl-PL" sz="1400" dirty="0" err="1"/>
              <a:t>R_Park</a:t>
            </a:r>
            <a:r>
              <a:rPr lang="pl-PL" sz="1400" dirty="0"/>
              <a:t> i </a:t>
            </a:r>
            <a:r>
              <a:rPr lang="pl-PL" sz="1400" dirty="0" err="1"/>
              <a:t>W_Park</a:t>
            </a:r>
            <a:r>
              <a:rPr lang="pl-PL" sz="1400" dirty="0"/>
              <a:t> informują czy moduł VDMA jest w trybie parkującym tzn. po skończeniu przetwarzania klatki dokonuje przetwarzania na tej samej przestrzeni pamięci co poprzednio (jeśli zapisywał do W0 to ponownie będzie zapisywał do W0). Rejestry </a:t>
            </a:r>
            <a:r>
              <a:rPr lang="pl-PL" sz="1400" dirty="0" err="1"/>
              <a:t>W_Current</a:t>
            </a:r>
            <a:r>
              <a:rPr lang="pl-PL" sz="1400" dirty="0"/>
              <a:t> i </a:t>
            </a:r>
            <a:r>
              <a:rPr lang="pl-PL" sz="1400" dirty="0" err="1"/>
              <a:t>R_Current</a:t>
            </a:r>
            <a:r>
              <a:rPr lang="pl-PL" sz="1400" dirty="0"/>
              <a:t> mówią która przestrzeń jest teraz przetwarzana(jeśli </a:t>
            </a:r>
            <a:r>
              <a:rPr lang="pl-PL" sz="1400" dirty="0" err="1"/>
              <a:t>W_Current</a:t>
            </a:r>
            <a:r>
              <a:rPr lang="pl-PL" sz="1400" dirty="0"/>
              <a:t> == 1 to znaczy że W1 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BF1625A7-817F-B187-3F93-D108333C79CC}"/>
              </a:ext>
            </a:extLst>
          </p:cNvPr>
          <p:cNvSpPr txBox="1"/>
          <p:nvPr/>
        </p:nvSpPr>
        <p:spPr>
          <a:xfrm>
            <a:off x="1078588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25C5CFAC-4B36-E5CA-D551-286D79262BEF}"/>
              </a:ext>
            </a:extLst>
          </p:cNvPr>
          <p:cNvSpPr txBox="1"/>
          <p:nvPr/>
        </p:nvSpPr>
        <p:spPr>
          <a:xfrm>
            <a:off x="1505791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12747C3-242B-09F3-D06F-66B3ECF163EA}"/>
              </a:ext>
            </a:extLst>
          </p:cNvPr>
          <p:cNvSpPr txBox="1"/>
          <p:nvPr/>
        </p:nvSpPr>
        <p:spPr>
          <a:xfrm>
            <a:off x="1974932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5C3CA903-608D-0FB3-DA74-342A9895B426}"/>
              </a:ext>
            </a:extLst>
          </p:cNvPr>
          <p:cNvSpPr txBox="1"/>
          <p:nvPr/>
        </p:nvSpPr>
        <p:spPr>
          <a:xfrm>
            <a:off x="5208310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920E6A91-1F40-512C-2659-B238D7804599}"/>
              </a:ext>
            </a:extLst>
          </p:cNvPr>
          <p:cNvSpPr txBox="1"/>
          <p:nvPr/>
        </p:nvSpPr>
        <p:spPr>
          <a:xfrm>
            <a:off x="5635513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C4366626-404D-EDF9-B255-6CA1BBB5AD54}"/>
              </a:ext>
            </a:extLst>
          </p:cNvPr>
          <p:cNvSpPr txBox="1"/>
          <p:nvPr/>
        </p:nvSpPr>
        <p:spPr>
          <a:xfrm>
            <a:off x="6104654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E1660675-9F4C-053A-E899-D1506CBB7491}"/>
              </a:ext>
            </a:extLst>
          </p:cNvPr>
          <p:cNvSpPr txBox="1"/>
          <p:nvPr/>
        </p:nvSpPr>
        <p:spPr>
          <a:xfrm>
            <a:off x="2566927" y="2220459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41" name="Tabela 41">
            <a:extLst>
              <a:ext uri="{FF2B5EF4-FFF2-40B4-BE49-F238E27FC236}">
                <a16:creationId xmlns:a16="http://schemas.microsoft.com/office/drawing/2014/main" id="{3696360A-8202-3318-382A-7DDEC651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512584"/>
              </p:ext>
            </p:extLst>
          </p:nvPr>
        </p:nvGraphicFramePr>
        <p:xfrm>
          <a:off x="3489673" y="220823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A4B709D4-8E2C-1C07-850F-31038C71C06E}"/>
              </a:ext>
            </a:extLst>
          </p:cNvPr>
          <p:cNvSpPr txBox="1"/>
          <p:nvPr/>
        </p:nvSpPr>
        <p:spPr>
          <a:xfrm>
            <a:off x="7039907" y="2230008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43" name="Tabela 41">
            <a:extLst>
              <a:ext uri="{FF2B5EF4-FFF2-40B4-BE49-F238E27FC236}">
                <a16:creationId xmlns:a16="http://schemas.microsoft.com/office/drawing/2014/main" id="{EB653DAD-9D30-7A31-39F8-926BCF335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18031"/>
              </p:ext>
            </p:extLst>
          </p:nvPr>
        </p:nvGraphicFramePr>
        <p:xfrm>
          <a:off x="7922578" y="221778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4" name="pole tekstowe 43">
            <a:extLst>
              <a:ext uri="{FF2B5EF4-FFF2-40B4-BE49-F238E27FC236}">
                <a16:creationId xmlns:a16="http://schemas.microsoft.com/office/drawing/2014/main" id="{C324CF4C-99D4-69B1-F66D-D7AE2D4BBED5}"/>
              </a:ext>
            </a:extLst>
          </p:cNvPr>
          <p:cNvSpPr txBox="1"/>
          <p:nvPr/>
        </p:nvSpPr>
        <p:spPr>
          <a:xfrm>
            <a:off x="160697" y="2767502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45" name="Tabela 41">
            <a:extLst>
              <a:ext uri="{FF2B5EF4-FFF2-40B4-BE49-F238E27FC236}">
                <a16:creationId xmlns:a16="http://schemas.microsoft.com/office/drawing/2014/main" id="{509E05A2-B3AE-EF9E-52B8-ABB784FC1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30837"/>
              </p:ext>
            </p:extLst>
          </p:nvPr>
        </p:nvGraphicFramePr>
        <p:xfrm>
          <a:off x="1236432" y="275527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6" name="pole tekstowe 45">
            <a:extLst>
              <a:ext uri="{FF2B5EF4-FFF2-40B4-BE49-F238E27FC236}">
                <a16:creationId xmlns:a16="http://schemas.microsoft.com/office/drawing/2014/main" id="{49E992AA-3E44-DB66-9A0A-19D115CAC264}"/>
              </a:ext>
            </a:extLst>
          </p:cNvPr>
          <p:cNvSpPr txBox="1"/>
          <p:nvPr/>
        </p:nvSpPr>
        <p:spPr>
          <a:xfrm>
            <a:off x="4567597" y="2758453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47" name="Tabela 41">
            <a:extLst>
              <a:ext uri="{FF2B5EF4-FFF2-40B4-BE49-F238E27FC236}">
                <a16:creationId xmlns:a16="http://schemas.microsoft.com/office/drawing/2014/main" id="{0A59C447-E844-0A5D-7D17-7FBAE031F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27730"/>
              </p:ext>
            </p:extLst>
          </p:nvPr>
        </p:nvGraphicFramePr>
        <p:xfrm>
          <a:off x="5603257" y="274623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50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0F3DEE42-914E-404D-353C-ED722CC3E91A}"/>
              </a:ext>
            </a:extLst>
          </p:cNvPr>
          <p:cNvSpPr/>
          <p:nvPr/>
        </p:nvSpPr>
        <p:spPr>
          <a:xfrm>
            <a:off x="99392" y="8282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1A2C85A-1B32-FF6E-7697-EFE111FC4DE0}"/>
              </a:ext>
            </a:extLst>
          </p:cNvPr>
          <p:cNvSpPr/>
          <p:nvPr/>
        </p:nvSpPr>
        <p:spPr>
          <a:xfrm>
            <a:off x="1345096" y="82826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EACD2D1-2829-22DF-B174-0EB582FBAAA1}"/>
              </a:ext>
            </a:extLst>
          </p:cNvPr>
          <p:cNvSpPr/>
          <p:nvPr/>
        </p:nvSpPr>
        <p:spPr>
          <a:xfrm>
            <a:off x="2610679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FEBE3332-C39F-B074-E795-F4B6766C9149}"/>
              </a:ext>
            </a:extLst>
          </p:cNvPr>
          <p:cNvCxnSpPr>
            <a:cxnSpLocks/>
          </p:cNvCxnSpPr>
          <p:nvPr/>
        </p:nvCxnSpPr>
        <p:spPr>
          <a:xfrm>
            <a:off x="4320209" y="132522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 10">
            <a:extLst>
              <a:ext uri="{FF2B5EF4-FFF2-40B4-BE49-F238E27FC236}">
                <a16:creationId xmlns:a16="http://schemas.microsoft.com/office/drawing/2014/main" id="{1A22CEAE-A7FD-017B-BF68-AB95FBC6B14B}"/>
              </a:ext>
            </a:extLst>
          </p:cNvPr>
          <p:cNvSpPr/>
          <p:nvPr/>
        </p:nvSpPr>
        <p:spPr>
          <a:xfrm>
            <a:off x="4943061" y="8282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4807A62-1E9F-11BA-5D74-8483F45D08E3}"/>
              </a:ext>
            </a:extLst>
          </p:cNvPr>
          <p:cNvSpPr/>
          <p:nvPr/>
        </p:nvSpPr>
        <p:spPr>
          <a:xfrm>
            <a:off x="6188765" y="82825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E0DA7582-4675-9B14-4383-675836C8D561}"/>
              </a:ext>
            </a:extLst>
          </p:cNvPr>
          <p:cNvSpPr/>
          <p:nvPr/>
        </p:nvSpPr>
        <p:spPr>
          <a:xfrm>
            <a:off x="7454348" y="82825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7" name="Tabela 17">
            <a:extLst>
              <a:ext uri="{FF2B5EF4-FFF2-40B4-BE49-F238E27FC236}">
                <a16:creationId xmlns:a16="http://schemas.microsoft.com/office/drawing/2014/main" id="{DCD814E0-009C-6A80-E1E1-D5B28ED76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46327"/>
              </p:ext>
            </p:extLst>
          </p:nvPr>
        </p:nvGraphicFramePr>
        <p:xfrm>
          <a:off x="5217915" y="2239556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4EC504B-79E9-6E6F-9569-56428CEDDA76}"/>
              </a:ext>
            </a:extLst>
          </p:cNvPr>
          <p:cNvSpPr txBox="1"/>
          <p:nvPr/>
        </p:nvSpPr>
        <p:spPr>
          <a:xfrm>
            <a:off x="4531509" y="223955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a 17">
            <a:extLst>
              <a:ext uri="{FF2B5EF4-FFF2-40B4-BE49-F238E27FC236}">
                <a16:creationId xmlns:a16="http://schemas.microsoft.com/office/drawing/2014/main" id="{DD16F289-0DAA-6B12-0EBD-F05B9A238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15983"/>
              </p:ext>
            </p:extLst>
          </p:nvPr>
        </p:nvGraphicFramePr>
        <p:xfrm>
          <a:off x="1038512" y="2230008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27" name="pole tekstowe 26">
            <a:extLst>
              <a:ext uri="{FF2B5EF4-FFF2-40B4-BE49-F238E27FC236}">
                <a16:creationId xmlns:a16="http://schemas.microsoft.com/office/drawing/2014/main" id="{C2B6E8E3-2DBE-2E07-6A9F-CB5DB607728E}"/>
              </a:ext>
            </a:extLst>
          </p:cNvPr>
          <p:cNvSpPr txBox="1"/>
          <p:nvPr/>
        </p:nvSpPr>
        <p:spPr>
          <a:xfrm>
            <a:off x="312031" y="223000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BF1625A7-817F-B187-3F93-D108333C79CC}"/>
              </a:ext>
            </a:extLst>
          </p:cNvPr>
          <p:cNvSpPr txBox="1"/>
          <p:nvPr/>
        </p:nvSpPr>
        <p:spPr>
          <a:xfrm>
            <a:off x="1078588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25C5CFAC-4B36-E5CA-D551-286D79262BEF}"/>
              </a:ext>
            </a:extLst>
          </p:cNvPr>
          <p:cNvSpPr txBox="1"/>
          <p:nvPr/>
        </p:nvSpPr>
        <p:spPr>
          <a:xfrm>
            <a:off x="1505791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12747C3-242B-09F3-D06F-66B3ECF163EA}"/>
              </a:ext>
            </a:extLst>
          </p:cNvPr>
          <p:cNvSpPr txBox="1"/>
          <p:nvPr/>
        </p:nvSpPr>
        <p:spPr>
          <a:xfrm>
            <a:off x="1974932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5C3CA903-608D-0FB3-DA74-342A9895B426}"/>
              </a:ext>
            </a:extLst>
          </p:cNvPr>
          <p:cNvSpPr txBox="1"/>
          <p:nvPr/>
        </p:nvSpPr>
        <p:spPr>
          <a:xfrm>
            <a:off x="5208310" y="195339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920E6A91-1F40-512C-2659-B238D7804599}"/>
              </a:ext>
            </a:extLst>
          </p:cNvPr>
          <p:cNvSpPr txBox="1"/>
          <p:nvPr/>
        </p:nvSpPr>
        <p:spPr>
          <a:xfrm>
            <a:off x="5635513" y="195300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C4366626-404D-EDF9-B255-6CA1BBB5AD54}"/>
              </a:ext>
            </a:extLst>
          </p:cNvPr>
          <p:cNvSpPr txBox="1"/>
          <p:nvPr/>
        </p:nvSpPr>
        <p:spPr>
          <a:xfrm>
            <a:off x="6104654" y="1953009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E1660675-9F4C-053A-E899-D1506CBB7491}"/>
              </a:ext>
            </a:extLst>
          </p:cNvPr>
          <p:cNvSpPr txBox="1"/>
          <p:nvPr/>
        </p:nvSpPr>
        <p:spPr>
          <a:xfrm>
            <a:off x="2566927" y="2220459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41" name="Tabela 41">
            <a:extLst>
              <a:ext uri="{FF2B5EF4-FFF2-40B4-BE49-F238E27FC236}">
                <a16:creationId xmlns:a16="http://schemas.microsoft.com/office/drawing/2014/main" id="{3696360A-8202-3318-382A-7DDEC65125A6}"/>
              </a:ext>
            </a:extLst>
          </p:cNvPr>
          <p:cNvGraphicFramePr>
            <a:graphicFrameLocks noGrp="1"/>
          </p:cNvGraphicFramePr>
          <p:nvPr/>
        </p:nvGraphicFramePr>
        <p:xfrm>
          <a:off x="3489673" y="220823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2" name="pole tekstowe 41">
            <a:extLst>
              <a:ext uri="{FF2B5EF4-FFF2-40B4-BE49-F238E27FC236}">
                <a16:creationId xmlns:a16="http://schemas.microsoft.com/office/drawing/2014/main" id="{A4B709D4-8E2C-1C07-850F-31038C71C06E}"/>
              </a:ext>
            </a:extLst>
          </p:cNvPr>
          <p:cNvSpPr txBox="1"/>
          <p:nvPr/>
        </p:nvSpPr>
        <p:spPr>
          <a:xfrm>
            <a:off x="7039907" y="2230008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43" name="Tabela 41">
            <a:extLst>
              <a:ext uri="{FF2B5EF4-FFF2-40B4-BE49-F238E27FC236}">
                <a16:creationId xmlns:a16="http://schemas.microsoft.com/office/drawing/2014/main" id="{EB653DAD-9D30-7A31-39F8-926BCF3350AF}"/>
              </a:ext>
            </a:extLst>
          </p:cNvPr>
          <p:cNvGraphicFramePr>
            <a:graphicFrameLocks noGrp="1"/>
          </p:cNvGraphicFramePr>
          <p:nvPr/>
        </p:nvGraphicFramePr>
        <p:xfrm>
          <a:off x="7922578" y="221778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4" name="pole tekstowe 43">
            <a:extLst>
              <a:ext uri="{FF2B5EF4-FFF2-40B4-BE49-F238E27FC236}">
                <a16:creationId xmlns:a16="http://schemas.microsoft.com/office/drawing/2014/main" id="{C324CF4C-99D4-69B1-F66D-D7AE2D4BBED5}"/>
              </a:ext>
            </a:extLst>
          </p:cNvPr>
          <p:cNvSpPr txBox="1"/>
          <p:nvPr/>
        </p:nvSpPr>
        <p:spPr>
          <a:xfrm>
            <a:off x="160697" y="2767502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45" name="Tabela 41">
            <a:extLst>
              <a:ext uri="{FF2B5EF4-FFF2-40B4-BE49-F238E27FC236}">
                <a16:creationId xmlns:a16="http://schemas.microsoft.com/office/drawing/2014/main" id="{509E05A2-B3AE-EF9E-52B8-ABB784FC1396}"/>
              </a:ext>
            </a:extLst>
          </p:cNvPr>
          <p:cNvGraphicFramePr>
            <a:graphicFrameLocks noGrp="1"/>
          </p:cNvGraphicFramePr>
          <p:nvPr/>
        </p:nvGraphicFramePr>
        <p:xfrm>
          <a:off x="1236432" y="275527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46" name="pole tekstowe 45">
            <a:extLst>
              <a:ext uri="{FF2B5EF4-FFF2-40B4-BE49-F238E27FC236}">
                <a16:creationId xmlns:a16="http://schemas.microsoft.com/office/drawing/2014/main" id="{49E992AA-3E44-DB66-9A0A-19D115CAC264}"/>
              </a:ext>
            </a:extLst>
          </p:cNvPr>
          <p:cNvSpPr txBox="1"/>
          <p:nvPr/>
        </p:nvSpPr>
        <p:spPr>
          <a:xfrm>
            <a:off x="4567597" y="2758453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47" name="Tabela 41">
            <a:extLst>
              <a:ext uri="{FF2B5EF4-FFF2-40B4-BE49-F238E27FC236}">
                <a16:creationId xmlns:a16="http://schemas.microsoft.com/office/drawing/2014/main" id="{0A59C447-E844-0A5D-7D17-7FBAE031FCA9}"/>
              </a:ext>
            </a:extLst>
          </p:cNvPr>
          <p:cNvGraphicFramePr>
            <a:graphicFrameLocks noGrp="1"/>
          </p:cNvGraphicFramePr>
          <p:nvPr/>
        </p:nvGraphicFramePr>
        <p:xfrm>
          <a:off x="5603257" y="274623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2" name="pole tekstowe 1">
            <a:extLst>
              <a:ext uri="{FF2B5EF4-FFF2-40B4-BE49-F238E27FC236}">
                <a16:creationId xmlns:a16="http://schemas.microsoft.com/office/drawing/2014/main" id="{9684DBD1-A7BB-37B4-B0F1-4CC72EE71A84}"/>
              </a:ext>
            </a:extLst>
          </p:cNvPr>
          <p:cNvSpPr txBox="1"/>
          <p:nvPr/>
        </p:nvSpPr>
        <p:spPr>
          <a:xfrm>
            <a:off x="9256643" y="132522"/>
            <a:ext cx="29340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Start – Do W0 będzie zapisywana klatka natomiast z W2 dane będą przetwarzane i zapisywane do R2. Natomiast dane z R0 są odczytywane. Dlatego W_EN[1] =1 i R_EN[1] = 1 ponieważ tam nie ma danych i nie wykonywane są tam żadne operacje.</a:t>
            </a:r>
          </a:p>
          <a:p>
            <a:endParaRPr lang="pl-PL" sz="1400" dirty="0"/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9554A1C0-94FA-C5A7-1E6A-E2F32EC48DEB}"/>
              </a:ext>
            </a:extLst>
          </p:cNvPr>
          <p:cNvCxnSpPr/>
          <p:nvPr/>
        </p:nvCxnSpPr>
        <p:spPr>
          <a:xfrm>
            <a:off x="99392" y="516835"/>
            <a:ext cx="61305" cy="31142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64BFD05-7D0F-F397-4877-217A2A27CDED}"/>
              </a:ext>
            </a:extLst>
          </p:cNvPr>
          <p:cNvSpPr txBox="1"/>
          <p:nvPr/>
        </p:nvSpPr>
        <p:spPr>
          <a:xfrm>
            <a:off x="43543" y="497808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0B911949-808F-FBD3-0052-AFC2515BB7B0}"/>
              </a:ext>
            </a:extLst>
          </p:cNvPr>
          <p:cNvCxnSpPr/>
          <p:nvPr/>
        </p:nvCxnSpPr>
        <p:spPr>
          <a:xfrm>
            <a:off x="4869624" y="525743"/>
            <a:ext cx="61305" cy="311422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30698172-CBCA-6E5D-BFD3-5780B98F3AA8}"/>
              </a:ext>
            </a:extLst>
          </p:cNvPr>
          <p:cNvSpPr txBox="1"/>
          <p:nvPr/>
        </p:nvSpPr>
        <p:spPr>
          <a:xfrm>
            <a:off x="4813775" y="5067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9" name="Łuk 18">
            <a:extLst>
              <a:ext uri="{FF2B5EF4-FFF2-40B4-BE49-F238E27FC236}">
                <a16:creationId xmlns:a16="http://schemas.microsoft.com/office/drawing/2014/main" id="{F5955C4C-2A67-531D-99D4-C4FB399B2B7C}"/>
              </a:ext>
            </a:extLst>
          </p:cNvPr>
          <p:cNvSpPr/>
          <p:nvPr/>
        </p:nvSpPr>
        <p:spPr>
          <a:xfrm>
            <a:off x="3204826" y="428967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3C20ED16-5198-081E-9B59-688CADA2FD8F}"/>
              </a:ext>
            </a:extLst>
          </p:cNvPr>
          <p:cNvSpPr txBox="1"/>
          <p:nvPr/>
        </p:nvSpPr>
        <p:spPr>
          <a:xfrm>
            <a:off x="4882876" y="125822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0" y="3339548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6AE53D1B-49E8-66CC-F2A2-1036FBAD874E}"/>
              </a:ext>
            </a:extLst>
          </p:cNvPr>
          <p:cNvSpPr txBox="1"/>
          <p:nvPr/>
        </p:nvSpPr>
        <p:spPr>
          <a:xfrm>
            <a:off x="9215556" y="3471132"/>
            <a:ext cx="29340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read</a:t>
            </a:r>
            <a:r>
              <a:rPr lang="pl-PL" sz="1400" dirty="0"/>
              <a:t> zakończył odczytywanie ramki R0 i automatycznie przechodzi do odczytu ramki R1 (bo </a:t>
            </a:r>
            <a:r>
              <a:rPr lang="pl-PL" sz="1400" dirty="0" err="1"/>
              <a:t>R_Park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R_EN[2] jest 0. Processing nadal trwa dlatego trzeba będzie się zatrzymać na klatce R1 do momentu skończenia </a:t>
            </a:r>
            <a:r>
              <a:rPr lang="pl-PL" sz="1400" dirty="0" err="1"/>
              <a:t>processingu</a:t>
            </a:r>
            <a:r>
              <a:rPr lang="pl-PL" sz="1400" dirty="0"/>
              <a:t>. Dlatego </a:t>
            </a:r>
            <a:r>
              <a:rPr lang="pl-PL" sz="1400" dirty="0" err="1"/>
              <a:t>R_Park</a:t>
            </a:r>
            <a:r>
              <a:rPr lang="pl-PL" sz="1400" dirty="0"/>
              <a:t> = 1.  </a:t>
            </a:r>
            <a:r>
              <a:rPr lang="pl-PL" sz="1400" dirty="0" err="1"/>
              <a:t>R_Current</a:t>
            </a:r>
            <a:r>
              <a:rPr lang="pl-PL" sz="1400" dirty="0"/>
              <a:t> jest inkrementowany</a:t>
            </a:r>
          </a:p>
          <a:p>
            <a:endParaRPr lang="pl-PL" sz="1400" dirty="0"/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75342EEA-BB09-3F9B-3F0F-A60E96739C3E}"/>
              </a:ext>
            </a:extLst>
          </p:cNvPr>
          <p:cNvSpPr/>
          <p:nvPr/>
        </p:nvSpPr>
        <p:spPr>
          <a:xfrm>
            <a:off x="249678" y="415686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371A0D6B-6D26-8D5B-F66F-36CB8B9CE21F}"/>
              </a:ext>
            </a:extLst>
          </p:cNvPr>
          <p:cNvSpPr/>
          <p:nvPr/>
        </p:nvSpPr>
        <p:spPr>
          <a:xfrm>
            <a:off x="1495382" y="415686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36" name="Prostokąt 35">
            <a:extLst>
              <a:ext uri="{FF2B5EF4-FFF2-40B4-BE49-F238E27FC236}">
                <a16:creationId xmlns:a16="http://schemas.microsoft.com/office/drawing/2014/main" id="{DAC17FFC-E1F1-26C8-20C1-1C31D7D27117}"/>
              </a:ext>
            </a:extLst>
          </p:cNvPr>
          <p:cNvSpPr/>
          <p:nvPr/>
        </p:nvSpPr>
        <p:spPr>
          <a:xfrm>
            <a:off x="2760965" y="41568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0358DF58-B388-E277-0945-86E873AAE99C}"/>
              </a:ext>
            </a:extLst>
          </p:cNvPr>
          <p:cNvCxnSpPr>
            <a:cxnSpLocks/>
          </p:cNvCxnSpPr>
          <p:nvPr/>
        </p:nvCxnSpPr>
        <p:spPr>
          <a:xfrm>
            <a:off x="4470495" y="3461124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rostokąt 38">
            <a:extLst>
              <a:ext uri="{FF2B5EF4-FFF2-40B4-BE49-F238E27FC236}">
                <a16:creationId xmlns:a16="http://schemas.microsoft.com/office/drawing/2014/main" id="{080D6ABB-D349-2A75-9A89-1A57AE7F4524}"/>
              </a:ext>
            </a:extLst>
          </p:cNvPr>
          <p:cNvSpPr/>
          <p:nvPr/>
        </p:nvSpPr>
        <p:spPr>
          <a:xfrm>
            <a:off x="5093347" y="4156861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18AB766E-3575-EB3C-DF9E-363C83A1F2D8}"/>
              </a:ext>
            </a:extLst>
          </p:cNvPr>
          <p:cNvSpPr/>
          <p:nvPr/>
        </p:nvSpPr>
        <p:spPr>
          <a:xfrm>
            <a:off x="6339051" y="415686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00AB5450-79E4-B3A3-8A7F-7BE4D77543FF}"/>
              </a:ext>
            </a:extLst>
          </p:cNvPr>
          <p:cNvSpPr/>
          <p:nvPr/>
        </p:nvSpPr>
        <p:spPr>
          <a:xfrm>
            <a:off x="7604634" y="415685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9" name="Tabela 17">
            <a:extLst>
              <a:ext uri="{FF2B5EF4-FFF2-40B4-BE49-F238E27FC236}">
                <a16:creationId xmlns:a16="http://schemas.microsoft.com/office/drawing/2014/main" id="{8B0FFEE9-54AA-EF00-3AE1-EEC366525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75327"/>
              </p:ext>
            </p:extLst>
          </p:nvPr>
        </p:nvGraphicFramePr>
        <p:xfrm>
          <a:off x="5368201" y="5568158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50" name="pole tekstowe 49">
            <a:extLst>
              <a:ext uri="{FF2B5EF4-FFF2-40B4-BE49-F238E27FC236}">
                <a16:creationId xmlns:a16="http://schemas.microsoft.com/office/drawing/2014/main" id="{B015AC15-1353-D7B0-2D19-25F91E585FBD}"/>
              </a:ext>
            </a:extLst>
          </p:cNvPr>
          <p:cNvSpPr txBox="1"/>
          <p:nvPr/>
        </p:nvSpPr>
        <p:spPr>
          <a:xfrm>
            <a:off x="4681795" y="556815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51" name="Tabela 17">
            <a:extLst>
              <a:ext uri="{FF2B5EF4-FFF2-40B4-BE49-F238E27FC236}">
                <a16:creationId xmlns:a16="http://schemas.microsoft.com/office/drawing/2014/main" id="{17C85F79-3B6F-8713-2835-F085706AF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654106"/>
              </p:ext>
            </p:extLst>
          </p:nvPr>
        </p:nvGraphicFramePr>
        <p:xfrm>
          <a:off x="1188798" y="5558610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52" name="pole tekstowe 51">
            <a:extLst>
              <a:ext uri="{FF2B5EF4-FFF2-40B4-BE49-F238E27FC236}">
                <a16:creationId xmlns:a16="http://schemas.microsoft.com/office/drawing/2014/main" id="{952ED182-E267-F2FF-EE1D-EC1EC048808B}"/>
              </a:ext>
            </a:extLst>
          </p:cNvPr>
          <p:cNvSpPr txBox="1"/>
          <p:nvPr/>
        </p:nvSpPr>
        <p:spPr>
          <a:xfrm>
            <a:off x="462317" y="555861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829B2801-BBF3-DCC7-0CD0-8C6AB382E57A}"/>
              </a:ext>
            </a:extLst>
          </p:cNvPr>
          <p:cNvSpPr txBox="1"/>
          <p:nvPr/>
        </p:nvSpPr>
        <p:spPr>
          <a:xfrm>
            <a:off x="1228874" y="528200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8188ABAE-9AF5-9445-80EE-E35CFBEFEFAB}"/>
              </a:ext>
            </a:extLst>
          </p:cNvPr>
          <p:cNvSpPr txBox="1"/>
          <p:nvPr/>
        </p:nvSpPr>
        <p:spPr>
          <a:xfrm>
            <a:off x="1656077" y="528161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44AEB5EC-E27B-CB46-D860-72719EC48A2F}"/>
              </a:ext>
            </a:extLst>
          </p:cNvPr>
          <p:cNvSpPr txBox="1"/>
          <p:nvPr/>
        </p:nvSpPr>
        <p:spPr>
          <a:xfrm>
            <a:off x="2125218" y="528161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2EC03955-5C2F-9D5F-324C-4D8B48D0286B}"/>
              </a:ext>
            </a:extLst>
          </p:cNvPr>
          <p:cNvSpPr txBox="1"/>
          <p:nvPr/>
        </p:nvSpPr>
        <p:spPr>
          <a:xfrm>
            <a:off x="5358596" y="528200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C2B6767D-338F-505C-46C0-24D07C3E04A4}"/>
              </a:ext>
            </a:extLst>
          </p:cNvPr>
          <p:cNvSpPr txBox="1"/>
          <p:nvPr/>
        </p:nvSpPr>
        <p:spPr>
          <a:xfrm>
            <a:off x="5785799" y="5281610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7BF30E96-8623-3E0E-C1D8-6C432D047758}"/>
              </a:ext>
            </a:extLst>
          </p:cNvPr>
          <p:cNvSpPr txBox="1"/>
          <p:nvPr/>
        </p:nvSpPr>
        <p:spPr>
          <a:xfrm>
            <a:off x="6254940" y="5281611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9" name="pole tekstowe 58">
            <a:extLst>
              <a:ext uri="{FF2B5EF4-FFF2-40B4-BE49-F238E27FC236}">
                <a16:creationId xmlns:a16="http://schemas.microsoft.com/office/drawing/2014/main" id="{77740580-B083-2B4B-95DB-6C85BC6DC73B}"/>
              </a:ext>
            </a:extLst>
          </p:cNvPr>
          <p:cNvSpPr txBox="1"/>
          <p:nvPr/>
        </p:nvSpPr>
        <p:spPr>
          <a:xfrm>
            <a:off x="2717213" y="5549061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60" name="Tabela 41">
            <a:extLst>
              <a:ext uri="{FF2B5EF4-FFF2-40B4-BE49-F238E27FC236}">
                <a16:creationId xmlns:a16="http://schemas.microsoft.com/office/drawing/2014/main" id="{1DA428B6-5F70-1A65-0DB4-048D5FD14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82521"/>
              </p:ext>
            </p:extLst>
          </p:nvPr>
        </p:nvGraphicFramePr>
        <p:xfrm>
          <a:off x="3639959" y="553683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1" name="pole tekstowe 60">
            <a:extLst>
              <a:ext uri="{FF2B5EF4-FFF2-40B4-BE49-F238E27FC236}">
                <a16:creationId xmlns:a16="http://schemas.microsoft.com/office/drawing/2014/main" id="{28AD1B56-3C25-BEC3-7261-458271D389EC}"/>
              </a:ext>
            </a:extLst>
          </p:cNvPr>
          <p:cNvSpPr txBox="1"/>
          <p:nvPr/>
        </p:nvSpPr>
        <p:spPr>
          <a:xfrm>
            <a:off x="7190193" y="5558610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62" name="Tabela 41">
            <a:extLst>
              <a:ext uri="{FF2B5EF4-FFF2-40B4-BE49-F238E27FC236}">
                <a16:creationId xmlns:a16="http://schemas.microsoft.com/office/drawing/2014/main" id="{2D519ADA-ACC2-9011-4F71-763965091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30751"/>
              </p:ext>
            </p:extLst>
          </p:nvPr>
        </p:nvGraphicFramePr>
        <p:xfrm>
          <a:off x="8072864" y="5546387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3" name="pole tekstowe 62">
            <a:extLst>
              <a:ext uri="{FF2B5EF4-FFF2-40B4-BE49-F238E27FC236}">
                <a16:creationId xmlns:a16="http://schemas.microsoft.com/office/drawing/2014/main" id="{9C94FB33-CC6A-332C-9511-DA243824E786}"/>
              </a:ext>
            </a:extLst>
          </p:cNvPr>
          <p:cNvSpPr txBox="1"/>
          <p:nvPr/>
        </p:nvSpPr>
        <p:spPr>
          <a:xfrm>
            <a:off x="310983" y="6096104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64" name="Tabela 41">
            <a:extLst>
              <a:ext uri="{FF2B5EF4-FFF2-40B4-BE49-F238E27FC236}">
                <a16:creationId xmlns:a16="http://schemas.microsoft.com/office/drawing/2014/main" id="{82CDC08F-D4FD-6739-A5BC-CD3202470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3626"/>
              </p:ext>
            </p:extLst>
          </p:nvPr>
        </p:nvGraphicFramePr>
        <p:xfrm>
          <a:off x="1386718" y="608388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5" name="pole tekstowe 64">
            <a:extLst>
              <a:ext uri="{FF2B5EF4-FFF2-40B4-BE49-F238E27FC236}">
                <a16:creationId xmlns:a16="http://schemas.microsoft.com/office/drawing/2014/main" id="{3F541AD5-428C-77F3-C94C-76A21EEEC723}"/>
              </a:ext>
            </a:extLst>
          </p:cNvPr>
          <p:cNvSpPr txBox="1"/>
          <p:nvPr/>
        </p:nvSpPr>
        <p:spPr>
          <a:xfrm>
            <a:off x="4717883" y="6087055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6" name="Tabela 41">
            <a:extLst>
              <a:ext uri="{FF2B5EF4-FFF2-40B4-BE49-F238E27FC236}">
                <a16:creationId xmlns:a16="http://schemas.microsoft.com/office/drawing/2014/main" id="{05007D9B-698A-47F4-A885-7ADF2A23B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7353"/>
              </p:ext>
            </p:extLst>
          </p:nvPr>
        </p:nvGraphicFramePr>
        <p:xfrm>
          <a:off x="5753543" y="607483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67" name="Łącznik prosty 66">
            <a:extLst>
              <a:ext uri="{FF2B5EF4-FFF2-40B4-BE49-F238E27FC236}">
                <a16:creationId xmlns:a16="http://schemas.microsoft.com/office/drawing/2014/main" id="{212A5A3C-D900-6476-FADD-068B8D92170A}"/>
              </a:ext>
            </a:extLst>
          </p:cNvPr>
          <p:cNvCxnSpPr/>
          <p:nvPr/>
        </p:nvCxnSpPr>
        <p:spPr>
          <a:xfrm>
            <a:off x="977479" y="3854345"/>
            <a:ext cx="61305" cy="31142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31B4733A-4E44-2181-E4EC-41819BD0A6D0}"/>
              </a:ext>
            </a:extLst>
          </p:cNvPr>
          <p:cNvSpPr txBox="1"/>
          <p:nvPr/>
        </p:nvSpPr>
        <p:spPr>
          <a:xfrm>
            <a:off x="921630" y="3835318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69" name="Łącznik prosty 68">
            <a:extLst>
              <a:ext uri="{FF2B5EF4-FFF2-40B4-BE49-F238E27FC236}">
                <a16:creationId xmlns:a16="http://schemas.microsoft.com/office/drawing/2014/main" id="{8270A32E-07FE-726A-034B-10ACE929254C}"/>
              </a:ext>
            </a:extLst>
          </p:cNvPr>
          <p:cNvCxnSpPr>
            <a:cxnSpLocks/>
          </p:cNvCxnSpPr>
          <p:nvPr/>
        </p:nvCxnSpPr>
        <p:spPr>
          <a:xfrm flipH="1">
            <a:off x="6331908" y="3854345"/>
            <a:ext cx="178184" cy="288429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pole tekstowe 69">
            <a:extLst>
              <a:ext uri="{FF2B5EF4-FFF2-40B4-BE49-F238E27FC236}">
                <a16:creationId xmlns:a16="http://schemas.microsoft.com/office/drawing/2014/main" id="{0FF74E43-7E8C-C7B2-A731-879BB9193B70}"/>
              </a:ext>
            </a:extLst>
          </p:cNvPr>
          <p:cNvSpPr txBox="1"/>
          <p:nvPr/>
        </p:nvSpPr>
        <p:spPr>
          <a:xfrm>
            <a:off x="5897617" y="387713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71" name="Łuk 70">
            <a:extLst>
              <a:ext uri="{FF2B5EF4-FFF2-40B4-BE49-F238E27FC236}">
                <a16:creationId xmlns:a16="http://schemas.microsoft.com/office/drawing/2014/main" id="{0926E676-B33C-74CE-AF39-0DE0AF83BBBD}"/>
              </a:ext>
            </a:extLst>
          </p:cNvPr>
          <p:cNvSpPr/>
          <p:nvPr/>
        </p:nvSpPr>
        <p:spPr>
          <a:xfrm>
            <a:off x="3355112" y="3757569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pole tekstowe 71">
            <a:extLst>
              <a:ext uri="{FF2B5EF4-FFF2-40B4-BE49-F238E27FC236}">
                <a16:creationId xmlns:a16="http://schemas.microsoft.com/office/drawing/2014/main" id="{BA3DF5C2-0DBB-4ECB-3BD3-4F464CD62295}"/>
              </a:ext>
            </a:extLst>
          </p:cNvPr>
          <p:cNvSpPr txBox="1"/>
          <p:nvPr/>
        </p:nvSpPr>
        <p:spPr>
          <a:xfrm>
            <a:off x="5033162" y="3454424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2209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0" y="3339548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804AEA1E-2528-0067-AD62-0C0120C6FA0B}"/>
              </a:ext>
            </a:extLst>
          </p:cNvPr>
          <p:cNvSpPr txBox="1"/>
          <p:nvPr/>
        </p:nvSpPr>
        <p:spPr>
          <a:xfrm>
            <a:off x="9171804" y="157826"/>
            <a:ext cx="29340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write</a:t>
            </a:r>
            <a:r>
              <a:rPr lang="pl-PL" sz="1400" dirty="0"/>
              <a:t> zakończył odczytywanie ramki W0 i automatycznie przechodzi do zapisu ramki W1 (bo </a:t>
            </a:r>
            <a:r>
              <a:rPr lang="pl-PL" sz="1400" dirty="0" err="1"/>
              <a:t>W_Park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W_EN[2] jest 0. Processing nadal trwa dlatego trzeba będzie się zatrzymać na klatce W1 do momentu skończenia </a:t>
            </a:r>
            <a:r>
              <a:rPr lang="pl-PL" sz="1400" dirty="0" err="1"/>
              <a:t>processingu</a:t>
            </a:r>
            <a:r>
              <a:rPr lang="pl-PL" sz="1400" dirty="0"/>
              <a:t>. Dlatego </a:t>
            </a:r>
            <a:r>
              <a:rPr lang="pl-PL" sz="1400" dirty="0" err="1"/>
              <a:t>W_Park</a:t>
            </a:r>
            <a:r>
              <a:rPr lang="pl-PL" sz="1400" dirty="0"/>
              <a:t> = 1.  </a:t>
            </a:r>
            <a:r>
              <a:rPr lang="pl-PL" sz="1400" dirty="0" err="1"/>
              <a:t>W_Current</a:t>
            </a:r>
            <a:r>
              <a:rPr lang="pl-PL" sz="1400" dirty="0"/>
              <a:t> jest inkrementowany</a:t>
            </a:r>
          </a:p>
          <a:p>
            <a:endParaRPr lang="pl-PL" sz="1400" dirty="0"/>
          </a:p>
        </p:txBody>
      </p:sp>
      <p:sp>
        <p:nvSpPr>
          <p:cNvPr id="103" name="Prostokąt 102">
            <a:extLst>
              <a:ext uri="{FF2B5EF4-FFF2-40B4-BE49-F238E27FC236}">
                <a16:creationId xmlns:a16="http://schemas.microsoft.com/office/drawing/2014/main" id="{8A5BE3F9-F9FE-C08A-2766-C0A05744ACFA}"/>
              </a:ext>
            </a:extLst>
          </p:cNvPr>
          <p:cNvSpPr/>
          <p:nvPr/>
        </p:nvSpPr>
        <p:spPr>
          <a:xfrm>
            <a:off x="205926" y="84355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04" name="Prostokąt 103">
            <a:extLst>
              <a:ext uri="{FF2B5EF4-FFF2-40B4-BE49-F238E27FC236}">
                <a16:creationId xmlns:a16="http://schemas.microsoft.com/office/drawing/2014/main" id="{98346E49-16A1-8702-1156-F629A08776A8}"/>
              </a:ext>
            </a:extLst>
          </p:cNvPr>
          <p:cNvSpPr/>
          <p:nvPr/>
        </p:nvSpPr>
        <p:spPr>
          <a:xfrm>
            <a:off x="1451630" y="84355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05" name="Prostokąt 104">
            <a:extLst>
              <a:ext uri="{FF2B5EF4-FFF2-40B4-BE49-F238E27FC236}">
                <a16:creationId xmlns:a16="http://schemas.microsoft.com/office/drawing/2014/main" id="{7BF1C41F-2E38-1A42-B7DD-CA0351842E39}"/>
              </a:ext>
            </a:extLst>
          </p:cNvPr>
          <p:cNvSpPr/>
          <p:nvPr/>
        </p:nvSpPr>
        <p:spPr>
          <a:xfrm>
            <a:off x="2717213" y="84355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06" name="Łącznik prosty 105">
            <a:extLst>
              <a:ext uri="{FF2B5EF4-FFF2-40B4-BE49-F238E27FC236}">
                <a16:creationId xmlns:a16="http://schemas.microsoft.com/office/drawing/2014/main" id="{D77B2371-B5F0-D9DC-A993-D1BEF70F0C1A}"/>
              </a:ext>
            </a:extLst>
          </p:cNvPr>
          <p:cNvCxnSpPr>
            <a:cxnSpLocks/>
          </p:cNvCxnSpPr>
          <p:nvPr/>
        </p:nvCxnSpPr>
        <p:spPr>
          <a:xfrm>
            <a:off x="4426743" y="147818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Prostokąt 106">
            <a:extLst>
              <a:ext uri="{FF2B5EF4-FFF2-40B4-BE49-F238E27FC236}">
                <a16:creationId xmlns:a16="http://schemas.microsoft.com/office/drawing/2014/main" id="{1AE8C5CE-D086-1DAA-B2B9-F0BD38ABDF36}"/>
              </a:ext>
            </a:extLst>
          </p:cNvPr>
          <p:cNvSpPr/>
          <p:nvPr/>
        </p:nvSpPr>
        <p:spPr>
          <a:xfrm>
            <a:off x="5049595" y="84355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08" name="Prostokąt 107">
            <a:extLst>
              <a:ext uri="{FF2B5EF4-FFF2-40B4-BE49-F238E27FC236}">
                <a16:creationId xmlns:a16="http://schemas.microsoft.com/office/drawing/2014/main" id="{6A36E39A-0E77-9933-A065-CE6D06C768AC}"/>
              </a:ext>
            </a:extLst>
          </p:cNvPr>
          <p:cNvSpPr/>
          <p:nvPr/>
        </p:nvSpPr>
        <p:spPr>
          <a:xfrm>
            <a:off x="6295299" y="84355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5E7BAB5E-3730-74E2-8C1E-520167A92AF4}"/>
              </a:ext>
            </a:extLst>
          </p:cNvPr>
          <p:cNvSpPr/>
          <p:nvPr/>
        </p:nvSpPr>
        <p:spPr>
          <a:xfrm>
            <a:off x="7560882" y="84355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10" name="Tabela 17">
            <a:extLst>
              <a:ext uri="{FF2B5EF4-FFF2-40B4-BE49-F238E27FC236}">
                <a16:creationId xmlns:a16="http://schemas.microsoft.com/office/drawing/2014/main" id="{49D22CA8-D9B8-F6B9-93D9-319357CB8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0929"/>
              </p:ext>
            </p:extLst>
          </p:nvPr>
        </p:nvGraphicFramePr>
        <p:xfrm>
          <a:off x="5324449" y="2254852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11" name="pole tekstowe 110">
            <a:extLst>
              <a:ext uri="{FF2B5EF4-FFF2-40B4-BE49-F238E27FC236}">
                <a16:creationId xmlns:a16="http://schemas.microsoft.com/office/drawing/2014/main" id="{ECBF3F3F-EFA5-D9BB-AF12-79733FB2CD26}"/>
              </a:ext>
            </a:extLst>
          </p:cNvPr>
          <p:cNvSpPr txBox="1"/>
          <p:nvPr/>
        </p:nvSpPr>
        <p:spPr>
          <a:xfrm>
            <a:off x="4638043" y="225485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12" name="Tabela 17">
            <a:extLst>
              <a:ext uri="{FF2B5EF4-FFF2-40B4-BE49-F238E27FC236}">
                <a16:creationId xmlns:a16="http://schemas.microsoft.com/office/drawing/2014/main" id="{B95272C4-566C-B286-F918-ECE8F8575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695276"/>
              </p:ext>
            </p:extLst>
          </p:nvPr>
        </p:nvGraphicFramePr>
        <p:xfrm>
          <a:off x="1145046" y="2245304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13" name="pole tekstowe 112">
            <a:extLst>
              <a:ext uri="{FF2B5EF4-FFF2-40B4-BE49-F238E27FC236}">
                <a16:creationId xmlns:a16="http://schemas.microsoft.com/office/drawing/2014/main" id="{FDC04088-752B-7C73-207D-CD0515673135}"/>
              </a:ext>
            </a:extLst>
          </p:cNvPr>
          <p:cNvSpPr txBox="1"/>
          <p:nvPr/>
        </p:nvSpPr>
        <p:spPr>
          <a:xfrm>
            <a:off x="418565" y="224530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14" name="pole tekstowe 113">
            <a:extLst>
              <a:ext uri="{FF2B5EF4-FFF2-40B4-BE49-F238E27FC236}">
                <a16:creationId xmlns:a16="http://schemas.microsoft.com/office/drawing/2014/main" id="{62E4A1D9-9532-39C3-EC27-8DDF5B4618F8}"/>
              </a:ext>
            </a:extLst>
          </p:cNvPr>
          <p:cNvSpPr txBox="1"/>
          <p:nvPr/>
        </p:nvSpPr>
        <p:spPr>
          <a:xfrm>
            <a:off x="1185122" y="19686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15" name="pole tekstowe 114">
            <a:extLst>
              <a:ext uri="{FF2B5EF4-FFF2-40B4-BE49-F238E27FC236}">
                <a16:creationId xmlns:a16="http://schemas.microsoft.com/office/drawing/2014/main" id="{465CC725-B863-D372-0E6C-ECCDBA73FA03}"/>
              </a:ext>
            </a:extLst>
          </p:cNvPr>
          <p:cNvSpPr txBox="1"/>
          <p:nvPr/>
        </p:nvSpPr>
        <p:spPr>
          <a:xfrm>
            <a:off x="1612325" y="196830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16" name="pole tekstowe 115">
            <a:extLst>
              <a:ext uri="{FF2B5EF4-FFF2-40B4-BE49-F238E27FC236}">
                <a16:creationId xmlns:a16="http://schemas.microsoft.com/office/drawing/2014/main" id="{B2CE847B-0D3D-8A07-9A91-82D0E84FA4D7}"/>
              </a:ext>
            </a:extLst>
          </p:cNvPr>
          <p:cNvSpPr txBox="1"/>
          <p:nvPr/>
        </p:nvSpPr>
        <p:spPr>
          <a:xfrm>
            <a:off x="2081466" y="196830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17" name="pole tekstowe 116">
            <a:extLst>
              <a:ext uri="{FF2B5EF4-FFF2-40B4-BE49-F238E27FC236}">
                <a16:creationId xmlns:a16="http://schemas.microsoft.com/office/drawing/2014/main" id="{4C1F505E-59D1-6B8C-4025-224CB4AAFA7F}"/>
              </a:ext>
            </a:extLst>
          </p:cNvPr>
          <p:cNvSpPr txBox="1"/>
          <p:nvPr/>
        </p:nvSpPr>
        <p:spPr>
          <a:xfrm>
            <a:off x="5314844" y="19686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18" name="pole tekstowe 117">
            <a:extLst>
              <a:ext uri="{FF2B5EF4-FFF2-40B4-BE49-F238E27FC236}">
                <a16:creationId xmlns:a16="http://schemas.microsoft.com/office/drawing/2014/main" id="{A626CDB3-C9C1-7FF9-5D67-3B8CBB6BEDBE}"/>
              </a:ext>
            </a:extLst>
          </p:cNvPr>
          <p:cNvSpPr txBox="1"/>
          <p:nvPr/>
        </p:nvSpPr>
        <p:spPr>
          <a:xfrm>
            <a:off x="5742047" y="196830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19" name="pole tekstowe 118">
            <a:extLst>
              <a:ext uri="{FF2B5EF4-FFF2-40B4-BE49-F238E27FC236}">
                <a16:creationId xmlns:a16="http://schemas.microsoft.com/office/drawing/2014/main" id="{2DEF5658-BD7B-38DF-C19E-7D96F05B5E73}"/>
              </a:ext>
            </a:extLst>
          </p:cNvPr>
          <p:cNvSpPr txBox="1"/>
          <p:nvPr/>
        </p:nvSpPr>
        <p:spPr>
          <a:xfrm>
            <a:off x="6211188" y="196830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20" name="pole tekstowe 119">
            <a:extLst>
              <a:ext uri="{FF2B5EF4-FFF2-40B4-BE49-F238E27FC236}">
                <a16:creationId xmlns:a16="http://schemas.microsoft.com/office/drawing/2014/main" id="{22E8B3B9-656C-1B04-0C6A-6A6EC2AC94B5}"/>
              </a:ext>
            </a:extLst>
          </p:cNvPr>
          <p:cNvSpPr txBox="1"/>
          <p:nvPr/>
        </p:nvSpPr>
        <p:spPr>
          <a:xfrm>
            <a:off x="2673461" y="2235755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21" name="Tabela 41">
            <a:extLst>
              <a:ext uri="{FF2B5EF4-FFF2-40B4-BE49-F238E27FC236}">
                <a16:creationId xmlns:a16="http://schemas.microsoft.com/office/drawing/2014/main" id="{8A2586BE-A573-2388-B9E5-1DFF33445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21610"/>
              </p:ext>
            </p:extLst>
          </p:nvPr>
        </p:nvGraphicFramePr>
        <p:xfrm>
          <a:off x="3596207" y="222353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22" name="pole tekstowe 121">
            <a:extLst>
              <a:ext uri="{FF2B5EF4-FFF2-40B4-BE49-F238E27FC236}">
                <a16:creationId xmlns:a16="http://schemas.microsoft.com/office/drawing/2014/main" id="{518319F2-2C81-D488-383E-5F1A2EA17D76}"/>
              </a:ext>
            </a:extLst>
          </p:cNvPr>
          <p:cNvSpPr txBox="1"/>
          <p:nvPr/>
        </p:nvSpPr>
        <p:spPr>
          <a:xfrm>
            <a:off x="7146441" y="2245304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23" name="Tabela 41">
            <a:extLst>
              <a:ext uri="{FF2B5EF4-FFF2-40B4-BE49-F238E27FC236}">
                <a16:creationId xmlns:a16="http://schemas.microsoft.com/office/drawing/2014/main" id="{D869118C-E5A6-6D94-CBBF-BC1C465EE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70122"/>
              </p:ext>
            </p:extLst>
          </p:nvPr>
        </p:nvGraphicFramePr>
        <p:xfrm>
          <a:off x="8029112" y="223308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24" name="pole tekstowe 123">
            <a:extLst>
              <a:ext uri="{FF2B5EF4-FFF2-40B4-BE49-F238E27FC236}">
                <a16:creationId xmlns:a16="http://schemas.microsoft.com/office/drawing/2014/main" id="{3A1C7601-ED63-66D2-3894-BF34B77B19C4}"/>
              </a:ext>
            </a:extLst>
          </p:cNvPr>
          <p:cNvSpPr txBox="1"/>
          <p:nvPr/>
        </p:nvSpPr>
        <p:spPr>
          <a:xfrm>
            <a:off x="205926" y="2778396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25" name="Tabela 41">
            <a:extLst>
              <a:ext uri="{FF2B5EF4-FFF2-40B4-BE49-F238E27FC236}">
                <a16:creationId xmlns:a16="http://schemas.microsoft.com/office/drawing/2014/main" id="{7A3E370B-D3D7-F501-7409-B2DC06058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345514"/>
              </p:ext>
            </p:extLst>
          </p:nvPr>
        </p:nvGraphicFramePr>
        <p:xfrm>
          <a:off x="1342966" y="277057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26" name="pole tekstowe 125">
            <a:extLst>
              <a:ext uri="{FF2B5EF4-FFF2-40B4-BE49-F238E27FC236}">
                <a16:creationId xmlns:a16="http://schemas.microsoft.com/office/drawing/2014/main" id="{B957F9AC-EEC6-2F98-3098-39AD042AE0D4}"/>
              </a:ext>
            </a:extLst>
          </p:cNvPr>
          <p:cNvSpPr txBox="1"/>
          <p:nvPr/>
        </p:nvSpPr>
        <p:spPr>
          <a:xfrm>
            <a:off x="4674131" y="2773749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27" name="Tabela 41">
            <a:extLst>
              <a:ext uri="{FF2B5EF4-FFF2-40B4-BE49-F238E27FC236}">
                <a16:creationId xmlns:a16="http://schemas.microsoft.com/office/drawing/2014/main" id="{A17DCAF0-5675-1620-F2A6-97B954692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89710"/>
              </p:ext>
            </p:extLst>
          </p:nvPr>
        </p:nvGraphicFramePr>
        <p:xfrm>
          <a:off x="5709791" y="276152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28" name="Łącznik prosty 127">
            <a:extLst>
              <a:ext uri="{FF2B5EF4-FFF2-40B4-BE49-F238E27FC236}">
                <a16:creationId xmlns:a16="http://schemas.microsoft.com/office/drawing/2014/main" id="{DBB8297F-891F-63A9-767B-1632042021EE}"/>
              </a:ext>
            </a:extLst>
          </p:cNvPr>
          <p:cNvCxnSpPr>
            <a:cxnSpLocks/>
          </p:cNvCxnSpPr>
          <p:nvPr/>
        </p:nvCxnSpPr>
        <p:spPr>
          <a:xfrm flipH="1">
            <a:off x="1422349" y="406543"/>
            <a:ext cx="158945" cy="444537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pole tekstowe 128">
            <a:extLst>
              <a:ext uri="{FF2B5EF4-FFF2-40B4-BE49-F238E27FC236}">
                <a16:creationId xmlns:a16="http://schemas.microsoft.com/office/drawing/2014/main" id="{8A6AFFE5-5832-459B-0505-2D706BFBDE40}"/>
              </a:ext>
            </a:extLst>
          </p:cNvPr>
          <p:cNvSpPr txBox="1"/>
          <p:nvPr/>
        </p:nvSpPr>
        <p:spPr>
          <a:xfrm>
            <a:off x="1448520" y="54980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30" name="Łącznik prosty 129">
            <a:extLst>
              <a:ext uri="{FF2B5EF4-FFF2-40B4-BE49-F238E27FC236}">
                <a16:creationId xmlns:a16="http://schemas.microsoft.com/office/drawing/2014/main" id="{F8027EDA-C9BF-6499-7316-04853D608FD1}"/>
              </a:ext>
            </a:extLst>
          </p:cNvPr>
          <p:cNvCxnSpPr>
            <a:cxnSpLocks/>
          </p:cNvCxnSpPr>
          <p:nvPr/>
        </p:nvCxnSpPr>
        <p:spPr>
          <a:xfrm rot="8702084">
            <a:off x="6374971" y="1608244"/>
            <a:ext cx="61305" cy="311422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pole tekstowe 130">
            <a:extLst>
              <a:ext uri="{FF2B5EF4-FFF2-40B4-BE49-F238E27FC236}">
                <a16:creationId xmlns:a16="http://schemas.microsoft.com/office/drawing/2014/main" id="{1FA26D47-A830-3A7B-7A5D-5CA4BBC26C87}"/>
              </a:ext>
            </a:extLst>
          </p:cNvPr>
          <p:cNvSpPr txBox="1"/>
          <p:nvPr/>
        </p:nvSpPr>
        <p:spPr>
          <a:xfrm>
            <a:off x="6377709" y="163396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32" name="Łuk 131">
            <a:extLst>
              <a:ext uri="{FF2B5EF4-FFF2-40B4-BE49-F238E27FC236}">
                <a16:creationId xmlns:a16="http://schemas.microsoft.com/office/drawing/2014/main" id="{DE5645D8-1693-B6CA-5409-54AB6D722D84}"/>
              </a:ext>
            </a:extLst>
          </p:cNvPr>
          <p:cNvSpPr/>
          <p:nvPr/>
        </p:nvSpPr>
        <p:spPr>
          <a:xfrm>
            <a:off x="3311360" y="444263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3" name="pole tekstowe 132">
            <a:extLst>
              <a:ext uri="{FF2B5EF4-FFF2-40B4-BE49-F238E27FC236}">
                <a16:creationId xmlns:a16="http://schemas.microsoft.com/office/drawing/2014/main" id="{78224D57-4328-C7B0-DC87-7EC70AA50999}"/>
              </a:ext>
            </a:extLst>
          </p:cNvPr>
          <p:cNvSpPr txBox="1"/>
          <p:nvPr/>
        </p:nvSpPr>
        <p:spPr>
          <a:xfrm>
            <a:off x="4989410" y="141118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336B9D7-B39E-A5A0-C7BB-4EAA13358D3E}"/>
              </a:ext>
            </a:extLst>
          </p:cNvPr>
          <p:cNvSpPr/>
          <p:nvPr/>
        </p:nvSpPr>
        <p:spPr>
          <a:xfrm>
            <a:off x="205926" y="415343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B10BE7DC-CF8F-6D05-474F-1603C2249BFD}"/>
              </a:ext>
            </a:extLst>
          </p:cNvPr>
          <p:cNvSpPr/>
          <p:nvPr/>
        </p:nvSpPr>
        <p:spPr>
          <a:xfrm>
            <a:off x="1451630" y="415343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F9157D49-31C4-E508-9F41-F2A554211D6F}"/>
              </a:ext>
            </a:extLst>
          </p:cNvPr>
          <p:cNvSpPr/>
          <p:nvPr/>
        </p:nvSpPr>
        <p:spPr>
          <a:xfrm>
            <a:off x="2717213" y="415343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C62616F4-1427-F084-4A6B-46B8E0641E3C}"/>
              </a:ext>
            </a:extLst>
          </p:cNvPr>
          <p:cNvCxnSpPr>
            <a:cxnSpLocks/>
          </p:cNvCxnSpPr>
          <p:nvPr/>
        </p:nvCxnSpPr>
        <p:spPr>
          <a:xfrm>
            <a:off x="4426743" y="3457699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ED091FF0-1ACF-9DB7-1170-DCE0FA349D47}"/>
              </a:ext>
            </a:extLst>
          </p:cNvPr>
          <p:cNvSpPr/>
          <p:nvPr/>
        </p:nvSpPr>
        <p:spPr>
          <a:xfrm>
            <a:off x="5049595" y="415343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BD461669-2738-F691-C0EF-4786BAE13771}"/>
              </a:ext>
            </a:extLst>
          </p:cNvPr>
          <p:cNvSpPr/>
          <p:nvPr/>
        </p:nvSpPr>
        <p:spPr>
          <a:xfrm>
            <a:off x="6295299" y="415343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7D598D4F-8543-0C52-BBC1-0BAB88E9AAB1}"/>
              </a:ext>
            </a:extLst>
          </p:cNvPr>
          <p:cNvSpPr/>
          <p:nvPr/>
        </p:nvSpPr>
        <p:spPr>
          <a:xfrm>
            <a:off x="7560882" y="415343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0A589143-38C7-7A0B-806D-292AA915A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06154"/>
              </p:ext>
            </p:extLst>
          </p:nvPr>
        </p:nvGraphicFramePr>
        <p:xfrm>
          <a:off x="5324449" y="556473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5801FAAF-BD71-042D-519D-C08EFC81F457}"/>
              </a:ext>
            </a:extLst>
          </p:cNvPr>
          <p:cNvSpPr txBox="1"/>
          <p:nvPr/>
        </p:nvSpPr>
        <p:spPr>
          <a:xfrm>
            <a:off x="4638043" y="556473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7">
            <a:extLst>
              <a:ext uri="{FF2B5EF4-FFF2-40B4-BE49-F238E27FC236}">
                <a16:creationId xmlns:a16="http://schemas.microsoft.com/office/drawing/2014/main" id="{24A71D31-3376-0B5A-CAAE-D77B03157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77126"/>
              </p:ext>
            </p:extLst>
          </p:nvPr>
        </p:nvGraphicFramePr>
        <p:xfrm>
          <a:off x="1145046" y="555518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E398F5FC-919C-93AA-3023-453BC6C2B835}"/>
              </a:ext>
            </a:extLst>
          </p:cNvPr>
          <p:cNvSpPr txBox="1"/>
          <p:nvPr/>
        </p:nvSpPr>
        <p:spPr>
          <a:xfrm>
            <a:off x="418565" y="555518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1CF25CED-95F5-CF68-6FD1-832938CF7C4A}"/>
              </a:ext>
            </a:extLst>
          </p:cNvPr>
          <p:cNvSpPr txBox="1"/>
          <p:nvPr/>
        </p:nvSpPr>
        <p:spPr>
          <a:xfrm>
            <a:off x="1185122" y="527857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EEDB0FD5-25EA-3315-8A28-807A8B2EF74C}"/>
              </a:ext>
            </a:extLst>
          </p:cNvPr>
          <p:cNvSpPr txBox="1"/>
          <p:nvPr/>
        </p:nvSpPr>
        <p:spPr>
          <a:xfrm>
            <a:off x="1612325" y="527818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4E742AB0-CF82-B647-8E47-777C45682B45}"/>
              </a:ext>
            </a:extLst>
          </p:cNvPr>
          <p:cNvSpPr txBox="1"/>
          <p:nvPr/>
        </p:nvSpPr>
        <p:spPr>
          <a:xfrm>
            <a:off x="2081466" y="527818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8EED4E88-B92A-766D-EB2A-406F0BAB4CE4}"/>
              </a:ext>
            </a:extLst>
          </p:cNvPr>
          <p:cNvSpPr txBox="1"/>
          <p:nvPr/>
        </p:nvSpPr>
        <p:spPr>
          <a:xfrm>
            <a:off x="5314844" y="527857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F531AA5F-4703-3B3C-7E12-45796C25008F}"/>
              </a:ext>
            </a:extLst>
          </p:cNvPr>
          <p:cNvSpPr txBox="1"/>
          <p:nvPr/>
        </p:nvSpPr>
        <p:spPr>
          <a:xfrm>
            <a:off x="5742047" y="527818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CC7150E0-8C80-699C-1C6E-C5DCA976FD9F}"/>
              </a:ext>
            </a:extLst>
          </p:cNvPr>
          <p:cNvSpPr txBox="1"/>
          <p:nvPr/>
        </p:nvSpPr>
        <p:spPr>
          <a:xfrm>
            <a:off x="6211188" y="527818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5F33B21A-52C1-AF9C-115C-EA6A38C9AA13}"/>
              </a:ext>
            </a:extLst>
          </p:cNvPr>
          <p:cNvSpPr txBox="1"/>
          <p:nvPr/>
        </p:nvSpPr>
        <p:spPr>
          <a:xfrm>
            <a:off x="2673461" y="554563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24D276E1-D59D-E3D9-8789-9852898B6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37838"/>
              </p:ext>
            </p:extLst>
          </p:nvPr>
        </p:nvGraphicFramePr>
        <p:xfrm>
          <a:off x="3596207" y="5533413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53CAB759-C121-AA6A-696A-FC5E08670053}"/>
              </a:ext>
            </a:extLst>
          </p:cNvPr>
          <p:cNvSpPr txBox="1"/>
          <p:nvPr/>
        </p:nvSpPr>
        <p:spPr>
          <a:xfrm>
            <a:off x="7146441" y="5555185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6B54042E-CAB3-F023-2479-1579DCA1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64710"/>
              </p:ext>
            </p:extLst>
          </p:nvPr>
        </p:nvGraphicFramePr>
        <p:xfrm>
          <a:off x="8029112" y="554296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B5FF5FD1-DB1B-1DCE-D0BB-F2EA79E40F6F}"/>
              </a:ext>
            </a:extLst>
          </p:cNvPr>
          <p:cNvSpPr txBox="1"/>
          <p:nvPr/>
        </p:nvSpPr>
        <p:spPr>
          <a:xfrm>
            <a:off x="205926" y="6088277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0D86B962-979E-1E71-3181-1CEF70951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689783"/>
              </p:ext>
            </p:extLst>
          </p:nvPr>
        </p:nvGraphicFramePr>
        <p:xfrm>
          <a:off x="1342966" y="608045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237A5E2F-791A-61B9-915F-CF407A2A51BC}"/>
              </a:ext>
            </a:extLst>
          </p:cNvPr>
          <p:cNvSpPr txBox="1"/>
          <p:nvPr/>
        </p:nvSpPr>
        <p:spPr>
          <a:xfrm>
            <a:off x="4674131" y="6083630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4ABEEE6C-1CC6-892A-EC9F-1ABB6A1A2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97808"/>
              </p:ext>
            </p:extLst>
          </p:nvPr>
        </p:nvGraphicFramePr>
        <p:xfrm>
          <a:off x="5709791" y="6071407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338EBCA1-3160-E444-1223-41D82A957055}"/>
              </a:ext>
            </a:extLst>
          </p:cNvPr>
          <p:cNvCxnSpPr>
            <a:cxnSpLocks/>
          </p:cNvCxnSpPr>
          <p:nvPr/>
        </p:nvCxnSpPr>
        <p:spPr>
          <a:xfrm flipH="1">
            <a:off x="2081466" y="3885619"/>
            <a:ext cx="159467" cy="26781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146FE33C-2921-46C3-8BA6-953550CA27A4}"/>
              </a:ext>
            </a:extLst>
          </p:cNvPr>
          <p:cNvSpPr txBox="1"/>
          <p:nvPr/>
        </p:nvSpPr>
        <p:spPr>
          <a:xfrm>
            <a:off x="2126340" y="3859289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F49AFA21-569D-8169-A6D3-A63F9479C471}"/>
              </a:ext>
            </a:extLst>
          </p:cNvPr>
          <p:cNvCxnSpPr>
            <a:cxnSpLocks/>
          </p:cNvCxnSpPr>
          <p:nvPr/>
        </p:nvCxnSpPr>
        <p:spPr>
          <a:xfrm rot="8702084">
            <a:off x="6651529" y="4923154"/>
            <a:ext cx="61305" cy="311422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59346B96-3612-11F3-22BB-3DDDBCF21B0C}"/>
              </a:ext>
            </a:extLst>
          </p:cNvPr>
          <p:cNvSpPr txBox="1"/>
          <p:nvPr/>
        </p:nvSpPr>
        <p:spPr>
          <a:xfrm>
            <a:off x="6687338" y="494806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8" name="pole tekstowe 167">
            <a:extLst>
              <a:ext uri="{FF2B5EF4-FFF2-40B4-BE49-F238E27FC236}">
                <a16:creationId xmlns:a16="http://schemas.microsoft.com/office/drawing/2014/main" id="{C2FE31E9-6128-3313-9DD8-784E2D214510}"/>
              </a:ext>
            </a:extLst>
          </p:cNvPr>
          <p:cNvSpPr txBox="1"/>
          <p:nvPr/>
        </p:nvSpPr>
        <p:spPr>
          <a:xfrm>
            <a:off x="9137042" y="3482806"/>
            <a:ext cx="29340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Algorytm skończył procesować W2 z R2 ustawia ich rejestry na 1 i czeka z następnym </a:t>
            </a:r>
            <a:r>
              <a:rPr lang="pl-PL" sz="1400" dirty="0" err="1"/>
              <a:t>procesingiem</a:t>
            </a:r>
            <a:r>
              <a:rPr lang="pl-PL" sz="1400" dirty="0"/>
              <a:t> do momentu jak kolejna przestrzeń modulo 3 jest dostępna. W_EN[0] i R_EN[0] są 1 dlatego może ich użyć i ustawia rejestry na 0</a:t>
            </a:r>
          </a:p>
        </p:txBody>
      </p:sp>
    </p:spTree>
    <p:extLst>
      <p:ext uri="{BB962C8B-B14F-4D97-AF65-F5344CB8AC3E}">
        <p14:creationId xmlns:p14="http://schemas.microsoft.com/office/powerpoint/2010/main" val="116170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43615" y="3313043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336B9D7-B39E-A5A0-C7BB-4EAA13358D3E}"/>
              </a:ext>
            </a:extLst>
          </p:cNvPr>
          <p:cNvSpPr/>
          <p:nvPr/>
        </p:nvSpPr>
        <p:spPr>
          <a:xfrm>
            <a:off x="207262" y="81389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B10BE7DC-CF8F-6D05-474F-1603C2249BFD}"/>
              </a:ext>
            </a:extLst>
          </p:cNvPr>
          <p:cNvSpPr/>
          <p:nvPr/>
        </p:nvSpPr>
        <p:spPr>
          <a:xfrm>
            <a:off x="1452966" y="81388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F9157D49-31C4-E508-9F41-F2A554211D6F}"/>
              </a:ext>
            </a:extLst>
          </p:cNvPr>
          <p:cNvSpPr/>
          <p:nvPr/>
        </p:nvSpPr>
        <p:spPr>
          <a:xfrm>
            <a:off x="2718549" y="8138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C62616F4-1427-F084-4A6B-46B8E0641E3C}"/>
              </a:ext>
            </a:extLst>
          </p:cNvPr>
          <p:cNvCxnSpPr>
            <a:cxnSpLocks/>
          </p:cNvCxnSpPr>
          <p:nvPr/>
        </p:nvCxnSpPr>
        <p:spPr>
          <a:xfrm>
            <a:off x="4428079" y="118151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ED091FF0-1ACF-9DB7-1170-DCE0FA349D47}"/>
              </a:ext>
            </a:extLst>
          </p:cNvPr>
          <p:cNvSpPr/>
          <p:nvPr/>
        </p:nvSpPr>
        <p:spPr>
          <a:xfrm>
            <a:off x="5050931" y="8138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BD461669-2738-F691-C0EF-4786BAE13771}"/>
              </a:ext>
            </a:extLst>
          </p:cNvPr>
          <p:cNvSpPr/>
          <p:nvPr/>
        </p:nvSpPr>
        <p:spPr>
          <a:xfrm>
            <a:off x="6296635" y="81388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7D598D4F-8543-0C52-BBC1-0BAB88E9AAB1}"/>
              </a:ext>
            </a:extLst>
          </p:cNvPr>
          <p:cNvSpPr/>
          <p:nvPr/>
        </p:nvSpPr>
        <p:spPr>
          <a:xfrm>
            <a:off x="7562218" y="81388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0A589143-38C7-7A0B-806D-292AA915A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56142"/>
              </p:ext>
            </p:extLst>
          </p:nvPr>
        </p:nvGraphicFramePr>
        <p:xfrm>
          <a:off x="5325785" y="222518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5801FAAF-BD71-042D-519D-C08EFC81F457}"/>
              </a:ext>
            </a:extLst>
          </p:cNvPr>
          <p:cNvSpPr txBox="1"/>
          <p:nvPr/>
        </p:nvSpPr>
        <p:spPr>
          <a:xfrm>
            <a:off x="4639379" y="222518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7">
            <a:extLst>
              <a:ext uri="{FF2B5EF4-FFF2-40B4-BE49-F238E27FC236}">
                <a16:creationId xmlns:a16="http://schemas.microsoft.com/office/drawing/2014/main" id="{24A71D31-3376-0B5A-CAAE-D77B03157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56121"/>
              </p:ext>
            </p:extLst>
          </p:nvPr>
        </p:nvGraphicFramePr>
        <p:xfrm>
          <a:off x="1146382" y="2215637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E398F5FC-919C-93AA-3023-453BC6C2B835}"/>
              </a:ext>
            </a:extLst>
          </p:cNvPr>
          <p:cNvSpPr txBox="1"/>
          <p:nvPr/>
        </p:nvSpPr>
        <p:spPr>
          <a:xfrm>
            <a:off x="419901" y="221563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1CF25CED-95F5-CF68-6FD1-832938CF7C4A}"/>
              </a:ext>
            </a:extLst>
          </p:cNvPr>
          <p:cNvSpPr txBox="1"/>
          <p:nvPr/>
        </p:nvSpPr>
        <p:spPr>
          <a:xfrm>
            <a:off x="1186458" y="19390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EEDB0FD5-25EA-3315-8A28-807A8B2EF74C}"/>
              </a:ext>
            </a:extLst>
          </p:cNvPr>
          <p:cNvSpPr txBox="1"/>
          <p:nvPr/>
        </p:nvSpPr>
        <p:spPr>
          <a:xfrm>
            <a:off x="1613661" y="19386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4E742AB0-CF82-B647-8E47-777C45682B45}"/>
              </a:ext>
            </a:extLst>
          </p:cNvPr>
          <p:cNvSpPr txBox="1"/>
          <p:nvPr/>
        </p:nvSpPr>
        <p:spPr>
          <a:xfrm>
            <a:off x="2082802" y="19386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8EED4E88-B92A-766D-EB2A-406F0BAB4CE4}"/>
              </a:ext>
            </a:extLst>
          </p:cNvPr>
          <p:cNvSpPr txBox="1"/>
          <p:nvPr/>
        </p:nvSpPr>
        <p:spPr>
          <a:xfrm>
            <a:off x="5316180" y="19390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F531AA5F-4703-3B3C-7E12-45796C25008F}"/>
              </a:ext>
            </a:extLst>
          </p:cNvPr>
          <p:cNvSpPr txBox="1"/>
          <p:nvPr/>
        </p:nvSpPr>
        <p:spPr>
          <a:xfrm>
            <a:off x="5743383" y="19386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CC7150E0-8C80-699C-1C6E-C5DCA976FD9F}"/>
              </a:ext>
            </a:extLst>
          </p:cNvPr>
          <p:cNvSpPr txBox="1"/>
          <p:nvPr/>
        </p:nvSpPr>
        <p:spPr>
          <a:xfrm>
            <a:off x="6212524" y="19386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5F33B21A-52C1-AF9C-115C-EA6A38C9AA13}"/>
              </a:ext>
            </a:extLst>
          </p:cNvPr>
          <p:cNvSpPr txBox="1"/>
          <p:nvPr/>
        </p:nvSpPr>
        <p:spPr>
          <a:xfrm>
            <a:off x="2674797" y="2206088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24D276E1-D59D-E3D9-8789-9852898B6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22296"/>
              </p:ext>
            </p:extLst>
          </p:nvPr>
        </p:nvGraphicFramePr>
        <p:xfrm>
          <a:off x="3597543" y="21938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53CAB759-C121-AA6A-696A-FC5E08670053}"/>
              </a:ext>
            </a:extLst>
          </p:cNvPr>
          <p:cNvSpPr txBox="1"/>
          <p:nvPr/>
        </p:nvSpPr>
        <p:spPr>
          <a:xfrm>
            <a:off x="7147777" y="2215637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6B54042E-CAB3-F023-2479-1579DCA1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201782"/>
              </p:ext>
            </p:extLst>
          </p:nvPr>
        </p:nvGraphicFramePr>
        <p:xfrm>
          <a:off x="8030448" y="220341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B5FF5FD1-DB1B-1DCE-D0BB-F2EA79E40F6F}"/>
              </a:ext>
            </a:extLst>
          </p:cNvPr>
          <p:cNvSpPr txBox="1"/>
          <p:nvPr/>
        </p:nvSpPr>
        <p:spPr>
          <a:xfrm>
            <a:off x="207262" y="2748729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0D86B962-979E-1E71-3181-1CEF70951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50104"/>
              </p:ext>
            </p:extLst>
          </p:nvPr>
        </p:nvGraphicFramePr>
        <p:xfrm>
          <a:off x="1344302" y="274090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237A5E2F-791A-61B9-915F-CF407A2A51BC}"/>
              </a:ext>
            </a:extLst>
          </p:cNvPr>
          <p:cNvSpPr txBox="1"/>
          <p:nvPr/>
        </p:nvSpPr>
        <p:spPr>
          <a:xfrm>
            <a:off x="4675467" y="2744082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4ABEEE6C-1CC6-892A-EC9F-1ABB6A1A2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337135"/>
              </p:ext>
            </p:extLst>
          </p:nvPr>
        </p:nvGraphicFramePr>
        <p:xfrm>
          <a:off x="5711127" y="273185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338EBCA1-3160-E444-1223-41D82A957055}"/>
              </a:ext>
            </a:extLst>
          </p:cNvPr>
          <p:cNvCxnSpPr>
            <a:cxnSpLocks/>
          </p:cNvCxnSpPr>
          <p:nvPr/>
        </p:nvCxnSpPr>
        <p:spPr>
          <a:xfrm flipH="1" flipV="1">
            <a:off x="1482694" y="1629107"/>
            <a:ext cx="155893" cy="29688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146FE33C-2921-46C3-8BA6-953550CA27A4}"/>
              </a:ext>
            </a:extLst>
          </p:cNvPr>
          <p:cNvSpPr txBox="1"/>
          <p:nvPr/>
        </p:nvSpPr>
        <p:spPr>
          <a:xfrm>
            <a:off x="1529445" y="164759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F49AFA21-569D-8169-A6D3-A63F9479C471}"/>
              </a:ext>
            </a:extLst>
          </p:cNvPr>
          <p:cNvCxnSpPr>
            <a:cxnSpLocks/>
          </p:cNvCxnSpPr>
          <p:nvPr/>
        </p:nvCxnSpPr>
        <p:spPr>
          <a:xfrm>
            <a:off x="6199221" y="517397"/>
            <a:ext cx="102064" cy="346897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59346B96-3612-11F3-22BB-3DDDBCF21B0C}"/>
              </a:ext>
            </a:extLst>
          </p:cNvPr>
          <p:cNvSpPr txBox="1"/>
          <p:nvPr/>
        </p:nvSpPr>
        <p:spPr>
          <a:xfrm>
            <a:off x="6198455" y="534837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8" name="pole tekstowe 167">
            <a:extLst>
              <a:ext uri="{FF2B5EF4-FFF2-40B4-BE49-F238E27FC236}">
                <a16:creationId xmlns:a16="http://schemas.microsoft.com/office/drawing/2014/main" id="{C2FE31E9-6128-3313-9DD8-784E2D214510}"/>
              </a:ext>
            </a:extLst>
          </p:cNvPr>
          <p:cNvSpPr txBox="1"/>
          <p:nvPr/>
        </p:nvSpPr>
        <p:spPr>
          <a:xfrm>
            <a:off x="9138378" y="143258"/>
            <a:ext cx="2934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Odczyt z R1 zakończył się ale w poprzednim </a:t>
            </a:r>
            <a:r>
              <a:rPr lang="pl-PL" sz="1400" dirty="0" err="1"/>
              <a:t>read-callbecku</a:t>
            </a:r>
            <a:r>
              <a:rPr lang="pl-PL" sz="1400" dirty="0"/>
              <a:t> ustawiony został </a:t>
            </a:r>
            <a:r>
              <a:rPr lang="pl-PL" sz="1400" dirty="0" err="1"/>
              <a:t>R_Park</a:t>
            </a:r>
            <a:r>
              <a:rPr lang="pl-PL" sz="1400" dirty="0"/>
              <a:t> i odczyt będzie dalej z tej samej klatki .Ponieważ R[2] jest wolny można </a:t>
            </a:r>
            <a:r>
              <a:rPr lang="pl-PL" sz="1400" dirty="0" err="1"/>
              <a:t>R_park</a:t>
            </a:r>
            <a:r>
              <a:rPr lang="pl-PL" sz="1400" dirty="0"/>
              <a:t> wyłączyć.</a:t>
            </a:r>
          </a:p>
        </p:txBody>
      </p:sp>
      <p:sp>
        <p:nvSpPr>
          <p:cNvPr id="3" name="Łuk 2">
            <a:extLst>
              <a:ext uri="{FF2B5EF4-FFF2-40B4-BE49-F238E27FC236}">
                <a16:creationId xmlns:a16="http://schemas.microsoft.com/office/drawing/2014/main" id="{D4E006ED-1176-F63B-A1F2-290EC43104F4}"/>
              </a:ext>
            </a:extLst>
          </p:cNvPr>
          <p:cNvSpPr/>
          <p:nvPr/>
        </p:nvSpPr>
        <p:spPr>
          <a:xfrm>
            <a:off x="458234" y="476532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D7DEC1F-7670-A3E6-AD2F-4109CBDEEA46}"/>
              </a:ext>
            </a:extLst>
          </p:cNvPr>
          <p:cNvSpPr txBox="1"/>
          <p:nvPr/>
        </p:nvSpPr>
        <p:spPr>
          <a:xfrm>
            <a:off x="2136284" y="173387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B67B1F9-BFD4-95FC-C4F2-3D8EC6A78F4F}"/>
              </a:ext>
            </a:extLst>
          </p:cNvPr>
          <p:cNvSpPr/>
          <p:nvPr/>
        </p:nvSpPr>
        <p:spPr>
          <a:xfrm>
            <a:off x="163510" y="410063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636D177-9D5C-3B9C-4159-A33F072514EF}"/>
              </a:ext>
            </a:extLst>
          </p:cNvPr>
          <p:cNvSpPr/>
          <p:nvPr/>
        </p:nvSpPr>
        <p:spPr>
          <a:xfrm>
            <a:off x="1409214" y="410062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CE432388-E1C2-44C5-B106-94BD5C618CCE}"/>
              </a:ext>
            </a:extLst>
          </p:cNvPr>
          <p:cNvSpPr/>
          <p:nvPr/>
        </p:nvSpPr>
        <p:spPr>
          <a:xfrm>
            <a:off x="2674797" y="410062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7B53BACA-2496-1316-20C6-D5298EFC90AD}"/>
              </a:ext>
            </a:extLst>
          </p:cNvPr>
          <p:cNvCxnSpPr>
            <a:cxnSpLocks/>
          </p:cNvCxnSpPr>
          <p:nvPr/>
        </p:nvCxnSpPr>
        <p:spPr>
          <a:xfrm>
            <a:off x="4384327" y="3404891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>
            <a:extLst>
              <a:ext uri="{FF2B5EF4-FFF2-40B4-BE49-F238E27FC236}">
                <a16:creationId xmlns:a16="http://schemas.microsoft.com/office/drawing/2014/main" id="{84468620-4809-63C5-8F5A-12FF8B315703}"/>
              </a:ext>
            </a:extLst>
          </p:cNvPr>
          <p:cNvSpPr/>
          <p:nvPr/>
        </p:nvSpPr>
        <p:spPr>
          <a:xfrm>
            <a:off x="5007179" y="410062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DF52D8C7-B299-2A52-7472-7B1854E8CBF0}"/>
              </a:ext>
            </a:extLst>
          </p:cNvPr>
          <p:cNvSpPr/>
          <p:nvPr/>
        </p:nvSpPr>
        <p:spPr>
          <a:xfrm>
            <a:off x="6252883" y="410062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6CD32B00-8C88-FA81-8ECB-AC24E1D5B2A9}"/>
              </a:ext>
            </a:extLst>
          </p:cNvPr>
          <p:cNvSpPr/>
          <p:nvPr/>
        </p:nvSpPr>
        <p:spPr>
          <a:xfrm>
            <a:off x="7518466" y="410062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6" name="Tabela 17">
            <a:extLst>
              <a:ext uri="{FF2B5EF4-FFF2-40B4-BE49-F238E27FC236}">
                <a16:creationId xmlns:a16="http://schemas.microsoft.com/office/drawing/2014/main" id="{B065C4A1-66A6-B828-201E-FB577FDF8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907454"/>
              </p:ext>
            </p:extLst>
          </p:nvPr>
        </p:nvGraphicFramePr>
        <p:xfrm>
          <a:off x="5282033" y="551192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5AEB62B-2F07-6984-852C-F859AEEE5E0C}"/>
              </a:ext>
            </a:extLst>
          </p:cNvPr>
          <p:cNvSpPr txBox="1"/>
          <p:nvPr/>
        </p:nvSpPr>
        <p:spPr>
          <a:xfrm>
            <a:off x="4595627" y="551192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EF787DAF-C1AF-F409-530B-7517DBEF4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68676"/>
              </p:ext>
            </p:extLst>
          </p:nvPr>
        </p:nvGraphicFramePr>
        <p:xfrm>
          <a:off x="1102630" y="5502377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9" name="pole tekstowe 18">
            <a:extLst>
              <a:ext uri="{FF2B5EF4-FFF2-40B4-BE49-F238E27FC236}">
                <a16:creationId xmlns:a16="http://schemas.microsoft.com/office/drawing/2014/main" id="{E4863D41-88F3-5FF9-15E7-871247D06B5D}"/>
              </a:ext>
            </a:extLst>
          </p:cNvPr>
          <p:cNvSpPr txBox="1"/>
          <p:nvPr/>
        </p:nvSpPr>
        <p:spPr>
          <a:xfrm>
            <a:off x="376149" y="550237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366975-321F-730B-E589-B16D70B6B894}"/>
              </a:ext>
            </a:extLst>
          </p:cNvPr>
          <p:cNvSpPr txBox="1"/>
          <p:nvPr/>
        </p:nvSpPr>
        <p:spPr>
          <a:xfrm>
            <a:off x="1142706" y="522576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C7478263-4A26-18C8-5B36-A5B826EDB49B}"/>
              </a:ext>
            </a:extLst>
          </p:cNvPr>
          <p:cNvSpPr txBox="1"/>
          <p:nvPr/>
        </p:nvSpPr>
        <p:spPr>
          <a:xfrm>
            <a:off x="1569909" y="522537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9A2D5A6-BAC4-961F-2F87-DEF112C26067}"/>
              </a:ext>
            </a:extLst>
          </p:cNvPr>
          <p:cNvSpPr txBox="1"/>
          <p:nvPr/>
        </p:nvSpPr>
        <p:spPr>
          <a:xfrm>
            <a:off x="2039050" y="522537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ED262BBA-B0F2-94DF-725A-33FCD7498822}"/>
              </a:ext>
            </a:extLst>
          </p:cNvPr>
          <p:cNvSpPr txBox="1"/>
          <p:nvPr/>
        </p:nvSpPr>
        <p:spPr>
          <a:xfrm>
            <a:off x="5272428" y="522576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DD0C3C2-A63F-0071-F043-B0E36A0B61E3}"/>
              </a:ext>
            </a:extLst>
          </p:cNvPr>
          <p:cNvSpPr txBox="1"/>
          <p:nvPr/>
        </p:nvSpPr>
        <p:spPr>
          <a:xfrm>
            <a:off x="5699631" y="522537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A4652245-F8AA-CBA9-E77C-658692553DF5}"/>
              </a:ext>
            </a:extLst>
          </p:cNvPr>
          <p:cNvSpPr txBox="1"/>
          <p:nvPr/>
        </p:nvSpPr>
        <p:spPr>
          <a:xfrm>
            <a:off x="6168772" y="522537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93EE3996-DA21-2541-266F-F907400C7C22}"/>
              </a:ext>
            </a:extLst>
          </p:cNvPr>
          <p:cNvSpPr txBox="1"/>
          <p:nvPr/>
        </p:nvSpPr>
        <p:spPr>
          <a:xfrm>
            <a:off x="2631045" y="5492828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29" name="Tabela 41">
            <a:extLst>
              <a:ext uri="{FF2B5EF4-FFF2-40B4-BE49-F238E27FC236}">
                <a16:creationId xmlns:a16="http://schemas.microsoft.com/office/drawing/2014/main" id="{3BE6A912-9DB7-4BC8-7730-EC752A09C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68446"/>
              </p:ext>
            </p:extLst>
          </p:nvPr>
        </p:nvGraphicFramePr>
        <p:xfrm>
          <a:off x="3553791" y="548060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0" name="pole tekstowe 29">
            <a:extLst>
              <a:ext uri="{FF2B5EF4-FFF2-40B4-BE49-F238E27FC236}">
                <a16:creationId xmlns:a16="http://schemas.microsoft.com/office/drawing/2014/main" id="{F8A62C84-0318-BF57-1DAC-12B78C50AC07}"/>
              </a:ext>
            </a:extLst>
          </p:cNvPr>
          <p:cNvSpPr txBox="1"/>
          <p:nvPr/>
        </p:nvSpPr>
        <p:spPr>
          <a:xfrm>
            <a:off x="7104025" y="5502377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31" name="Tabela 41">
            <a:extLst>
              <a:ext uri="{FF2B5EF4-FFF2-40B4-BE49-F238E27FC236}">
                <a16:creationId xmlns:a16="http://schemas.microsoft.com/office/drawing/2014/main" id="{3D15D1B6-081B-27FB-AC8F-DD4C8698D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146529"/>
              </p:ext>
            </p:extLst>
          </p:nvPr>
        </p:nvGraphicFramePr>
        <p:xfrm>
          <a:off x="7986696" y="549015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2" name="pole tekstowe 31">
            <a:extLst>
              <a:ext uri="{FF2B5EF4-FFF2-40B4-BE49-F238E27FC236}">
                <a16:creationId xmlns:a16="http://schemas.microsoft.com/office/drawing/2014/main" id="{9A0C3928-13C8-30F4-AAA0-B36291FC29CE}"/>
              </a:ext>
            </a:extLst>
          </p:cNvPr>
          <p:cNvSpPr txBox="1"/>
          <p:nvPr/>
        </p:nvSpPr>
        <p:spPr>
          <a:xfrm>
            <a:off x="163510" y="6035469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33" name="Tabela 41">
            <a:extLst>
              <a:ext uri="{FF2B5EF4-FFF2-40B4-BE49-F238E27FC236}">
                <a16:creationId xmlns:a16="http://schemas.microsoft.com/office/drawing/2014/main" id="{1EF1DF6F-32EE-7207-A759-8CFF46F71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605293"/>
              </p:ext>
            </p:extLst>
          </p:nvPr>
        </p:nvGraphicFramePr>
        <p:xfrm>
          <a:off x="1300550" y="602764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4" name="pole tekstowe 33">
            <a:extLst>
              <a:ext uri="{FF2B5EF4-FFF2-40B4-BE49-F238E27FC236}">
                <a16:creationId xmlns:a16="http://schemas.microsoft.com/office/drawing/2014/main" id="{275407C7-D43B-C06B-17D3-EA627B652E7A}"/>
              </a:ext>
            </a:extLst>
          </p:cNvPr>
          <p:cNvSpPr txBox="1"/>
          <p:nvPr/>
        </p:nvSpPr>
        <p:spPr>
          <a:xfrm>
            <a:off x="4631715" y="6030822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35" name="Tabela 41">
            <a:extLst>
              <a:ext uri="{FF2B5EF4-FFF2-40B4-BE49-F238E27FC236}">
                <a16:creationId xmlns:a16="http://schemas.microsoft.com/office/drawing/2014/main" id="{C904CF30-192F-9062-2F35-C4712C8B4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65413"/>
              </p:ext>
            </p:extLst>
          </p:nvPr>
        </p:nvGraphicFramePr>
        <p:xfrm>
          <a:off x="5667375" y="601859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389456E0-2576-BE6E-C7D4-21005722BDA1}"/>
              </a:ext>
            </a:extLst>
          </p:cNvPr>
          <p:cNvCxnSpPr>
            <a:cxnSpLocks/>
          </p:cNvCxnSpPr>
          <p:nvPr/>
        </p:nvCxnSpPr>
        <p:spPr>
          <a:xfrm flipH="1">
            <a:off x="1448681" y="3874050"/>
            <a:ext cx="136664" cy="22365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7C2536AC-39A9-F368-AEF8-B2E1A8414F66}"/>
              </a:ext>
            </a:extLst>
          </p:cNvPr>
          <p:cNvSpPr txBox="1"/>
          <p:nvPr/>
        </p:nvSpPr>
        <p:spPr>
          <a:xfrm>
            <a:off x="1511066" y="388036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EA2D543A-5A81-8681-A9D1-FCB5871995DC}"/>
              </a:ext>
            </a:extLst>
          </p:cNvPr>
          <p:cNvCxnSpPr>
            <a:cxnSpLocks/>
          </p:cNvCxnSpPr>
          <p:nvPr/>
        </p:nvCxnSpPr>
        <p:spPr>
          <a:xfrm flipH="1">
            <a:off x="6858798" y="3828591"/>
            <a:ext cx="164724" cy="218808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EE4ABDF7-E3D9-018F-E792-0DB11ECFCF7D}"/>
              </a:ext>
            </a:extLst>
          </p:cNvPr>
          <p:cNvSpPr txBox="1"/>
          <p:nvPr/>
        </p:nvSpPr>
        <p:spPr>
          <a:xfrm>
            <a:off x="6930171" y="381078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76D3CDAF-DF02-CB52-9897-FBCB09717CD2}"/>
              </a:ext>
            </a:extLst>
          </p:cNvPr>
          <p:cNvSpPr txBox="1"/>
          <p:nvPr/>
        </p:nvSpPr>
        <p:spPr>
          <a:xfrm>
            <a:off x="9110870" y="3421059"/>
            <a:ext cx="29340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Zapis do W1 zakończył się ale w poprzednim </a:t>
            </a:r>
            <a:r>
              <a:rPr lang="pl-PL" sz="1400" dirty="0" err="1"/>
              <a:t>write-callbecku</a:t>
            </a:r>
            <a:r>
              <a:rPr lang="pl-PL" sz="1400" dirty="0"/>
              <a:t> ustawiony został </a:t>
            </a:r>
            <a:r>
              <a:rPr lang="pl-PL" sz="1400" dirty="0" err="1"/>
              <a:t>W_Park</a:t>
            </a:r>
            <a:r>
              <a:rPr lang="pl-PL" sz="1400" dirty="0"/>
              <a:t> i zapis będzie dalej do tej samej </a:t>
            </a:r>
            <a:r>
              <a:rPr lang="pl-PL" sz="1400" dirty="0" err="1"/>
              <a:t>klatki.Ponieważ</a:t>
            </a:r>
            <a:r>
              <a:rPr lang="pl-PL" sz="1400" dirty="0"/>
              <a:t> W[2] jest wolny można </a:t>
            </a:r>
            <a:r>
              <a:rPr lang="pl-PL" sz="1400" dirty="0" err="1"/>
              <a:t>W_park</a:t>
            </a:r>
            <a:r>
              <a:rPr lang="pl-PL" sz="1400" dirty="0"/>
              <a:t> wyłączyć.</a:t>
            </a:r>
          </a:p>
        </p:txBody>
      </p:sp>
      <p:sp>
        <p:nvSpPr>
          <p:cNvPr id="41" name="Łuk 40">
            <a:extLst>
              <a:ext uri="{FF2B5EF4-FFF2-40B4-BE49-F238E27FC236}">
                <a16:creationId xmlns:a16="http://schemas.microsoft.com/office/drawing/2014/main" id="{8FC225F7-D10F-3974-8DDA-1992ED8F83AD}"/>
              </a:ext>
            </a:extLst>
          </p:cNvPr>
          <p:cNvSpPr/>
          <p:nvPr/>
        </p:nvSpPr>
        <p:spPr>
          <a:xfrm>
            <a:off x="414482" y="3763272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70320810-D742-F571-0CDE-0D7F701C50DC}"/>
              </a:ext>
            </a:extLst>
          </p:cNvPr>
          <p:cNvSpPr txBox="1"/>
          <p:nvPr/>
        </p:nvSpPr>
        <p:spPr>
          <a:xfrm>
            <a:off x="2092532" y="3460127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65692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43615" y="3313043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stokąt 8">
            <a:extLst>
              <a:ext uri="{FF2B5EF4-FFF2-40B4-BE49-F238E27FC236}">
                <a16:creationId xmlns:a16="http://schemas.microsoft.com/office/drawing/2014/main" id="{9B67B1F9-BFD4-95FC-C4F2-3D8EC6A78F4F}"/>
              </a:ext>
            </a:extLst>
          </p:cNvPr>
          <p:cNvSpPr/>
          <p:nvPr/>
        </p:nvSpPr>
        <p:spPr>
          <a:xfrm>
            <a:off x="296032" y="70144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636D177-9D5C-3B9C-4159-A33F072514EF}"/>
              </a:ext>
            </a:extLst>
          </p:cNvPr>
          <p:cNvSpPr/>
          <p:nvPr/>
        </p:nvSpPr>
        <p:spPr>
          <a:xfrm>
            <a:off x="1541736" y="7014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CE432388-E1C2-44C5-B106-94BD5C618CCE}"/>
              </a:ext>
            </a:extLst>
          </p:cNvPr>
          <p:cNvSpPr/>
          <p:nvPr/>
        </p:nvSpPr>
        <p:spPr>
          <a:xfrm>
            <a:off x="2807319" y="701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7B53BACA-2496-1316-20C6-D5298EFC90AD}"/>
              </a:ext>
            </a:extLst>
          </p:cNvPr>
          <p:cNvCxnSpPr>
            <a:cxnSpLocks/>
          </p:cNvCxnSpPr>
          <p:nvPr/>
        </p:nvCxnSpPr>
        <p:spPr>
          <a:xfrm>
            <a:off x="4450588" y="610596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>
            <a:extLst>
              <a:ext uri="{FF2B5EF4-FFF2-40B4-BE49-F238E27FC236}">
                <a16:creationId xmlns:a16="http://schemas.microsoft.com/office/drawing/2014/main" id="{84468620-4809-63C5-8F5A-12FF8B315703}"/>
              </a:ext>
            </a:extLst>
          </p:cNvPr>
          <p:cNvSpPr/>
          <p:nvPr/>
        </p:nvSpPr>
        <p:spPr>
          <a:xfrm>
            <a:off x="5139701" y="701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DF52D8C7-B299-2A52-7472-7B1854E8CBF0}"/>
              </a:ext>
            </a:extLst>
          </p:cNvPr>
          <p:cNvSpPr/>
          <p:nvPr/>
        </p:nvSpPr>
        <p:spPr>
          <a:xfrm>
            <a:off x="6385405" y="7014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6CD32B00-8C88-FA81-8ECB-AC24E1D5B2A9}"/>
              </a:ext>
            </a:extLst>
          </p:cNvPr>
          <p:cNvSpPr/>
          <p:nvPr/>
        </p:nvSpPr>
        <p:spPr>
          <a:xfrm>
            <a:off x="7650988" y="7014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6" name="Tabela 17">
            <a:extLst>
              <a:ext uri="{FF2B5EF4-FFF2-40B4-BE49-F238E27FC236}">
                <a16:creationId xmlns:a16="http://schemas.microsoft.com/office/drawing/2014/main" id="{B065C4A1-66A6-B828-201E-FB577FDF8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17043"/>
              </p:ext>
            </p:extLst>
          </p:nvPr>
        </p:nvGraphicFramePr>
        <p:xfrm>
          <a:off x="5414555" y="2112742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5AEB62B-2F07-6984-852C-F859AEEE5E0C}"/>
              </a:ext>
            </a:extLst>
          </p:cNvPr>
          <p:cNvSpPr txBox="1"/>
          <p:nvPr/>
        </p:nvSpPr>
        <p:spPr>
          <a:xfrm>
            <a:off x="4728149" y="211274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EF787DAF-C1AF-F409-530B-7517DBEF4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138609"/>
              </p:ext>
            </p:extLst>
          </p:nvPr>
        </p:nvGraphicFramePr>
        <p:xfrm>
          <a:off x="1235152" y="2103194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9" name="pole tekstowe 18">
            <a:extLst>
              <a:ext uri="{FF2B5EF4-FFF2-40B4-BE49-F238E27FC236}">
                <a16:creationId xmlns:a16="http://schemas.microsoft.com/office/drawing/2014/main" id="{E4863D41-88F3-5FF9-15E7-871247D06B5D}"/>
              </a:ext>
            </a:extLst>
          </p:cNvPr>
          <p:cNvSpPr txBox="1"/>
          <p:nvPr/>
        </p:nvSpPr>
        <p:spPr>
          <a:xfrm>
            <a:off x="508671" y="210319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366975-321F-730B-E589-B16D70B6B894}"/>
              </a:ext>
            </a:extLst>
          </p:cNvPr>
          <p:cNvSpPr txBox="1"/>
          <p:nvPr/>
        </p:nvSpPr>
        <p:spPr>
          <a:xfrm>
            <a:off x="1275228" y="1826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C7478263-4A26-18C8-5B36-A5B826EDB49B}"/>
              </a:ext>
            </a:extLst>
          </p:cNvPr>
          <p:cNvSpPr txBox="1"/>
          <p:nvPr/>
        </p:nvSpPr>
        <p:spPr>
          <a:xfrm>
            <a:off x="1702431" y="1826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9A2D5A6-BAC4-961F-2F87-DEF112C26067}"/>
              </a:ext>
            </a:extLst>
          </p:cNvPr>
          <p:cNvSpPr txBox="1"/>
          <p:nvPr/>
        </p:nvSpPr>
        <p:spPr>
          <a:xfrm>
            <a:off x="2171572" y="1826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ED262BBA-B0F2-94DF-725A-33FCD7498822}"/>
              </a:ext>
            </a:extLst>
          </p:cNvPr>
          <p:cNvSpPr txBox="1"/>
          <p:nvPr/>
        </p:nvSpPr>
        <p:spPr>
          <a:xfrm>
            <a:off x="5404950" y="1826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DD0C3C2-A63F-0071-F043-B0E36A0B61E3}"/>
              </a:ext>
            </a:extLst>
          </p:cNvPr>
          <p:cNvSpPr txBox="1"/>
          <p:nvPr/>
        </p:nvSpPr>
        <p:spPr>
          <a:xfrm>
            <a:off x="5832153" y="1826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A4652245-F8AA-CBA9-E77C-658692553DF5}"/>
              </a:ext>
            </a:extLst>
          </p:cNvPr>
          <p:cNvSpPr txBox="1"/>
          <p:nvPr/>
        </p:nvSpPr>
        <p:spPr>
          <a:xfrm>
            <a:off x="6301294" y="1826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93EE3996-DA21-2541-266F-F907400C7C22}"/>
              </a:ext>
            </a:extLst>
          </p:cNvPr>
          <p:cNvSpPr txBox="1"/>
          <p:nvPr/>
        </p:nvSpPr>
        <p:spPr>
          <a:xfrm>
            <a:off x="2763567" y="2093645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29" name="Tabela 41">
            <a:extLst>
              <a:ext uri="{FF2B5EF4-FFF2-40B4-BE49-F238E27FC236}">
                <a16:creationId xmlns:a16="http://schemas.microsoft.com/office/drawing/2014/main" id="{3BE6A912-9DB7-4BC8-7730-EC752A09C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63011"/>
              </p:ext>
            </p:extLst>
          </p:nvPr>
        </p:nvGraphicFramePr>
        <p:xfrm>
          <a:off x="3686313" y="208142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0" name="pole tekstowe 29">
            <a:extLst>
              <a:ext uri="{FF2B5EF4-FFF2-40B4-BE49-F238E27FC236}">
                <a16:creationId xmlns:a16="http://schemas.microsoft.com/office/drawing/2014/main" id="{F8A62C84-0318-BF57-1DAC-12B78C50AC07}"/>
              </a:ext>
            </a:extLst>
          </p:cNvPr>
          <p:cNvSpPr txBox="1"/>
          <p:nvPr/>
        </p:nvSpPr>
        <p:spPr>
          <a:xfrm>
            <a:off x="7236547" y="2103194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31" name="Tabela 41">
            <a:extLst>
              <a:ext uri="{FF2B5EF4-FFF2-40B4-BE49-F238E27FC236}">
                <a16:creationId xmlns:a16="http://schemas.microsoft.com/office/drawing/2014/main" id="{3D15D1B6-081B-27FB-AC8F-DD4C8698D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0035"/>
              </p:ext>
            </p:extLst>
          </p:nvPr>
        </p:nvGraphicFramePr>
        <p:xfrm>
          <a:off x="8119218" y="209097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2" name="pole tekstowe 31">
            <a:extLst>
              <a:ext uri="{FF2B5EF4-FFF2-40B4-BE49-F238E27FC236}">
                <a16:creationId xmlns:a16="http://schemas.microsoft.com/office/drawing/2014/main" id="{9A0C3928-13C8-30F4-AAA0-B36291FC29CE}"/>
              </a:ext>
            </a:extLst>
          </p:cNvPr>
          <p:cNvSpPr txBox="1"/>
          <p:nvPr/>
        </p:nvSpPr>
        <p:spPr>
          <a:xfrm>
            <a:off x="296032" y="2636286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33" name="Tabela 41">
            <a:extLst>
              <a:ext uri="{FF2B5EF4-FFF2-40B4-BE49-F238E27FC236}">
                <a16:creationId xmlns:a16="http://schemas.microsoft.com/office/drawing/2014/main" id="{1EF1DF6F-32EE-7207-A759-8CFF46F71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16668"/>
              </p:ext>
            </p:extLst>
          </p:nvPr>
        </p:nvGraphicFramePr>
        <p:xfrm>
          <a:off x="1433072" y="26284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34" name="pole tekstowe 33">
            <a:extLst>
              <a:ext uri="{FF2B5EF4-FFF2-40B4-BE49-F238E27FC236}">
                <a16:creationId xmlns:a16="http://schemas.microsoft.com/office/drawing/2014/main" id="{275407C7-D43B-C06B-17D3-EA627B652E7A}"/>
              </a:ext>
            </a:extLst>
          </p:cNvPr>
          <p:cNvSpPr txBox="1"/>
          <p:nvPr/>
        </p:nvSpPr>
        <p:spPr>
          <a:xfrm>
            <a:off x="4764237" y="2631639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35" name="Tabela 41">
            <a:extLst>
              <a:ext uri="{FF2B5EF4-FFF2-40B4-BE49-F238E27FC236}">
                <a16:creationId xmlns:a16="http://schemas.microsoft.com/office/drawing/2014/main" id="{C904CF30-192F-9062-2F35-C4712C8B4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1667"/>
              </p:ext>
            </p:extLst>
          </p:nvPr>
        </p:nvGraphicFramePr>
        <p:xfrm>
          <a:off x="5799897" y="261941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389456E0-2576-BE6E-C7D4-21005722BDA1}"/>
              </a:ext>
            </a:extLst>
          </p:cNvPr>
          <p:cNvCxnSpPr>
            <a:cxnSpLocks/>
          </p:cNvCxnSpPr>
          <p:nvPr/>
        </p:nvCxnSpPr>
        <p:spPr>
          <a:xfrm flipH="1">
            <a:off x="1955866" y="447796"/>
            <a:ext cx="136664" cy="22365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7C2536AC-39A9-F368-AEF8-B2E1A8414F66}"/>
              </a:ext>
            </a:extLst>
          </p:cNvPr>
          <p:cNvSpPr txBox="1"/>
          <p:nvPr/>
        </p:nvSpPr>
        <p:spPr>
          <a:xfrm>
            <a:off x="1979764" y="43837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EA2D543A-5A81-8681-A9D1-FCB5871995DC}"/>
              </a:ext>
            </a:extLst>
          </p:cNvPr>
          <p:cNvCxnSpPr>
            <a:cxnSpLocks/>
          </p:cNvCxnSpPr>
          <p:nvPr/>
        </p:nvCxnSpPr>
        <p:spPr>
          <a:xfrm flipH="1" flipV="1">
            <a:off x="6379428" y="1587107"/>
            <a:ext cx="135033" cy="190490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EE4ABDF7-E3D9-018F-E792-0DB11ECFCF7D}"/>
              </a:ext>
            </a:extLst>
          </p:cNvPr>
          <p:cNvSpPr txBox="1"/>
          <p:nvPr/>
        </p:nvSpPr>
        <p:spPr>
          <a:xfrm>
            <a:off x="6508640" y="154903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76D3CDAF-DF02-CB52-9897-FBCB09717CD2}"/>
              </a:ext>
            </a:extLst>
          </p:cNvPr>
          <p:cNvSpPr txBox="1"/>
          <p:nvPr/>
        </p:nvSpPr>
        <p:spPr>
          <a:xfrm>
            <a:off x="9086692" y="88906"/>
            <a:ext cx="29340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Algorytm skończył procesować W0 z R0 ustawia ich rejestry na 1 i czeka z następnym </a:t>
            </a:r>
            <a:r>
              <a:rPr lang="pl-PL" sz="1400" dirty="0" err="1"/>
              <a:t>procesingiem</a:t>
            </a:r>
            <a:r>
              <a:rPr lang="pl-PL" sz="1400" dirty="0"/>
              <a:t> do momentu jak kolejna przestrzeń modulo 3 jest dostępna. W_EN[1] i R_EN[1] są 0 dlatego musi czekać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694A094-86AA-13EC-71D7-B9F6751E9A30}"/>
              </a:ext>
            </a:extLst>
          </p:cNvPr>
          <p:cNvSpPr/>
          <p:nvPr/>
        </p:nvSpPr>
        <p:spPr>
          <a:xfrm>
            <a:off x="296032" y="383027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F0F75B7-7615-3DE7-7557-ED7D110F8E62}"/>
              </a:ext>
            </a:extLst>
          </p:cNvPr>
          <p:cNvSpPr/>
          <p:nvPr/>
        </p:nvSpPr>
        <p:spPr>
          <a:xfrm>
            <a:off x="1541736" y="383027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3AE21507-A555-48AC-9A43-2D709B55A826}"/>
              </a:ext>
            </a:extLst>
          </p:cNvPr>
          <p:cNvSpPr/>
          <p:nvPr/>
        </p:nvSpPr>
        <p:spPr>
          <a:xfrm>
            <a:off x="2807319" y="383027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C9EEC4B2-BC49-CAA5-3201-67DCC1226147}"/>
              </a:ext>
            </a:extLst>
          </p:cNvPr>
          <p:cNvCxnSpPr>
            <a:cxnSpLocks/>
          </p:cNvCxnSpPr>
          <p:nvPr/>
        </p:nvCxnSpPr>
        <p:spPr>
          <a:xfrm>
            <a:off x="4450588" y="3739425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rostokąt 42">
            <a:extLst>
              <a:ext uri="{FF2B5EF4-FFF2-40B4-BE49-F238E27FC236}">
                <a16:creationId xmlns:a16="http://schemas.microsoft.com/office/drawing/2014/main" id="{94166060-8DD9-8637-C323-36A61CFF0F88}"/>
              </a:ext>
            </a:extLst>
          </p:cNvPr>
          <p:cNvSpPr/>
          <p:nvPr/>
        </p:nvSpPr>
        <p:spPr>
          <a:xfrm>
            <a:off x="5139701" y="383027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24B3F767-8841-4400-7E86-E16189DA8B6A}"/>
              </a:ext>
            </a:extLst>
          </p:cNvPr>
          <p:cNvSpPr/>
          <p:nvPr/>
        </p:nvSpPr>
        <p:spPr>
          <a:xfrm>
            <a:off x="6385405" y="383027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27B3F033-F39F-E8D8-A55A-9973125AA5B4}"/>
              </a:ext>
            </a:extLst>
          </p:cNvPr>
          <p:cNvSpPr/>
          <p:nvPr/>
        </p:nvSpPr>
        <p:spPr>
          <a:xfrm>
            <a:off x="7650988" y="383027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6" name="Tabela 17">
            <a:extLst>
              <a:ext uri="{FF2B5EF4-FFF2-40B4-BE49-F238E27FC236}">
                <a16:creationId xmlns:a16="http://schemas.microsoft.com/office/drawing/2014/main" id="{D1C35328-42E9-C794-A373-8416C763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68644"/>
              </p:ext>
            </p:extLst>
          </p:nvPr>
        </p:nvGraphicFramePr>
        <p:xfrm>
          <a:off x="5414555" y="524157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7" name="pole tekstowe 46">
            <a:extLst>
              <a:ext uri="{FF2B5EF4-FFF2-40B4-BE49-F238E27FC236}">
                <a16:creationId xmlns:a16="http://schemas.microsoft.com/office/drawing/2014/main" id="{F87547CE-BA92-BF64-DBC2-22D09A1CC5F7}"/>
              </a:ext>
            </a:extLst>
          </p:cNvPr>
          <p:cNvSpPr txBox="1"/>
          <p:nvPr/>
        </p:nvSpPr>
        <p:spPr>
          <a:xfrm>
            <a:off x="4728149" y="524157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982392D5-1DA2-7FEB-230F-C2FF1D064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91434"/>
              </p:ext>
            </p:extLst>
          </p:nvPr>
        </p:nvGraphicFramePr>
        <p:xfrm>
          <a:off x="1235152" y="523202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9" name="pole tekstowe 48">
            <a:extLst>
              <a:ext uri="{FF2B5EF4-FFF2-40B4-BE49-F238E27FC236}">
                <a16:creationId xmlns:a16="http://schemas.microsoft.com/office/drawing/2014/main" id="{8C1740F9-5678-77B8-039D-E0B688D633FE}"/>
              </a:ext>
            </a:extLst>
          </p:cNvPr>
          <p:cNvSpPr txBox="1"/>
          <p:nvPr/>
        </p:nvSpPr>
        <p:spPr>
          <a:xfrm>
            <a:off x="508671" y="523202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A5F3C0BE-FC62-4E63-A44D-7DF1934071BB}"/>
              </a:ext>
            </a:extLst>
          </p:cNvPr>
          <p:cNvSpPr txBox="1"/>
          <p:nvPr/>
        </p:nvSpPr>
        <p:spPr>
          <a:xfrm>
            <a:off x="1275228" y="495541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1ACC65B9-9E72-2908-A785-2993E00016EC}"/>
              </a:ext>
            </a:extLst>
          </p:cNvPr>
          <p:cNvSpPr txBox="1"/>
          <p:nvPr/>
        </p:nvSpPr>
        <p:spPr>
          <a:xfrm>
            <a:off x="1702431" y="495502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93D1AD4D-7291-0195-1EE1-C2CF2F73DD78}"/>
              </a:ext>
            </a:extLst>
          </p:cNvPr>
          <p:cNvSpPr txBox="1"/>
          <p:nvPr/>
        </p:nvSpPr>
        <p:spPr>
          <a:xfrm>
            <a:off x="2171572" y="495502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D5D45CBC-1C51-041E-8990-BADE33CA6796}"/>
              </a:ext>
            </a:extLst>
          </p:cNvPr>
          <p:cNvSpPr txBox="1"/>
          <p:nvPr/>
        </p:nvSpPr>
        <p:spPr>
          <a:xfrm>
            <a:off x="5404950" y="495541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AF8B9070-2211-306E-0037-46ED25DDD95D}"/>
              </a:ext>
            </a:extLst>
          </p:cNvPr>
          <p:cNvSpPr txBox="1"/>
          <p:nvPr/>
        </p:nvSpPr>
        <p:spPr>
          <a:xfrm>
            <a:off x="5832153" y="495502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984D8664-993A-02A0-F369-22D06A2677AD}"/>
              </a:ext>
            </a:extLst>
          </p:cNvPr>
          <p:cNvSpPr txBox="1"/>
          <p:nvPr/>
        </p:nvSpPr>
        <p:spPr>
          <a:xfrm>
            <a:off x="6301294" y="495502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999424A3-5605-EE43-7339-D3876D2869B8}"/>
              </a:ext>
            </a:extLst>
          </p:cNvPr>
          <p:cNvSpPr txBox="1"/>
          <p:nvPr/>
        </p:nvSpPr>
        <p:spPr>
          <a:xfrm>
            <a:off x="2763567" y="5222474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57" name="Tabela 41">
            <a:extLst>
              <a:ext uri="{FF2B5EF4-FFF2-40B4-BE49-F238E27FC236}">
                <a16:creationId xmlns:a16="http://schemas.microsoft.com/office/drawing/2014/main" id="{61E8FFBE-6CAF-6563-3891-CCCC65811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62271"/>
              </p:ext>
            </p:extLst>
          </p:nvPr>
        </p:nvGraphicFramePr>
        <p:xfrm>
          <a:off x="3686313" y="521025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8" name="pole tekstowe 57">
            <a:extLst>
              <a:ext uri="{FF2B5EF4-FFF2-40B4-BE49-F238E27FC236}">
                <a16:creationId xmlns:a16="http://schemas.microsoft.com/office/drawing/2014/main" id="{F4DF6C3F-DBD1-AC62-2383-6564C78D4A07}"/>
              </a:ext>
            </a:extLst>
          </p:cNvPr>
          <p:cNvSpPr txBox="1"/>
          <p:nvPr/>
        </p:nvSpPr>
        <p:spPr>
          <a:xfrm>
            <a:off x="7236547" y="5232023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59" name="Tabela 41">
            <a:extLst>
              <a:ext uri="{FF2B5EF4-FFF2-40B4-BE49-F238E27FC236}">
                <a16:creationId xmlns:a16="http://schemas.microsoft.com/office/drawing/2014/main" id="{6D62C295-8046-F0AB-8E68-B25A057FD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623677"/>
              </p:ext>
            </p:extLst>
          </p:nvPr>
        </p:nvGraphicFramePr>
        <p:xfrm>
          <a:off x="8119218" y="521980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0" name="pole tekstowe 59">
            <a:extLst>
              <a:ext uri="{FF2B5EF4-FFF2-40B4-BE49-F238E27FC236}">
                <a16:creationId xmlns:a16="http://schemas.microsoft.com/office/drawing/2014/main" id="{337F8F40-DDB3-5C86-843B-E746BCE32AA1}"/>
              </a:ext>
            </a:extLst>
          </p:cNvPr>
          <p:cNvSpPr txBox="1"/>
          <p:nvPr/>
        </p:nvSpPr>
        <p:spPr>
          <a:xfrm>
            <a:off x="296032" y="5765115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61" name="Tabela 41">
            <a:extLst>
              <a:ext uri="{FF2B5EF4-FFF2-40B4-BE49-F238E27FC236}">
                <a16:creationId xmlns:a16="http://schemas.microsoft.com/office/drawing/2014/main" id="{BD1B9D76-24D8-FA01-1429-BA70704AB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3549"/>
              </p:ext>
            </p:extLst>
          </p:nvPr>
        </p:nvGraphicFramePr>
        <p:xfrm>
          <a:off x="1433072" y="575729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2" name="pole tekstowe 61">
            <a:extLst>
              <a:ext uri="{FF2B5EF4-FFF2-40B4-BE49-F238E27FC236}">
                <a16:creationId xmlns:a16="http://schemas.microsoft.com/office/drawing/2014/main" id="{895DDEA7-9AF1-7FB4-DC57-3D68E87662CE}"/>
              </a:ext>
            </a:extLst>
          </p:cNvPr>
          <p:cNvSpPr txBox="1"/>
          <p:nvPr/>
        </p:nvSpPr>
        <p:spPr>
          <a:xfrm>
            <a:off x="4764237" y="5760468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3" name="Tabela 41">
            <a:extLst>
              <a:ext uri="{FF2B5EF4-FFF2-40B4-BE49-F238E27FC236}">
                <a16:creationId xmlns:a16="http://schemas.microsoft.com/office/drawing/2014/main" id="{A0354F62-1603-1474-76E4-E4C8D452A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46033"/>
              </p:ext>
            </p:extLst>
          </p:nvPr>
        </p:nvGraphicFramePr>
        <p:xfrm>
          <a:off x="5799897" y="574824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28" name="Łącznik prosty 127">
            <a:extLst>
              <a:ext uri="{FF2B5EF4-FFF2-40B4-BE49-F238E27FC236}">
                <a16:creationId xmlns:a16="http://schemas.microsoft.com/office/drawing/2014/main" id="{D79C4315-0AA6-3559-E6EF-C1F024157BFA}"/>
              </a:ext>
            </a:extLst>
          </p:cNvPr>
          <p:cNvCxnSpPr>
            <a:cxnSpLocks/>
          </p:cNvCxnSpPr>
          <p:nvPr/>
        </p:nvCxnSpPr>
        <p:spPr>
          <a:xfrm flipH="1">
            <a:off x="1955866" y="3576625"/>
            <a:ext cx="136664" cy="22365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pole tekstowe 128">
            <a:extLst>
              <a:ext uri="{FF2B5EF4-FFF2-40B4-BE49-F238E27FC236}">
                <a16:creationId xmlns:a16="http://schemas.microsoft.com/office/drawing/2014/main" id="{CA8AD1F5-7044-5588-BD76-E89D393A9737}"/>
              </a:ext>
            </a:extLst>
          </p:cNvPr>
          <p:cNvSpPr txBox="1"/>
          <p:nvPr/>
        </p:nvSpPr>
        <p:spPr>
          <a:xfrm>
            <a:off x="1979764" y="356720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30" name="Łącznik prosty 129">
            <a:extLst>
              <a:ext uri="{FF2B5EF4-FFF2-40B4-BE49-F238E27FC236}">
                <a16:creationId xmlns:a16="http://schemas.microsoft.com/office/drawing/2014/main" id="{C769E831-C21A-9D13-090E-2FE9BC8BE57D}"/>
              </a:ext>
            </a:extLst>
          </p:cNvPr>
          <p:cNvCxnSpPr>
            <a:cxnSpLocks/>
          </p:cNvCxnSpPr>
          <p:nvPr/>
        </p:nvCxnSpPr>
        <p:spPr>
          <a:xfrm flipH="1">
            <a:off x="7649638" y="3429000"/>
            <a:ext cx="142640" cy="399813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pole tekstowe 130">
            <a:extLst>
              <a:ext uri="{FF2B5EF4-FFF2-40B4-BE49-F238E27FC236}">
                <a16:creationId xmlns:a16="http://schemas.microsoft.com/office/drawing/2014/main" id="{F53E9551-4939-AF9F-5A43-E650C38CE2D4}"/>
              </a:ext>
            </a:extLst>
          </p:cNvPr>
          <p:cNvSpPr txBox="1"/>
          <p:nvPr/>
        </p:nvSpPr>
        <p:spPr>
          <a:xfrm>
            <a:off x="7649638" y="350502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4" name="pole tekstowe 163">
            <a:extLst>
              <a:ext uri="{FF2B5EF4-FFF2-40B4-BE49-F238E27FC236}">
                <a16:creationId xmlns:a16="http://schemas.microsoft.com/office/drawing/2014/main" id="{14C624A0-7C45-3156-B335-6075DD5099CE}"/>
              </a:ext>
            </a:extLst>
          </p:cNvPr>
          <p:cNvSpPr txBox="1"/>
          <p:nvPr/>
        </p:nvSpPr>
        <p:spPr>
          <a:xfrm>
            <a:off x="9254516" y="3338486"/>
            <a:ext cx="26754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/>
              <a:t>Kanał </a:t>
            </a:r>
            <a:r>
              <a:rPr lang="pl-PL" sz="1600" dirty="0" err="1"/>
              <a:t>read</a:t>
            </a:r>
            <a:r>
              <a:rPr lang="pl-PL" sz="1600" dirty="0"/>
              <a:t> zakończył odczytywanie ramki R1 i automatycznie przechodzi do odczytu ramki R2 (bo </a:t>
            </a:r>
            <a:r>
              <a:rPr lang="pl-PL" sz="1600" dirty="0" err="1"/>
              <a:t>R_Park</a:t>
            </a:r>
            <a:r>
              <a:rPr lang="pl-PL" sz="1600" dirty="0"/>
              <a:t> == 0) i wywołuje przerwanie. W </a:t>
            </a:r>
            <a:r>
              <a:rPr lang="pl-PL" sz="1600" dirty="0" err="1"/>
              <a:t>callbacku</a:t>
            </a:r>
            <a:r>
              <a:rPr lang="pl-PL" sz="1600" dirty="0"/>
              <a:t> sprawdzane jest czy R_EN[0] jest 0. R_EN[0] jest wolne dlatego nie parkujemy. </a:t>
            </a:r>
            <a:r>
              <a:rPr lang="pl-PL" sz="1600" dirty="0" err="1"/>
              <a:t>R_Current</a:t>
            </a:r>
            <a:r>
              <a:rPr lang="pl-PL" sz="1600" dirty="0"/>
              <a:t> inkrementujemy</a:t>
            </a:r>
          </a:p>
        </p:txBody>
      </p:sp>
    </p:spTree>
    <p:extLst>
      <p:ext uri="{BB962C8B-B14F-4D97-AF65-F5344CB8AC3E}">
        <p14:creationId xmlns:p14="http://schemas.microsoft.com/office/powerpoint/2010/main" val="30906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80066" y="2830466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rostokąt 4">
            <a:extLst>
              <a:ext uri="{FF2B5EF4-FFF2-40B4-BE49-F238E27FC236}">
                <a16:creationId xmlns:a16="http://schemas.microsoft.com/office/drawing/2014/main" id="{8694A094-86AA-13EC-71D7-B9F6751E9A30}"/>
              </a:ext>
            </a:extLst>
          </p:cNvPr>
          <p:cNvSpPr/>
          <p:nvPr/>
        </p:nvSpPr>
        <p:spPr>
          <a:xfrm>
            <a:off x="170136" y="491790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F0F75B7-7615-3DE7-7557-ED7D110F8E62}"/>
              </a:ext>
            </a:extLst>
          </p:cNvPr>
          <p:cNvSpPr/>
          <p:nvPr/>
        </p:nvSpPr>
        <p:spPr>
          <a:xfrm>
            <a:off x="1415840" y="491789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3AE21507-A555-48AC-9A43-2D709B55A826}"/>
              </a:ext>
            </a:extLst>
          </p:cNvPr>
          <p:cNvSpPr/>
          <p:nvPr/>
        </p:nvSpPr>
        <p:spPr>
          <a:xfrm>
            <a:off x="2681423" y="4917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C9EEC4B2-BC49-CAA5-3201-67DCC1226147}"/>
              </a:ext>
            </a:extLst>
          </p:cNvPr>
          <p:cNvCxnSpPr>
            <a:cxnSpLocks/>
          </p:cNvCxnSpPr>
          <p:nvPr/>
        </p:nvCxnSpPr>
        <p:spPr>
          <a:xfrm>
            <a:off x="4324692" y="400939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rostokąt 42">
            <a:extLst>
              <a:ext uri="{FF2B5EF4-FFF2-40B4-BE49-F238E27FC236}">
                <a16:creationId xmlns:a16="http://schemas.microsoft.com/office/drawing/2014/main" id="{94166060-8DD9-8637-C323-36A61CFF0F88}"/>
              </a:ext>
            </a:extLst>
          </p:cNvPr>
          <p:cNvSpPr/>
          <p:nvPr/>
        </p:nvSpPr>
        <p:spPr>
          <a:xfrm>
            <a:off x="5013805" y="49178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24B3F767-8841-4400-7E86-E16189DA8B6A}"/>
              </a:ext>
            </a:extLst>
          </p:cNvPr>
          <p:cNvSpPr/>
          <p:nvPr/>
        </p:nvSpPr>
        <p:spPr>
          <a:xfrm>
            <a:off x="6259509" y="49178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27B3F033-F39F-E8D8-A55A-9973125AA5B4}"/>
              </a:ext>
            </a:extLst>
          </p:cNvPr>
          <p:cNvSpPr/>
          <p:nvPr/>
        </p:nvSpPr>
        <p:spPr>
          <a:xfrm>
            <a:off x="7525092" y="49178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46" name="Tabela 17">
            <a:extLst>
              <a:ext uri="{FF2B5EF4-FFF2-40B4-BE49-F238E27FC236}">
                <a16:creationId xmlns:a16="http://schemas.microsoft.com/office/drawing/2014/main" id="{D1C35328-42E9-C794-A373-8416C763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11932"/>
              </p:ext>
            </p:extLst>
          </p:nvPr>
        </p:nvGraphicFramePr>
        <p:xfrm>
          <a:off x="5288659" y="190308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7" name="pole tekstowe 46">
            <a:extLst>
              <a:ext uri="{FF2B5EF4-FFF2-40B4-BE49-F238E27FC236}">
                <a16:creationId xmlns:a16="http://schemas.microsoft.com/office/drawing/2014/main" id="{F87547CE-BA92-BF64-DBC2-22D09A1CC5F7}"/>
              </a:ext>
            </a:extLst>
          </p:cNvPr>
          <p:cNvSpPr txBox="1"/>
          <p:nvPr/>
        </p:nvSpPr>
        <p:spPr>
          <a:xfrm>
            <a:off x="4602253" y="190308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982392D5-1DA2-7FEB-230F-C2FF1D064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48344"/>
              </p:ext>
            </p:extLst>
          </p:nvPr>
        </p:nvGraphicFramePr>
        <p:xfrm>
          <a:off x="1109256" y="1893537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49" name="pole tekstowe 48">
            <a:extLst>
              <a:ext uri="{FF2B5EF4-FFF2-40B4-BE49-F238E27FC236}">
                <a16:creationId xmlns:a16="http://schemas.microsoft.com/office/drawing/2014/main" id="{8C1740F9-5678-77B8-039D-E0B688D633FE}"/>
              </a:ext>
            </a:extLst>
          </p:cNvPr>
          <p:cNvSpPr txBox="1"/>
          <p:nvPr/>
        </p:nvSpPr>
        <p:spPr>
          <a:xfrm>
            <a:off x="382775" y="189353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A5F3C0BE-FC62-4E63-A44D-7DF1934071BB}"/>
              </a:ext>
            </a:extLst>
          </p:cNvPr>
          <p:cNvSpPr txBox="1"/>
          <p:nvPr/>
        </p:nvSpPr>
        <p:spPr>
          <a:xfrm>
            <a:off x="1149332" y="16169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1ACC65B9-9E72-2908-A785-2993E00016EC}"/>
              </a:ext>
            </a:extLst>
          </p:cNvPr>
          <p:cNvSpPr txBox="1"/>
          <p:nvPr/>
        </p:nvSpPr>
        <p:spPr>
          <a:xfrm>
            <a:off x="1576535" y="16165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93D1AD4D-7291-0195-1EE1-C2CF2F73DD78}"/>
              </a:ext>
            </a:extLst>
          </p:cNvPr>
          <p:cNvSpPr txBox="1"/>
          <p:nvPr/>
        </p:nvSpPr>
        <p:spPr>
          <a:xfrm>
            <a:off x="2045676" y="16165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D5D45CBC-1C51-041E-8990-BADE33CA6796}"/>
              </a:ext>
            </a:extLst>
          </p:cNvPr>
          <p:cNvSpPr txBox="1"/>
          <p:nvPr/>
        </p:nvSpPr>
        <p:spPr>
          <a:xfrm>
            <a:off x="5279054" y="16169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AF8B9070-2211-306E-0037-46ED25DDD95D}"/>
              </a:ext>
            </a:extLst>
          </p:cNvPr>
          <p:cNvSpPr txBox="1"/>
          <p:nvPr/>
        </p:nvSpPr>
        <p:spPr>
          <a:xfrm>
            <a:off x="5706257" y="161653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984D8664-993A-02A0-F369-22D06A2677AD}"/>
              </a:ext>
            </a:extLst>
          </p:cNvPr>
          <p:cNvSpPr txBox="1"/>
          <p:nvPr/>
        </p:nvSpPr>
        <p:spPr>
          <a:xfrm>
            <a:off x="6175398" y="1616538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999424A3-5605-EE43-7339-D3876D2869B8}"/>
              </a:ext>
            </a:extLst>
          </p:cNvPr>
          <p:cNvSpPr txBox="1"/>
          <p:nvPr/>
        </p:nvSpPr>
        <p:spPr>
          <a:xfrm>
            <a:off x="2637671" y="1883988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57" name="Tabela 41">
            <a:extLst>
              <a:ext uri="{FF2B5EF4-FFF2-40B4-BE49-F238E27FC236}">
                <a16:creationId xmlns:a16="http://schemas.microsoft.com/office/drawing/2014/main" id="{61E8FFBE-6CAF-6563-3891-CCCC65811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1263"/>
              </p:ext>
            </p:extLst>
          </p:nvPr>
        </p:nvGraphicFramePr>
        <p:xfrm>
          <a:off x="3560417" y="18717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58" name="pole tekstowe 57">
            <a:extLst>
              <a:ext uri="{FF2B5EF4-FFF2-40B4-BE49-F238E27FC236}">
                <a16:creationId xmlns:a16="http://schemas.microsoft.com/office/drawing/2014/main" id="{F4DF6C3F-DBD1-AC62-2383-6564C78D4A07}"/>
              </a:ext>
            </a:extLst>
          </p:cNvPr>
          <p:cNvSpPr txBox="1"/>
          <p:nvPr/>
        </p:nvSpPr>
        <p:spPr>
          <a:xfrm>
            <a:off x="7110651" y="1893537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59" name="Tabela 41">
            <a:extLst>
              <a:ext uri="{FF2B5EF4-FFF2-40B4-BE49-F238E27FC236}">
                <a16:creationId xmlns:a16="http://schemas.microsoft.com/office/drawing/2014/main" id="{6D62C295-8046-F0AB-8E68-B25A057FD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79028"/>
              </p:ext>
            </p:extLst>
          </p:nvPr>
        </p:nvGraphicFramePr>
        <p:xfrm>
          <a:off x="7993322" y="188131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0" name="pole tekstowe 59">
            <a:extLst>
              <a:ext uri="{FF2B5EF4-FFF2-40B4-BE49-F238E27FC236}">
                <a16:creationId xmlns:a16="http://schemas.microsoft.com/office/drawing/2014/main" id="{337F8F40-DDB3-5C86-843B-E746BCE32AA1}"/>
              </a:ext>
            </a:extLst>
          </p:cNvPr>
          <p:cNvSpPr txBox="1"/>
          <p:nvPr/>
        </p:nvSpPr>
        <p:spPr>
          <a:xfrm>
            <a:off x="170136" y="2426629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61" name="Tabela 41">
            <a:extLst>
              <a:ext uri="{FF2B5EF4-FFF2-40B4-BE49-F238E27FC236}">
                <a16:creationId xmlns:a16="http://schemas.microsoft.com/office/drawing/2014/main" id="{BD1B9D76-24D8-FA01-1429-BA70704AB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153858"/>
              </p:ext>
            </p:extLst>
          </p:nvPr>
        </p:nvGraphicFramePr>
        <p:xfrm>
          <a:off x="1307176" y="2418808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62" name="pole tekstowe 61">
            <a:extLst>
              <a:ext uri="{FF2B5EF4-FFF2-40B4-BE49-F238E27FC236}">
                <a16:creationId xmlns:a16="http://schemas.microsoft.com/office/drawing/2014/main" id="{895DDEA7-9AF1-7FB4-DC57-3D68E87662CE}"/>
              </a:ext>
            </a:extLst>
          </p:cNvPr>
          <p:cNvSpPr txBox="1"/>
          <p:nvPr/>
        </p:nvSpPr>
        <p:spPr>
          <a:xfrm>
            <a:off x="4638341" y="2421982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63" name="Tabela 41">
            <a:extLst>
              <a:ext uri="{FF2B5EF4-FFF2-40B4-BE49-F238E27FC236}">
                <a16:creationId xmlns:a16="http://schemas.microsoft.com/office/drawing/2014/main" id="{A0354F62-1603-1474-76E4-E4C8D452A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463140"/>
              </p:ext>
            </p:extLst>
          </p:nvPr>
        </p:nvGraphicFramePr>
        <p:xfrm>
          <a:off x="5674001" y="2409759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28" name="Łącznik prosty 127">
            <a:extLst>
              <a:ext uri="{FF2B5EF4-FFF2-40B4-BE49-F238E27FC236}">
                <a16:creationId xmlns:a16="http://schemas.microsoft.com/office/drawing/2014/main" id="{D79C4315-0AA6-3559-E6EF-C1F024157BFA}"/>
              </a:ext>
            </a:extLst>
          </p:cNvPr>
          <p:cNvCxnSpPr>
            <a:cxnSpLocks/>
          </p:cNvCxnSpPr>
          <p:nvPr/>
        </p:nvCxnSpPr>
        <p:spPr>
          <a:xfrm flipH="1">
            <a:off x="2763078" y="201216"/>
            <a:ext cx="51651" cy="29577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pole tekstowe 128">
            <a:extLst>
              <a:ext uri="{FF2B5EF4-FFF2-40B4-BE49-F238E27FC236}">
                <a16:creationId xmlns:a16="http://schemas.microsoft.com/office/drawing/2014/main" id="{CA8AD1F5-7044-5588-BD76-E89D393A9737}"/>
              </a:ext>
            </a:extLst>
          </p:cNvPr>
          <p:cNvSpPr txBox="1"/>
          <p:nvPr/>
        </p:nvSpPr>
        <p:spPr>
          <a:xfrm>
            <a:off x="2885262" y="185511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30" name="Łącznik prosty 129">
            <a:extLst>
              <a:ext uri="{FF2B5EF4-FFF2-40B4-BE49-F238E27FC236}">
                <a16:creationId xmlns:a16="http://schemas.microsoft.com/office/drawing/2014/main" id="{C769E831-C21A-9D13-090E-2FE9BC8BE57D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7939223" y="132522"/>
            <a:ext cx="5181" cy="359264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pole tekstowe 130">
            <a:extLst>
              <a:ext uri="{FF2B5EF4-FFF2-40B4-BE49-F238E27FC236}">
                <a16:creationId xmlns:a16="http://schemas.microsoft.com/office/drawing/2014/main" id="{F53E9551-4939-AF9F-5A43-E650C38CE2D4}"/>
              </a:ext>
            </a:extLst>
          </p:cNvPr>
          <p:cNvSpPr txBox="1"/>
          <p:nvPr/>
        </p:nvSpPr>
        <p:spPr>
          <a:xfrm>
            <a:off x="7944404" y="201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33" name="pole tekstowe 132">
            <a:extLst>
              <a:ext uri="{FF2B5EF4-FFF2-40B4-BE49-F238E27FC236}">
                <a16:creationId xmlns:a16="http://schemas.microsoft.com/office/drawing/2014/main" id="{734915CA-BA9B-E400-1D91-89CC6D0688B9}"/>
              </a:ext>
            </a:extLst>
          </p:cNvPr>
          <p:cNvSpPr txBox="1"/>
          <p:nvPr/>
        </p:nvSpPr>
        <p:spPr>
          <a:xfrm>
            <a:off x="9189880" y="-31856"/>
            <a:ext cx="30021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write</a:t>
            </a:r>
            <a:r>
              <a:rPr lang="pl-PL" sz="1400" dirty="0"/>
              <a:t> zakończył odczytywanie ramki W1 i automatycznie przechodzi do zapisu ramki W2 (bo </a:t>
            </a:r>
            <a:r>
              <a:rPr lang="pl-PL" sz="1400" dirty="0" err="1"/>
              <a:t>W_Park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W_EN[3] jest 0. Klatka jest wolna dlatego tylko inkrementujemy </a:t>
            </a:r>
            <a:r>
              <a:rPr lang="pl-PL" sz="1400" dirty="0" err="1"/>
              <a:t>W_Current</a:t>
            </a:r>
            <a:endParaRPr lang="pl-PL" sz="1400" dirty="0"/>
          </a:p>
        </p:txBody>
      </p: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6B16B35-A02C-D8A0-4B62-60CD55C27F26}"/>
              </a:ext>
            </a:extLst>
          </p:cNvPr>
          <p:cNvSpPr/>
          <p:nvPr/>
        </p:nvSpPr>
        <p:spPr>
          <a:xfrm>
            <a:off x="170136" y="347644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FF4F45B8-270A-2A4C-1CC5-3543974AF6D3}"/>
              </a:ext>
            </a:extLst>
          </p:cNvPr>
          <p:cNvSpPr/>
          <p:nvPr/>
        </p:nvSpPr>
        <p:spPr>
          <a:xfrm>
            <a:off x="1415840" y="34764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4051AC5F-1EA7-355D-DBCA-7D54069B6F98}"/>
              </a:ext>
            </a:extLst>
          </p:cNvPr>
          <p:cNvSpPr/>
          <p:nvPr/>
        </p:nvSpPr>
        <p:spPr>
          <a:xfrm>
            <a:off x="2681423" y="3476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63A10560-9A9D-4203-956F-0B9F7D44E932}"/>
              </a:ext>
            </a:extLst>
          </p:cNvPr>
          <p:cNvCxnSpPr>
            <a:cxnSpLocks/>
          </p:cNvCxnSpPr>
          <p:nvPr/>
        </p:nvCxnSpPr>
        <p:spPr>
          <a:xfrm>
            <a:off x="4324692" y="3385596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84FE35C7-C64C-0B8D-014D-666F96B49F8D}"/>
              </a:ext>
            </a:extLst>
          </p:cNvPr>
          <p:cNvSpPr/>
          <p:nvPr/>
        </p:nvSpPr>
        <p:spPr>
          <a:xfrm>
            <a:off x="5013805" y="34764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DEA6D20E-4D33-3006-FC3B-096D4E46EA00}"/>
              </a:ext>
            </a:extLst>
          </p:cNvPr>
          <p:cNvSpPr/>
          <p:nvPr/>
        </p:nvSpPr>
        <p:spPr>
          <a:xfrm>
            <a:off x="6259509" y="34764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F86E04CF-7B5A-5B41-450A-2B79686910C2}"/>
              </a:ext>
            </a:extLst>
          </p:cNvPr>
          <p:cNvSpPr/>
          <p:nvPr/>
        </p:nvSpPr>
        <p:spPr>
          <a:xfrm>
            <a:off x="7525092" y="34764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6351EAB8-2940-1CE2-3C89-FAB7F03BF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88410"/>
              </p:ext>
            </p:extLst>
          </p:nvPr>
        </p:nvGraphicFramePr>
        <p:xfrm>
          <a:off x="5288659" y="4887742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F240DF6F-660A-C7AA-2B5A-C1706CE5F5D7}"/>
              </a:ext>
            </a:extLst>
          </p:cNvPr>
          <p:cNvSpPr txBox="1"/>
          <p:nvPr/>
        </p:nvSpPr>
        <p:spPr>
          <a:xfrm>
            <a:off x="4602253" y="488774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42">
            <a:extLst>
              <a:ext uri="{FF2B5EF4-FFF2-40B4-BE49-F238E27FC236}">
                <a16:creationId xmlns:a16="http://schemas.microsoft.com/office/drawing/2014/main" id="{A92E69A8-3899-5627-ABFF-408601DDD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17090"/>
              </p:ext>
            </p:extLst>
          </p:nvPr>
        </p:nvGraphicFramePr>
        <p:xfrm>
          <a:off x="1109256" y="4878194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229EB90E-DCAF-C2BC-9EB2-9BCF1FBF448E}"/>
              </a:ext>
            </a:extLst>
          </p:cNvPr>
          <p:cNvSpPr txBox="1"/>
          <p:nvPr/>
        </p:nvSpPr>
        <p:spPr>
          <a:xfrm>
            <a:off x="382775" y="487819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71B20156-132A-551C-06C0-397022557DF9}"/>
              </a:ext>
            </a:extLst>
          </p:cNvPr>
          <p:cNvSpPr txBox="1"/>
          <p:nvPr/>
        </p:nvSpPr>
        <p:spPr>
          <a:xfrm>
            <a:off x="1149332" y="4601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8CB42B69-C6E3-1771-FFB1-32B0B14527EC}"/>
              </a:ext>
            </a:extLst>
          </p:cNvPr>
          <p:cNvSpPr txBox="1"/>
          <p:nvPr/>
        </p:nvSpPr>
        <p:spPr>
          <a:xfrm>
            <a:off x="1576535" y="4601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7504695A-AE02-9843-54FE-CFFE8B3C0673}"/>
              </a:ext>
            </a:extLst>
          </p:cNvPr>
          <p:cNvSpPr txBox="1"/>
          <p:nvPr/>
        </p:nvSpPr>
        <p:spPr>
          <a:xfrm>
            <a:off x="2045676" y="4601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57F46B2B-56E0-D271-8731-4DAFFF6C1A49}"/>
              </a:ext>
            </a:extLst>
          </p:cNvPr>
          <p:cNvSpPr txBox="1"/>
          <p:nvPr/>
        </p:nvSpPr>
        <p:spPr>
          <a:xfrm>
            <a:off x="5279054" y="460158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AE05BD32-FFFF-EF16-A62E-35D3D26FDF97}"/>
              </a:ext>
            </a:extLst>
          </p:cNvPr>
          <p:cNvSpPr txBox="1"/>
          <p:nvPr/>
        </p:nvSpPr>
        <p:spPr>
          <a:xfrm>
            <a:off x="5706257" y="46011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DD769A9E-0461-5025-EF4D-CDDC5AC0B8EA}"/>
              </a:ext>
            </a:extLst>
          </p:cNvPr>
          <p:cNvSpPr txBox="1"/>
          <p:nvPr/>
        </p:nvSpPr>
        <p:spPr>
          <a:xfrm>
            <a:off x="6175398" y="460119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4A74530C-68EF-B68B-7424-C18E8962D39E}"/>
              </a:ext>
            </a:extLst>
          </p:cNvPr>
          <p:cNvSpPr txBox="1"/>
          <p:nvPr/>
        </p:nvSpPr>
        <p:spPr>
          <a:xfrm>
            <a:off x="2637671" y="4868645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F124A363-F58C-4A22-8241-81130F581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66171"/>
              </p:ext>
            </p:extLst>
          </p:nvPr>
        </p:nvGraphicFramePr>
        <p:xfrm>
          <a:off x="3560417" y="485642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79B2261C-22B6-B3EC-1F45-326171B9ECDC}"/>
              </a:ext>
            </a:extLst>
          </p:cNvPr>
          <p:cNvSpPr txBox="1"/>
          <p:nvPr/>
        </p:nvSpPr>
        <p:spPr>
          <a:xfrm>
            <a:off x="7110651" y="4878194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8FB8B2E5-2295-E462-6B20-163006B2E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340825"/>
              </p:ext>
            </p:extLst>
          </p:nvPr>
        </p:nvGraphicFramePr>
        <p:xfrm>
          <a:off x="7993322" y="486597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986F5CDB-5B1D-2E19-DF53-A8E598180DD6}"/>
              </a:ext>
            </a:extLst>
          </p:cNvPr>
          <p:cNvSpPr txBox="1"/>
          <p:nvPr/>
        </p:nvSpPr>
        <p:spPr>
          <a:xfrm>
            <a:off x="170136" y="5411286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8C77B34E-8984-43A4-0002-01041618D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501570"/>
              </p:ext>
            </p:extLst>
          </p:nvPr>
        </p:nvGraphicFramePr>
        <p:xfrm>
          <a:off x="1307176" y="540346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72F23469-2112-228D-3E1C-84B4361045DB}"/>
              </a:ext>
            </a:extLst>
          </p:cNvPr>
          <p:cNvSpPr txBox="1"/>
          <p:nvPr/>
        </p:nvSpPr>
        <p:spPr>
          <a:xfrm>
            <a:off x="4638341" y="5406639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398380B2-C152-625F-F461-72BC170F2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65120"/>
              </p:ext>
            </p:extLst>
          </p:nvPr>
        </p:nvGraphicFramePr>
        <p:xfrm>
          <a:off x="5674001" y="539441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75EB28E2-EBA4-9D31-8A9B-E9886083ABA2}"/>
              </a:ext>
            </a:extLst>
          </p:cNvPr>
          <p:cNvCxnSpPr>
            <a:cxnSpLocks/>
          </p:cNvCxnSpPr>
          <p:nvPr/>
        </p:nvCxnSpPr>
        <p:spPr>
          <a:xfrm flipH="1">
            <a:off x="3359524" y="3185873"/>
            <a:ext cx="51651" cy="29577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7FB7C08D-17E9-3248-800D-31335D4944A6}"/>
              </a:ext>
            </a:extLst>
          </p:cNvPr>
          <p:cNvSpPr txBox="1"/>
          <p:nvPr/>
        </p:nvSpPr>
        <p:spPr>
          <a:xfrm>
            <a:off x="2885262" y="3170168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CD1373E1-6F11-7944-2A0A-48943DA5EEC0}"/>
              </a:ext>
            </a:extLst>
          </p:cNvPr>
          <p:cNvCxnSpPr>
            <a:cxnSpLocks/>
          </p:cNvCxnSpPr>
          <p:nvPr/>
        </p:nvCxnSpPr>
        <p:spPr>
          <a:xfrm flipH="1">
            <a:off x="7790437" y="3156913"/>
            <a:ext cx="241366" cy="319108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FBC6BEE0-DA5B-61D2-18AF-5ED3989A6E6D}"/>
              </a:ext>
            </a:extLst>
          </p:cNvPr>
          <p:cNvSpPr txBox="1"/>
          <p:nvPr/>
        </p:nvSpPr>
        <p:spPr>
          <a:xfrm>
            <a:off x="7944404" y="318587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3" name="pole tekstowe 162">
            <a:extLst>
              <a:ext uri="{FF2B5EF4-FFF2-40B4-BE49-F238E27FC236}">
                <a16:creationId xmlns:a16="http://schemas.microsoft.com/office/drawing/2014/main" id="{D4211ACA-69C9-5965-22F5-97050E3C2ED0}"/>
              </a:ext>
            </a:extLst>
          </p:cNvPr>
          <p:cNvSpPr txBox="1"/>
          <p:nvPr/>
        </p:nvSpPr>
        <p:spPr>
          <a:xfrm>
            <a:off x="9189880" y="2952801"/>
            <a:ext cx="3002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Ponieważ W1 i R1 są wolne następuje </a:t>
            </a:r>
            <a:r>
              <a:rPr lang="pl-PL" sz="1400" dirty="0" err="1"/>
              <a:t>processing</a:t>
            </a:r>
            <a:r>
              <a:rPr lang="pl-PL" sz="1400" dirty="0"/>
              <a:t>. </a:t>
            </a:r>
          </a:p>
        </p:txBody>
      </p:sp>
      <p:sp>
        <p:nvSpPr>
          <p:cNvPr id="165" name="Łuk 164">
            <a:extLst>
              <a:ext uri="{FF2B5EF4-FFF2-40B4-BE49-F238E27FC236}">
                <a16:creationId xmlns:a16="http://schemas.microsoft.com/office/drawing/2014/main" id="{FAF2B591-5166-6AA8-1EF8-E3E71606A272}"/>
              </a:ext>
            </a:extLst>
          </p:cNvPr>
          <p:cNvSpPr/>
          <p:nvPr/>
        </p:nvSpPr>
        <p:spPr>
          <a:xfrm>
            <a:off x="1768117" y="3035296"/>
            <a:ext cx="4642663" cy="630997"/>
          </a:xfrm>
          <a:prstGeom prst="arc">
            <a:avLst>
              <a:gd name="adj1" fmla="val 10792664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6" name="pole tekstowe 165">
            <a:extLst>
              <a:ext uri="{FF2B5EF4-FFF2-40B4-BE49-F238E27FC236}">
                <a16:creationId xmlns:a16="http://schemas.microsoft.com/office/drawing/2014/main" id="{78402D4F-7F12-BF29-8157-ED7FF9A1785F}"/>
              </a:ext>
            </a:extLst>
          </p:cNvPr>
          <p:cNvSpPr txBox="1"/>
          <p:nvPr/>
        </p:nvSpPr>
        <p:spPr>
          <a:xfrm>
            <a:off x="3446167" y="2732151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28774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5C3FC40-E36D-CBAB-3362-CD623DF6513C}"/>
              </a:ext>
            </a:extLst>
          </p:cNvPr>
          <p:cNvCxnSpPr/>
          <p:nvPr/>
        </p:nvCxnSpPr>
        <p:spPr>
          <a:xfrm>
            <a:off x="9110870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95F9E5C3-CC50-8819-76DC-53FD5AF2E9F5}"/>
              </a:ext>
            </a:extLst>
          </p:cNvPr>
          <p:cNvCxnSpPr/>
          <p:nvPr/>
        </p:nvCxnSpPr>
        <p:spPr>
          <a:xfrm>
            <a:off x="80066" y="2830466"/>
            <a:ext cx="121906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Prostokąt 133">
            <a:extLst>
              <a:ext uri="{FF2B5EF4-FFF2-40B4-BE49-F238E27FC236}">
                <a16:creationId xmlns:a16="http://schemas.microsoft.com/office/drawing/2014/main" id="{26B16B35-A02C-D8A0-4B62-60CD55C27F26}"/>
              </a:ext>
            </a:extLst>
          </p:cNvPr>
          <p:cNvSpPr/>
          <p:nvPr/>
        </p:nvSpPr>
        <p:spPr>
          <a:xfrm>
            <a:off x="248866" y="52364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35" name="Prostokąt 134">
            <a:extLst>
              <a:ext uri="{FF2B5EF4-FFF2-40B4-BE49-F238E27FC236}">
                <a16:creationId xmlns:a16="http://schemas.microsoft.com/office/drawing/2014/main" id="{FF4F45B8-270A-2A4C-1CC5-3543974AF6D3}"/>
              </a:ext>
            </a:extLst>
          </p:cNvPr>
          <p:cNvSpPr/>
          <p:nvPr/>
        </p:nvSpPr>
        <p:spPr>
          <a:xfrm>
            <a:off x="1494570" y="52364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36" name="Prostokąt 135">
            <a:extLst>
              <a:ext uri="{FF2B5EF4-FFF2-40B4-BE49-F238E27FC236}">
                <a16:creationId xmlns:a16="http://schemas.microsoft.com/office/drawing/2014/main" id="{4051AC5F-1EA7-355D-DBCA-7D54069B6F98}"/>
              </a:ext>
            </a:extLst>
          </p:cNvPr>
          <p:cNvSpPr/>
          <p:nvPr/>
        </p:nvSpPr>
        <p:spPr>
          <a:xfrm>
            <a:off x="2760153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37" name="Łącznik prosty 136">
            <a:extLst>
              <a:ext uri="{FF2B5EF4-FFF2-40B4-BE49-F238E27FC236}">
                <a16:creationId xmlns:a16="http://schemas.microsoft.com/office/drawing/2014/main" id="{63A10560-9A9D-4203-956F-0B9F7D44E932}"/>
              </a:ext>
            </a:extLst>
          </p:cNvPr>
          <p:cNvCxnSpPr>
            <a:cxnSpLocks/>
          </p:cNvCxnSpPr>
          <p:nvPr/>
        </p:nvCxnSpPr>
        <p:spPr>
          <a:xfrm>
            <a:off x="4403422" y="432795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Prostokąt 137">
            <a:extLst>
              <a:ext uri="{FF2B5EF4-FFF2-40B4-BE49-F238E27FC236}">
                <a16:creationId xmlns:a16="http://schemas.microsoft.com/office/drawing/2014/main" id="{84FE35C7-C64C-0B8D-014D-666F96B49F8D}"/>
              </a:ext>
            </a:extLst>
          </p:cNvPr>
          <p:cNvSpPr/>
          <p:nvPr/>
        </p:nvSpPr>
        <p:spPr>
          <a:xfrm>
            <a:off x="5092535" y="52364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39" name="Prostokąt 138">
            <a:extLst>
              <a:ext uri="{FF2B5EF4-FFF2-40B4-BE49-F238E27FC236}">
                <a16:creationId xmlns:a16="http://schemas.microsoft.com/office/drawing/2014/main" id="{DEA6D20E-4D33-3006-FC3B-096D4E46EA00}"/>
              </a:ext>
            </a:extLst>
          </p:cNvPr>
          <p:cNvSpPr/>
          <p:nvPr/>
        </p:nvSpPr>
        <p:spPr>
          <a:xfrm>
            <a:off x="6338239" y="523643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40" name="Prostokąt 139">
            <a:extLst>
              <a:ext uri="{FF2B5EF4-FFF2-40B4-BE49-F238E27FC236}">
                <a16:creationId xmlns:a16="http://schemas.microsoft.com/office/drawing/2014/main" id="{F86E04CF-7B5A-5B41-450A-2B79686910C2}"/>
              </a:ext>
            </a:extLst>
          </p:cNvPr>
          <p:cNvSpPr/>
          <p:nvPr/>
        </p:nvSpPr>
        <p:spPr>
          <a:xfrm>
            <a:off x="7603822" y="523642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41" name="Tabela 17">
            <a:extLst>
              <a:ext uri="{FF2B5EF4-FFF2-40B4-BE49-F238E27FC236}">
                <a16:creationId xmlns:a16="http://schemas.microsoft.com/office/drawing/2014/main" id="{6351EAB8-2940-1CE2-3C89-FAB7F03BF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286220"/>
              </p:ext>
            </p:extLst>
          </p:nvPr>
        </p:nvGraphicFramePr>
        <p:xfrm>
          <a:off x="5367389" y="1934941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F240DF6F-660A-C7AA-2B5A-C1706CE5F5D7}"/>
              </a:ext>
            </a:extLst>
          </p:cNvPr>
          <p:cNvSpPr txBox="1"/>
          <p:nvPr/>
        </p:nvSpPr>
        <p:spPr>
          <a:xfrm>
            <a:off x="4680983" y="193494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43" name="Tabela 142">
            <a:extLst>
              <a:ext uri="{FF2B5EF4-FFF2-40B4-BE49-F238E27FC236}">
                <a16:creationId xmlns:a16="http://schemas.microsoft.com/office/drawing/2014/main" id="{A92E69A8-3899-5627-ABFF-408601DDD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62267"/>
              </p:ext>
            </p:extLst>
          </p:nvPr>
        </p:nvGraphicFramePr>
        <p:xfrm>
          <a:off x="1187986" y="192539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44" name="pole tekstowe 143">
            <a:extLst>
              <a:ext uri="{FF2B5EF4-FFF2-40B4-BE49-F238E27FC236}">
                <a16:creationId xmlns:a16="http://schemas.microsoft.com/office/drawing/2014/main" id="{229EB90E-DCAF-C2BC-9EB2-9BCF1FBF448E}"/>
              </a:ext>
            </a:extLst>
          </p:cNvPr>
          <p:cNvSpPr txBox="1"/>
          <p:nvPr/>
        </p:nvSpPr>
        <p:spPr>
          <a:xfrm>
            <a:off x="461505" y="192539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45" name="pole tekstowe 144">
            <a:extLst>
              <a:ext uri="{FF2B5EF4-FFF2-40B4-BE49-F238E27FC236}">
                <a16:creationId xmlns:a16="http://schemas.microsoft.com/office/drawing/2014/main" id="{71B20156-132A-551C-06C0-397022557DF9}"/>
              </a:ext>
            </a:extLst>
          </p:cNvPr>
          <p:cNvSpPr txBox="1"/>
          <p:nvPr/>
        </p:nvSpPr>
        <p:spPr>
          <a:xfrm>
            <a:off x="1228062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46" name="pole tekstowe 145">
            <a:extLst>
              <a:ext uri="{FF2B5EF4-FFF2-40B4-BE49-F238E27FC236}">
                <a16:creationId xmlns:a16="http://schemas.microsoft.com/office/drawing/2014/main" id="{8CB42B69-C6E3-1771-FFB1-32B0B14527EC}"/>
              </a:ext>
            </a:extLst>
          </p:cNvPr>
          <p:cNvSpPr txBox="1"/>
          <p:nvPr/>
        </p:nvSpPr>
        <p:spPr>
          <a:xfrm>
            <a:off x="1655265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47" name="pole tekstowe 146">
            <a:extLst>
              <a:ext uri="{FF2B5EF4-FFF2-40B4-BE49-F238E27FC236}">
                <a16:creationId xmlns:a16="http://schemas.microsoft.com/office/drawing/2014/main" id="{7504695A-AE02-9843-54FE-CFFE8B3C0673}"/>
              </a:ext>
            </a:extLst>
          </p:cNvPr>
          <p:cNvSpPr txBox="1"/>
          <p:nvPr/>
        </p:nvSpPr>
        <p:spPr>
          <a:xfrm>
            <a:off x="2124406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57F46B2B-56E0-D271-8731-4DAFFF6C1A49}"/>
              </a:ext>
            </a:extLst>
          </p:cNvPr>
          <p:cNvSpPr txBox="1"/>
          <p:nvPr/>
        </p:nvSpPr>
        <p:spPr>
          <a:xfrm>
            <a:off x="5357784" y="164878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AE05BD32-FFFF-EF16-A62E-35D3D26FDF97}"/>
              </a:ext>
            </a:extLst>
          </p:cNvPr>
          <p:cNvSpPr txBox="1"/>
          <p:nvPr/>
        </p:nvSpPr>
        <p:spPr>
          <a:xfrm>
            <a:off x="5784987" y="1648393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DD769A9E-0461-5025-EF4D-CDDC5AC0B8EA}"/>
              </a:ext>
            </a:extLst>
          </p:cNvPr>
          <p:cNvSpPr txBox="1"/>
          <p:nvPr/>
        </p:nvSpPr>
        <p:spPr>
          <a:xfrm>
            <a:off x="6254128" y="1648394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4A74530C-68EF-B68B-7424-C18E8962D39E}"/>
              </a:ext>
            </a:extLst>
          </p:cNvPr>
          <p:cNvSpPr txBox="1"/>
          <p:nvPr/>
        </p:nvSpPr>
        <p:spPr>
          <a:xfrm>
            <a:off x="2716401" y="1915844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52" name="Tabela 41">
            <a:extLst>
              <a:ext uri="{FF2B5EF4-FFF2-40B4-BE49-F238E27FC236}">
                <a16:creationId xmlns:a16="http://schemas.microsoft.com/office/drawing/2014/main" id="{F124A363-F58C-4A22-8241-81130F581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63491"/>
              </p:ext>
            </p:extLst>
          </p:nvPr>
        </p:nvGraphicFramePr>
        <p:xfrm>
          <a:off x="3639147" y="1903621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79B2261C-22B6-B3EC-1F45-326171B9ECDC}"/>
              </a:ext>
            </a:extLst>
          </p:cNvPr>
          <p:cNvSpPr txBox="1"/>
          <p:nvPr/>
        </p:nvSpPr>
        <p:spPr>
          <a:xfrm>
            <a:off x="7189381" y="1925393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54" name="Tabela 41">
            <a:extLst>
              <a:ext uri="{FF2B5EF4-FFF2-40B4-BE49-F238E27FC236}">
                <a16:creationId xmlns:a16="http://schemas.microsoft.com/office/drawing/2014/main" id="{8FB8B2E5-2295-E462-6B20-163006B2E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302660"/>
              </p:ext>
            </p:extLst>
          </p:nvPr>
        </p:nvGraphicFramePr>
        <p:xfrm>
          <a:off x="8072052" y="1913170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986F5CDB-5B1D-2E19-DF53-A8E598180DD6}"/>
              </a:ext>
            </a:extLst>
          </p:cNvPr>
          <p:cNvSpPr txBox="1"/>
          <p:nvPr/>
        </p:nvSpPr>
        <p:spPr>
          <a:xfrm>
            <a:off x="248866" y="2458485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56" name="Tabela 41">
            <a:extLst>
              <a:ext uri="{FF2B5EF4-FFF2-40B4-BE49-F238E27FC236}">
                <a16:creationId xmlns:a16="http://schemas.microsoft.com/office/drawing/2014/main" id="{8C77B34E-8984-43A4-0002-01041618D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06588"/>
              </p:ext>
            </p:extLst>
          </p:nvPr>
        </p:nvGraphicFramePr>
        <p:xfrm>
          <a:off x="1385906" y="2450664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72F23469-2112-228D-3E1C-84B4361045DB}"/>
              </a:ext>
            </a:extLst>
          </p:cNvPr>
          <p:cNvSpPr txBox="1"/>
          <p:nvPr/>
        </p:nvSpPr>
        <p:spPr>
          <a:xfrm>
            <a:off x="4717071" y="2453838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58" name="Tabela 41">
            <a:extLst>
              <a:ext uri="{FF2B5EF4-FFF2-40B4-BE49-F238E27FC236}">
                <a16:creationId xmlns:a16="http://schemas.microsoft.com/office/drawing/2014/main" id="{398380B2-C152-625F-F461-72BC170F2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98433"/>
              </p:ext>
            </p:extLst>
          </p:nvPr>
        </p:nvGraphicFramePr>
        <p:xfrm>
          <a:off x="5752731" y="2441615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59" name="Łącznik prosty 158">
            <a:extLst>
              <a:ext uri="{FF2B5EF4-FFF2-40B4-BE49-F238E27FC236}">
                <a16:creationId xmlns:a16="http://schemas.microsoft.com/office/drawing/2014/main" id="{75EB28E2-EBA4-9D31-8A9B-E9886083ABA2}"/>
              </a:ext>
            </a:extLst>
          </p:cNvPr>
          <p:cNvCxnSpPr>
            <a:cxnSpLocks/>
          </p:cNvCxnSpPr>
          <p:nvPr/>
        </p:nvCxnSpPr>
        <p:spPr>
          <a:xfrm flipH="1" flipV="1">
            <a:off x="3109386" y="1369916"/>
            <a:ext cx="133266" cy="33247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7FB7C08D-17E9-3248-800D-31335D4944A6}"/>
              </a:ext>
            </a:extLst>
          </p:cNvPr>
          <p:cNvSpPr txBox="1"/>
          <p:nvPr/>
        </p:nvSpPr>
        <p:spPr>
          <a:xfrm>
            <a:off x="2689295" y="1440782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61" name="Łącznik prosty 160">
            <a:extLst>
              <a:ext uri="{FF2B5EF4-FFF2-40B4-BE49-F238E27FC236}">
                <a16:creationId xmlns:a16="http://schemas.microsoft.com/office/drawing/2014/main" id="{CD1373E1-6F11-7944-2A0A-48943DA5EEC0}"/>
              </a:ext>
            </a:extLst>
          </p:cNvPr>
          <p:cNvCxnSpPr>
            <a:cxnSpLocks/>
          </p:cNvCxnSpPr>
          <p:nvPr/>
        </p:nvCxnSpPr>
        <p:spPr>
          <a:xfrm flipH="1" flipV="1">
            <a:off x="7668266" y="1359199"/>
            <a:ext cx="360933" cy="288227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FBC6BEE0-DA5B-61D2-18AF-5ED3989A6E6D}"/>
              </a:ext>
            </a:extLst>
          </p:cNvPr>
          <p:cNvSpPr txBox="1"/>
          <p:nvPr/>
        </p:nvSpPr>
        <p:spPr>
          <a:xfrm>
            <a:off x="7831390" y="137891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63" name="pole tekstowe 162">
            <a:extLst>
              <a:ext uri="{FF2B5EF4-FFF2-40B4-BE49-F238E27FC236}">
                <a16:creationId xmlns:a16="http://schemas.microsoft.com/office/drawing/2014/main" id="{D4211ACA-69C9-5965-22F5-97050E3C2ED0}"/>
              </a:ext>
            </a:extLst>
          </p:cNvPr>
          <p:cNvSpPr txBox="1"/>
          <p:nvPr/>
        </p:nvSpPr>
        <p:spPr>
          <a:xfrm>
            <a:off x="9268610" y="0"/>
            <a:ext cx="3002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Processing się skończył ale W2 i R2 nie są gotowe więc czekamy</a:t>
            </a:r>
          </a:p>
        </p:txBody>
      </p:sp>
      <p:sp>
        <p:nvSpPr>
          <p:cNvPr id="132" name="Prostokąt 131">
            <a:extLst>
              <a:ext uri="{FF2B5EF4-FFF2-40B4-BE49-F238E27FC236}">
                <a16:creationId xmlns:a16="http://schemas.microsoft.com/office/drawing/2014/main" id="{06987D9E-8620-D042-71B8-8F9F4AC1AD28}"/>
              </a:ext>
            </a:extLst>
          </p:cNvPr>
          <p:cNvSpPr/>
          <p:nvPr/>
        </p:nvSpPr>
        <p:spPr>
          <a:xfrm>
            <a:off x="202484" y="3632078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W0</a:t>
            </a:r>
          </a:p>
        </p:txBody>
      </p:sp>
      <p:sp>
        <p:nvSpPr>
          <p:cNvPr id="164" name="Prostokąt 163">
            <a:extLst>
              <a:ext uri="{FF2B5EF4-FFF2-40B4-BE49-F238E27FC236}">
                <a16:creationId xmlns:a16="http://schemas.microsoft.com/office/drawing/2014/main" id="{818CCA2F-8E6D-BA72-8260-6E83FFF4DB65}"/>
              </a:ext>
            </a:extLst>
          </p:cNvPr>
          <p:cNvSpPr/>
          <p:nvPr/>
        </p:nvSpPr>
        <p:spPr>
          <a:xfrm>
            <a:off x="1448188" y="3632077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W1</a:t>
            </a:r>
          </a:p>
        </p:txBody>
      </p:sp>
      <p:sp>
        <p:nvSpPr>
          <p:cNvPr id="167" name="Prostokąt 166">
            <a:extLst>
              <a:ext uri="{FF2B5EF4-FFF2-40B4-BE49-F238E27FC236}">
                <a16:creationId xmlns:a16="http://schemas.microsoft.com/office/drawing/2014/main" id="{ED982E1C-3525-FF7A-93A4-220C342671F2}"/>
              </a:ext>
            </a:extLst>
          </p:cNvPr>
          <p:cNvSpPr/>
          <p:nvPr/>
        </p:nvSpPr>
        <p:spPr>
          <a:xfrm>
            <a:off x="2713771" y="363207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W2</a:t>
            </a:r>
          </a:p>
        </p:txBody>
      </p:sp>
      <p:cxnSp>
        <p:nvCxnSpPr>
          <p:cNvPr id="168" name="Łącznik prosty 167">
            <a:extLst>
              <a:ext uri="{FF2B5EF4-FFF2-40B4-BE49-F238E27FC236}">
                <a16:creationId xmlns:a16="http://schemas.microsoft.com/office/drawing/2014/main" id="{8F5F0401-F09F-830B-800E-7B9C2351609B}"/>
              </a:ext>
            </a:extLst>
          </p:cNvPr>
          <p:cNvCxnSpPr>
            <a:cxnSpLocks/>
          </p:cNvCxnSpPr>
          <p:nvPr/>
        </p:nvCxnSpPr>
        <p:spPr>
          <a:xfrm>
            <a:off x="4357040" y="3541227"/>
            <a:ext cx="0" cy="186193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Prostokąt 168">
            <a:extLst>
              <a:ext uri="{FF2B5EF4-FFF2-40B4-BE49-F238E27FC236}">
                <a16:creationId xmlns:a16="http://schemas.microsoft.com/office/drawing/2014/main" id="{5B9E0648-4FEC-812B-1B1D-9CE4986539F2}"/>
              </a:ext>
            </a:extLst>
          </p:cNvPr>
          <p:cNvSpPr/>
          <p:nvPr/>
        </p:nvSpPr>
        <p:spPr>
          <a:xfrm>
            <a:off x="5046153" y="3632076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R0</a:t>
            </a:r>
          </a:p>
        </p:txBody>
      </p:sp>
      <p:sp>
        <p:nvSpPr>
          <p:cNvPr id="170" name="Prostokąt 169">
            <a:extLst>
              <a:ext uri="{FF2B5EF4-FFF2-40B4-BE49-F238E27FC236}">
                <a16:creationId xmlns:a16="http://schemas.microsoft.com/office/drawing/2014/main" id="{6D71E3DA-1776-37A5-5232-8BC39C8DBECF}"/>
              </a:ext>
            </a:extLst>
          </p:cNvPr>
          <p:cNvSpPr/>
          <p:nvPr/>
        </p:nvSpPr>
        <p:spPr>
          <a:xfrm>
            <a:off x="6291857" y="3632075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R1</a:t>
            </a:r>
          </a:p>
        </p:txBody>
      </p:sp>
      <p:sp>
        <p:nvSpPr>
          <p:cNvPr id="171" name="Prostokąt 170">
            <a:extLst>
              <a:ext uri="{FF2B5EF4-FFF2-40B4-BE49-F238E27FC236}">
                <a16:creationId xmlns:a16="http://schemas.microsoft.com/office/drawing/2014/main" id="{9E2641A5-E569-7C56-1911-8E57F48E505A}"/>
              </a:ext>
            </a:extLst>
          </p:cNvPr>
          <p:cNvSpPr/>
          <p:nvPr/>
        </p:nvSpPr>
        <p:spPr>
          <a:xfrm>
            <a:off x="7557440" y="3632074"/>
            <a:ext cx="828261" cy="82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R2</a:t>
            </a:r>
          </a:p>
        </p:txBody>
      </p:sp>
      <p:graphicFrame>
        <p:nvGraphicFramePr>
          <p:cNvPr id="172" name="Tabela 17">
            <a:extLst>
              <a:ext uri="{FF2B5EF4-FFF2-40B4-BE49-F238E27FC236}">
                <a16:creationId xmlns:a16="http://schemas.microsoft.com/office/drawing/2014/main" id="{4AD57D8A-6CD3-F2ED-E4EF-7533CB01E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9494"/>
              </p:ext>
            </p:extLst>
          </p:nvPr>
        </p:nvGraphicFramePr>
        <p:xfrm>
          <a:off x="5321007" y="5043373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3" name="pole tekstowe 172">
            <a:extLst>
              <a:ext uri="{FF2B5EF4-FFF2-40B4-BE49-F238E27FC236}">
                <a16:creationId xmlns:a16="http://schemas.microsoft.com/office/drawing/2014/main" id="{F9C7F058-6529-9CF8-F7A5-608A0C3C5F67}"/>
              </a:ext>
            </a:extLst>
          </p:cNvPr>
          <p:cNvSpPr txBox="1"/>
          <p:nvPr/>
        </p:nvSpPr>
        <p:spPr>
          <a:xfrm>
            <a:off x="4634601" y="504337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R_EN</a:t>
            </a:r>
          </a:p>
        </p:txBody>
      </p:sp>
      <p:graphicFrame>
        <p:nvGraphicFramePr>
          <p:cNvPr id="174" name="Tabela 173">
            <a:extLst>
              <a:ext uri="{FF2B5EF4-FFF2-40B4-BE49-F238E27FC236}">
                <a16:creationId xmlns:a16="http://schemas.microsoft.com/office/drawing/2014/main" id="{5703E14E-3CA8-3A8C-8598-C9EEDC270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65157"/>
              </p:ext>
            </p:extLst>
          </p:nvPr>
        </p:nvGraphicFramePr>
        <p:xfrm>
          <a:off x="1141604" y="5033825"/>
          <a:ext cx="1336260" cy="4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20">
                  <a:extLst>
                    <a:ext uri="{9D8B030D-6E8A-4147-A177-3AD203B41FA5}">
                      <a16:colId xmlns:a16="http://schemas.microsoft.com/office/drawing/2014/main" val="1421163686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2046371424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3251254300"/>
                    </a:ext>
                  </a:extLst>
                </a:gridCol>
              </a:tblGrid>
              <a:tr h="441148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27259"/>
                  </a:ext>
                </a:extLst>
              </a:tr>
            </a:tbl>
          </a:graphicData>
        </a:graphic>
      </p:graphicFrame>
      <p:sp>
        <p:nvSpPr>
          <p:cNvPr id="175" name="pole tekstowe 174">
            <a:extLst>
              <a:ext uri="{FF2B5EF4-FFF2-40B4-BE49-F238E27FC236}">
                <a16:creationId xmlns:a16="http://schemas.microsoft.com/office/drawing/2014/main" id="{DB34F159-3026-0EF4-3FDA-0D622966F937}"/>
              </a:ext>
            </a:extLst>
          </p:cNvPr>
          <p:cNvSpPr txBox="1"/>
          <p:nvPr/>
        </p:nvSpPr>
        <p:spPr>
          <a:xfrm>
            <a:off x="415123" y="503382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W_EN</a:t>
            </a:r>
          </a:p>
        </p:txBody>
      </p:sp>
      <p:sp>
        <p:nvSpPr>
          <p:cNvPr id="176" name="pole tekstowe 175">
            <a:extLst>
              <a:ext uri="{FF2B5EF4-FFF2-40B4-BE49-F238E27FC236}">
                <a16:creationId xmlns:a16="http://schemas.microsoft.com/office/drawing/2014/main" id="{0EC01E37-FFEF-00D9-0894-EF583888AD20}"/>
              </a:ext>
            </a:extLst>
          </p:cNvPr>
          <p:cNvSpPr txBox="1"/>
          <p:nvPr/>
        </p:nvSpPr>
        <p:spPr>
          <a:xfrm>
            <a:off x="1181680" y="475721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W0</a:t>
            </a:r>
          </a:p>
        </p:txBody>
      </p:sp>
      <p:sp>
        <p:nvSpPr>
          <p:cNvPr id="177" name="pole tekstowe 176">
            <a:extLst>
              <a:ext uri="{FF2B5EF4-FFF2-40B4-BE49-F238E27FC236}">
                <a16:creationId xmlns:a16="http://schemas.microsoft.com/office/drawing/2014/main" id="{979B1767-3FDA-B2E9-523B-89BA8172A931}"/>
              </a:ext>
            </a:extLst>
          </p:cNvPr>
          <p:cNvSpPr txBox="1"/>
          <p:nvPr/>
        </p:nvSpPr>
        <p:spPr>
          <a:xfrm>
            <a:off x="1608883" y="475682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W1</a:t>
            </a:r>
          </a:p>
        </p:txBody>
      </p:sp>
      <p:sp>
        <p:nvSpPr>
          <p:cNvPr id="178" name="pole tekstowe 177">
            <a:extLst>
              <a:ext uri="{FF2B5EF4-FFF2-40B4-BE49-F238E27FC236}">
                <a16:creationId xmlns:a16="http://schemas.microsoft.com/office/drawing/2014/main" id="{E1F55376-8B47-BDFB-BBD9-E3952C77E2CA}"/>
              </a:ext>
            </a:extLst>
          </p:cNvPr>
          <p:cNvSpPr txBox="1"/>
          <p:nvPr/>
        </p:nvSpPr>
        <p:spPr>
          <a:xfrm>
            <a:off x="2078024" y="475682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W2</a:t>
            </a:r>
          </a:p>
        </p:txBody>
      </p:sp>
      <p:sp>
        <p:nvSpPr>
          <p:cNvPr id="179" name="pole tekstowe 178">
            <a:extLst>
              <a:ext uri="{FF2B5EF4-FFF2-40B4-BE49-F238E27FC236}">
                <a16:creationId xmlns:a16="http://schemas.microsoft.com/office/drawing/2014/main" id="{AFCBBBFC-E7BF-0DC3-1945-25CD7E66FBF8}"/>
              </a:ext>
            </a:extLst>
          </p:cNvPr>
          <p:cNvSpPr txBox="1"/>
          <p:nvPr/>
        </p:nvSpPr>
        <p:spPr>
          <a:xfrm>
            <a:off x="5311402" y="475721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R0</a:t>
            </a:r>
          </a:p>
        </p:txBody>
      </p:sp>
      <p:sp>
        <p:nvSpPr>
          <p:cNvPr id="180" name="pole tekstowe 179">
            <a:extLst>
              <a:ext uri="{FF2B5EF4-FFF2-40B4-BE49-F238E27FC236}">
                <a16:creationId xmlns:a16="http://schemas.microsoft.com/office/drawing/2014/main" id="{CDB65347-E784-5C9B-4914-874B004D2894}"/>
              </a:ext>
            </a:extLst>
          </p:cNvPr>
          <p:cNvSpPr txBox="1"/>
          <p:nvPr/>
        </p:nvSpPr>
        <p:spPr>
          <a:xfrm>
            <a:off x="5738605" y="4756825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R1</a:t>
            </a:r>
          </a:p>
        </p:txBody>
      </p:sp>
      <p:sp>
        <p:nvSpPr>
          <p:cNvPr id="181" name="pole tekstowe 180">
            <a:extLst>
              <a:ext uri="{FF2B5EF4-FFF2-40B4-BE49-F238E27FC236}">
                <a16:creationId xmlns:a16="http://schemas.microsoft.com/office/drawing/2014/main" id="{8BF62C55-A4C0-6CE9-AAE1-A59ABB0B1FCD}"/>
              </a:ext>
            </a:extLst>
          </p:cNvPr>
          <p:cNvSpPr txBox="1"/>
          <p:nvPr/>
        </p:nvSpPr>
        <p:spPr>
          <a:xfrm>
            <a:off x="6207746" y="4756826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R2</a:t>
            </a:r>
          </a:p>
        </p:txBody>
      </p:sp>
      <p:sp>
        <p:nvSpPr>
          <p:cNvPr id="182" name="pole tekstowe 181">
            <a:extLst>
              <a:ext uri="{FF2B5EF4-FFF2-40B4-BE49-F238E27FC236}">
                <a16:creationId xmlns:a16="http://schemas.microsoft.com/office/drawing/2014/main" id="{1822007C-FE29-C0A3-4D6C-F31ED9BA18B6}"/>
              </a:ext>
            </a:extLst>
          </p:cNvPr>
          <p:cNvSpPr txBox="1"/>
          <p:nvPr/>
        </p:nvSpPr>
        <p:spPr>
          <a:xfrm>
            <a:off x="2670019" y="502427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W_Park</a:t>
            </a:r>
            <a:endParaRPr lang="pl-PL" dirty="0"/>
          </a:p>
        </p:txBody>
      </p:sp>
      <p:graphicFrame>
        <p:nvGraphicFramePr>
          <p:cNvPr id="183" name="Tabela 41">
            <a:extLst>
              <a:ext uri="{FF2B5EF4-FFF2-40B4-BE49-F238E27FC236}">
                <a16:creationId xmlns:a16="http://schemas.microsoft.com/office/drawing/2014/main" id="{E6074436-ACF4-7D6E-A122-A29EF3369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953605"/>
              </p:ext>
            </p:extLst>
          </p:nvPr>
        </p:nvGraphicFramePr>
        <p:xfrm>
          <a:off x="3592765" y="5012053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84" name="pole tekstowe 183">
            <a:extLst>
              <a:ext uri="{FF2B5EF4-FFF2-40B4-BE49-F238E27FC236}">
                <a16:creationId xmlns:a16="http://schemas.microsoft.com/office/drawing/2014/main" id="{CB43E200-3D06-051F-B11D-DFEDF1ACC512}"/>
              </a:ext>
            </a:extLst>
          </p:cNvPr>
          <p:cNvSpPr txBox="1"/>
          <p:nvPr/>
        </p:nvSpPr>
        <p:spPr>
          <a:xfrm>
            <a:off x="7142999" y="5033825"/>
            <a:ext cx="83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R_Park</a:t>
            </a:r>
            <a:endParaRPr lang="pl-PL" dirty="0"/>
          </a:p>
        </p:txBody>
      </p:sp>
      <p:graphicFrame>
        <p:nvGraphicFramePr>
          <p:cNvPr id="185" name="Tabela 41">
            <a:extLst>
              <a:ext uri="{FF2B5EF4-FFF2-40B4-BE49-F238E27FC236}">
                <a16:creationId xmlns:a16="http://schemas.microsoft.com/office/drawing/2014/main" id="{00FEAB92-2B79-E290-3959-434605765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32315"/>
              </p:ext>
            </p:extLst>
          </p:nvPr>
        </p:nvGraphicFramePr>
        <p:xfrm>
          <a:off x="8025670" y="5021602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86" name="pole tekstowe 185">
            <a:extLst>
              <a:ext uri="{FF2B5EF4-FFF2-40B4-BE49-F238E27FC236}">
                <a16:creationId xmlns:a16="http://schemas.microsoft.com/office/drawing/2014/main" id="{899EBFA7-0270-B227-F4E5-45102FA563A9}"/>
              </a:ext>
            </a:extLst>
          </p:cNvPr>
          <p:cNvSpPr txBox="1"/>
          <p:nvPr/>
        </p:nvSpPr>
        <p:spPr>
          <a:xfrm>
            <a:off x="202484" y="5566917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W_Current</a:t>
            </a:r>
            <a:endParaRPr lang="pl-PL" dirty="0"/>
          </a:p>
        </p:txBody>
      </p:sp>
      <p:graphicFrame>
        <p:nvGraphicFramePr>
          <p:cNvPr id="187" name="Tabela 41">
            <a:extLst>
              <a:ext uri="{FF2B5EF4-FFF2-40B4-BE49-F238E27FC236}">
                <a16:creationId xmlns:a16="http://schemas.microsoft.com/office/drawing/2014/main" id="{DB2A797D-F25E-52CA-E02A-F9478F5B6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181203"/>
              </p:ext>
            </p:extLst>
          </p:nvPr>
        </p:nvGraphicFramePr>
        <p:xfrm>
          <a:off x="1339524" y="5559096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sp>
        <p:nvSpPr>
          <p:cNvPr id="188" name="pole tekstowe 187">
            <a:extLst>
              <a:ext uri="{FF2B5EF4-FFF2-40B4-BE49-F238E27FC236}">
                <a16:creationId xmlns:a16="http://schemas.microsoft.com/office/drawing/2014/main" id="{B18DA2FE-9DD2-C71F-A876-DD0A8A3A9D27}"/>
              </a:ext>
            </a:extLst>
          </p:cNvPr>
          <p:cNvSpPr txBox="1"/>
          <p:nvPr/>
        </p:nvSpPr>
        <p:spPr>
          <a:xfrm>
            <a:off x="4670689" y="5562270"/>
            <a:ext cx="113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R_Current</a:t>
            </a:r>
            <a:endParaRPr lang="pl-PL" dirty="0"/>
          </a:p>
        </p:txBody>
      </p:sp>
      <p:graphicFrame>
        <p:nvGraphicFramePr>
          <p:cNvPr id="189" name="Tabela 41">
            <a:extLst>
              <a:ext uri="{FF2B5EF4-FFF2-40B4-BE49-F238E27FC236}">
                <a16:creationId xmlns:a16="http://schemas.microsoft.com/office/drawing/2014/main" id="{D195E4DF-96EC-9A98-CCC9-092E0BDA9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42470"/>
              </p:ext>
            </p:extLst>
          </p:nvPr>
        </p:nvGraphicFramePr>
        <p:xfrm>
          <a:off x="5706349" y="5550047"/>
          <a:ext cx="427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20">
                  <a:extLst>
                    <a:ext uri="{9D8B030D-6E8A-4147-A177-3AD203B41FA5}">
                      <a16:colId xmlns:a16="http://schemas.microsoft.com/office/drawing/2014/main" val="322386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104567"/>
                  </a:ext>
                </a:extLst>
              </a:tr>
            </a:tbl>
          </a:graphicData>
        </a:graphic>
      </p:graphicFrame>
      <p:cxnSp>
        <p:nvCxnSpPr>
          <p:cNvPr id="190" name="Łącznik prosty 189">
            <a:extLst>
              <a:ext uri="{FF2B5EF4-FFF2-40B4-BE49-F238E27FC236}">
                <a16:creationId xmlns:a16="http://schemas.microsoft.com/office/drawing/2014/main" id="{92FE6091-B6C6-AB20-5754-F4F8A698A513}"/>
              </a:ext>
            </a:extLst>
          </p:cNvPr>
          <p:cNvCxnSpPr>
            <a:cxnSpLocks/>
          </p:cNvCxnSpPr>
          <p:nvPr/>
        </p:nvCxnSpPr>
        <p:spPr>
          <a:xfrm>
            <a:off x="154814" y="3463523"/>
            <a:ext cx="115154" cy="17352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pole tekstowe 190">
            <a:extLst>
              <a:ext uri="{FF2B5EF4-FFF2-40B4-BE49-F238E27FC236}">
                <a16:creationId xmlns:a16="http://schemas.microsoft.com/office/drawing/2014/main" id="{2728FED0-3896-B314-AF28-AFB0499B7868}"/>
              </a:ext>
            </a:extLst>
          </p:cNvPr>
          <p:cNvSpPr txBox="1"/>
          <p:nvPr/>
        </p:nvSpPr>
        <p:spPr>
          <a:xfrm>
            <a:off x="84726" y="3250301"/>
            <a:ext cx="553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cxnSp>
        <p:nvCxnSpPr>
          <p:cNvPr id="192" name="Łącznik prosty 191">
            <a:extLst>
              <a:ext uri="{FF2B5EF4-FFF2-40B4-BE49-F238E27FC236}">
                <a16:creationId xmlns:a16="http://schemas.microsoft.com/office/drawing/2014/main" id="{93CF70FB-CE44-AC0B-BF41-00C96B878718}"/>
              </a:ext>
            </a:extLst>
          </p:cNvPr>
          <p:cNvCxnSpPr>
            <a:cxnSpLocks/>
          </p:cNvCxnSpPr>
          <p:nvPr/>
        </p:nvCxnSpPr>
        <p:spPr>
          <a:xfrm flipH="1" flipV="1">
            <a:off x="7621884" y="4467631"/>
            <a:ext cx="360933" cy="288227"/>
          </a:xfrm>
          <a:prstGeom prst="line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pole tekstowe 192">
            <a:extLst>
              <a:ext uri="{FF2B5EF4-FFF2-40B4-BE49-F238E27FC236}">
                <a16:creationId xmlns:a16="http://schemas.microsoft.com/office/drawing/2014/main" id="{C491083F-5EC9-5F53-D114-A1969A6F697C}"/>
              </a:ext>
            </a:extLst>
          </p:cNvPr>
          <p:cNvSpPr txBox="1"/>
          <p:nvPr/>
        </p:nvSpPr>
        <p:spPr>
          <a:xfrm>
            <a:off x="7785008" y="4487347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VDMA</a:t>
            </a:r>
          </a:p>
        </p:txBody>
      </p:sp>
      <p:sp>
        <p:nvSpPr>
          <p:cNvPr id="194" name="pole tekstowe 193">
            <a:extLst>
              <a:ext uri="{FF2B5EF4-FFF2-40B4-BE49-F238E27FC236}">
                <a16:creationId xmlns:a16="http://schemas.microsoft.com/office/drawing/2014/main" id="{E504D0C3-0F43-B69B-A6C6-DD341CF80DAF}"/>
              </a:ext>
            </a:extLst>
          </p:cNvPr>
          <p:cNvSpPr txBox="1"/>
          <p:nvPr/>
        </p:nvSpPr>
        <p:spPr>
          <a:xfrm>
            <a:off x="9222228" y="3108432"/>
            <a:ext cx="30021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Kanał </a:t>
            </a:r>
            <a:r>
              <a:rPr lang="pl-PL" sz="1400" dirty="0" err="1"/>
              <a:t>write</a:t>
            </a:r>
            <a:r>
              <a:rPr lang="pl-PL" sz="1400" dirty="0"/>
              <a:t> zakończył odczytywanie ramki W2 i automatycznie przechodzi do zapisu ramki W0 (bo </a:t>
            </a:r>
            <a:r>
              <a:rPr lang="pl-PL" sz="1400" dirty="0" err="1"/>
              <a:t>W_Park</a:t>
            </a:r>
            <a:r>
              <a:rPr lang="pl-PL" sz="1400" dirty="0"/>
              <a:t> == 0) i wywołuje przerwanie. W </a:t>
            </a:r>
            <a:r>
              <a:rPr lang="pl-PL" sz="1400" dirty="0" err="1"/>
              <a:t>callbacku</a:t>
            </a:r>
            <a:r>
              <a:rPr lang="pl-PL" sz="1400" dirty="0"/>
              <a:t> sprawdzane jest czy W_EN[1] jest 0. Klatka jest wolna dlatego tylko inkrementujemy (zawsze modulo 3) </a:t>
            </a:r>
            <a:r>
              <a:rPr lang="pl-PL" sz="1400" dirty="0" err="1"/>
              <a:t>W_Current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57127752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2245</Words>
  <Application>Microsoft Office PowerPoint</Application>
  <PresentationFormat>Panoramiczny</PresentationFormat>
  <Paragraphs>801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Google Sans</vt:lpstr>
      <vt:lpstr>Motyw pakietu Office</vt:lpstr>
      <vt:lpstr>Sprzętowa implementacja splotowej filtracji sygnału video</vt:lpstr>
      <vt:lpstr>Algorytm synchronizacji VDMA z filtrowaną ramką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Errata</vt:lpstr>
      <vt:lpstr>Splotowa filtracja obrazu</vt:lpstr>
      <vt:lpstr>Prezentacja programu PowerPoint</vt:lpstr>
      <vt:lpstr>Przykład filtracji piksela P0</vt:lpstr>
      <vt:lpstr>Prezentacja programu PowerPoint</vt:lpstr>
      <vt:lpstr>Jak to przyspieszyć ?</vt:lpstr>
      <vt:lpstr>Prezentacja programu PowerPoint</vt:lpstr>
      <vt:lpstr>Schemat blokowy realizacji pipline’u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Radosław Feiglewicz</dc:creator>
  <cp:lastModifiedBy>Radosław Feiglewicz</cp:lastModifiedBy>
  <cp:revision>13</cp:revision>
  <dcterms:created xsi:type="dcterms:W3CDTF">2023-04-30T15:52:41Z</dcterms:created>
  <dcterms:modified xsi:type="dcterms:W3CDTF">2023-05-08T18:55:04Z</dcterms:modified>
</cp:coreProperties>
</file>