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49354BC-1534-4371-9642-8FA6AF8561D4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9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82"/>
            <p14:sldId id="280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B6"/>
    <a:srgbClr val="D4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18.06.2023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904B875-16A7-5E7D-62CE-5316A2E7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Splotowa filtracja 2d obrazu</a:t>
            </a:r>
          </a:p>
        </p:txBody>
      </p:sp>
    </p:spTree>
    <p:extLst>
      <p:ext uri="{BB962C8B-B14F-4D97-AF65-F5344CB8AC3E}">
        <p14:creationId xmlns:p14="http://schemas.microsoft.com/office/powerpoint/2010/main" val="375615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 (zero-</a:t>
            </a:r>
            <a:r>
              <a:rPr lang="pl-PL" dirty="0" err="1"/>
              <a:t>padding</a:t>
            </a:r>
            <a:r>
              <a:rPr lang="pl-PL" dirty="0"/>
              <a:t>).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co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5578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E456F3C5-229D-DBB2-3E8B-4E72F00F7BB9}"/>
              </a:ext>
            </a:extLst>
          </p:cNvPr>
          <p:cNvSpPr/>
          <p:nvPr/>
        </p:nvSpPr>
        <p:spPr>
          <a:xfrm rot="5400000">
            <a:off x="114387" y="3154559"/>
            <a:ext cx="2385216" cy="3183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452365-5CDE-E829-83D8-9E852A573CE1}"/>
              </a:ext>
            </a:extLst>
          </p:cNvPr>
          <p:cNvSpPr/>
          <p:nvPr/>
        </p:nvSpPr>
        <p:spPr>
          <a:xfrm>
            <a:off x="1186071" y="715618"/>
            <a:ext cx="2451652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Processing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1D0E874-FCE8-8E89-A64F-5BFEA1AE9B1E}"/>
              </a:ext>
            </a:extLst>
          </p:cNvPr>
          <p:cNvSpPr/>
          <p:nvPr/>
        </p:nvSpPr>
        <p:spPr>
          <a:xfrm>
            <a:off x="6096000" y="529397"/>
            <a:ext cx="3617842" cy="1451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Pamięć DDR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8DCCDB-AB68-A56B-A555-6C1A7FE56190}"/>
              </a:ext>
            </a:extLst>
          </p:cNvPr>
          <p:cNvSpPr/>
          <p:nvPr/>
        </p:nvSpPr>
        <p:spPr>
          <a:xfrm>
            <a:off x="121770" y="4506323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read</a:t>
            </a:r>
            <a:r>
              <a:rPr lang="pl-PL" sz="1050" dirty="0"/>
              <a:t> (HLS)</a:t>
            </a:r>
            <a:endParaRPr lang="pl-PL" sz="1600" dirty="0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41F49BEB-8007-22DD-F996-ECF4502F6732}"/>
              </a:ext>
            </a:extLst>
          </p:cNvPr>
          <p:cNvSpPr/>
          <p:nvPr/>
        </p:nvSpPr>
        <p:spPr>
          <a:xfrm rot="10800000">
            <a:off x="94421" y="877609"/>
            <a:ext cx="1091650" cy="3628713"/>
          </a:xfrm>
          <a:prstGeom prst="bentUpArrow">
            <a:avLst>
              <a:gd name="adj1" fmla="val 12261"/>
              <a:gd name="adj2" fmla="val 22646"/>
              <a:gd name="adj3" fmla="val 310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9779F-8303-B52C-70B3-B05921854DDD}"/>
              </a:ext>
            </a:extLst>
          </p:cNvPr>
          <p:cNvSpPr txBox="1"/>
          <p:nvPr/>
        </p:nvSpPr>
        <p:spPr>
          <a:xfrm>
            <a:off x="-26504" y="1771573"/>
            <a:ext cx="12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AXI4-LITE </a:t>
            </a:r>
          </a:p>
          <a:p>
            <a:r>
              <a:rPr lang="pl-PL" sz="1100" dirty="0"/>
              <a:t>     32b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5C0E830-C98B-B375-E4B9-0664422B9720}"/>
              </a:ext>
            </a:extLst>
          </p:cNvPr>
          <p:cNvSpPr txBox="1"/>
          <p:nvPr/>
        </p:nvSpPr>
        <p:spPr>
          <a:xfrm>
            <a:off x="1083302" y="8394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5C90FF1-3690-C721-52DA-037783691F88}"/>
              </a:ext>
            </a:extLst>
          </p:cNvPr>
          <p:cNvSpPr txBox="1"/>
          <p:nvPr/>
        </p:nvSpPr>
        <p:spPr>
          <a:xfrm>
            <a:off x="61875" y="44309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83905656-1C98-CCC7-B364-D43A973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4525"/>
              </p:ext>
            </p:extLst>
          </p:nvPr>
        </p:nvGraphicFramePr>
        <p:xfrm>
          <a:off x="121768" y="4783322"/>
          <a:ext cx="106430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04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0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Done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Start_Address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Width</a:t>
                      </a:r>
                      <a:r>
                        <a:rPr lang="pl-PL" sz="1000" dirty="0"/>
                        <a:t> (</a:t>
                      </a:r>
                      <a:r>
                        <a:rPr lang="pl-PL" sz="1000" dirty="0" err="1"/>
                        <a:t>without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Height</a:t>
                      </a:r>
                      <a:r>
                        <a:rPr lang="pl-PL" sz="1000" dirty="0"/>
                        <a:t> (</a:t>
                      </a:r>
                      <a:r>
                        <a:rPr lang="pl-PL" sz="1000" dirty="0" err="1"/>
                        <a:t>without</a:t>
                      </a:r>
                      <a:r>
                        <a:rPr lang="pl-PL" sz="1000" dirty="0"/>
                        <a:t>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3AFB21-366B-8B9B-7E50-EE823645C9F6}"/>
              </a:ext>
            </a:extLst>
          </p:cNvPr>
          <p:cNvSpPr txBox="1"/>
          <p:nvPr/>
        </p:nvSpPr>
        <p:spPr>
          <a:xfrm>
            <a:off x="1067775" y="44609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CE03556A-0A85-14A9-22CF-64865297DC5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45966" y="1254954"/>
            <a:ext cx="4850035" cy="947506"/>
          </a:xfrm>
          <a:prstGeom prst="bentConnector3">
            <a:avLst>
              <a:gd name="adj1" fmla="val 44591"/>
            </a:avLst>
          </a:prstGeom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C6569DF-DBAD-46EB-1CA1-C87D80248F05}"/>
              </a:ext>
            </a:extLst>
          </p:cNvPr>
          <p:cNvSpPr txBox="1"/>
          <p:nvPr/>
        </p:nvSpPr>
        <p:spPr>
          <a:xfrm>
            <a:off x="2411897" y="20177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86CF1EEC-E413-C3E0-3E6D-5CEAFB0FB3DE}"/>
              </a:ext>
            </a:extLst>
          </p:cNvPr>
          <p:cNvSpPr/>
          <p:nvPr/>
        </p:nvSpPr>
        <p:spPr>
          <a:xfrm>
            <a:off x="2439246" y="6095124"/>
            <a:ext cx="1021433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EC98C7-21CE-DE42-4D57-D4D1D827E475}"/>
              </a:ext>
            </a:extLst>
          </p:cNvPr>
          <p:cNvSpPr txBox="1"/>
          <p:nvPr/>
        </p:nvSpPr>
        <p:spPr>
          <a:xfrm>
            <a:off x="1173088" y="61924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sp>
        <p:nvSpPr>
          <p:cNvPr id="45" name="Strzałka: w prawo 44">
            <a:extLst>
              <a:ext uri="{FF2B5EF4-FFF2-40B4-BE49-F238E27FC236}">
                <a16:creationId xmlns:a16="http://schemas.microsoft.com/office/drawing/2014/main" id="{0B65611C-755C-65A0-5658-4F2C6A38D58D}"/>
              </a:ext>
            </a:extLst>
          </p:cNvPr>
          <p:cNvSpPr/>
          <p:nvPr/>
        </p:nvSpPr>
        <p:spPr>
          <a:xfrm>
            <a:off x="1609327" y="6202779"/>
            <a:ext cx="847793" cy="2564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661867-A53E-59E1-C825-587ABEB95339}"/>
              </a:ext>
            </a:extLst>
          </p:cNvPr>
          <p:cNvSpPr/>
          <p:nvPr/>
        </p:nvSpPr>
        <p:spPr>
          <a:xfrm>
            <a:off x="4996588" y="4907298"/>
            <a:ext cx="1663909" cy="158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BRAM 2 port 3x4 piksele </a:t>
            </a:r>
            <a:r>
              <a:rPr lang="pl-PL" dirty="0" err="1"/>
              <a:t>Input_matrix</a:t>
            </a:r>
            <a:endParaRPr lang="pl-PL" dirty="0"/>
          </a:p>
        </p:txBody>
      </p:sp>
      <p:sp>
        <p:nvSpPr>
          <p:cNvPr id="47" name="Strzałka: w prawo 46">
            <a:extLst>
              <a:ext uri="{FF2B5EF4-FFF2-40B4-BE49-F238E27FC236}">
                <a16:creationId xmlns:a16="http://schemas.microsoft.com/office/drawing/2014/main" id="{F8C098F1-EE22-2782-669D-9A6AFC309308}"/>
              </a:ext>
            </a:extLst>
          </p:cNvPr>
          <p:cNvSpPr/>
          <p:nvPr/>
        </p:nvSpPr>
        <p:spPr>
          <a:xfrm>
            <a:off x="3460679" y="6200312"/>
            <a:ext cx="1498434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piksele/ 32bit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3FC93E8-250F-CCD7-807A-35B090486636}"/>
              </a:ext>
            </a:extLst>
          </p:cNvPr>
          <p:cNvSpPr/>
          <p:nvPr/>
        </p:nvSpPr>
        <p:spPr>
          <a:xfrm>
            <a:off x="2555332" y="3352870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fifo_input_bram</a:t>
            </a:r>
            <a:r>
              <a:rPr lang="pl-PL" dirty="0"/>
              <a:t>_</a:t>
            </a:r>
            <a:br>
              <a:rPr lang="pl-PL" dirty="0"/>
            </a:br>
            <a:r>
              <a:rPr lang="pl-PL" dirty="0" err="1"/>
              <a:t>control_unit</a:t>
            </a:r>
            <a:endParaRPr lang="pl-PL" dirty="0"/>
          </a:p>
        </p:txBody>
      </p: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9078F99A-A383-C143-B13F-1B2789D6BFDE}"/>
              </a:ext>
            </a:extLst>
          </p:cNvPr>
          <p:cNvCxnSpPr>
            <a:stCxn id="48" idx="2"/>
          </p:cNvCxnSpPr>
          <p:nvPr/>
        </p:nvCxnSpPr>
        <p:spPr>
          <a:xfrm rot="5400000">
            <a:off x="2931238" y="5471269"/>
            <a:ext cx="1213094" cy="154212"/>
          </a:xfrm>
          <a:prstGeom prst="bentConnector3">
            <a:avLst>
              <a:gd name="adj1" fmla="val 994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49">
            <a:extLst>
              <a:ext uri="{FF2B5EF4-FFF2-40B4-BE49-F238E27FC236}">
                <a16:creationId xmlns:a16="http://schemas.microsoft.com/office/drawing/2014/main" id="{BBF9A968-0A37-E69E-5AF0-E54356BB030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206003" y="4911191"/>
            <a:ext cx="794479" cy="7866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CDA777C-F148-44B2-445E-F843150BEA61}"/>
              </a:ext>
            </a:extLst>
          </p:cNvPr>
          <p:cNvSpPr txBox="1"/>
          <p:nvPr/>
        </p:nvSpPr>
        <p:spPr>
          <a:xfrm>
            <a:off x="3931775" y="5440265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Wejście BRAM</a:t>
            </a:r>
          </a:p>
          <a:p>
            <a:r>
              <a:rPr lang="pl-PL" sz="1050" dirty="0"/>
              <a:t>Adres i sygnał en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A5D8353-F204-4CF2-0EC4-4DE0F8AA1E58}"/>
              </a:ext>
            </a:extLst>
          </p:cNvPr>
          <p:cNvSpPr txBox="1"/>
          <p:nvPr/>
        </p:nvSpPr>
        <p:spPr>
          <a:xfrm>
            <a:off x="2949962" y="5155960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Wyjście FIFO</a:t>
            </a:r>
          </a:p>
          <a:p>
            <a:r>
              <a:rPr lang="pl-PL" sz="1050" dirty="0"/>
              <a:t>Sygnał </a:t>
            </a:r>
            <a:r>
              <a:rPr lang="pl-PL" sz="1050" dirty="0" err="1"/>
              <a:t>ready</a:t>
            </a:r>
            <a:endParaRPr lang="pl-PL" sz="1050" dirty="0"/>
          </a:p>
        </p:txBody>
      </p:sp>
      <p:sp>
        <p:nvSpPr>
          <p:cNvPr id="58" name="Strzałka: w prawo 57">
            <a:extLst>
              <a:ext uri="{FF2B5EF4-FFF2-40B4-BE49-F238E27FC236}">
                <a16:creationId xmlns:a16="http://schemas.microsoft.com/office/drawing/2014/main" id="{D1979C10-ECDD-DB51-D72B-8175EE6A809F}"/>
              </a:ext>
            </a:extLst>
          </p:cNvPr>
          <p:cNvSpPr/>
          <p:nvPr/>
        </p:nvSpPr>
        <p:spPr>
          <a:xfrm>
            <a:off x="6651153" y="5418714"/>
            <a:ext cx="853486" cy="14059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Cały wiersz/ 128bit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CF7B09C4-26E3-9C43-8D80-C4ADD87F9C22}"/>
              </a:ext>
            </a:extLst>
          </p:cNvPr>
          <p:cNvSpPr/>
          <p:nvPr/>
        </p:nvSpPr>
        <p:spPr>
          <a:xfrm>
            <a:off x="7549339" y="5406129"/>
            <a:ext cx="1737776" cy="13748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  <a:p>
            <a:pPr algn="ctr"/>
            <a:r>
              <a:rPr lang="pl-PL" dirty="0"/>
              <a:t>(zestaw </a:t>
            </a:r>
            <a:r>
              <a:rPr lang="pl-PL" dirty="0" err="1"/>
              <a:t>multiplexerów</a:t>
            </a:r>
            <a:r>
              <a:rPr lang="pl-PL" dirty="0"/>
              <a:t>)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3517F16-4000-C555-6F50-542671AAB920}"/>
              </a:ext>
            </a:extLst>
          </p:cNvPr>
          <p:cNvSpPr/>
          <p:nvPr/>
        </p:nvSpPr>
        <p:spPr>
          <a:xfrm>
            <a:off x="10610021" y="1215887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write</a:t>
            </a:r>
            <a:r>
              <a:rPr lang="pl-PL" sz="1050" dirty="0"/>
              <a:t> (HLS)</a:t>
            </a:r>
          </a:p>
          <a:p>
            <a:pPr algn="ctr"/>
            <a:endParaRPr lang="pl-PL" sz="900" dirty="0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F0737BC9-D8C8-A8DA-552A-06B3055C98B6}"/>
              </a:ext>
            </a:extLst>
          </p:cNvPr>
          <p:cNvSpPr txBox="1"/>
          <p:nvPr/>
        </p:nvSpPr>
        <p:spPr>
          <a:xfrm>
            <a:off x="10550126" y="11404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62" name="Tabela 11">
            <a:extLst>
              <a:ext uri="{FF2B5EF4-FFF2-40B4-BE49-F238E27FC236}">
                <a16:creationId xmlns:a16="http://schemas.microsoft.com/office/drawing/2014/main" id="{AA8218DB-16AC-CC56-2CAA-A80AD5FE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0006"/>
              </p:ext>
            </p:extLst>
          </p:nvPr>
        </p:nvGraphicFramePr>
        <p:xfrm>
          <a:off x="10610019" y="1492886"/>
          <a:ext cx="10916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52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1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Done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Start_Address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Num_of_pixels</a:t>
                      </a:r>
                      <a:endParaRPr lang="pl-PL" sz="1100" dirty="0"/>
                    </a:p>
                    <a:p>
                      <a:r>
                        <a:rPr lang="pl-PL" sz="1100" dirty="0"/>
                        <a:t>(</a:t>
                      </a:r>
                      <a:r>
                        <a:rPr lang="pl-PL" sz="1100" dirty="0" err="1"/>
                        <a:t>without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padding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pixesls</a:t>
                      </a:r>
                      <a:r>
                        <a:rPr lang="pl-PL" sz="11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3D3A4EDE-A6AC-A201-49BC-04FEBD81FD99}"/>
              </a:ext>
            </a:extLst>
          </p:cNvPr>
          <p:cNvSpPr txBox="1"/>
          <p:nvPr/>
        </p:nvSpPr>
        <p:spPr>
          <a:xfrm>
            <a:off x="11556026" y="117049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96ADCB6-65A0-8DC2-011F-FF441F5BBF70}"/>
              </a:ext>
            </a:extLst>
          </p:cNvPr>
          <p:cNvSpPr txBox="1"/>
          <p:nvPr/>
        </p:nvSpPr>
        <p:spPr>
          <a:xfrm>
            <a:off x="10708824" y="312847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cxnSp>
        <p:nvCxnSpPr>
          <p:cNvPr id="66" name="Łącznik: łamany 65">
            <a:extLst>
              <a:ext uri="{FF2B5EF4-FFF2-40B4-BE49-F238E27FC236}">
                <a16:creationId xmlns:a16="http://schemas.microsoft.com/office/drawing/2014/main" id="{EC27EEC7-8CE0-47E4-8D61-0787FFBA9F6C}"/>
              </a:ext>
            </a:extLst>
          </p:cNvPr>
          <p:cNvCxnSpPr>
            <a:endCxn id="63" idx="0"/>
          </p:cNvCxnSpPr>
          <p:nvPr/>
        </p:nvCxnSpPr>
        <p:spPr>
          <a:xfrm>
            <a:off x="9713842" y="669736"/>
            <a:ext cx="2142908" cy="500761"/>
          </a:xfrm>
          <a:prstGeom prst="bentConnector2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C6CA9C4-BCE8-E67C-B5F5-649D3E06B849}"/>
              </a:ext>
            </a:extLst>
          </p:cNvPr>
          <p:cNvSpPr txBox="1"/>
          <p:nvPr/>
        </p:nvSpPr>
        <p:spPr>
          <a:xfrm>
            <a:off x="6125803" y="1116453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617F48F4-6120-8E72-219D-89B868E097C2}"/>
              </a:ext>
            </a:extLst>
          </p:cNvPr>
          <p:cNvSpPr txBox="1"/>
          <p:nvPr/>
        </p:nvSpPr>
        <p:spPr>
          <a:xfrm>
            <a:off x="9033657" y="545926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53985DB-6437-BCEE-8F7B-68998E066283}"/>
              </a:ext>
            </a:extLst>
          </p:cNvPr>
          <p:cNvSpPr txBox="1"/>
          <p:nvPr/>
        </p:nvSpPr>
        <p:spPr>
          <a:xfrm>
            <a:off x="10272005" y="3304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cxnSp>
        <p:nvCxnSpPr>
          <p:cNvPr id="80" name="Łącznik: łamany 79">
            <a:extLst>
              <a:ext uri="{FF2B5EF4-FFF2-40B4-BE49-F238E27FC236}">
                <a16:creationId xmlns:a16="http://schemas.microsoft.com/office/drawing/2014/main" id="{4ADC7787-6939-FB02-37DE-ED297C7E98B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H="1" flipV="1">
            <a:off x="7959541" y="-723044"/>
            <a:ext cx="1038187" cy="4765268"/>
          </a:xfrm>
          <a:prstGeom prst="bentConnector4">
            <a:avLst>
              <a:gd name="adj1" fmla="val -22019"/>
              <a:gd name="adj2" fmla="val 21651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8F85CA80-9E32-F692-5720-5147244E5B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019" y="2178685"/>
            <a:ext cx="6070855" cy="721236"/>
          </a:xfrm>
          <a:prstGeom prst="bentConnector3">
            <a:avLst>
              <a:gd name="adj1" fmla="val 35926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27DDED2-A400-D588-FE6B-31DBA80952B2}"/>
              </a:ext>
            </a:extLst>
          </p:cNvPr>
          <p:cNvSpPr/>
          <p:nvPr/>
        </p:nvSpPr>
        <p:spPr>
          <a:xfrm rot="16200000">
            <a:off x="10627494" y="3681965"/>
            <a:ext cx="645712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AA2501C2-CF3A-85A0-69A9-A929C421FCA1}"/>
              </a:ext>
            </a:extLst>
          </p:cNvPr>
          <p:cNvSpPr/>
          <p:nvPr/>
        </p:nvSpPr>
        <p:spPr>
          <a:xfrm rot="16200000">
            <a:off x="10791045" y="3305571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5CE051-98EA-2699-8A6B-0F9BEF7177B4}"/>
              </a:ext>
            </a:extLst>
          </p:cNvPr>
          <p:cNvSpPr txBox="1"/>
          <p:nvPr/>
        </p:nvSpPr>
        <p:spPr>
          <a:xfrm>
            <a:off x="11106594" y="3449215"/>
            <a:ext cx="1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Przetworzone piksele /32bit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8101858-AC3A-4C2A-F2B4-95689EF0C8DB}"/>
              </a:ext>
            </a:extLst>
          </p:cNvPr>
          <p:cNvSpPr/>
          <p:nvPr/>
        </p:nvSpPr>
        <p:spPr>
          <a:xfrm>
            <a:off x="5754162" y="2294864"/>
            <a:ext cx="1837775" cy="1266304"/>
          </a:xfrm>
          <a:prstGeom prst="rect">
            <a:avLst/>
          </a:prstGeom>
          <a:solidFill>
            <a:srgbClr val="D44C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 </a:t>
            </a: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F17E0984-C218-BD76-9F08-D0AE7A738CCF}"/>
              </a:ext>
            </a:extLst>
          </p:cNvPr>
          <p:cNvSpPr/>
          <p:nvPr/>
        </p:nvSpPr>
        <p:spPr>
          <a:xfrm>
            <a:off x="4289563" y="2438548"/>
            <a:ext cx="1434652" cy="1504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37915CB-8614-A0AC-D666-AB8288371247}"/>
              </a:ext>
            </a:extLst>
          </p:cNvPr>
          <p:cNvSpPr txBox="1"/>
          <p:nvPr/>
        </p:nvSpPr>
        <p:spPr>
          <a:xfrm>
            <a:off x="5703412" y="2402564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E9AB4-B91D-EFCE-AD53-B7DF92D3AAA6}"/>
              </a:ext>
            </a:extLst>
          </p:cNvPr>
          <p:cNvSpPr/>
          <p:nvPr/>
        </p:nvSpPr>
        <p:spPr>
          <a:xfrm>
            <a:off x="7876617" y="4034173"/>
            <a:ext cx="1371491" cy="126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BRAM 2 port 3x3 pamięć </a:t>
            </a:r>
            <a:r>
              <a:rPr lang="pl-PL" sz="1200" dirty="0" err="1"/>
              <a:t>kernela</a:t>
            </a:r>
            <a:endParaRPr lang="pl-PL" sz="1200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F6098F6-FF53-F532-C833-C9F524C7F5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04156" y="2919123"/>
            <a:ext cx="3672461" cy="1748202"/>
          </a:xfrm>
          <a:prstGeom prst="bentConnector3">
            <a:avLst>
              <a:gd name="adj1" fmla="val 34664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A4B696E-2B27-0BCA-DB4E-F0BC41D9BDC5}"/>
              </a:ext>
            </a:extLst>
          </p:cNvPr>
          <p:cNvSpPr/>
          <p:nvPr/>
        </p:nvSpPr>
        <p:spPr>
          <a:xfrm>
            <a:off x="9271748" y="5619476"/>
            <a:ext cx="853486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3 piksele /72 bit</a:t>
            </a:r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5839B357-A329-7869-EE97-5FB748CF77BE}"/>
              </a:ext>
            </a:extLst>
          </p:cNvPr>
          <p:cNvSpPr/>
          <p:nvPr/>
        </p:nvSpPr>
        <p:spPr>
          <a:xfrm>
            <a:off x="9241049" y="4310308"/>
            <a:ext cx="990998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 3 współczynniki /72 bit</a:t>
            </a:r>
          </a:p>
          <a:p>
            <a:pPr algn="ctr"/>
            <a:r>
              <a:rPr lang="pl-PL" sz="1050" dirty="0">
                <a:solidFill>
                  <a:schemeClr val="tx1"/>
                </a:solidFill>
              </a:rPr>
              <a:t>3*24 bit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995F911-650D-7249-6045-409FCBBCC9A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498894" y="2736724"/>
            <a:ext cx="349712" cy="19986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6F5BB94-8FBE-C663-7F0D-AFF33A9BAF32}"/>
              </a:ext>
            </a:extLst>
          </p:cNvPr>
          <p:cNvSpPr txBox="1"/>
          <p:nvPr/>
        </p:nvSpPr>
        <p:spPr>
          <a:xfrm>
            <a:off x="5353880" y="372487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Żądanie kolejnego </a:t>
            </a:r>
          </a:p>
          <a:p>
            <a:r>
              <a:rPr lang="pl-PL" sz="1000" dirty="0"/>
              <a:t>wiersza/wierszy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5005CC9-C4FC-DADA-F094-51DEB10FDB6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03242" y="2928016"/>
            <a:ext cx="1150920" cy="408219"/>
          </a:xfrm>
          <a:prstGeom prst="bentConnector3">
            <a:avLst>
              <a:gd name="adj1" fmla="val 35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75F354-EA47-49E3-C537-1F6B2E401139}"/>
              </a:ext>
            </a:extLst>
          </p:cNvPr>
          <p:cNvSpPr txBox="1"/>
          <p:nvPr/>
        </p:nvSpPr>
        <p:spPr>
          <a:xfrm>
            <a:off x="4651170" y="3128133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err="1"/>
              <a:t>ack</a:t>
            </a:r>
            <a:endParaRPr lang="pl-PL" sz="1050" dirty="0"/>
          </a:p>
        </p:txBody>
      </p:sp>
      <p:graphicFrame>
        <p:nvGraphicFramePr>
          <p:cNvPr id="35" name="Tabela 11">
            <a:extLst>
              <a:ext uri="{FF2B5EF4-FFF2-40B4-BE49-F238E27FC236}">
                <a16:creationId xmlns:a16="http://schemas.microsoft.com/office/drawing/2014/main" id="{A43131D7-F0C9-02A9-FF14-30D94CFD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4325"/>
              </p:ext>
            </p:extLst>
          </p:nvPr>
        </p:nvGraphicFramePr>
        <p:xfrm>
          <a:off x="6277602" y="2294863"/>
          <a:ext cx="10564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71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6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err="1"/>
                        <a:t>Done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Width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padding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Height</a:t>
                      </a:r>
                      <a:r>
                        <a:rPr lang="pl-PL" sz="600" dirty="0"/>
                        <a:t> (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</a:t>
                      </a:r>
                      <a:r>
                        <a:rPr lang="pl-PL" sz="600" dirty="0" err="1"/>
                        <a:t>padding</a:t>
                      </a:r>
                      <a:r>
                        <a:rPr lang="pl-PL" sz="6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39" name="pole tekstowe 38">
            <a:extLst>
              <a:ext uri="{FF2B5EF4-FFF2-40B4-BE49-F238E27FC236}">
                <a16:creationId xmlns:a16="http://schemas.microsoft.com/office/drawing/2014/main" id="{D1496912-1FA4-53C7-2029-9D406F0825E7}"/>
              </a:ext>
            </a:extLst>
          </p:cNvPr>
          <p:cNvSpPr txBox="1"/>
          <p:nvPr/>
        </p:nvSpPr>
        <p:spPr>
          <a:xfrm>
            <a:off x="5620455" y="4424359"/>
            <a:ext cx="1731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Nowe współczynniki </a:t>
            </a:r>
            <a:r>
              <a:rPr lang="pl-PL" sz="1050" dirty="0" err="1"/>
              <a:t>kernela</a:t>
            </a:r>
            <a:endParaRPr lang="pl-PL" sz="1050" dirty="0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31C1A7C-B8F4-3531-3C42-4ACC81741DB9}"/>
              </a:ext>
            </a:extLst>
          </p:cNvPr>
          <p:cNvSpPr/>
          <p:nvPr/>
        </p:nvSpPr>
        <p:spPr>
          <a:xfrm>
            <a:off x="10221705" y="4498983"/>
            <a:ext cx="1575638" cy="2088443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23C3BA24-5634-1D9E-E28D-EC4B11DF4F27}"/>
              </a:ext>
            </a:extLst>
          </p:cNvPr>
          <p:cNvCxnSpPr/>
          <p:nvPr/>
        </p:nvCxnSpPr>
        <p:spPr>
          <a:xfrm rot="16200000" flipH="1">
            <a:off x="6353915" y="4244841"/>
            <a:ext cx="1845282" cy="545565"/>
          </a:xfrm>
          <a:prstGeom prst="bentConnector3">
            <a:avLst>
              <a:gd name="adj1" fmla="val 417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6D5FCFDE-7003-9000-9B81-22C7D3AE0DFA}"/>
              </a:ext>
            </a:extLst>
          </p:cNvPr>
          <p:cNvSpPr txBox="1"/>
          <p:nvPr/>
        </p:nvSpPr>
        <p:spPr>
          <a:xfrm>
            <a:off x="6953694" y="4136172"/>
            <a:ext cx="11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Kontrola</a:t>
            </a:r>
            <a:endParaRPr lang="pl-PL" dirty="0"/>
          </a:p>
        </p:txBody>
      </p:sp>
      <p:sp>
        <p:nvSpPr>
          <p:cNvPr id="65" name="Strzałka: w prawo 64">
            <a:extLst>
              <a:ext uri="{FF2B5EF4-FFF2-40B4-BE49-F238E27FC236}">
                <a16:creationId xmlns:a16="http://schemas.microsoft.com/office/drawing/2014/main" id="{F5B04A1F-4438-3D1E-C562-7E8967775B80}"/>
              </a:ext>
            </a:extLst>
          </p:cNvPr>
          <p:cNvSpPr/>
          <p:nvPr/>
        </p:nvSpPr>
        <p:spPr>
          <a:xfrm rot="16200000">
            <a:off x="10693975" y="4239698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71" name="Łącznik prosty ze strzałką 70">
            <a:extLst>
              <a:ext uri="{FF2B5EF4-FFF2-40B4-BE49-F238E27FC236}">
                <a16:creationId xmlns:a16="http://schemas.microsoft.com/office/drawing/2014/main" id="{AD9463FB-AD42-9EDA-3D3F-2B002E05F352}"/>
              </a:ext>
            </a:extLst>
          </p:cNvPr>
          <p:cNvCxnSpPr/>
          <p:nvPr/>
        </p:nvCxnSpPr>
        <p:spPr>
          <a:xfrm flipV="1">
            <a:off x="11155845" y="4236639"/>
            <a:ext cx="0" cy="2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4EB5094-919F-FA21-BD9F-9FC7ECF43B9D}"/>
              </a:ext>
            </a:extLst>
          </p:cNvPr>
          <p:cNvSpPr txBox="1"/>
          <p:nvPr/>
        </p:nvSpPr>
        <p:spPr>
          <a:xfrm>
            <a:off x="11106594" y="4206375"/>
            <a:ext cx="9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vld_out</a:t>
            </a:r>
            <a:endParaRPr lang="pl-PL" sz="1400" dirty="0"/>
          </a:p>
        </p:txBody>
      </p:sp>
      <p:cxnSp>
        <p:nvCxnSpPr>
          <p:cNvPr id="73" name="Łącznik prosty ze strzałką 52">
            <a:extLst>
              <a:ext uri="{FF2B5EF4-FFF2-40B4-BE49-F238E27FC236}">
                <a16:creationId xmlns:a16="http://schemas.microsoft.com/office/drawing/2014/main" id="{668AD5FE-8E48-1562-69E1-9FCFACD1C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1904" y="3475434"/>
            <a:ext cx="627326" cy="6265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0B27E385-A67F-33FE-078D-D91544811E2B}"/>
              </a:ext>
            </a:extLst>
          </p:cNvPr>
          <p:cNvSpPr txBox="1"/>
          <p:nvPr/>
        </p:nvSpPr>
        <p:spPr>
          <a:xfrm>
            <a:off x="7469452" y="3557440"/>
            <a:ext cx="61092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Wybór wiersza</a:t>
            </a:r>
          </a:p>
        </p:txBody>
      </p: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EF64250C-78E3-7F58-FF62-34CF586726AD}"/>
              </a:ext>
            </a:extLst>
          </p:cNvPr>
          <p:cNvCxnSpPr>
            <a:stCxn id="16" idx="3"/>
          </p:cNvCxnSpPr>
          <p:nvPr/>
        </p:nvCxnSpPr>
        <p:spPr>
          <a:xfrm>
            <a:off x="7591937" y="2928016"/>
            <a:ext cx="2817646" cy="1586136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485A3557-7B5E-D8C5-6FDF-DE2148D5CE4B}"/>
              </a:ext>
            </a:extLst>
          </p:cNvPr>
          <p:cNvSpPr txBox="1"/>
          <p:nvPr/>
        </p:nvSpPr>
        <p:spPr>
          <a:xfrm>
            <a:off x="7932958" y="267730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Sygnały kontrolne:</a:t>
            </a:r>
          </a:p>
          <a:p>
            <a:r>
              <a:rPr lang="pl-PL" sz="1100" dirty="0"/>
              <a:t>en, </a:t>
            </a:r>
            <a:r>
              <a:rPr lang="pl-PL" sz="1100" dirty="0" err="1"/>
              <a:t>last_kernel</a:t>
            </a:r>
            <a:endParaRPr lang="pl-PL" sz="1100" dirty="0"/>
          </a:p>
        </p:txBody>
      </p:sp>
      <p:cxnSp>
        <p:nvCxnSpPr>
          <p:cNvPr id="102" name="Łącznik prosty ze strzałką 101">
            <a:extLst>
              <a:ext uri="{FF2B5EF4-FFF2-40B4-BE49-F238E27FC236}">
                <a16:creationId xmlns:a16="http://schemas.microsoft.com/office/drawing/2014/main" id="{CCDBD2C9-A9D3-5294-4ECE-D48320C54A2A}"/>
              </a:ext>
            </a:extLst>
          </p:cNvPr>
          <p:cNvCxnSpPr>
            <a:cxnSpLocks/>
          </p:cNvCxnSpPr>
          <p:nvPr/>
        </p:nvCxnSpPr>
        <p:spPr>
          <a:xfrm rot="5400000">
            <a:off x="5932777" y="4361396"/>
            <a:ext cx="1613489" cy="13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8856783B-DFBD-8952-74CA-171704869081}"/>
              </a:ext>
            </a:extLst>
          </p:cNvPr>
          <p:cNvSpPr txBox="1"/>
          <p:nvPr/>
        </p:nvSpPr>
        <p:spPr>
          <a:xfrm>
            <a:off x="6495617" y="4185675"/>
            <a:ext cx="6801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Kontrola</a:t>
            </a:r>
          </a:p>
        </p:txBody>
      </p: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C890CC-7E96-1606-B137-E004548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Bram 2 port </a:t>
            </a:r>
            <a:r>
              <a:rPr lang="pl-PL" dirty="0" err="1"/>
              <a:t>input_matrix</a:t>
            </a: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2B7E4C6-ADD8-AA87-EC7C-F681D92A2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25130"/>
              </p:ext>
            </p:extLst>
          </p:nvPr>
        </p:nvGraphicFramePr>
        <p:xfrm>
          <a:off x="1607931" y="2455699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920F8CC4-7342-B6B3-04E9-C57CD0450D7F}"/>
              </a:ext>
            </a:extLst>
          </p:cNvPr>
          <p:cNvSpPr/>
          <p:nvPr/>
        </p:nvSpPr>
        <p:spPr>
          <a:xfrm>
            <a:off x="145774" y="3611217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C4D553-9C30-FD0A-AAB2-874689D1F20C}"/>
              </a:ext>
            </a:extLst>
          </p:cNvPr>
          <p:cNvSpPr txBox="1"/>
          <p:nvPr/>
        </p:nvSpPr>
        <p:spPr>
          <a:xfrm>
            <a:off x="60583" y="408008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32bit </a:t>
            </a:r>
            <a:r>
              <a:rPr lang="pl-PL" dirty="0" err="1"/>
              <a:t>pixels</a:t>
            </a:r>
            <a:endParaRPr lang="pl-PL" dirty="0"/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12CF9344-0598-86E2-136D-FAA4829B920D}"/>
              </a:ext>
            </a:extLst>
          </p:cNvPr>
          <p:cNvSpPr/>
          <p:nvPr/>
        </p:nvSpPr>
        <p:spPr>
          <a:xfrm>
            <a:off x="6142383" y="3061252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964E36A-DBEF-2512-043B-01A7BF66964D}"/>
              </a:ext>
            </a:extLst>
          </p:cNvPr>
          <p:cNvSpPr txBox="1"/>
          <p:nvPr/>
        </p:nvSpPr>
        <p:spPr>
          <a:xfrm>
            <a:off x="6096000" y="4790661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C80E7A42-897C-8B67-B04C-34122A00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6593"/>
              </p:ext>
            </p:extLst>
          </p:nvPr>
        </p:nvGraphicFramePr>
        <p:xfrm>
          <a:off x="7929217" y="259127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208F7E5-F96E-1315-A7EA-A89319CF88A2}"/>
              </a:ext>
            </a:extLst>
          </p:cNvPr>
          <p:cNvSpPr txBox="1"/>
          <p:nvPr/>
        </p:nvSpPr>
        <p:spPr>
          <a:xfrm>
            <a:off x="7739270" y="479066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3D3A4AE7-0DB6-5219-97B6-0A67785FB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3170"/>
              </p:ext>
            </p:extLst>
          </p:nvPr>
        </p:nvGraphicFramePr>
        <p:xfrm>
          <a:off x="9720469" y="256460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AC9241F-9F87-09AC-EDFF-450EEEA67D8A}"/>
              </a:ext>
            </a:extLst>
          </p:cNvPr>
          <p:cNvSpPr txBox="1"/>
          <p:nvPr/>
        </p:nvSpPr>
        <p:spPr>
          <a:xfrm>
            <a:off x="9530522" y="476399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- 1</a:t>
            </a:r>
          </a:p>
        </p:txBody>
      </p:sp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C67D1E0C-434B-0F26-C836-EDE1B63E9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7076"/>
              </p:ext>
            </p:extLst>
          </p:nvPr>
        </p:nvGraphicFramePr>
        <p:xfrm>
          <a:off x="11264347" y="2591279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5615DEA-D751-874D-B6A7-AC38AC00CCB4}"/>
              </a:ext>
            </a:extLst>
          </p:cNvPr>
          <p:cNvSpPr txBox="1"/>
          <p:nvPr/>
        </p:nvSpPr>
        <p:spPr>
          <a:xfrm>
            <a:off x="11074400" y="479066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58595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2B6B7-F42F-5996-A0B3-FC8958BE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Realizacja Splotu - bram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AC78D959-1FDA-00E7-BC4B-D02D580B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4368"/>
              </p:ext>
            </p:extLst>
          </p:nvPr>
        </p:nvGraphicFramePr>
        <p:xfrm>
          <a:off x="1614557" y="3876707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dirty="0"/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461E485E-E3C1-7105-D252-CC0E51A837CF}"/>
              </a:ext>
            </a:extLst>
          </p:cNvPr>
          <p:cNvSpPr/>
          <p:nvPr/>
        </p:nvSpPr>
        <p:spPr>
          <a:xfrm>
            <a:off x="152400" y="5032225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9A2FBD-FD43-4F4F-7006-F8672AA4DE4F}"/>
              </a:ext>
            </a:extLst>
          </p:cNvPr>
          <p:cNvSpPr txBox="1"/>
          <p:nvPr/>
        </p:nvSpPr>
        <p:spPr>
          <a:xfrm>
            <a:off x="67209" y="5501093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32bit </a:t>
            </a:r>
            <a:r>
              <a:rPr lang="pl-PL" dirty="0" err="1"/>
              <a:t>pixels</a:t>
            </a:r>
            <a:endParaRPr lang="pl-PL" dirty="0"/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F2A9842E-ECC5-6394-B569-6ED1470E2C0D}"/>
              </a:ext>
            </a:extLst>
          </p:cNvPr>
          <p:cNvSpPr/>
          <p:nvPr/>
        </p:nvSpPr>
        <p:spPr>
          <a:xfrm>
            <a:off x="6149009" y="4482260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19FEE41-A0EF-6ABE-3010-F33B07CC22F5}"/>
              </a:ext>
            </a:extLst>
          </p:cNvPr>
          <p:cNvSpPr txBox="1"/>
          <p:nvPr/>
        </p:nvSpPr>
        <p:spPr>
          <a:xfrm>
            <a:off x="6102626" y="6211669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9" name="Tabela 10">
            <a:extLst>
              <a:ext uri="{FF2B5EF4-FFF2-40B4-BE49-F238E27FC236}">
                <a16:creationId xmlns:a16="http://schemas.microsoft.com/office/drawing/2014/main" id="{52505C3D-E57E-1AD8-A337-8E340CB1E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24848"/>
              </p:ext>
            </p:extLst>
          </p:nvPr>
        </p:nvGraphicFramePr>
        <p:xfrm>
          <a:off x="7935843" y="4012287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964F59-418F-A48A-74C6-58588C572EC9}"/>
              </a:ext>
            </a:extLst>
          </p:cNvPr>
          <p:cNvSpPr txBox="1"/>
          <p:nvPr/>
        </p:nvSpPr>
        <p:spPr>
          <a:xfrm>
            <a:off x="7745896" y="6211669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49A10F78-2DD4-B49C-AE64-7067C5E4B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68256"/>
              </p:ext>
            </p:extLst>
          </p:nvPr>
        </p:nvGraphicFramePr>
        <p:xfrm>
          <a:off x="1554922" y="1378672"/>
          <a:ext cx="4382052" cy="21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982370695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814965278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38556521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1472626898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71074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52362"/>
                  </a:ext>
                </a:extLst>
              </a:tr>
              <a:tr h="71626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K8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58445"/>
                  </a:ext>
                </a:extLst>
              </a:tr>
            </a:tbl>
          </a:graphicData>
        </a:graphic>
      </p:graphicFrame>
      <p:sp>
        <p:nvSpPr>
          <p:cNvPr id="12" name="Dymek mowy: prostokąt 11">
            <a:extLst>
              <a:ext uri="{FF2B5EF4-FFF2-40B4-BE49-F238E27FC236}">
                <a16:creationId xmlns:a16="http://schemas.microsoft.com/office/drawing/2014/main" id="{21A4BAA5-438A-8AC8-28FB-EBB0972ECE59}"/>
              </a:ext>
            </a:extLst>
          </p:cNvPr>
          <p:cNvSpPr/>
          <p:nvPr/>
        </p:nvSpPr>
        <p:spPr>
          <a:xfrm>
            <a:off x="6394175" y="138150"/>
            <a:ext cx="5042452" cy="1088194"/>
          </a:xfrm>
          <a:prstGeom prst="wedgeRectCallout">
            <a:avLst>
              <a:gd name="adj1" fmla="val -54604"/>
              <a:gd name="adj2" fmla="val 7041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Musi pamięć do </a:t>
            </a:r>
            <a:r>
              <a:rPr lang="pl-PL" dirty="0" err="1">
                <a:solidFill>
                  <a:schemeClr val="tx1"/>
                </a:solidFill>
              </a:rPr>
              <a:t>krenela</a:t>
            </a:r>
            <a:r>
              <a:rPr lang="pl-PL" dirty="0">
                <a:solidFill>
                  <a:schemeClr val="tx1"/>
                </a:solidFill>
              </a:rPr>
              <a:t> być 4x4 ponieważ gdyby było tylko 3x3 to nie dało by się na wyjściu zrobić 3*32bit tylko 1 *32 bit więc jest 4*32 bit 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CB50688-11EF-3B0D-1B8A-BF343A0FFFF2}"/>
              </a:ext>
            </a:extLst>
          </p:cNvPr>
          <p:cNvSpPr/>
          <p:nvPr/>
        </p:nvSpPr>
        <p:spPr>
          <a:xfrm>
            <a:off x="6062870" y="1696317"/>
            <a:ext cx="1159565" cy="147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E5DE200-6595-39D3-B50E-88342CF1624B}"/>
              </a:ext>
            </a:extLst>
          </p:cNvPr>
          <p:cNvSpPr txBox="1"/>
          <p:nvPr/>
        </p:nvSpPr>
        <p:spPr>
          <a:xfrm>
            <a:off x="6016487" y="3425726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128 bit </a:t>
            </a:r>
            <a:r>
              <a:rPr lang="pl-PL" dirty="0" err="1"/>
              <a:t>width</a:t>
            </a:r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row</a:t>
            </a:r>
            <a:endParaRPr lang="pl-PL" dirty="0"/>
          </a:p>
        </p:txBody>
      </p:sp>
      <p:graphicFrame>
        <p:nvGraphicFramePr>
          <p:cNvPr id="15" name="Tabela 10">
            <a:extLst>
              <a:ext uri="{FF2B5EF4-FFF2-40B4-BE49-F238E27FC236}">
                <a16:creationId xmlns:a16="http://schemas.microsoft.com/office/drawing/2014/main" id="{FDF968E9-9279-0117-D791-6C490AAD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45683"/>
              </p:ext>
            </p:extLst>
          </p:nvPr>
        </p:nvGraphicFramePr>
        <p:xfrm>
          <a:off x="7849704" y="1226344"/>
          <a:ext cx="631687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564210177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2317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5862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764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8554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6E23683-85A7-5D25-A3C9-F1A2B814A7CE}"/>
              </a:ext>
            </a:extLst>
          </p:cNvPr>
          <p:cNvSpPr txBox="1"/>
          <p:nvPr/>
        </p:nvSpPr>
        <p:spPr>
          <a:xfrm>
            <a:off x="7659757" y="3425726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Addr</a:t>
            </a:r>
            <a:r>
              <a:rPr lang="pl-PL" dirty="0"/>
              <a:t> - 0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F0F0DF9F-040E-3124-19C4-4C69B0CB9FC5}"/>
              </a:ext>
            </a:extLst>
          </p:cNvPr>
          <p:cNvSpPr/>
          <p:nvPr/>
        </p:nvSpPr>
        <p:spPr>
          <a:xfrm>
            <a:off x="1464365" y="1311965"/>
            <a:ext cx="4532244" cy="80175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319E66AF-4296-1EFC-C5F7-04B3267B9F6A}"/>
              </a:ext>
            </a:extLst>
          </p:cNvPr>
          <p:cNvSpPr/>
          <p:nvPr/>
        </p:nvSpPr>
        <p:spPr>
          <a:xfrm>
            <a:off x="1530626" y="3848760"/>
            <a:ext cx="4532244" cy="80175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44A308A8-338D-9C61-329A-348378B78949}"/>
              </a:ext>
            </a:extLst>
          </p:cNvPr>
          <p:cNvSpPr/>
          <p:nvPr/>
        </p:nvSpPr>
        <p:spPr>
          <a:xfrm rot="2130052">
            <a:off x="8830474" y="2244703"/>
            <a:ext cx="967409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BA2E05D5-52EA-5AEC-E040-85A2E0030313}"/>
              </a:ext>
            </a:extLst>
          </p:cNvPr>
          <p:cNvSpPr/>
          <p:nvPr/>
        </p:nvSpPr>
        <p:spPr>
          <a:xfrm rot="19291088">
            <a:off x="8890110" y="4614762"/>
            <a:ext cx="967409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EA1A499-F9A8-F9B6-8C85-7F335A628E06}"/>
              </a:ext>
            </a:extLst>
          </p:cNvPr>
          <p:cNvSpPr/>
          <p:nvPr/>
        </p:nvSpPr>
        <p:spPr>
          <a:xfrm>
            <a:off x="7849704" y="1712843"/>
            <a:ext cx="631687" cy="1570078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831DFF9-3BD8-FC84-B9DC-07FB478FE3D8}"/>
              </a:ext>
            </a:extLst>
          </p:cNvPr>
          <p:cNvSpPr/>
          <p:nvPr/>
        </p:nvSpPr>
        <p:spPr>
          <a:xfrm>
            <a:off x="7935843" y="4482260"/>
            <a:ext cx="631687" cy="1570078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8DA27A7D-24EB-94F1-C13B-FB2F7F5C5B97}"/>
              </a:ext>
            </a:extLst>
          </p:cNvPr>
          <p:cNvSpPr/>
          <p:nvPr/>
        </p:nvSpPr>
        <p:spPr>
          <a:xfrm>
            <a:off x="115801" y="2219097"/>
            <a:ext cx="1311965" cy="40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F40FEC4-4D4C-F5D9-1DFF-65E673C5E010}"/>
              </a:ext>
            </a:extLst>
          </p:cNvPr>
          <p:cNvSpPr txBox="1"/>
          <p:nvPr/>
        </p:nvSpPr>
        <p:spPr>
          <a:xfrm>
            <a:off x="30610" y="2687965"/>
            <a:ext cx="159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24bit </a:t>
            </a:r>
            <a:r>
              <a:rPr lang="pl-PL" dirty="0" err="1"/>
              <a:t>kernels</a:t>
            </a:r>
            <a:endParaRPr lang="pl-PL" dirty="0"/>
          </a:p>
          <a:p>
            <a:r>
              <a:rPr lang="pl-PL" dirty="0"/>
              <a:t>(10bit </a:t>
            </a:r>
            <a:r>
              <a:rPr lang="pl-PL" dirty="0" err="1"/>
              <a:t>fraction</a:t>
            </a:r>
            <a:r>
              <a:rPr lang="pl-PL" dirty="0"/>
              <a:t>)</a:t>
            </a:r>
          </a:p>
          <a:p>
            <a:r>
              <a:rPr lang="pl-PL" dirty="0"/>
              <a:t>(with </a:t>
            </a:r>
            <a:r>
              <a:rPr lang="pl-PL" dirty="0" err="1"/>
              <a:t>padding</a:t>
            </a:r>
            <a:r>
              <a:rPr lang="pl-PL" dirty="0"/>
              <a:t>)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144DDA9-8150-883A-A4E0-BD5AD1667661}"/>
              </a:ext>
            </a:extLst>
          </p:cNvPr>
          <p:cNvSpPr/>
          <p:nvPr/>
        </p:nvSpPr>
        <p:spPr>
          <a:xfrm>
            <a:off x="10210800" y="1712843"/>
            <a:ext cx="1617380" cy="419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091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01C93-531D-4F8C-CB71-594B3FA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Datapath</a:t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54647FC-4BF6-06A0-A485-86DEB42F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1196"/>
              </p:ext>
            </p:extLst>
          </p:nvPr>
        </p:nvGraphicFramePr>
        <p:xfrm>
          <a:off x="1451113" y="2494860"/>
          <a:ext cx="641626" cy="203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311643703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1343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30621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27698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76799"/>
                  </a:ext>
                </a:extLst>
              </a:tr>
            </a:tbl>
          </a:graphicData>
        </a:graphic>
      </p:graphicFrame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27EA96B6-B298-17C7-40C7-48EB129E69A0}"/>
              </a:ext>
            </a:extLst>
          </p:cNvPr>
          <p:cNvSpPr/>
          <p:nvPr/>
        </p:nvSpPr>
        <p:spPr>
          <a:xfrm>
            <a:off x="2154262" y="3097335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128bit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AE6672C-5974-2A9F-C947-20503025363A}"/>
              </a:ext>
            </a:extLst>
          </p:cNvPr>
          <p:cNvSpPr/>
          <p:nvPr/>
        </p:nvSpPr>
        <p:spPr>
          <a:xfrm>
            <a:off x="3384076" y="2528579"/>
            <a:ext cx="2048372" cy="1972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D3CDA37-8F22-BF32-B5DC-A1797C829C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408262" y="4501017"/>
            <a:ext cx="0" cy="7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CF45C4-548C-39F2-AE43-CD585A704F14}"/>
              </a:ext>
            </a:extLst>
          </p:cNvPr>
          <p:cNvSpPr txBox="1"/>
          <p:nvPr/>
        </p:nvSpPr>
        <p:spPr>
          <a:xfrm>
            <a:off x="4361878" y="4666581"/>
            <a:ext cx="100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offset[1:0]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F43AE775-2815-98A0-5767-767EE0BFC6AE}"/>
              </a:ext>
            </a:extLst>
          </p:cNvPr>
          <p:cNvSpPr/>
          <p:nvPr/>
        </p:nvSpPr>
        <p:spPr>
          <a:xfrm>
            <a:off x="5555494" y="3097335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72bit</a:t>
            </a:r>
          </a:p>
        </p:txBody>
      </p:sp>
      <p:sp>
        <p:nvSpPr>
          <p:cNvPr id="12" name="Dymek mowy: prostokąt z zaokrąglonymi rogami 11">
            <a:extLst>
              <a:ext uri="{FF2B5EF4-FFF2-40B4-BE49-F238E27FC236}">
                <a16:creationId xmlns:a16="http://schemas.microsoft.com/office/drawing/2014/main" id="{272950E1-015A-B219-F921-FE647BCB804B}"/>
              </a:ext>
            </a:extLst>
          </p:cNvPr>
          <p:cNvSpPr/>
          <p:nvPr/>
        </p:nvSpPr>
        <p:spPr>
          <a:xfrm>
            <a:off x="5367127" y="479072"/>
            <a:ext cx="2110889" cy="1914939"/>
          </a:xfrm>
          <a:prstGeom prst="wedgeRoundRectCallout">
            <a:avLst>
              <a:gd name="adj1" fmla="val -23030"/>
              <a:gd name="adj2" fmla="val 874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</a:rPr>
              <a:t>Jest 72 bit bo bierzemy tylko 3 bity oraz ucinamy każdy </a:t>
            </a:r>
            <a:r>
              <a:rPr lang="pl-PL" dirty="0" err="1">
                <a:solidFill>
                  <a:schemeClr val="tx1"/>
                </a:solidFill>
              </a:rPr>
              <a:t>pixel</a:t>
            </a:r>
            <a:r>
              <a:rPr lang="pl-PL" dirty="0">
                <a:solidFill>
                  <a:schemeClr val="tx1"/>
                </a:solidFill>
              </a:rPr>
              <a:t> do 24 bit bo reszta do </a:t>
            </a:r>
            <a:r>
              <a:rPr lang="pl-PL" dirty="0" err="1">
                <a:solidFill>
                  <a:schemeClr val="tx1"/>
                </a:solidFill>
              </a:rPr>
              <a:t>alignment</a:t>
            </a:r>
            <a:r>
              <a:rPr lang="pl-PL" dirty="0">
                <a:solidFill>
                  <a:schemeClr val="tx1"/>
                </a:solidFill>
              </a:rPr>
              <a:t> do 32. 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DA62EDE-641F-D0BF-4053-1893C2B8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19750"/>
              </p:ext>
            </p:extLst>
          </p:nvPr>
        </p:nvGraphicFramePr>
        <p:xfrm>
          <a:off x="7157203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41A925-1B3D-A193-8EBD-A2E7B2635001}"/>
              </a:ext>
            </a:extLst>
          </p:cNvPr>
          <p:cNvSpPr txBox="1"/>
          <p:nvPr/>
        </p:nvSpPr>
        <p:spPr>
          <a:xfrm>
            <a:off x="7017026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0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C1CFBAD-77D7-12BC-6215-1846CDB2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7646"/>
              </p:ext>
            </p:extLst>
          </p:nvPr>
        </p:nvGraphicFramePr>
        <p:xfrm>
          <a:off x="8412551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29318B0-CB98-872F-3D87-D68E11DBF8DC}"/>
              </a:ext>
            </a:extLst>
          </p:cNvPr>
          <p:cNvSpPr txBox="1"/>
          <p:nvPr/>
        </p:nvSpPr>
        <p:spPr>
          <a:xfrm>
            <a:off x="8272374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1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65E208-72AF-D6B4-D557-F640806DD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9140"/>
              </p:ext>
            </p:extLst>
          </p:nvPr>
        </p:nvGraphicFramePr>
        <p:xfrm>
          <a:off x="9523584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785648C-E783-B151-C31B-DA5E43F265D4}"/>
              </a:ext>
            </a:extLst>
          </p:cNvPr>
          <p:cNvSpPr txBox="1"/>
          <p:nvPr/>
        </p:nvSpPr>
        <p:spPr>
          <a:xfrm>
            <a:off x="9383407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2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A3F9CD0-99EE-4D36-C214-22A2DB69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44210"/>
              </p:ext>
            </p:extLst>
          </p:nvPr>
        </p:nvGraphicFramePr>
        <p:xfrm>
          <a:off x="10494440" y="2749844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9D8042E-B343-9633-7F02-C2D0865A2D70}"/>
              </a:ext>
            </a:extLst>
          </p:cNvPr>
          <p:cNvSpPr txBox="1"/>
          <p:nvPr/>
        </p:nvSpPr>
        <p:spPr>
          <a:xfrm>
            <a:off x="10354263" y="4501017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offset 3</a:t>
            </a:r>
          </a:p>
        </p:txBody>
      </p:sp>
      <p:sp>
        <p:nvSpPr>
          <p:cNvPr id="23" name="Dymek mowy: prostokąt z zaokrąglonymi rogami 22">
            <a:extLst>
              <a:ext uri="{FF2B5EF4-FFF2-40B4-BE49-F238E27FC236}">
                <a16:creationId xmlns:a16="http://schemas.microsoft.com/office/drawing/2014/main" id="{D651D44B-3CAB-EA76-5AC7-83E627ABF639}"/>
              </a:ext>
            </a:extLst>
          </p:cNvPr>
          <p:cNvSpPr/>
          <p:nvPr/>
        </p:nvSpPr>
        <p:spPr>
          <a:xfrm>
            <a:off x="3384076" y="788159"/>
            <a:ext cx="1678254" cy="1068093"/>
          </a:xfrm>
          <a:prstGeom prst="wedgeRoundRectCallout">
            <a:avLst>
              <a:gd name="adj1" fmla="val -18464"/>
              <a:gd name="adj2" fmla="val 8483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Następuje offset z zawijaniem</a:t>
            </a:r>
          </a:p>
        </p:txBody>
      </p:sp>
    </p:spTree>
    <p:extLst>
      <p:ext uri="{BB962C8B-B14F-4D97-AF65-F5344CB8AC3E}">
        <p14:creationId xmlns:p14="http://schemas.microsoft.com/office/powerpoint/2010/main" val="417783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D6DAE-77B8-A14E-44D2-F681526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8"/>
            <a:ext cx="10515600" cy="1325563"/>
          </a:xfrm>
        </p:spPr>
        <p:txBody>
          <a:bodyPr/>
          <a:lstStyle/>
          <a:p>
            <a:r>
              <a:rPr lang="pl-PL" sz="3600" dirty="0" err="1"/>
              <a:t>MAC</a:t>
            </a:r>
            <a:r>
              <a:rPr lang="pl-PL" dirty="0" err="1"/>
              <a:t>_</a:t>
            </a:r>
            <a:r>
              <a:rPr lang="pl-PL" sz="3600" dirty="0" err="1"/>
              <a:t>wrapper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F8E5735-ABBE-3C66-CCA0-45D1A8C52D9F}"/>
              </a:ext>
            </a:extLst>
          </p:cNvPr>
          <p:cNvSpPr/>
          <p:nvPr/>
        </p:nvSpPr>
        <p:spPr>
          <a:xfrm>
            <a:off x="2840244" y="1690688"/>
            <a:ext cx="2493755" cy="3908355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F30A359-0F0E-5323-4C15-4D55453E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00948"/>
              </p:ext>
            </p:extLst>
          </p:nvPr>
        </p:nvGraphicFramePr>
        <p:xfrm>
          <a:off x="633359" y="2961013"/>
          <a:ext cx="641626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26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BFB1049-48BE-6C19-1599-020079B8DAE5}"/>
              </a:ext>
            </a:extLst>
          </p:cNvPr>
          <p:cNvSpPr/>
          <p:nvPr/>
        </p:nvSpPr>
        <p:spPr>
          <a:xfrm>
            <a:off x="1562815" y="3308503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72bit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928B2B1C-A99E-5854-6901-43377A090637}"/>
              </a:ext>
            </a:extLst>
          </p:cNvPr>
          <p:cNvSpPr/>
          <p:nvPr/>
        </p:nvSpPr>
        <p:spPr>
          <a:xfrm rot="5400000">
            <a:off x="2853496" y="5111324"/>
            <a:ext cx="298174" cy="3246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4074BC21-DC80-0858-48D5-84188E6D9AAA}"/>
              </a:ext>
            </a:extLst>
          </p:cNvPr>
          <p:cNvCxnSpPr>
            <a:stCxn id="7" idx="3"/>
          </p:cNvCxnSpPr>
          <p:nvPr/>
        </p:nvCxnSpPr>
        <p:spPr>
          <a:xfrm flipH="1">
            <a:off x="2140226" y="5273663"/>
            <a:ext cx="700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6E45498-BBE0-23F4-A40C-F5A4D312C4AC}"/>
              </a:ext>
            </a:extLst>
          </p:cNvPr>
          <p:cNvSpPr txBox="1"/>
          <p:nvPr/>
        </p:nvSpPr>
        <p:spPr>
          <a:xfrm>
            <a:off x="2084474" y="5238084"/>
            <a:ext cx="7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clk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15F0B2-B8BD-3CFB-A827-704E4425930C}"/>
              </a:ext>
            </a:extLst>
          </p:cNvPr>
          <p:cNvSpPr txBox="1"/>
          <p:nvPr/>
        </p:nvSpPr>
        <p:spPr>
          <a:xfrm>
            <a:off x="2846979" y="3532554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pix_vec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9E383B8-ADFF-2A37-B7B0-81283DF21098}"/>
              </a:ext>
            </a:extLst>
          </p:cNvPr>
          <p:cNvSpPr txBox="1"/>
          <p:nvPr/>
        </p:nvSpPr>
        <p:spPr>
          <a:xfrm>
            <a:off x="2840244" y="2243451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kernel_vec</a:t>
            </a:r>
            <a:endParaRPr lang="pl-PL" dirty="0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8F129429-3530-0710-E0AD-ED6D82B5FA74}"/>
              </a:ext>
            </a:extLst>
          </p:cNvPr>
          <p:cNvSpPr/>
          <p:nvPr/>
        </p:nvSpPr>
        <p:spPr>
          <a:xfrm>
            <a:off x="1556080" y="2056041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96bit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EF488D2-E038-EDB8-025D-0F955E3DE64A}"/>
              </a:ext>
            </a:extLst>
          </p:cNvPr>
          <p:cNvSpPr txBox="1"/>
          <p:nvPr/>
        </p:nvSpPr>
        <p:spPr>
          <a:xfrm>
            <a:off x="3656466" y="5229711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en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0098B4DF-1C23-E2DB-ED6E-E38059DBB8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4262" y="5607412"/>
            <a:ext cx="775255" cy="330247"/>
          </a:xfrm>
          <a:prstGeom prst="bentConnector3">
            <a:avLst>
              <a:gd name="adj1" fmla="val 2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067CDC4-F1EE-CFD6-7365-6B213DFF89FB}"/>
              </a:ext>
            </a:extLst>
          </p:cNvPr>
          <p:cNvCxnSpPr/>
          <p:nvPr/>
        </p:nvCxnSpPr>
        <p:spPr>
          <a:xfrm>
            <a:off x="5333999" y="4876800"/>
            <a:ext cx="5830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DB9EB1E-9D14-EDD6-0699-33E5B4F98B28}"/>
              </a:ext>
            </a:extLst>
          </p:cNvPr>
          <p:cNvSpPr txBox="1"/>
          <p:nvPr/>
        </p:nvSpPr>
        <p:spPr>
          <a:xfrm>
            <a:off x="5257800" y="4863368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pix_valid_r</a:t>
            </a:r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AA0D78D-9378-9BCE-E387-D1F8967EBF6A}"/>
              </a:ext>
            </a:extLst>
          </p:cNvPr>
          <p:cNvSpPr txBox="1"/>
          <p:nvPr/>
        </p:nvSpPr>
        <p:spPr>
          <a:xfrm>
            <a:off x="5257800" y="2640783"/>
            <a:ext cx="1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pix_out_r</a:t>
            </a:r>
            <a:endParaRPr lang="pl-PL" dirty="0"/>
          </a:p>
        </p:txBody>
      </p:sp>
      <p:sp>
        <p:nvSpPr>
          <p:cNvPr id="36" name="Strzałka: w prawo 35">
            <a:extLst>
              <a:ext uri="{FF2B5EF4-FFF2-40B4-BE49-F238E27FC236}">
                <a16:creationId xmlns:a16="http://schemas.microsoft.com/office/drawing/2014/main" id="{EE38BFB3-DBE4-9D75-BC0C-265705BF962B}"/>
              </a:ext>
            </a:extLst>
          </p:cNvPr>
          <p:cNvSpPr/>
          <p:nvPr/>
        </p:nvSpPr>
        <p:spPr>
          <a:xfrm>
            <a:off x="5332950" y="1763630"/>
            <a:ext cx="1168291" cy="8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24 bit</a:t>
            </a: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EF98020A-C9D8-F40C-E121-19CBDF71E849}"/>
              </a:ext>
            </a:extLst>
          </p:cNvPr>
          <p:cNvCxnSpPr/>
          <p:nvPr/>
        </p:nvCxnSpPr>
        <p:spPr>
          <a:xfrm flipH="1">
            <a:off x="2140226" y="4543047"/>
            <a:ext cx="700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AE89A671-8C9F-DD59-0DCA-B8C7DC64E45D}"/>
              </a:ext>
            </a:extLst>
          </p:cNvPr>
          <p:cNvSpPr txBox="1"/>
          <p:nvPr/>
        </p:nvSpPr>
        <p:spPr>
          <a:xfrm>
            <a:off x="1675831" y="4494036"/>
            <a:ext cx="13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last_kernel</a:t>
            </a:r>
            <a:endParaRPr lang="pl-PL" dirty="0"/>
          </a:p>
        </p:txBody>
      </p:sp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63B14DB5-B893-C35D-A222-5129F874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32228"/>
              </p:ext>
            </p:extLst>
          </p:nvPr>
        </p:nvGraphicFramePr>
        <p:xfrm>
          <a:off x="638328" y="1352071"/>
          <a:ext cx="631687" cy="152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87">
                  <a:extLst>
                    <a:ext uri="{9D8B030D-6E8A-4147-A177-3AD203B41FA5}">
                      <a16:colId xmlns:a16="http://schemas.microsoft.com/office/drawing/2014/main" val="2465663"/>
                    </a:ext>
                  </a:extLst>
                </a:gridCol>
              </a:tblGrid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92715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05877"/>
                  </a:ext>
                </a:extLst>
              </a:tr>
              <a:tr h="509969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K0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64682"/>
                  </a:ext>
                </a:extLst>
              </a:tr>
            </a:tbl>
          </a:graphicData>
        </a:graphic>
      </p:graphicFrame>
      <p:sp>
        <p:nvSpPr>
          <p:cNvPr id="40" name="Dymek mowy: prostokąt z zaokrąglonymi rogami 39">
            <a:extLst>
              <a:ext uri="{FF2B5EF4-FFF2-40B4-BE49-F238E27FC236}">
                <a16:creationId xmlns:a16="http://schemas.microsoft.com/office/drawing/2014/main" id="{5BA9E116-80C5-CCB0-A563-89CE18DEA4B3}"/>
              </a:ext>
            </a:extLst>
          </p:cNvPr>
          <p:cNvSpPr/>
          <p:nvPr/>
        </p:nvSpPr>
        <p:spPr>
          <a:xfrm>
            <a:off x="6798365" y="304800"/>
            <a:ext cx="5393635" cy="5632860"/>
          </a:xfrm>
          <a:prstGeom prst="wedgeRoundRectCallout">
            <a:avLst>
              <a:gd name="adj1" fmla="val -50978"/>
              <a:gd name="adj2" fmla="val 541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</a:rPr>
              <a:t>W tym module następuje przemnożenie pikseli przez </a:t>
            </a:r>
            <a:r>
              <a:rPr lang="pl-PL" dirty="0" err="1">
                <a:solidFill>
                  <a:schemeClr val="tx1"/>
                </a:solidFill>
              </a:rPr>
              <a:t>odpowienią</a:t>
            </a:r>
            <a:r>
              <a:rPr lang="pl-PL" dirty="0">
                <a:solidFill>
                  <a:schemeClr val="tx1"/>
                </a:solidFill>
              </a:rPr>
              <a:t> wartość </a:t>
            </a:r>
            <a:r>
              <a:rPr lang="pl-PL" dirty="0" err="1">
                <a:solidFill>
                  <a:schemeClr val="tx1"/>
                </a:solidFill>
              </a:rPr>
              <a:t>kernela</a:t>
            </a:r>
            <a:r>
              <a:rPr lang="pl-PL" dirty="0">
                <a:solidFill>
                  <a:schemeClr val="tx1"/>
                </a:solidFill>
              </a:rPr>
              <a:t> i akumulacja w rejestrze 32 bitowym. </a:t>
            </a:r>
            <a:r>
              <a:rPr lang="pl-PL" dirty="0" err="1">
                <a:solidFill>
                  <a:schemeClr val="tx1"/>
                </a:solidFill>
              </a:rPr>
              <a:t>Kernele</a:t>
            </a:r>
            <a:r>
              <a:rPr lang="pl-PL" dirty="0">
                <a:solidFill>
                  <a:schemeClr val="tx1"/>
                </a:solidFill>
              </a:rPr>
              <a:t> będą 24 bitowe (10 bitów ułamkowa część), wchodzą 32 bity bo bram musi być 32 bit żeby pod </a:t>
            </a:r>
            <a:r>
              <a:rPr lang="pl-PL" dirty="0" err="1">
                <a:solidFill>
                  <a:schemeClr val="tx1"/>
                </a:solidFill>
              </a:rPr>
              <a:t>axi</a:t>
            </a:r>
            <a:r>
              <a:rPr lang="pl-PL" dirty="0">
                <a:solidFill>
                  <a:schemeClr val="tx1"/>
                </a:solidFill>
              </a:rPr>
              <a:t> podpiąć na wejściu są ucinane </a:t>
            </a:r>
            <a:r>
              <a:rPr lang="pl-PL">
                <a:solidFill>
                  <a:schemeClr val="tx1"/>
                </a:solidFill>
              </a:rPr>
              <a:t>bity wyższe. </a:t>
            </a:r>
            <a:r>
              <a:rPr lang="pl-PL" dirty="0">
                <a:solidFill>
                  <a:schemeClr val="tx1"/>
                </a:solidFill>
              </a:rPr>
              <a:t>Podczas narastającego zbocza </a:t>
            </a:r>
            <a:r>
              <a:rPr lang="pl-PL" dirty="0" err="1">
                <a:solidFill>
                  <a:schemeClr val="tx1"/>
                </a:solidFill>
              </a:rPr>
              <a:t>clk</a:t>
            </a:r>
            <a:r>
              <a:rPr lang="pl-PL" dirty="0">
                <a:solidFill>
                  <a:schemeClr val="tx1"/>
                </a:solidFill>
              </a:rPr>
              <a:t> gdy </a:t>
            </a:r>
            <a:r>
              <a:rPr lang="pl-PL" dirty="0" err="1">
                <a:solidFill>
                  <a:schemeClr val="tx1"/>
                </a:solidFill>
              </a:rPr>
              <a:t>last_kernel</a:t>
            </a:r>
            <a:r>
              <a:rPr lang="pl-PL" dirty="0">
                <a:solidFill>
                  <a:schemeClr val="tx1"/>
                </a:solidFill>
              </a:rPr>
              <a:t> jest 1’b1, następuje przemnożenie ostatnich </a:t>
            </a:r>
            <a:r>
              <a:rPr lang="pl-PL" dirty="0" err="1">
                <a:solidFill>
                  <a:schemeClr val="tx1"/>
                </a:solidFill>
              </a:rPr>
              <a:t>kerneli</a:t>
            </a:r>
            <a:r>
              <a:rPr lang="pl-PL" dirty="0">
                <a:solidFill>
                  <a:schemeClr val="tx1"/>
                </a:solidFill>
              </a:rPr>
              <a:t> przez piksele i akumulacja. Ponadto dane są przenoszone do następnego stopnia </a:t>
            </a:r>
            <a:r>
              <a:rPr lang="pl-PL" dirty="0" err="1">
                <a:solidFill>
                  <a:schemeClr val="tx1"/>
                </a:solidFill>
              </a:rPr>
              <a:t>pipline’u</a:t>
            </a:r>
            <a:r>
              <a:rPr lang="pl-PL" dirty="0">
                <a:solidFill>
                  <a:schemeClr val="tx1"/>
                </a:solidFill>
              </a:rPr>
              <a:t> gdzie następuje sumowanie częściowych produktów </a:t>
            </a:r>
            <a:r>
              <a:rPr lang="pl-PL" dirty="0" err="1">
                <a:solidFill>
                  <a:schemeClr val="tx1"/>
                </a:solidFill>
              </a:rPr>
              <a:t>mnożeń</a:t>
            </a:r>
            <a:r>
              <a:rPr lang="pl-PL" dirty="0">
                <a:solidFill>
                  <a:schemeClr val="tx1"/>
                </a:solidFill>
              </a:rPr>
              <a:t>. Gdy dane na wyjściu są gotowe na 1 takt pojawia się sygnał </a:t>
            </a:r>
            <a:r>
              <a:rPr lang="pl-PL" dirty="0" err="1">
                <a:solidFill>
                  <a:schemeClr val="tx1"/>
                </a:solidFill>
              </a:rPr>
              <a:t>pix_valid_r</a:t>
            </a:r>
            <a:r>
              <a:rPr lang="pl-PL" dirty="0">
                <a:solidFill>
                  <a:schemeClr val="tx1"/>
                </a:solidFill>
              </a:rPr>
              <a:t> który steruje </a:t>
            </a:r>
            <a:r>
              <a:rPr lang="pl-PL" dirty="0" err="1">
                <a:solidFill>
                  <a:schemeClr val="tx1"/>
                </a:solidFill>
              </a:rPr>
              <a:t>fifo</a:t>
            </a:r>
            <a:r>
              <a:rPr lang="pl-PL" dirty="0">
                <a:solidFill>
                  <a:schemeClr val="tx1"/>
                </a:solidFill>
              </a:rPr>
              <a:t>. (założenie </a:t>
            </a:r>
            <a:r>
              <a:rPr lang="pl-PL" dirty="0" err="1">
                <a:solidFill>
                  <a:schemeClr val="tx1"/>
                </a:solidFill>
              </a:rPr>
              <a:t>fifo</a:t>
            </a:r>
            <a:r>
              <a:rPr lang="pl-PL" dirty="0">
                <a:solidFill>
                  <a:schemeClr val="tx1"/>
                </a:solidFill>
              </a:rPr>
              <a:t>  nie może być nigdy pełne !!). Na końcu </a:t>
            </a:r>
            <a:r>
              <a:rPr lang="pl-PL" dirty="0" err="1">
                <a:solidFill>
                  <a:schemeClr val="tx1"/>
                </a:solidFill>
              </a:rPr>
              <a:t>pipline’u</a:t>
            </a:r>
            <a:r>
              <a:rPr lang="pl-PL" dirty="0">
                <a:solidFill>
                  <a:schemeClr val="tx1"/>
                </a:solidFill>
              </a:rPr>
              <a:t> zostaje z 32 bitów </a:t>
            </a:r>
            <a:r>
              <a:rPr lang="pl-PL" dirty="0" err="1">
                <a:solidFill>
                  <a:schemeClr val="tx1"/>
                </a:solidFill>
              </a:rPr>
              <a:t>signed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-point obcięcie do 24 bit </a:t>
            </a:r>
            <a:r>
              <a:rPr lang="pl-PL" dirty="0" err="1">
                <a:solidFill>
                  <a:schemeClr val="tx1"/>
                </a:solidFill>
              </a:rPr>
              <a:t>unsigned</a:t>
            </a:r>
            <a:r>
              <a:rPr lang="pl-PL" dirty="0">
                <a:solidFill>
                  <a:schemeClr val="tx1"/>
                </a:solidFill>
              </a:rPr>
              <a:t> (można zaimplementować np.   zaokrąglenie itp.). Dane wejściowe są przyjmowane tylko gdy na wejściu en jest 1.</a:t>
            </a:r>
          </a:p>
        </p:txBody>
      </p:sp>
    </p:spTree>
    <p:extLst>
      <p:ext uri="{BB962C8B-B14F-4D97-AF65-F5344CB8AC3E}">
        <p14:creationId xmlns:p14="http://schemas.microsoft.com/office/powerpoint/2010/main" val="322807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0F0E7-1FD4-CCB0-1994-0F99315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 - </a:t>
            </a:r>
            <a:r>
              <a:rPr lang="pl-PL" dirty="0" err="1"/>
              <a:t>datapath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84EF4C-ADB7-882A-38D5-9E0B5E8F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Datapath</a:t>
            </a:r>
            <a:r>
              <a:rPr lang="pl-PL" dirty="0"/>
              <a:t> wykazywał duże czasy propagacji przez co nie można było podkręcić </a:t>
            </a:r>
            <a:r>
              <a:rPr lang="pl-PL" dirty="0" err="1"/>
              <a:t>pipline’u</a:t>
            </a:r>
            <a:r>
              <a:rPr lang="pl-PL" dirty="0"/>
              <a:t> do 150 MHz. Dlatego zdecydowano się przed każdym wejściem do </a:t>
            </a:r>
            <a:r>
              <a:rPr lang="pl-PL" dirty="0" err="1"/>
              <a:t>MAC_wrapper</a:t>
            </a:r>
            <a:r>
              <a:rPr lang="pl-PL" dirty="0"/>
              <a:t> dodać przerzutnik przez co linia kombinacyjna została skrócona i możliwe było uzyskanie 150 MHz.  </a:t>
            </a:r>
          </a:p>
        </p:txBody>
      </p:sp>
    </p:spTree>
    <p:extLst>
      <p:ext uri="{BB962C8B-B14F-4D97-AF65-F5344CB8AC3E}">
        <p14:creationId xmlns:p14="http://schemas.microsoft.com/office/powerpoint/2010/main" val="111035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E6274-61AC-49CA-0D2C-F7A6C2E7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bitów w wektorze pikseli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0D49A92-4831-5692-7DAA-9CB0BD64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66535"/>
              </p:ext>
            </p:extLst>
          </p:nvPr>
        </p:nvGraphicFramePr>
        <p:xfrm>
          <a:off x="1441741" y="1986978"/>
          <a:ext cx="857511" cy="315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11">
                  <a:extLst>
                    <a:ext uri="{9D8B030D-6E8A-4147-A177-3AD203B41FA5}">
                      <a16:colId xmlns:a16="http://schemas.microsoft.com/office/drawing/2014/main" val="2966250012"/>
                    </a:ext>
                  </a:extLst>
                </a:gridCol>
              </a:tblGrid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781096"/>
                  </a:ext>
                </a:extLst>
              </a:tr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27629"/>
                  </a:ext>
                </a:extLst>
              </a:tr>
              <a:tr h="1051622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8b -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986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8C9C6108-F3D3-586C-898F-B0F74C356B75}"/>
              </a:ext>
            </a:extLst>
          </p:cNvPr>
          <p:cNvSpPr txBox="1"/>
          <p:nvPr/>
        </p:nvSpPr>
        <p:spPr>
          <a:xfrm>
            <a:off x="2126974" y="5062176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A18E0BB-A53E-D7C0-9C68-7D9D00CFD1EA}"/>
              </a:ext>
            </a:extLst>
          </p:cNvPr>
          <p:cNvSpPr txBox="1"/>
          <p:nvPr/>
        </p:nvSpPr>
        <p:spPr>
          <a:xfrm>
            <a:off x="2299252" y="1809231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364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9BA23-16D8-850F-92F8-AE809B8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60" y="0"/>
            <a:ext cx="8816009" cy="315912"/>
          </a:xfrm>
        </p:spPr>
        <p:txBody>
          <a:bodyPr>
            <a:normAutofit fontScale="90000"/>
          </a:bodyPr>
          <a:lstStyle/>
          <a:p>
            <a:r>
              <a:rPr lang="pl-PL" dirty="0"/>
              <a:t>FSM </a:t>
            </a:r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923A2-5159-CD95-74C9-0C7CFD2F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56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1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71C05-7A7D-E71D-3F61-7EECB8B0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FSM- </a:t>
            </a:r>
            <a:r>
              <a:rPr lang="pl-PL" dirty="0" err="1"/>
              <a:t>fifo_input_bram_control_unit</a:t>
            </a:r>
            <a:r>
              <a:rPr lang="pl-PL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F91B08-E95A-E98A-7D3A-50AD1D035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3526"/>
            <a:ext cx="10515600" cy="40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5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B57416-FE34-4CC3-75C1-A961882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GUI do obsługi filtracji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6777ECA-F800-E84B-00E3-56A11A90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06" y="1577880"/>
            <a:ext cx="6572588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9FD764-BC41-3A22-8680-95958B35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zasobów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FC202F-50D4-EB87-8583-D53A9B63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064" y="2893162"/>
            <a:ext cx="4311872" cy="2216264"/>
          </a:xfrm>
        </p:spPr>
      </p:pic>
    </p:spTree>
    <p:extLst>
      <p:ext uri="{BB962C8B-B14F-4D97-AF65-F5344CB8AC3E}">
        <p14:creationId xmlns:p14="http://schemas.microsoft.com/office/powerpoint/2010/main" val="282465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2668</Words>
  <Application>Microsoft Office PowerPoint</Application>
  <PresentationFormat>Panoramiczny</PresentationFormat>
  <Paragraphs>936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2d obrazu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  <vt:lpstr>Bram 2 port input_matrix</vt:lpstr>
      <vt:lpstr>Realizacja Splotu - bram</vt:lpstr>
      <vt:lpstr>Datapath </vt:lpstr>
      <vt:lpstr>MAC_wrapper</vt:lpstr>
      <vt:lpstr>Errata - datapath</vt:lpstr>
      <vt:lpstr>Rozkład bitów w wektorze pikseli</vt:lpstr>
      <vt:lpstr>FSM filtering control unit</vt:lpstr>
      <vt:lpstr>FSM- fifo_input_bram_control_unit </vt:lpstr>
      <vt:lpstr>Aplikacja GUI do obsługi filtracji</vt:lpstr>
      <vt:lpstr>Wykorzystanie zasobów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23</cp:revision>
  <dcterms:created xsi:type="dcterms:W3CDTF">2023-04-30T15:52:41Z</dcterms:created>
  <dcterms:modified xsi:type="dcterms:W3CDTF">2023-06-18T20:26:16Z</dcterms:modified>
</cp:coreProperties>
</file>