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58" r:id="rId5"/>
    <p:sldId id="259" r:id="rId6"/>
    <p:sldId id="269" r:id="rId7"/>
    <p:sldId id="260" r:id="rId8"/>
    <p:sldId id="262" r:id="rId9"/>
    <p:sldId id="263" r:id="rId10"/>
    <p:sldId id="264" r:id="rId11"/>
    <p:sldId id="265" r:id="rId12"/>
    <p:sldId id="272" r:id="rId13"/>
    <p:sldId id="268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4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7"/>
    <p:restoredTop sz="91447"/>
  </p:normalViewPr>
  <p:slideViewPr>
    <p:cSldViewPr snapToGrid="0" snapToObjects="1">
      <p:cViewPr>
        <p:scale>
          <a:sx n="126" d="100"/>
          <a:sy n="126" d="100"/>
        </p:scale>
        <p:origin x="-1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C985B-9DF3-3441-8EC0-1D0B62AF091D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85006-3ACA-D54C-9452-3A0A82D0E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15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85006-3ACA-D54C-9452-3A0A82D0E1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42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6B73-8D1D-8C45-B0C1-61F9C21F94D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130B-E1BC-DB4B-BAE7-AF60000A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6B73-8D1D-8C45-B0C1-61F9C21F94D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130B-E1BC-DB4B-BAE7-AF60000A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27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6B73-8D1D-8C45-B0C1-61F9C21F94D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130B-E1BC-DB4B-BAE7-AF60000A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0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6B73-8D1D-8C45-B0C1-61F9C21F94D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130B-E1BC-DB4B-BAE7-AF60000A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5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6B73-8D1D-8C45-B0C1-61F9C21F94D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130B-E1BC-DB4B-BAE7-AF60000A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6B73-8D1D-8C45-B0C1-61F9C21F94D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130B-E1BC-DB4B-BAE7-AF60000A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1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6B73-8D1D-8C45-B0C1-61F9C21F94D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130B-E1BC-DB4B-BAE7-AF60000A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2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6B73-8D1D-8C45-B0C1-61F9C21F94D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130B-E1BC-DB4B-BAE7-AF60000A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0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6B73-8D1D-8C45-B0C1-61F9C21F94D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130B-E1BC-DB4B-BAE7-AF60000A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6B73-8D1D-8C45-B0C1-61F9C21F94D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130B-E1BC-DB4B-BAE7-AF60000A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9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6B73-8D1D-8C45-B0C1-61F9C21F94D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F130B-E1BC-DB4B-BAE7-AF60000A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7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6B73-8D1D-8C45-B0C1-61F9C21F94D7}" type="datetimeFigureOut">
              <a:rPr lang="en-US" smtClean="0"/>
              <a:t>11/5/17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F130B-E1BC-DB4B-BAE7-AF60000A1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Artifacts of</a:t>
            </a:r>
            <a:br>
              <a:rPr lang="en-US" dirty="0" smtClean="0"/>
            </a:br>
            <a:r>
              <a:rPr lang="en-US" dirty="0" smtClean="0"/>
              <a:t>Adversarial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5502"/>
            <a:ext cx="9144000" cy="61436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Reuben </a:t>
            </a:r>
            <a:r>
              <a:rPr lang="en-US" dirty="0" err="1" smtClean="0"/>
              <a:t>Feinman</a:t>
            </a:r>
            <a:endParaRPr lang="en-US" dirty="0" smtClean="0"/>
          </a:p>
          <a:p>
            <a:r>
              <a:rPr lang="en-US" dirty="0" err="1" smtClean="0"/>
              <a:t>reuben.feinman@nyu.edu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822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131269"/>
            <a:ext cx="4284133" cy="1325563"/>
          </a:xfrm>
        </p:spPr>
        <p:txBody>
          <a:bodyPr/>
          <a:lstStyle/>
          <a:p>
            <a:r>
              <a:rPr lang="en-US" dirty="0" smtClean="0"/>
              <a:t>What’s going on?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80092"/>
            <a:ext cx="9860280" cy="487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Attacks can manipulate sample to look however desired in the CNN embedding space</a:t>
            </a:r>
          </a:p>
          <a:p>
            <a:r>
              <a:rPr lang="en-US" dirty="0" smtClean="0"/>
              <a:t>Remember that CNN embedding is merely an </a:t>
            </a:r>
            <a:r>
              <a:rPr lang="en-US" i="1" dirty="0" smtClean="0"/>
              <a:t>approximation </a:t>
            </a:r>
            <a:r>
              <a:rPr lang="en-US" dirty="0" smtClean="0"/>
              <a:t>of the lower-dimensional Hilbert space where our data manifolds are formed</a:t>
            </a:r>
          </a:p>
          <a:p>
            <a:r>
              <a:rPr lang="en-US" dirty="0" smtClean="0"/>
              <a:t>Pixel space is vast, and for many points our approximation breaks down</a:t>
            </a:r>
          </a:p>
          <a:p>
            <a:r>
              <a:rPr lang="en-US" dirty="0" smtClean="0"/>
              <a:t>Can we detect the breakdown? i.e. detect when our embedding space is irrelevant for a given point</a:t>
            </a:r>
          </a:p>
        </p:txBody>
      </p:sp>
    </p:spTree>
    <p:extLst>
      <p:ext uri="{BB962C8B-B14F-4D97-AF65-F5344CB8AC3E}">
        <p14:creationId xmlns:p14="http://schemas.microsoft.com/office/powerpoint/2010/main" val="214089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3" y="131269"/>
            <a:ext cx="7274647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PCA Detector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66792" y="1332004"/>
            <a:ext cx="7137589" cy="487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Idea: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 PCA on our normal training data</a:t>
            </a:r>
          </a:p>
          <a:p>
            <a:pPr lvl="1"/>
            <a:r>
              <a:rPr lang="en-US" dirty="0" smtClean="0"/>
              <a:t>At test time, project test points into PCA basis and observe the lowest-ranked component values</a:t>
            </a:r>
          </a:p>
          <a:p>
            <a:pPr lvl="1"/>
            <a:r>
              <a:rPr lang="en-US" dirty="0" smtClean="0"/>
              <a:t>If values are large, assume adversarial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39" y="3611033"/>
            <a:ext cx="7906769" cy="30353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449923" y="4352925"/>
            <a:ext cx="81757" cy="767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79378" y="4695825"/>
            <a:ext cx="70097" cy="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35" y="4851819"/>
            <a:ext cx="3008223" cy="779108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 rot="9472048" flipV="1">
            <a:off x="6562112" y="3851690"/>
            <a:ext cx="2137986" cy="1576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67073" y="3241701"/>
            <a:ext cx="226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Adversarial point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532127" y="5010150"/>
            <a:ext cx="59548" cy="5800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0354453" y="5237646"/>
            <a:ext cx="53198" cy="5867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131269"/>
            <a:ext cx="4284133" cy="1325563"/>
          </a:xfrm>
        </p:spPr>
        <p:txBody>
          <a:bodyPr/>
          <a:lstStyle/>
          <a:p>
            <a:r>
              <a:rPr lang="en-US" dirty="0" smtClean="0"/>
              <a:t>PCA Detector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55" y="560286"/>
            <a:ext cx="8017845" cy="62179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4435" y="5332510"/>
            <a:ext cx="301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Hendrycks</a:t>
            </a:r>
            <a:r>
              <a:rPr lang="en-US" sz="1400" dirty="0" smtClean="0"/>
              <a:t> &amp; </a:t>
            </a:r>
            <a:r>
              <a:rPr lang="en-US" sz="1400" dirty="0" err="1" smtClean="0"/>
              <a:t>Gimpel</a:t>
            </a:r>
            <a:r>
              <a:rPr lang="en-US" sz="1400" dirty="0" smtClean="0"/>
              <a:t> 2017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29734" y="2345807"/>
            <a:ext cx="31021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Findings: adversarial examples place large emphasis on lowest-ranked components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14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 smtClean="0"/>
              <a:t>Can we find a better method?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3880" cy="4351338"/>
          </a:xfrm>
        </p:spPr>
        <p:txBody>
          <a:bodyPr/>
          <a:lstStyle/>
          <a:p>
            <a:r>
              <a:rPr lang="en-US" dirty="0" smtClean="0"/>
              <a:t>PCA is a gross simplification of the embedding space learned by a CNN</a:t>
            </a:r>
          </a:p>
          <a:p>
            <a:r>
              <a:rPr lang="en-US" dirty="0" smtClean="0"/>
              <a:t>Future direction: is there an analogous off-manifold analysis we can find for our CNN embedding?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515" y="3530305"/>
            <a:ext cx="10196885" cy="26466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7040" y="4530468"/>
            <a:ext cx="169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e.g. “Swiss roll” dataset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25731" y="6386611"/>
            <a:ext cx="202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Tenenbaum</a:t>
            </a:r>
            <a:r>
              <a:rPr lang="en-US" sz="1400" dirty="0" smtClean="0"/>
              <a:t> et al. 2000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2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131269"/>
            <a:ext cx="5713306" cy="1325563"/>
          </a:xfrm>
        </p:spPr>
        <p:txBody>
          <a:bodyPr/>
          <a:lstStyle/>
          <a:p>
            <a:r>
              <a:rPr lang="en-US" dirty="0" smtClean="0"/>
              <a:t>FYI: </a:t>
            </a:r>
            <a:r>
              <a:rPr lang="en-US" dirty="0" err="1" smtClean="0"/>
              <a:t>Carlini</a:t>
            </a:r>
            <a:r>
              <a:rPr lang="en-US" dirty="0" smtClean="0"/>
              <a:t> Evaluation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1456832"/>
            <a:ext cx="9101667" cy="487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Conclusion: </a:t>
            </a:r>
            <a:r>
              <a:rPr lang="en-US" dirty="0" err="1" smtClean="0"/>
              <a:t>Feinman</a:t>
            </a:r>
            <a:r>
              <a:rPr lang="en-US" dirty="0" smtClean="0"/>
              <a:t> et al. method most effective</a:t>
            </a:r>
          </a:p>
          <a:p>
            <a:pPr lvl="1"/>
            <a:r>
              <a:rPr lang="en-US" dirty="0" smtClean="0"/>
              <a:t>Requires 5x more distortion to evade than any other defense</a:t>
            </a:r>
          </a:p>
          <a:p>
            <a:r>
              <a:rPr lang="en-US" dirty="0" smtClean="0"/>
              <a:t>Good way to evaluate going forward: amount of perceptual distortion required to evade a defense</a:t>
            </a:r>
          </a:p>
          <a:p>
            <a:r>
              <a:rPr lang="en-US" dirty="0" smtClean="0"/>
              <a:t>Ultimate goal: find a defense that requires </a:t>
            </a:r>
            <a:r>
              <a:rPr lang="en-US" i="1" dirty="0" smtClean="0"/>
              <a:t>true </a:t>
            </a:r>
            <a:r>
              <a:rPr lang="en-US" dirty="0" smtClean="0"/>
              <a:t>label of the image to change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93" y="1389099"/>
            <a:ext cx="7385278" cy="172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8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067" y="2735792"/>
            <a:ext cx="3048000" cy="1325563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5249334"/>
            <a:ext cx="503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done in collaboration with</a:t>
            </a:r>
          </a:p>
          <a:p>
            <a:r>
              <a:rPr lang="en-US" dirty="0" smtClean="0"/>
              <a:t>Symantec Center for Advanced Machine Learning &amp; </a:t>
            </a:r>
          </a:p>
          <a:p>
            <a:r>
              <a:rPr lang="en-US" dirty="0" smtClean="0"/>
              <a:t>Symantec Research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0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992"/>
            <a:ext cx="10515600" cy="1325563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092"/>
            <a:ext cx="10515600" cy="4351338"/>
          </a:xfrm>
        </p:spPr>
        <p:txBody>
          <a:bodyPr/>
          <a:lstStyle/>
          <a:p>
            <a:r>
              <a:rPr lang="en-US" dirty="0" smtClean="0"/>
              <a:t>Something fundamentally interesting about the adversarial example phenomenon</a:t>
            </a:r>
          </a:p>
          <a:p>
            <a:r>
              <a:rPr lang="en-US" dirty="0" smtClean="0"/>
              <a:t>Adversarial examples are </a:t>
            </a:r>
            <a:r>
              <a:rPr lang="en-US" i="1" dirty="0" smtClean="0"/>
              <a:t>pathological</a:t>
            </a:r>
          </a:p>
          <a:p>
            <a:r>
              <a:rPr lang="en-US" dirty="0" smtClean="0"/>
              <a:t>If we can understand the pathology, we can build universal adversarial example detectors that cannot be bypassed w/out changing the </a:t>
            </a:r>
            <a:r>
              <a:rPr lang="en-US" i="1" dirty="0" smtClean="0"/>
              <a:t>true </a:t>
            </a:r>
            <a:r>
              <a:rPr lang="en-US" dirty="0" smtClean="0"/>
              <a:t>label of a test point</a:t>
            </a:r>
          </a:p>
        </p:txBody>
      </p:sp>
    </p:spTree>
    <p:extLst>
      <p:ext uri="{BB962C8B-B14F-4D97-AF65-F5344CB8AC3E}">
        <p14:creationId xmlns:p14="http://schemas.microsoft.com/office/powerpoint/2010/main" val="91002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458"/>
            <a:ext cx="10515600" cy="13255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NN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288"/>
            <a:ext cx="6671733" cy="4653552"/>
          </a:xfrm>
        </p:spPr>
        <p:txBody>
          <a:bodyPr/>
          <a:lstStyle/>
          <a:p>
            <a:r>
              <a:rPr lang="en-US" dirty="0" smtClean="0"/>
              <a:t>Images are points in high-D pixel space</a:t>
            </a:r>
          </a:p>
          <a:p>
            <a:r>
              <a:rPr lang="en-US" dirty="0" smtClean="0"/>
              <a:t>Images have small </a:t>
            </a:r>
            <a:r>
              <a:rPr lang="en-US" i="1" dirty="0" smtClean="0"/>
              <a:t>intrinsic dimensionality</a:t>
            </a:r>
          </a:p>
          <a:p>
            <a:pPr lvl="1"/>
            <a:r>
              <a:rPr lang="en-US" dirty="0" smtClean="0"/>
              <a:t>Pixel space is large, but perceptually meaningful structure has fewer independent degrees of freedom</a:t>
            </a:r>
          </a:p>
          <a:p>
            <a:pPr lvl="1"/>
            <a:r>
              <a:rPr lang="en-US" dirty="0" smtClean="0"/>
              <a:t>i.e. images lie on a lower-D manifold</a:t>
            </a:r>
          </a:p>
          <a:p>
            <a:r>
              <a:rPr lang="en-US" dirty="0" smtClean="0"/>
              <a:t>Different classes of images have different manifolds</a:t>
            </a:r>
          </a:p>
          <a:p>
            <a:r>
              <a:rPr lang="en-US" dirty="0"/>
              <a:t>C</a:t>
            </a:r>
            <a:r>
              <a:rPr lang="en-US" dirty="0" smtClean="0"/>
              <a:t>NN classifier objective: approximate an embedding space wherein class manifolds can be linearly separated 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4" t="27063" r="5788" b="38288"/>
          <a:stretch/>
        </p:blipFill>
        <p:spPr>
          <a:xfrm>
            <a:off x="7509933" y="1629999"/>
            <a:ext cx="4653475" cy="3599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84080" y="5275024"/>
            <a:ext cx="202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Tenenbaum</a:t>
            </a:r>
            <a:r>
              <a:rPr lang="en-US" sz="1400" dirty="0" smtClean="0"/>
              <a:t> et al. 2000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794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097"/>
            <a:ext cx="6637867" cy="1325563"/>
          </a:xfrm>
        </p:spPr>
        <p:txBody>
          <a:bodyPr/>
          <a:lstStyle/>
          <a:p>
            <a:r>
              <a:rPr lang="en-US" dirty="0" smtClean="0"/>
              <a:t>CNN Classifier Objective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2" t="11925" r="19654" b="10718"/>
          <a:stretch/>
        </p:blipFill>
        <p:spPr>
          <a:xfrm>
            <a:off x="9820153" y="90488"/>
            <a:ext cx="2297575" cy="22917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9" t="12056" r="9755" b="10783"/>
          <a:stretch/>
        </p:blipFill>
        <p:spPr>
          <a:xfrm>
            <a:off x="499533" y="1863725"/>
            <a:ext cx="3369735" cy="2505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4" t="11546" r="9803" b="10491"/>
          <a:stretch/>
        </p:blipFill>
        <p:spPr>
          <a:xfrm>
            <a:off x="5520267" y="1866491"/>
            <a:ext cx="3336817" cy="25026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733" y="4436413"/>
            <a:ext cx="7211290" cy="2312153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150474" y="1904040"/>
            <a:ext cx="4029422" cy="16421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136991" y="2219115"/>
            <a:ext cx="3905409" cy="8972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197454" y="3149520"/>
            <a:ext cx="3982442" cy="12253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322112" y="1544525"/>
            <a:ext cx="855977" cy="31437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70431" y="1615263"/>
            <a:ext cx="1113648" cy="30023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91521" y="1421403"/>
            <a:ext cx="132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Input Space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298400" y="1421403"/>
            <a:ext cx="20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Embedding Space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7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890"/>
            <a:ext cx="10515600" cy="1325563"/>
          </a:xfrm>
        </p:spPr>
        <p:txBody>
          <a:bodyPr/>
          <a:lstStyle/>
          <a:p>
            <a:r>
              <a:rPr lang="en-US" dirty="0" smtClean="0"/>
              <a:t>Adversarial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092"/>
            <a:ext cx="10515600" cy="2037281"/>
          </a:xfrm>
        </p:spPr>
        <p:txBody>
          <a:bodyPr/>
          <a:lstStyle/>
          <a:p>
            <a:r>
              <a:rPr lang="en-US" dirty="0" smtClean="0"/>
              <a:t>Basic iterative method (BIM):</a:t>
            </a:r>
          </a:p>
          <a:p>
            <a:endParaRPr lang="en-US" dirty="0" smtClean="0"/>
          </a:p>
          <a:p>
            <a:r>
              <a:rPr lang="en-US" dirty="0" smtClean="0"/>
              <a:t>Can be targeted or </a:t>
            </a:r>
            <a:r>
              <a:rPr lang="en-US" dirty="0" smtClean="0"/>
              <a:t>untargeted</a:t>
            </a:r>
          </a:p>
          <a:p>
            <a:r>
              <a:rPr lang="en-US" dirty="0" smtClean="0"/>
              <a:t>Small perturbations cause misclassification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27" y="1530611"/>
            <a:ext cx="5910816" cy="1117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234" y="3818308"/>
            <a:ext cx="6377186" cy="24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471"/>
            <a:ext cx="10515600" cy="1325563"/>
          </a:xfrm>
        </p:spPr>
        <p:txBody>
          <a:bodyPr/>
          <a:lstStyle/>
          <a:p>
            <a:r>
              <a:rPr lang="en-US" dirty="0" smtClean="0"/>
              <a:t>Where will adversarial points land?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2793"/>
            <a:ext cx="10515600" cy="43513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We don’t know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Only know that they will cross the decision boundary</a:t>
            </a:r>
          </a:p>
        </p:txBody>
      </p:sp>
      <p:sp>
        <p:nvSpPr>
          <p:cNvPr id="4" name="Freeform 3"/>
          <p:cNvSpPr/>
          <p:nvPr/>
        </p:nvSpPr>
        <p:spPr>
          <a:xfrm>
            <a:off x="2086060" y="4017415"/>
            <a:ext cx="1456267" cy="1735666"/>
          </a:xfrm>
          <a:custGeom>
            <a:avLst/>
            <a:gdLst>
              <a:gd name="connsiteX0" fmla="*/ 592667 w 1456267"/>
              <a:gd name="connsiteY0" fmla="*/ 84666 h 1735666"/>
              <a:gd name="connsiteX1" fmla="*/ 457200 w 1456267"/>
              <a:gd name="connsiteY1" fmla="*/ 101600 h 1735666"/>
              <a:gd name="connsiteX2" fmla="*/ 389467 w 1456267"/>
              <a:gd name="connsiteY2" fmla="*/ 118533 h 1735666"/>
              <a:gd name="connsiteX3" fmla="*/ 330200 w 1456267"/>
              <a:gd name="connsiteY3" fmla="*/ 135466 h 1735666"/>
              <a:gd name="connsiteX4" fmla="*/ 254000 w 1456267"/>
              <a:gd name="connsiteY4" fmla="*/ 194733 h 1735666"/>
              <a:gd name="connsiteX5" fmla="*/ 237067 w 1456267"/>
              <a:gd name="connsiteY5" fmla="*/ 245533 h 1735666"/>
              <a:gd name="connsiteX6" fmla="*/ 228600 w 1456267"/>
              <a:gd name="connsiteY6" fmla="*/ 270933 h 1735666"/>
              <a:gd name="connsiteX7" fmla="*/ 211667 w 1456267"/>
              <a:gd name="connsiteY7" fmla="*/ 296333 h 1735666"/>
              <a:gd name="connsiteX8" fmla="*/ 194734 w 1456267"/>
              <a:gd name="connsiteY8" fmla="*/ 347133 h 1735666"/>
              <a:gd name="connsiteX9" fmla="*/ 160867 w 1456267"/>
              <a:gd name="connsiteY9" fmla="*/ 397933 h 1735666"/>
              <a:gd name="connsiteX10" fmla="*/ 110067 w 1456267"/>
              <a:gd name="connsiteY10" fmla="*/ 448733 h 1735666"/>
              <a:gd name="connsiteX11" fmla="*/ 84667 w 1456267"/>
              <a:gd name="connsiteY11" fmla="*/ 558800 h 1735666"/>
              <a:gd name="connsiteX12" fmla="*/ 67734 w 1456267"/>
              <a:gd name="connsiteY12" fmla="*/ 863600 h 1735666"/>
              <a:gd name="connsiteX13" fmla="*/ 59267 w 1456267"/>
              <a:gd name="connsiteY13" fmla="*/ 897466 h 1735666"/>
              <a:gd name="connsiteX14" fmla="*/ 25400 w 1456267"/>
              <a:gd name="connsiteY14" fmla="*/ 990600 h 1735666"/>
              <a:gd name="connsiteX15" fmla="*/ 0 w 1456267"/>
              <a:gd name="connsiteY15" fmla="*/ 1126066 h 1735666"/>
              <a:gd name="connsiteX16" fmla="*/ 8467 w 1456267"/>
              <a:gd name="connsiteY16" fmla="*/ 1278466 h 1735666"/>
              <a:gd name="connsiteX17" fmla="*/ 33867 w 1456267"/>
              <a:gd name="connsiteY17" fmla="*/ 1380066 h 1735666"/>
              <a:gd name="connsiteX18" fmla="*/ 42334 w 1456267"/>
              <a:gd name="connsiteY18" fmla="*/ 1405466 h 1735666"/>
              <a:gd name="connsiteX19" fmla="*/ 50800 w 1456267"/>
              <a:gd name="connsiteY19" fmla="*/ 1430866 h 1735666"/>
              <a:gd name="connsiteX20" fmla="*/ 84667 w 1456267"/>
              <a:gd name="connsiteY20" fmla="*/ 1507066 h 1735666"/>
              <a:gd name="connsiteX21" fmla="*/ 110067 w 1456267"/>
              <a:gd name="connsiteY21" fmla="*/ 1549400 h 1735666"/>
              <a:gd name="connsiteX22" fmla="*/ 127000 w 1456267"/>
              <a:gd name="connsiteY22" fmla="*/ 1583266 h 1735666"/>
              <a:gd name="connsiteX23" fmla="*/ 152400 w 1456267"/>
              <a:gd name="connsiteY23" fmla="*/ 1600200 h 1735666"/>
              <a:gd name="connsiteX24" fmla="*/ 194734 w 1456267"/>
              <a:gd name="connsiteY24" fmla="*/ 1634066 h 1735666"/>
              <a:gd name="connsiteX25" fmla="*/ 245534 w 1456267"/>
              <a:gd name="connsiteY25" fmla="*/ 1667933 h 1735666"/>
              <a:gd name="connsiteX26" fmla="*/ 270934 w 1456267"/>
              <a:gd name="connsiteY26" fmla="*/ 1684866 h 1735666"/>
              <a:gd name="connsiteX27" fmla="*/ 330200 w 1456267"/>
              <a:gd name="connsiteY27" fmla="*/ 1710266 h 1735666"/>
              <a:gd name="connsiteX28" fmla="*/ 372534 w 1456267"/>
              <a:gd name="connsiteY28" fmla="*/ 1727200 h 1735666"/>
              <a:gd name="connsiteX29" fmla="*/ 414867 w 1456267"/>
              <a:gd name="connsiteY29" fmla="*/ 1735666 h 1735666"/>
              <a:gd name="connsiteX30" fmla="*/ 660400 w 1456267"/>
              <a:gd name="connsiteY30" fmla="*/ 1727200 h 1735666"/>
              <a:gd name="connsiteX31" fmla="*/ 685800 w 1456267"/>
              <a:gd name="connsiteY31" fmla="*/ 1718733 h 1735666"/>
              <a:gd name="connsiteX32" fmla="*/ 694267 w 1456267"/>
              <a:gd name="connsiteY32" fmla="*/ 1693333 h 1735666"/>
              <a:gd name="connsiteX33" fmla="*/ 736600 w 1456267"/>
              <a:gd name="connsiteY33" fmla="*/ 1651000 h 1735666"/>
              <a:gd name="connsiteX34" fmla="*/ 753534 w 1456267"/>
              <a:gd name="connsiteY34" fmla="*/ 1625600 h 1735666"/>
              <a:gd name="connsiteX35" fmla="*/ 795867 w 1456267"/>
              <a:gd name="connsiteY35" fmla="*/ 1591733 h 1735666"/>
              <a:gd name="connsiteX36" fmla="*/ 829734 w 1456267"/>
              <a:gd name="connsiteY36" fmla="*/ 1583266 h 1735666"/>
              <a:gd name="connsiteX37" fmla="*/ 855134 w 1456267"/>
              <a:gd name="connsiteY37" fmla="*/ 1574800 h 1735666"/>
              <a:gd name="connsiteX38" fmla="*/ 1016000 w 1456267"/>
              <a:gd name="connsiteY38" fmla="*/ 1549400 h 1735666"/>
              <a:gd name="connsiteX39" fmla="*/ 1066800 w 1456267"/>
              <a:gd name="connsiteY39" fmla="*/ 1532466 h 1735666"/>
              <a:gd name="connsiteX40" fmla="*/ 1134534 w 1456267"/>
              <a:gd name="connsiteY40" fmla="*/ 1464733 h 1735666"/>
              <a:gd name="connsiteX41" fmla="*/ 1159934 w 1456267"/>
              <a:gd name="connsiteY41" fmla="*/ 1439333 h 1735666"/>
              <a:gd name="connsiteX42" fmla="*/ 1176867 w 1456267"/>
              <a:gd name="connsiteY42" fmla="*/ 1413933 h 1735666"/>
              <a:gd name="connsiteX43" fmla="*/ 1227667 w 1456267"/>
              <a:gd name="connsiteY43" fmla="*/ 1363133 h 1735666"/>
              <a:gd name="connsiteX44" fmla="*/ 1236134 w 1456267"/>
              <a:gd name="connsiteY44" fmla="*/ 1329266 h 1735666"/>
              <a:gd name="connsiteX45" fmla="*/ 1253067 w 1456267"/>
              <a:gd name="connsiteY45" fmla="*/ 1295400 h 1735666"/>
              <a:gd name="connsiteX46" fmla="*/ 1244600 w 1456267"/>
              <a:gd name="connsiteY46" fmla="*/ 1236133 h 1735666"/>
              <a:gd name="connsiteX47" fmla="*/ 1227667 w 1456267"/>
              <a:gd name="connsiteY47" fmla="*/ 1168400 h 1735666"/>
              <a:gd name="connsiteX48" fmla="*/ 1236134 w 1456267"/>
              <a:gd name="connsiteY48" fmla="*/ 1143000 h 1735666"/>
              <a:gd name="connsiteX49" fmla="*/ 1253067 w 1456267"/>
              <a:gd name="connsiteY49" fmla="*/ 1075266 h 1735666"/>
              <a:gd name="connsiteX50" fmla="*/ 1270000 w 1456267"/>
              <a:gd name="connsiteY50" fmla="*/ 1041400 h 1735666"/>
              <a:gd name="connsiteX51" fmla="*/ 1312334 w 1456267"/>
              <a:gd name="connsiteY51" fmla="*/ 999066 h 1735666"/>
              <a:gd name="connsiteX52" fmla="*/ 1337734 w 1456267"/>
              <a:gd name="connsiteY52" fmla="*/ 973666 h 1735666"/>
              <a:gd name="connsiteX53" fmla="*/ 1405467 w 1456267"/>
              <a:gd name="connsiteY53" fmla="*/ 922866 h 1735666"/>
              <a:gd name="connsiteX54" fmla="*/ 1422400 w 1456267"/>
              <a:gd name="connsiteY54" fmla="*/ 889000 h 1735666"/>
              <a:gd name="connsiteX55" fmla="*/ 1439334 w 1456267"/>
              <a:gd name="connsiteY55" fmla="*/ 863600 h 1735666"/>
              <a:gd name="connsiteX56" fmla="*/ 1456267 w 1456267"/>
              <a:gd name="connsiteY56" fmla="*/ 762000 h 1735666"/>
              <a:gd name="connsiteX57" fmla="*/ 1447800 w 1456267"/>
              <a:gd name="connsiteY57" fmla="*/ 719666 h 1735666"/>
              <a:gd name="connsiteX58" fmla="*/ 1422400 w 1456267"/>
              <a:gd name="connsiteY58" fmla="*/ 567266 h 1735666"/>
              <a:gd name="connsiteX59" fmla="*/ 1405467 w 1456267"/>
              <a:gd name="connsiteY59" fmla="*/ 516466 h 1735666"/>
              <a:gd name="connsiteX60" fmla="*/ 1388534 w 1456267"/>
              <a:gd name="connsiteY60" fmla="*/ 491066 h 1735666"/>
              <a:gd name="connsiteX61" fmla="*/ 1363134 w 1456267"/>
              <a:gd name="connsiteY61" fmla="*/ 440266 h 1735666"/>
              <a:gd name="connsiteX62" fmla="*/ 1346200 w 1456267"/>
              <a:gd name="connsiteY62" fmla="*/ 414866 h 1735666"/>
              <a:gd name="connsiteX63" fmla="*/ 1278467 w 1456267"/>
              <a:gd name="connsiteY63" fmla="*/ 364066 h 1735666"/>
              <a:gd name="connsiteX64" fmla="*/ 1253067 w 1456267"/>
              <a:gd name="connsiteY64" fmla="*/ 313266 h 1735666"/>
              <a:gd name="connsiteX65" fmla="*/ 1236134 w 1456267"/>
              <a:gd name="connsiteY65" fmla="*/ 270933 h 1735666"/>
              <a:gd name="connsiteX66" fmla="*/ 1227667 w 1456267"/>
              <a:gd name="connsiteY66" fmla="*/ 203200 h 1735666"/>
              <a:gd name="connsiteX67" fmla="*/ 1219200 w 1456267"/>
              <a:gd name="connsiteY67" fmla="*/ 177800 h 1735666"/>
              <a:gd name="connsiteX68" fmla="*/ 1202267 w 1456267"/>
              <a:gd name="connsiteY68" fmla="*/ 118533 h 1735666"/>
              <a:gd name="connsiteX69" fmla="*/ 1168400 w 1456267"/>
              <a:gd name="connsiteY69" fmla="*/ 59266 h 1735666"/>
              <a:gd name="connsiteX70" fmla="*/ 1159934 w 1456267"/>
              <a:gd name="connsiteY70" fmla="*/ 33866 h 1735666"/>
              <a:gd name="connsiteX71" fmla="*/ 1109134 w 1456267"/>
              <a:gd name="connsiteY71" fmla="*/ 8466 h 1735666"/>
              <a:gd name="connsiteX72" fmla="*/ 1083734 w 1456267"/>
              <a:gd name="connsiteY72" fmla="*/ 0 h 1735666"/>
              <a:gd name="connsiteX73" fmla="*/ 1032934 w 1456267"/>
              <a:gd name="connsiteY73" fmla="*/ 8466 h 1735666"/>
              <a:gd name="connsiteX74" fmla="*/ 973667 w 1456267"/>
              <a:gd name="connsiteY74" fmla="*/ 16933 h 1735666"/>
              <a:gd name="connsiteX75" fmla="*/ 922867 w 1456267"/>
              <a:gd name="connsiteY75" fmla="*/ 33866 h 1735666"/>
              <a:gd name="connsiteX76" fmla="*/ 872067 w 1456267"/>
              <a:gd name="connsiteY76" fmla="*/ 67733 h 1735666"/>
              <a:gd name="connsiteX77" fmla="*/ 753534 w 1456267"/>
              <a:gd name="connsiteY77" fmla="*/ 93133 h 1735666"/>
              <a:gd name="connsiteX78" fmla="*/ 592667 w 1456267"/>
              <a:gd name="connsiteY78" fmla="*/ 84666 h 17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456267" h="1735666">
                <a:moveTo>
                  <a:pt x="592667" y="84666"/>
                </a:moveTo>
                <a:cubicBezTo>
                  <a:pt x="543278" y="86077"/>
                  <a:pt x="599737" y="84831"/>
                  <a:pt x="457200" y="101600"/>
                </a:cubicBezTo>
                <a:cubicBezTo>
                  <a:pt x="413300" y="106765"/>
                  <a:pt x="424063" y="108648"/>
                  <a:pt x="389467" y="118533"/>
                </a:cubicBezTo>
                <a:cubicBezTo>
                  <a:pt x="315022" y="139804"/>
                  <a:pt x="391120" y="115161"/>
                  <a:pt x="330200" y="135466"/>
                </a:cubicBezTo>
                <a:cubicBezTo>
                  <a:pt x="269437" y="175975"/>
                  <a:pt x="293791" y="154942"/>
                  <a:pt x="254000" y="194733"/>
                </a:cubicBezTo>
                <a:lnTo>
                  <a:pt x="237067" y="245533"/>
                </a:lnTo>
                <a:cubicBezTo>
                  <a:pt x="234245" y="254000"/>
                  <a:pt x="233550" y="263507"/>
                  <a:pt x="228600" y="270933"/>
                </a:cubicBezTo>
                <a:cubicBezTo>
                  <a:pt x="222956" y="279400"/>
                  <a:pt x="215800" y="287034"/>
                  <a:pt x="211667" y="296333"/>
                </a:cubicBezTo>
                <a:cubicBezTo>
                  <a:pt x="204418" y="312644"/>
                  <a:pt x="204635" y="332282"/>
                  <a:pt x="194734" y="347133"/>
                </a:cubicBezTo>
                <a:cubicBezTo>
                  <a:pt x="183445" y="364066"/>
                  <a:pt x="175258" y="383542"/>
                  <a:pt x="160867" y="397933"/>
                </a:cubicBezTo>
                <a:lnTo>
                  <a:pt x="110067" y="448733"/>
                </a:lnTo>
                <a:cubicBezTo>
                  <a:pt x="86823" y="518465"/>
                  <a:pt x="95658" y="481863"/>
                  <a:pt x="84667" y="558800"/>
                </a:cubicBezTo>
                <a:cubicBezTo>
                  <a:pt x="79023" y="660400"/>
                  <a:pt x="92415" y="764882"/>
                  <a:pt x="67734" y="863600"/>
                </a:cubicBezTo>
                <a:cubicBezTo>
                  <a:pt x="64912" y="874889"/>
                  <a:pt x="62947" y="886427"/>
                  <a:pt x="59267" y="897466"/>
                </a:cubicBezTo>
                <a:cubicBezTo>
                  <a:pt x="42440" y="947946"/>
                  <a:pt x="39230" y="935279"/>
                  <a:pt x="25400" y="990600"/>
                </a:cubicBezTo>
                <a:cubicBezTo>
                  <a:pt x="2949" y="1080407"/>
                  <a:pt x="11354" y="1035240"/>
                  <a:pt x="0" y="1126066"/>
                </a:cubicBezTo>
                <a:cubicBezTo>
                  <a:pt x="2822" y="1176866"/>
                  <a:pt x="4242" y="1227763"/>
                  <a:pt x="8467" y="1278466"/>
                </a:cubicBezTo>
                <a:cubicBezTo>
                  <a:pt x="12267" y="1324067"/>
                  <a:pt x="19409" y="1336691"/>
                  <a:pt x="33867" y="1380066"/>
                </a:cubicBezTo>
                <a:lnTo>
                  <a:pt x="42334" y="1405466"/>
                </a:lnTo>
                <a:cubicBezTo>
                  <a:pt x="45156" y="1413933"/>
                  <a:pt x="47485" y="1422580"/>
                  <a:pt x="50800" y="1430866"/>
                </a:cubicBezTo>
                <a:cubicBezTo>
                  <a:pt x="64257" y="1464507"/>
                  <a:pt x="67717" y="1476556"/>
                  <a:pt x="84667" y="1507066"/>
                </a:cubicBezTo>
                <a:cubicBezTo>
                  <a:pt x="92659" y="1521452"/>
                  <a:pt x="102075" y="1535014"/>
                  <a:pt x="110067" y="1549400"/>
                </a:cubicBezTo>
                <a:cubicBezTo>
                  <a:pt x="116196" y="1560433"/>
                  <a:pt x="118920" y="1573570"/>
                  <a:pt x="127000" y="1583266"/>
                </a:cubicBezTo>
                <a:cubicBezTo>
                  <a:pt x="133514" y="1591083"/>
                  <a:pt x="143933" y="1594555"/>
                  <a:pt x="152400" y="1600200"/>
                </a:cubicBezTo>
                <a:cubicBezTo>
                  <a:pt x="183690" y="1647134"/>
                  <a:pt x="151431" y="1610009"/>
                  <a:pt x="194734" y="1634066"/>
                </a:cubicBezTo>
                <a:cubicBezTo>
                  <a:pt x="212524" y="1643949"/>
                  <a:pt x="228601" y="1656644"/>
                  <a:pt x="245534" y="1667933"/>
                </a:cubicBezTo>
                <a:cubicBezTo>
                  <a:pt x="254001" y="1673577"/>
                  <a:pt x="261833" y="1680315"/>
                  <a:pt x="270934" y="1684866"/>
                </a:cubicBezTo>
                <a:cubicBezTo>
                  <a:pt x="330405" y="1714603"/>
                  <a:pt x="280365" y="1691578"/>
                  <a:pt x="330200" y="1710266"/>
                </a:cubicBezTo>
                <a:cubicBezTo>
                  <a:pt x="344431" y="1715602"/>
                  <a:pt x="357977" y="1722833"/>
                  <a:pt x="372534" y="1727200"/>
                </a:cubicBezTo>
                <a:cubicBezTo>
                  <a:pt x="386318" y="1731335"/>
                  <a:pt x="400756" y="1732844"/>
                  <a:pt x="414867" y="1735666"/>
                </a:cubicBezTo>
                <a:cubicBezTo>
                  <a:pt x="496711" y="1732844"/>
                  <a:pt x="578667" y="1732308"/>
                  <a:pt x="660400" y="1727200"/>
                </a:cubicBezTo>
                <a:cubicBezTo>
                  <a:pt x="669307" y="1726643"/>
                  <a:pt x="679489" y="1725044"/>
                  <a:pt x="685800" y="1718733"/>
                </a:cubicBezTo>
                <a:cubicBezTo>
                  <a:pt x="692111" y="1712422"/>
                  <a:pt x="690276" y="1701315"/>
                  <a:pt x="694267" y="1693333"/>
                </a:cubicBezTo>
                <a:cubicBezTo>
                  <a:pt x="708378" y="1665110"/>
                  <a:pt x="711199" y="1667933"/>
                  <a:pt x="736600" y="1651000"/>
                </a:cubicBezTo>
                <a:cubicBezTo>
                  <a:pt x="742245" y="1642533"/>
                  <a:pt x="747177" y="1633546"/>
                  <a:pt x="753534" y="1625600"/>
                </a:cubicBezTo>
                <a:cubicBezTo>
                  <a:pt x="763035" y="1613724"/>
                  <a:pt x="782471" y="1597474"/>
                  <a:pt x="795867" y="1591733"/>
                </a:cubicBezTo>
                <a:cubicBezTo>
                  <a:pt x="806563" y="1587149"/>
                  <a:pt x="818545" y="1586463"/>
                  <a:pt x="829734" y="1583266"/>
                </a:cubicBezTo>
                <a:cubicBezTo>
                  <a:pt x="838315" y="1580814"/>
                  <a:pt x="846383" y="1576550"/>
                  <a:pt x="855134" y="1574800"/>
                </a:cubicBezTo>
                <a:cubicBezTo>
                  <a:pt x="905695" y="1564688"/>
                  <a:pt x="963852" y="1556849"/>
                  <a:pt x="1016000" y="1549400"/>
                </a:cubicBezTo>
                <a:cubicBezTo>
                  <a:pt x="1032933" y="1543755"/>
                  <a:pt x="1054178" y="1545087"/>
                  <a:pt x="1066800" y="1532466"/>
                </a:cubicBezTo>
                <a:lnTo>
                  <a:pt x="1134534" y="1464733"/>
                </a:lnTo>
                <a:cubicBezTo>
                  <a:pt x="1143001" y="1456266"/>
                  <a:pt x="1153292" y="1449296"/>
                  <a:pt x="1159934" y="1439333"/>
                </a:cubicBezTo>
                <a:cubicBezTo>
                  <a:pt x="1165578" y="1430866"/>
                  <a:pt x="1170107" y="1421538"/>
                  <a:pt x="1176867" y="1413933"/>
                </a:cubicBezTo>
                <a:cubicBezTo>
                  <a:pt x="1192777" y="1396034"/>
                  <a:pt x="1227667" y="1363133"/>
                  <a:pt x="1227667" y="1363133"/>
                </a:cubicBezTo>
                <a:cubicBezTo>
                  <a:pt x="1230489" y="1351844"/>
                  <a:pt x="1232048" y="1340162"/>
                  <a:pt x="1236134" y="1329266"/>
                </a:cubicBezTo>
                <a:cubicBezTo>
                  <a:pt x="1240566" y="1317448"/>
                  <a:pt x="1251924" y="1307969"/>
                  <a:pt x="1253067" y="1295400"/>
                </a:cubicBezTo>
                <a:cubicBezTo>
                  <a:pt x="1254874" y="1275526"/>
                  <a:pt x="1247881" y="1255818"/>
                  <a:pt x="1244600" y="1236133"/>
                </a:cubicBezTo>
                <a:cubicBezTo>
                  <a:pt x="1237788" y="1195261"/>
                  <a:pt x="1238574" y="1201118"/>
                  <a:pt x="1227667" y="1168400"/>
                </a:cubicBezTo>
                <a:cubicBezTo>
                  <a:pt x="1230489" y="1159933"/>
                  <a:pt x="1233970" y="1151658"/>
                  <a:pt x="1236134" y="1143000"/>
                </a:cubicBezTo>
                <a:cubicBezTo>
                  <a:pt x="1244087" y="1111187"/>
                  <a:pt x="1241453" y="1102366"/>
                  <a:pt x="1253067" y="1075266"/>
                </a:cubicBezTo>
                <a:cubicBezTo>
                  <a:pt x="1258039" y="1063665"/>
                  <a:pt x="1262251" y="1051362"/>
                  <a:pt x="1270000" y="1041400"/>
                </a:cubicBezTo>
                <a:cubicBezTo>
                  <a:pt x="1282252" y="1025647"/>
                  <a:pt x="1298223" y="1013177"/>
                  <a:pt x="1312334" y="999066"/>
                </a:cubicBezTo>
                <a:cubicBezTo>
                  <a:pt x="1320801" y="990599"/>
                  <a:pt x="1327771" y="980308"/>
                  <a:pt x="1337734" y="973666"/>
                </a:cubicBezTo>
                <a:cubicBezTo>
                  <a:pt x="1347267" y="967311"/>
                  <a:pt x="1392936" y="941663"/>
                  <a:pt x="1405467" y="922866"/>
                </a:cubicBezTo>
                <a:cubicBezTo>
                  <a:pt x="1412468" y="912365"/>
                  <a:pt x="1416138" y="899958"/>
                  <a:pt x="1422400" y="889000"/>
                </a:cubicBezTo>
                <a:cubicBezTo>
                  <a:pt x="1427449" y="880165"/>
                  <a:pt x="1433689" y="872067"/>
                  <a:pt x="1439334" y="863600"/>
                </a:cubicBezTo>
                <a:cubicBezTo>
                  <a:pt x="1452580" y="823859"/>
                  <a:pt x="1456267" y="818710"/>
                  <a:pt x="1456267" y="762000"/>
                </a:cubicBezTo>
                <a:cubicBezTo>
                  <a:pt x="1456267" y="747609"/>
                  <a:pt x="1450622" y="733777"/>
                  <a:pt x="1447800" y="719666"/>
                </a:cubicBezTo>
                <a:cubicBezTo>
                  <a:pt x="1441163" y="653293"/>
                  <a:pt x="1442812" y="628504"/>
                  <a:pt x="1422400" y="567266"/>
                </a:cubicBezTo>
                <a:cubicBezTo>
                  <a:pt x="1416756" y="550333"/>
                  <a:pt x="1415368" y="531318"/>
                  <a:pt x="1405467" y="516466"/>
                </a:cubicBezTo>
                <a:lnTo>
                  <a:pt x="1388534" y="491066"/>
                </a:lnTo>
                <a:cubicBezTo>
                  <a:pt x="1374797" y="436121"/>
                  <a:pt x="1390582" y="474576"/>
                  <a:pt x="1363134" y="440266"/>
                </a:cubicBezTo>
                <a:cubicBezTo>
                  <a:pt x="1356777" y="432320"/>
                  <a:pt x="1353858" y="421567"/>
                  <a:pt x="1346200" y="414866"/>
                </a:cubicBezTo>
                <a:cubicBezTo>
                  <a:pt x="1310078" y="383260"/>
                  <a:pt x="1301428" y="392768"/>
                  <a:pt x="1278467" y="364066"/>
                </a:cubicBezTo>
                <a:cubicBezTo>
                  <a:pt x="1257311" y="337621"/>
                  <a:pt x="1264114" y="342723"/>
                  <a:pt x="1253067" y="313266"/>
                </a:cubicBezTo>
                <a:cubicBezTo>
                  <a:pt x="1247731" y="299036"/>
                  <a:pt x="1241778" y="285044"/>
                  <a:pt x="1236134" y="270933"/>
                </a:cubicBezTo>
                <a:cubicBezTo>
                  <a:pt x="1233312" y="248355"/>
                  <a:pt x="1231737" y="225586"/>
                  <a:pt x="1227667" y="203200"/>
                </a:cubicBezTo>
                <a:cubicBezTo>
                  <a:pt x="1226070" y="194419"/>
                  <a:pt x="1221652" y="186381"/>
                  <a:pt x="1219200" y="177800"/>
                </a:cubicBezTo>
                <a:cubicBezTo>
                  <a:pt x="1213059" y="156307"/>
                  <a:pt x="1210970" y="138841"/>
                  <a:pt x="1202267" y="118533"/>
                </a:cubicBezTo>
                <a:cubicBezTo>
                  <a:pt x="1189375" y="88451"/>
                  <a:pt x="1185409" y="84778"/>
                  <a:pt x="1168400" y="59266"/>
                </a:cubicBezTo>
                <a:cubicBezTo>
                  <a:pt x="1165578" y="50799"/>
                  <a:pt x="1164526" y="41519"/>
                  <a:pt x="1159934" y="33866"/>
                </a:cubicBezTo>
                <a:cubicBezTo>
                  <a:pt x="1146182" y="10946"/>
                  <a:pt x="1134111" y="15602"/>
                  <a:pt x="1109134" y="8466"/>
                </a:cubicBezTo>
                <a:cubicBezTo>
                  <a:pt x="1100553" y="6014"/>
                  <a:pt x="1092201" y="2822"/>
                  <a:pt x="1083734" y="0"/>
                </a:cubicBezTo>
                <a:lnTo>
                  <a:pt x="1032934" y="8466"/>
                </a:lnTo>
                <a:cubicBezTo>
                  <a:pt x="1013210" y="11500"/>
                  <a:pt x="993112" y="12446"/>
                  <a:pt x="973667" y="16933"/>
                </a:cubicBezTo>
                <a:cubicBezTo>
                  <a:pt x="956275" y="20947"/>
                  <a:pt x="922867" y="33866"/>
                  <a:pt x="922867" y="33866"/>
                </a:cubicBezTo>
                <a:cubicBezTo>
                  <a:pt x="905934" y="45155"/>
                  <a:pt x="891374" y="61297"/>
                  <a:pt x="872067" y="67733"/>
                </a:cubicBezTo>
                <a:cubicBezTo>
                  <a:pt x="799681" y="91861"/>
                  <a:pt x="838978" y="82452"/>
                  <a:pt x="753534" y="93133"/>
                </a:cubicBezTo>
                <a:cubicBezTo>
                  <a:pt x="651968" y="83899"/>
                  <a:pt x="642056" y="83255"/>
                  <a:pt x="592667" y="84666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836930" y="3516469"/>
            <a:ext cx="491066" cy="2819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4702255" y="4169021"/>
            <a:ext cx="1693334" cy="1811867"/>
          </a:xfrm>
          <a:custGeom>
            <a:avLst/>
            <a:gdLst>
              <a:gd name="connsiteX0" fmla="*/ 973667 w 1693334"/>
              <a:gd name="connsiteY0" fmla="*/ 33867 h 1811867"/>
              <a:gd name="connsiteX1" fmla="*/ 863600 w 1693334"/>
              <a:gd name="connsiteY1" fmla="*/ 42334 h 1811867"/>
              <a:gd name="connsiteX2" fmla="*/ 838200 w 1693334"/>
              <a:gd name="connsiteY2" fmla="*/ 59267 h 1811867"/>
              <a:gd name="connsiteX3" fmla="*/ 812800 w 1693334"/>
              <a:gd name="connsiteY3" fmla="*/ 67734 h 1811867"/>
              <a:gd name="connsiteX4" fmla="*/ 745067 w 1693334"/>
              <a:gd name="connsiteY4" fmla="*/ 50800 h 1811867"/>
              <a:gd name="connsiteX5" fmla="*/ 694267 w 1693334"/>
              <a:gd name="connsiteY5" fmla="*/ 25400 h 1811867"/>
              <a:gd name="connsiteX6" fmla="*/ 660400 w 1693334"/>
              <a:gd name="connsiteY6" fmla="*/ 33867 h 1811867"/>
              <a:gd name="connsiteX7" fmla="*/ 618067 w 1693334"/>
              <a:gd name="connsiteY7" fmla="*/ 42334 h 1811867"/>
              <a:gd name="connsiteX8" fmla="*/ 567267 w 1693334"/>
              <a:gd name="connsiteY8" fmla="*/ 59267 h 1811867"/>
              <a:gd name="connsiteX9" fmla="*/ 541867 w 1693334"/>
              <a:gd name="connsiteY9" fmla="*/ 67734 h 1811867"/>
              <a:gd name="connsiteX10" fmla="*/ 414867 w 1693334"/>
              <a:gd name="connsiteY10" fmla="*/ 110067 h 1811867"/>
              <a:gd name="connsiteX11" fmla="*/ 364067 w 1693334"/>
              <a:gd name="connsiteY11" fmla="*/ 118534 h 1811867"/>
              <a:gd name="connsiteX12" fmla="*/ 313267 w 1693334"/>
              <a:gd name="connsiteY12" fmla="*/ 135467 h 1811867"/>
              <a:gd name="connsiteX13" fmla="*/ 270934 w 1693334"/>
              <a:gd name="connsiteY13" fmla="*/ 186267 h 1811867"/>
              <a:gd name="connsiteX14" fmla="*/ 254000 w 1693334"/>
              <a:gd name="connsiteY14" fmla="*/ 254000 h 1811867"/>
              <a:gd name="connsiteX15" fmla="*/ 245534 w 1693334"/>
              <a:gd name="connsiteY15" fmla="*/ 279400 h 1811867"/>
              <a:gd name="connsiteX16" fmla="*/ 203200 w 1693334"/>
              <a:gd name="connsiteY16" fmla="*/ 313267 h 1811867"/>
              <a:gd name="connsiteX17" fmla="*/ 152400 w 1693334"/>
              <a:gd name="connsiteY17" fmla="*/ 364067 h 1811867"/>
              <a:gd name="connsiteX18" fmla="*/ 127000 w 1693334"/>
              <a:gd name="connsiteY18" fmla="*/ 381000 h 1811867"/>
              <a:gd name="connsiteX19" fmla="*/ 59267 w 1693334"/>
              <a:gd name="connsiteY19" fmla="*/ 440267 h 1811867"/>
              <a:gd name="connsiteX20" fmla="*/ 42334 w 1693334"/>
              <a:gd name="connsiteY20" fmla="*/ 491067 h 1811867"/>
              <a:gd name="connsiteX21" fmla="*/ 33867 w 1693334"/>
              <a:gd name="connsiteY21" fmla="*/ 516467 h 1811867"/>
              <a:gd name="connsiteX22" fmla="*/ 16934 w 1693334"/>
              <a:gd name="connsiteY22" fmla="*/ 618067 h 1811867"/>
              <a:gd name="connsiteX23" fmla="*/ 33867 w 1693334"/>
              <a:gd name="connsiteY23" fmla="*/ 770467 h 1811867"/>
              <a:gd name="connsiteX24" fmla="*/ 42334 w 1693334"/>
              <a:gd name="connsiteY24" fmla="*/ 812800 h 1811867"/>
              <a:gd name="connsiteX25" fmla="*/ 33867 w 1693334"/>
              <a:gd name="connsiteY25" fmla="*/ 956734 h 1811867"/>
              <a:gd name="connsiteX26" fmla="*/ 16934 w 1693334"/>
              <a:gd name="connsiteY26" fmla="*/ 1016000 h 1811867"/>
              <a:gd name="connsiteX27" fmla="*/ 0 w 1693334"/>
              <a:gd name="connsiteY27" fmla="*/ 1143000 h 1811867"/>
              <a:gd name="connsiteX28" fmla="*/ 8467 w 1693334"/>
              <a:gd name="connsiteY28" fmla="*/ 1346200 h 1811867"/>
              <a:gd name="connsiteX29" fmla="*/ 16934 w 1693334"/>
              <a:gd name="connsiteY29" fmla="*/ 1371600 h 1811867"/>
              <a:gd name="connsiteX30" fmla="*/ 33867 w 1693334"/>
              <a:gd name="connsiteY30" fmla="*/ 1388534 h 1811867"/>
              <a:gd name="connsiteX31" fmla="*/ 84667 w 1693334"/>
              <a:gd name="connsiteY31" fmla="*/ 1422400 h 1811867"/>
              <a:gd name="connsiteX32" fmla="*/ 127000 w 1693334"/>
              <a:gd name="connsiteY32" fmla="*/ 1447800 h 1811867"/>
              <a:gd name="connsiteX33" fmla="*/ 143934 w 1693334"/>
              <a:gd name="connsiteY33" fmla="*/ 1464734 h 1811867"/>
              <a:gd name="connsiteX34" fmla="*/ 186267 w 1693334"/>
              <a:gd name="connsiteY34" fmla="*/ 1507067 h 1811867"/>
              <a:gd name="connsiteX35" fmla="*/ 203200 w 1693334"/>
              <a:gd name="connsiteY35" fmla="*/ 1557867 h 1811867"/>
              <a:gd name="connsiteX36" fmla="*/ 220134 w 1693334"/>
              <a:gd name="connsiteY36" fmla="*/ 1608667 h 1811867"/>
              <a:gd name="connsiteX37" fmla="*/ 228600 w 1693334"/>
              <a:gd name="connsiteY37" fmla="*/ 1634067 h 1811867"/>
              <a:gd name="connsiteX38" fmla="*/ 245534 w 1693334"/>
              <a:gd name="connsiteY38" fmla="*/ 1667934 h 1811867"/>
              <a:gd name="connsiteX39" fmla="*/ 254000 w 1693334"/>
              <a:gd name="connsiteY39" fmla="*/ 1693334 h 1811867"/>
              <a:gd name="connsiteX40" fmla="*/ 347134 w 1693334"/>
              <a:gd name="connsiteY40" fmla="*/ 1752600 h 1811867"/>
              <a:gd name="connsiteX41" fmla="*/ 372534 w 1693334"/>
              <a:gd name="connsiteY41" fmla="*/ 1761067 h 1811867"/>
              <a:gd name="connsiteX42" fmla="*/ 397934 w 1693334"/>
              <a:gd name="connsiteY42" fmla="*/ 1769534 h 1811867"/>
              <a:gd name="connsiteX43" fmla="*/ 508000 w 1693334"/>
              <a:gd name="connsiteY43" fmla="*/ 1786467 h 1811867"/>
              <a:gd name="connsiteX44" fmla="*/ 567267 w 1693334"/>
              <a:gd name="connsiteY44" fmla="*/ 1778000 h 1811867"/>
              <a:gd name="connsiteX45" fmla="*/ 643467 w 1693334"/>
              <a:gd name="connsiteY45" fmla="*/ 1761067 h 1811867"/>
              <a:gd name="connsiteX46" fmla="*/ 694267 w 1693334"/>
              <a:gd name="connsiteY46" fmla="*/ 1752600 h 1811867"/>
              <a:gd name="connsiteX47" fmla="*/ 838200 w 1693334"/>
              <a:gd name="connsiteY47" fmla="*/ 1769534 h 1811867"/>
              <a:gd name="connsiteX48" fmla="*/ 872067 w 1693334"/>
              <a:gd name="connsiteY48" fmla="*/ 1786467 h 1811867"/>
              <a:gd name="connsiteX49" fmla="*/ 939800 w 1693334"/>
              <a:gd name="connsiteY49" fmla="*/ 1803400 h 1811867"/>
              <a:gd name="connsiteX50" fmla="*/ 973667 w 1693334"/>
              <a:gd name="connsiteY50" fmla="*/ 1811867 h 1811867"/>
              <a:gd name="connsiteX51" fmla="*/ 1278467 w 1693334"/>
              <a:gd name="connsiteY51" fmla="*/ 1803400 h 1811867"/>
              <a:gd name="connsiteX52" fmla="*/ 1303867 w 1693334"/>
              <a:gd name="connsiteY52" fmla="*/ 1794934 h 1811867"/>
              <a:gd name="connsiteX53" fmla="*/ 1371600 w 1693334"/>
              <a:gd name="connsiteY53" fmla="*/ 1752600 h 1811867"/>
              <a:gd name="connsiteX54" fmla="*/ 1413934 w 1693334"/>
              <a:gd name="connsiteY54" fmla="*/ 1710267 h 1811867"/>
              <a:gd name="connsiteX55" fmla="*/ 1439334 w 1693334"/>
              <a:gd name="connsiteY55" fmla="*/ 1684867 h 1811867"/>
              <a:gd name="connsiteX56" fmla="*/ 1456267 w 1693334"/>
              <a:gd name="connsiteY56" fmla="*/ 1540934 h 1811867"/>
              <a:gd name="connsiteX57" fmla="*/ 1473200 w 1693334"/>
              <a:gd name="connsiteY57" fmla="*/ 1456267 h 1811867"/>
              <a:gd name="connsiteX58" fmla="*/ 1481667 w 1693334"/>
              <a:gd name="connsiteY58" fmla="*/ 1422400 h 1811867"/>
              <a:gd name="connsiteX59" fmla="*/ 1498600 w 1693334"/>
              <a:gd name="connsiteY59" fmla="*/ 1397000 h 1811867"/>
              <a:gd name="connsiteX60" fmla="*/ 1507067 w 1693334"/>
              <a:gd name="connsiteY60" fmla="*/ 1371600 h 1811867"/>
              <a:gd name="connsiteX61" fmla="*/ 1591734 w 1693334"/>
              <a:gd name="connsiteY61" fmla="*/ 1295400 h 1811867"/>
              <a:gd name="connsiteX62" fmla="*/ 1617134 w 1693334"/>
              <a:gd name="connsiteY62" fmla="*/ 1270000 h 1811867"/>
              <a:gd name="connsiteX63" fmla="*/ 1651000 w 1693334"/>
              <a:gd name="connsiteY63" fmla="*/ 1244600 h 1811867"/>
              <a:gd name="connsiteX64" fmla="*/ 1667934 w 1693334"/>
              <a:gd name="connsiteY64" fmla="*/ 1219200 h 1811867"/>
              <a:gd name="connsiteX65" fmla="*/ 1693334 w 1693334"/>
              <a:gd name="connsiteY65" fmla="*/ 1159934 h 1811867"/>
              <a:gd name="connsiteX66" fmla="*/ 1684867 w 1693334"/>
              <a:gd name="connsiteY66" fmla="*/ 1049867 h 1811867"/>
              <a:gd name="connsiteX67" fmla="*/ 1659467 w 1693334"/>
              <a:gd name="connsiteY67" fmla="*/ 973667 h 1811867"/>
              <a:gd name="connsiteX68" fmla="*/ 1625600 w 1693334"/>
              <a:gd name="connsiteY68" fmla="*/ 922867 h 1811867"/>
              <a:gd name="connsiteX69" fmla="*/ 1583267 w 1693334"/>
              <a:gd name="connsiteY69" fmla="*/ 889000 h 1811867"/>
              <a:gd name="connsiteX70" fmla="*/ 1549400 w 1693334"/>
              <a:gd name="connsiteY70" fmla="*/ 863600 h 1811867"/>
              <a:gd name="connsiteX71" fmla="*/ 1524000 w 1693334"/>
              <a:gd name="connsiteY71" fmla="*/ 846667 h 1811867"/>
              <a:gd name="connsiteX72" fmla="*/ 1498600 w 1693334"/>
              <a:gd name="connsiteY72" fmla="*/ 821267 h 1811867"/>
              <a:gd name="connsiteX73" fmla="*/ 1490134 w 1693334"/>
              <a:gd name="connsiteY73" fmla="*/ 795867 h 1811867"/>
              <a:gd name="connsiteX74" fmla="*/ 1473200 w 1693334"/>
              <a:gd name="connsiteY74" fmla="*/ 778934 h 1811867"/>
              <a:gd name="connsiteX75" fmla="*/ 1464734 w 1693334"/>
              <a:gd name="connsiteY75" fmla="*/ 728134 h 1811867"/>
              <a:gd name="connsiteX76" fmla="*/ 1473200 w 1693334"/>
              <a:gd name="connsiteY76" fmla="*/ 618067 h 1811867"/>
              <a:gd name="connsiteX77" fmla="*/ 1481667 w 1693334"/>
              <a:gd name="connsiteY77" fmla="*/ 584200 h 1811867"/>
              <a:gd name="connsiteX78" fmla="*/ 1490134 w 1693334"/>
              <a:gd name="connsiteY78" fmla="*/ 524934 h 1811867"/>
              <a:gd name="connsiteX79" fmla="*/ 1481667 w 1693334"/>
              <a:gd name="connsiteY79" fmla="*/ 406400 h 1811867"/>
              <a:gd name="connsiteX80" fmla="*/ 1464734 w 1693334"/>
              <a:gd name="connsiteY80" fmla="*/ 313267 h 1811867"/>
              <a:gd name="connsiteX81" fmla="*/ 1447800 w 1693334"/>
              <a:gd name="connsiteY81" fmla="*/ 245534 h 1811867"/>
              <a:gd name="connsiteX82" fmla="*/ 1430867 w 1693334"/>
              <a:gd name="connsiteY82" fmla="*/ 152400 h 1811867"/>
              <a:gd name="connsiteX83" fmla="*/ 1413934 w 1693334"/>
              <a:gd name="connsiteY83" fmla="*/ 84667 h 1811867"/>
              <a:gd name="connsiteX84" fmla="*/ 1405467 w 1693334"/>
              <a:gd name="connsiteY84" fmla="*/ 59267 h 1811867"/>
              <a:gd name="connsiteX85" fmla="*/ 1380067 w 1693334"/>
              <a:gd name="connsiteY85" fmla="*/ 42334 h 1811867"/>
              <a:gd name="connsiteX86" fmla="*/ 1346200 w 1693334"/>
              <a:gd name="connsiteY86" fmla="*/ 59267 h 1811867"/>
              <a:gd name="connsiteX87" fmla="*/ 1295400 w 1693334"/>
              <a:gd name="connsiteY87" fmla="*/ 76200 h 1811867"/>
              <a:gd name="connsiteX88" fmla="*/ 1236134 w 1693334"/>
              <a:gd name="connsiteY88" fmla="*/ 67734 h 1811867"/>
              <a:gd name="connsiteX89" fmla="*/ 1193800 w 1693334"/>
              <a:gd name="connsiteY89" fmla="*/ 25400 h 1811867"/>
              <a:gd name="connsiteX90" fmla="*/ 1143000 w 1693334"/>
              <a:gd name="connsiteY90" fmla="*/ 0 h 1811867"/>
              <a:gd name="connsiteX91" fmla="*/ 1083734 w 1693334"/>
              <a:gd name="connsiteY91" fmla="*/ 8467 h 1811867"/>
              <a:gd name="connsiteX92" fmla="*/ 1041400 w 1693334"/>
              <a:gd name="connsiteY92" fmla="*/ 16934 h 1811867"/>
              <a:gd name="connsiteX93" fmla="*/ 973667 w 1693334"/>
              <a:gd name="connsiteY93" fmla="*/ 33867 h 181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693334" h="1811867">
                <a:moveTo>
                  <a:pt x="973667" y="33867"/>
                </a:moveTo>
                <a:cubicBezTo>
                  <a:pt x="944034" y="38100"/>
                  <a:pt x="899767" y="35553"/>
                  <a:pt x="863600" y="42334"/>
                </a:cubicBezTo>
                <a:cubicBezTo>
                  <a:pt x="853599" y="44209"/>
                  <a:pt x="847301" y="54716"/>
                  <a:pt x="838200" y="59267"/>
                </a:cubicBezTo>
                <a:cubicBezTo>
                  <a:pt x="830218" y="63258"/>
                  <a:pt x="821267" y="64912"/>
                  <a:pt x="812800" y="67734"/>
                </a:cubicBezTo>
                <a:cubicBezTo>
                  <a:pt x="796697" y="64513"/>
                  <a:pt x="762424" y="59479"/>
                  <a:pt x="745067" y="50800"/>
                </a:cubicBezTo>
                <a:cubicBezTo>
                  <a:pt x="679415" y="17974"/>
                  <a:pt x="758111" y="46682"/>
                  <a:pt x="694267" y="25400"/>
                </a:cubicBezTo>
                <a:cubicBezTo>
                  <a:pt x="682978" y="28222"/>
                  <a:pt x="671759" y="31343"/>
                  <a:pt x="660400" y="33867"/>
                </a:cubicBezTo>
                <a:cubicBezTo>
                  <a:pt x="646352" y="36989"/>
                  <a:pt x="631950" y="38548"/>
                  <a:pt x="618067" y="42334"/>
                </a:cubicBezTo>
                <a:cubicBezTo>
                  <a:pt x="600847" y="47030"/>
                  <a:pt x="584200" y="53623"/>
                  <a:pt x="567267" y="59267"/>
                </a:cubicBezTo>
                <a:cubicBezTo>
                  <a:pt x="558800" y="62089"/>
                  <a:pt x="549293" y="62784"/>
                  <a:pt x="541867" y="67734"/>
                </a:cubicBezTo>
                <a:cubicBezTo>
                  <a:pt x="466603" y="117909"/>
                  <a:pt x="515312" y="96674"/>
                  <a:pt x="414867" y="110067"/>
                </a:cubicBezTo>
                <a:cubicBezTo>
                  <a:pt x="397851" y="112336"/>
                  <a:pt x="380721" y="114370"/>
                  <a:pt x="364067" y="118534"/>
                </a:cubicBezTo>
                <a:cubicBezTo>
                  <a:pt x="346751" y="122863"/>
                  <a:pt x="313267" y="135467"/>
                  <a:pt x="313267" y="135467"/>
                </a:cubicBezTo>
                <a:cubicBezTo>
                  <a:pt x="294541" y="154193"/>
                  <a:pt x="282722" y="162691"/>
                  <a:pt x="270934" y="186267"/>
                </a:cubicBezTo>
                <a:cubicBezTo>
                  <a:pt x="261257" y="205621"/>
                  <a:pt x="258831" y="234677"/>
                  <a:pt x="254000" y="254000"/>
                </a:cubicBezTo>
                <a:cubicBezTo>
                  <a:pt x="251836" y="262658"/>
                  <a:pt x="250126" y="271747"/>
                  <a:pt x="245534" y="279400"/>
                </a:cubicBezTo>
                <a:cubicBezTo>
                  <a:pt x="234905" y="297115"/>
                  <a:pt x="218033" y="300082"/>
                  <a:pt x="203200" y="313267"/>
                </a:cubicBezTo>
                <a:cubicBezTo>
                  <a:pt x="185301" y="329177"/>
                  <a:pt x="172326" y="350784"/>
                  <a:pt x="152400" y="364067"/>
                </a:cubicBezTo>
                <a:cubicBezTo>
                  <a:pt x="143933" y="369711"/>
                  <a:pt x="134658" y="374299"/>
                  <a:pt x="127000" y="381000"/>
                </a:cubicBezTo>
                <a:cubicBezTo>
                  <a:pt x="47755" y="450340"/>
                  <a:pt x="116424" y="402163"/>
                  <a:pt x="59267" y="440267"/>
                </a:cubicBezTo>
                <a:lnTo>
                  <a:pt x="42334" y="491067"/>
                </a:lnTo>
                <a:cubicBezTo>
                  <a:pt x="39512" y="499534"/>
                  <a:pt x="35334" y="507664"/>
                  <a:pt x="33867" y="516467"/>
                </a:cubicBezTo>
                <a:lnTo>
                  <a:pt x="16934" y="618067"/>
                </a:lnTo>
                <a:cubicBezTo>
                  <a:pt x="21263" y="661364"/>
                  <a:pt x="27016" y="725941"/>
                  <a:pt x="33867" y="770467"/>
                </a:cubicBezTo>
                <a:cubicBezTo>
                  <a:pt x="36055" y="784690"/>
                  <a:pt x="39512" y="798689"/>
                  <a:pt x="42334" y="812800"/>
                </a:cubicBezTo>
                <a:cubicBezTo>
                  <a:pt x="39512" y="860778"/>
                  <a:pt x="38424" y="908890"/>
                  <a:pt x="33867" y="956734"/>
                </a:cubicBezTo>
                <a:cubicBezTo>
                  <a:pt x="30795" y="988991"/>
                  <a:pt x="23282" y="987436"/>
                  <a:pt x="16934" y="1016000"/>
                </a:cubicBezTo>
                <a:cubicBezTo>
                  <a:pt x="8488" y="1054009"/>
                  <a:pt x="4077" y="1106308"/>
                  <a:pt x="0" y="1143000"/>
                </a:cubicBezTo>
                <a:cubicBezTo>
                  <a:pt x="2822" y="1210733"/>
                  <a:pt x="3459" y="1278593"/>
                  <a:pt x="8467" y="1346200"/>
                </a:cubicBezTo>
                <a:cubicBezTo>
                  <a:pt x="9126" y="1355100"/>
                  <a:pt x="12342" y="1363947"/>
                  <a:pt x="16934" y="1371600"/>
                </a:cubicBezTo>
                <a:cubicBezTo>
                  <a:pt x="21041" y="1378445"/>
                  <a:pt x="27481" y="1383744"/>
                  <a:pt x="33867" y="1388534"/>
                </a:cubicBezTo>
                <a:cubicBezTo>
                  <a:pt x="50148" y="1400745"/>
                  <a:pt x="70277" y="1408009"/>
                  <a:pt x="84667" y="1422400"/>
                </a:cubicBezTo>
                <a:cubicBezTo>
                  <a:pt x="107910" y="1445645"/>
                  <a:pt x="94027" y="1436810"/>
                  <a:pt x="127000" y="1447800"/>
                </a:cubicBezTo>
                <a:cubicBezTo>
                  <a:pt x="132645" y="1453445"/>
                  <a:pt x="137700" y="1459747"/>
                  <a:pt x="143934" y="1464734"/>
                </a:cubicBezTo>
                <a:cubicBezTo>
                  <a:pt x="169237" y="1484976"/>
                  <a:pt x="172253" y="1475535"/>
                  <a:pt x="186267" y="1507067"/>
                </a:cubicBezTo>
                <a:cubicBezTo>
                  <a:pt x="193516" y="1523378"/>
                  <a:pt x="197556" y="1540934"/>
                  <a:pt x="203200" y="1557867"/>
                </a:cubicBezTo>
                <a:lnTo>
                  <a:pt x="220134" y="1608667"/>
                </a:lnTo>
                <a:cubicBezTo>
                  <a:pt x="222956" y="1617134"/>
                  <a:pt x="224609" y="1626085"/>
                  <a:pt x="228600" y="1634067"/>
                </a:cubicBezTo>
                <a:cubicBezTo>
                  <a:pt x="234245" y="1645356"/>
                  <a:pt x="240562" y="1656333"/>
                  <a:pt x="245534" y="1667934"/>
                </a:cubicBezTo>
                <a:cubicBezTo>
                  <a:pt x="249050" y="1676137"/>
                  <a:pt x="248645" y="1686194"/>
                  <a:pt x="254000" y="1693334"/>
                </a:cubicBezTo>
                <a:cubicBezTo>
                  <a:pt x="290636" y="1742182"/>
                  <a:pt x="293787" y="1734818"/>
                  <a:pt x="347134" y="1752600"/>
                </a:cubicBezTo>
                <a:lnTo>
                  <a:pt x="372534" y="1761067"/>
                </a:lnTo>
                <a:cubicBezTo>
                  <a:pt x="381001" y="1763889"/>
                  <a:pt x="389183" y="1767784"/>
                  <a:pt x="397934" y="1769534"/>
                </a:cubicBezTo>
                <a:cubicBezTo>
                  <a:pt x="462579" y="1782462"/>
                  <a:pt x="425988" y="1776215"/>
                  <a:pt x="508000" y="1786467"/>
                </a:cubicBezTo>
                <a:cubicBezTo>
                  <a:pt x="527756" y="1783645"/>
                  <a:pt x="547582" y="1781281"/>
                  <a:pt x="567267" y="1778000"/>
                </a:cubicBezTo>
                <a:cubicBezTo>
                  <a:pt x="655995" y="1763212"/>
                  <a:pt x="567350" y="1776291"/>
                  <a:pt x="643467" y="1761067"/>
                </a:cubicBezTo>
                <a:cubicBezTo>
                  <a:pt x="660301" y="1757700"/>
                  <a:pt x="677334" y="1755422"/>
                  <a:pt x="694267" y="1752600"/>
                </a:cubicBezTo>
                <a:cubicBezTo>
                  <a:pt x="723693" y="1754864"/>
                  <a:pt x="797805" y="1754386"/>
                  <a:pt x="838200" y="1769534"/>
                </a:cubicBezTo>
                <a:cubicBezTo>
                  <a:pt x="850018" y="1773966"/>
                  <a:pt x="860093" y="1782476"/>
                  <a:pt x="872067" y="1786467"/>
                </a:cubicBezTo>
                <a:cubicBezTo>
                  <a:pt x="894145" y="1793826"/>
                  <a:pt x="917222" y="1797756"/>
                  <a:pt x="939800" y="1803400"/>
                </a:cubicBezTo>
                <a:lnTo>
                  <a:pt x="973667" y="1811867"/>
                </a:lnTo>
                <a:cubicBezTo>
                  <a:pt x="1075267" y="1809045"/>
                  <a:pt x="1176961" y="1808605"/>
                  <a:pt x="1278467" y="1803400"/>
                </a:cubicBezTo>
                <a:cubicBezTo>
                  <a:pt x="1287380" y="1802943"/>
                  <a:pt x="1295664" y="1798450"/>
                  <a:pt x="1303867" y="1794934"/>
                </a:cubicBezTo>
                <a:cubicBezTo>
                  <a:pt x="1331277" y="1783187"/>
                  <a:pt x="1348967" y="1772718"/>
                  <a:pt x="1371600" y="1752600"/>
                </a:cubicBezTo>
                <a:cubicBezTo>
                  <a:pt x="1386515" y="1739342"/>
                  <a:pt x="1399823" y="1724378"/>
                  <a:pt x="1413934" y="1710267"/>
                </a:cubicBezTo>
                <a:lnTo>
                  <a:pt x="1439334" y="1684867"/>
                </a:lnTo>
                <a:cubicBezTo>
                  <a:pt x="1462786" y="1614504"/>
                  <a:pt x="1436241" y="1701140"/>
                  <a:pt x="1456267" y="1540934"/>
                </a:cubicBezTo>
                <a:cubicBezTo>
                  <a:pt x="1459837" y="1512375"/>
                  <a:pt x="1466219" y="1484189"/>
                  <a:pt x="1473200" y="1456267"/>
                </a:cubicBezTo>
                <a:cubicBezTo>
                  <a:pt x="1476022" y="1444978"/>
                  <a:pt x="1477083" y="1433096"/>
                  <a:pt x="1481667" y="1422400"/>
                </a:cubicBezTo>
                <a:cubicBezTo>
                  <a:pt x="1485675" y="1413047"/>
                  <a:pt x="1494049" y="1406101"/>
                  <a:pt x="1498600" y="1397000"/>
                </a:cubicBezTo>
                <a:cubicBezTo>
                  <a:pt x="1502591" y="1389018"/>
                  <a:pt x="1501588" y="1378645"/>
                  <a:pt x="1507067" y="1371600"/>
                </a:cubicBezTo>
                <a:cubicBezTo>
                  <a:pt x="1549824" y="1316627"/>
                  <a:pt x="1549328" y="1331748"/>
                  <a:pt x="1591734" y="1295400"/>
                </a:cubicBezTo>
                <a:cubicBezTo>
                  <a:pt x="1600825" y="1287608"/>
                  <a:pt x="1608043" y="1277792"/>
                  <a:pt x="1617134" y="1270000"/>
                </a:cubicBezTo>
                <a:cubicBezTo>
                  <a:pt x="1627848" y="1260817"/>
                  <a:pt x="1641022" y="1254578"/>
                  <a:pt x="1651000" y="1244600"/>
                </a:cubicBezTo>
                <a:cubicBezTo>
                  <a:pt x="1658195" y="1237405"/>
                  <a:pt x="1662885" y="1228035"/>
                  <a:pt x="1667934" y="1219200"/>
                </a:cubicBezTo>
                <a:cubicBezTo>
                  <a:pt x="1684673" y="1189908"/>
                  <a:pt x="1683836" y="1188428"/>
                  <a:pt x="1693334" y="1159934"/>
                </a:cubicBezTo>
                <a:cubicBezTo>
                  <a:pt x="1690512" y="1123245"/>
                  <a:pt x="1689167" y="1086412"/>
                  <a:pt x="1684867" y="1049867"/>
                </a:cubicBezTo>
                <a:cubicBezTo>
                  <a:pt x="1682545" y="1030129"/>
                  <a:pt x="1667882" y="989094"/>
                  <a:pt x="1659467" y="973667"/>
                </a:cubicBezTo>
                <a:cubicBezTo>
                  <a:pt x="1649722" y="955801"/>
                  <a:pt x="1636889" y="939800"/>
                  <a:pt x="1625600" y="922867"/>
                </a:cubicBezTo>
                <a:cubicBezTo>
                  <a:pt x="1603716" y="890041"/>
                  <a:pt x="1618321" y="900685"/>
                  <a:pt x="1583267" y="889000"/>
                </a:cubicBezTo>
                <a:cubicBezTo>
                  <a:pt x="1571978" y="880533"/>
                  <a:pt x="1560883" y="871802"/>
                  <a:pt x="1549400" y="863600"/>
                </a:cubicBezTo>
                <a:cubicBezTo>
                  <a:pt x="1541120" y="857686"/>
                  <a:pt x="1531817" y="853181"/>
                  <a:pt x="1524000" y="846667"/>
                </a:cubicBezTo>
                <a:cubicBezTo>
                  <a:pt x="1514802" y="839002"/>
                  <a:pt x="1507067" y="829734"/>
                  <a:pt x="1498600" y="821267"/>
                </a:cubicBezTo>
                <a:cubicBezTo>
                  <a:pt x="1495778" y="812800"/>
                  <a:pt x="1494726" y="803520"/>
                  <a:pt x="1490134" y="795867"/>
                </a:cubicBezTo>
                <a:cubicBezTo>
                  <a:pt x="1486027" y="789022"/>
                  <a:pt x="1476003" y="786408"/>
                  <a:pt x="1473200" y="778934"/>
                </a:cubicBezTo>
                <a:cubicBezTo>
                  <a:pt x="1467172" y="762860"/>
                  <a:pt x="1467556" y="745067"/>
                  <a:pt x="1464734" y="728134"/>
                </a:cubicBezTo>
                <a:cubicBezTo>
                  <a:pt x="1467556" y="691445"/>
                  <a:pt x="1468901" y="654612"/>
                  <a:pt x="1473200" y="618067"/>
                </a:cubicBezTo>
                <a:cubicBezTo>
                  <a:pt x="1474560" y="606510"/>
                  <a:pt x="1479585" y="595649"/>
                  <a:pt x="1481667" y="584200"/>
                </a:cubicBezTo>
                <a:cubicBezTo>
                  <a:pt x="1485237" y="564566"/>
                  <a:pt x="1487312" y="544689"/>
                  <a:pt x="1490134" y="524934"/>
                </a:cubicBezTo>
                <a:cubicBezTo>
                  <a:pt x="1487312" y="485423"/>
                  <a:pt x="1485609" y="445815"/>
                  <a:pt x="1481667" y="406400"/>
                </a:cubicBezTo>
                <a:cubicBezTo>
                  <a:pt x="1480143" y="391158"/>
                  <a:pt x="1468763" y="330728"/>
                  <a:pt x="1464734" y="313267"/>
                </a:cubicBezTo>
                <a:cubicBezTo>
                  <a:pt x="1459501" y="290590"/>
                  <a:pt x="1451626" y="268490"/>
                  <a:pt x="1447800" y="245534"/>
                </a:cubicBezTo>
                <a:cubicBezTo>
                  <a:pt x="1442612" y="214405"/>
                  <a:pt x="1437970" y="183178"/>
                  <a:pt x="1430867" y="152400"/>
                </a:cubicBezTo>
                <a:cubicBezTo>
                  <a:pt x="1425634" y="129723"/>
                  <a:pt x="1421294" y="106745"/>
                  <a:pt x="1413934" y="84667"/>
                </a:cubicBezTo>
                <a:cubicBezTo>
                  <a:pt x="1411112" y="76200"/>
                  <a:pt x="1411042" y="66236"/>
                  <a:pt x="1405467" y="59267"/>
                </a:cubicBezTo>
                <a:cubicBezTo>
                  <a:pt x="1399110" y="51321"/>
                  <a:pt x="1388534" y="47978"/>
                  <a:pt x="1380067" y="42334"/>
                </a:cubicBezTo>
                <a:cubicBezTo>
                  <a:pt x="1368778" y="47978"/>
                  <a:pt x="1357919" y="54580"/>
                  <a:pt x="1346200" y="59267"/>
                </a:cubicBezTo>
                <a:cubicBezTo>
                  <a:pt x="1329627" y="65896"/>
                  <a:pt x="1295400" y="76200"/>
                  <a:pt x="1295400" y="76200"/>
                </a:cubicBezTo>
                <a:cubicBezTo>
                  <a:pt x="1275645" y="73378"/>
                  <a:pt x="1253983" y="76659"/>
                  <a:pt x="1236134" y="67734"/>
                </a:cubicBezTo>
                <a:cubicBezTo>
                  <a:pt x="1218284" y="58809"/>
                  <a:pt x="1210405" y="36470"/>
                  <a:pt x="1193800" y="25400"/>
                </a:cubicBezTo>
                <a:cubicBezTo>
                  <a:pt x="1160974" y="3517"/>
                  <a:pt x="1178053" y="11685"/>
                  <a:pt x="1143000" y="0"/>
                </a:cubicBezTo>
                <a:cubicBezTo>
                  <a:pt x="1123245" y="2822"/>
                  <a:pt x="1103418" y="5186"/>
                  <a:pt x="1083734" y="8467"/>
                </a:cubicBezTo>
                <a:cubicBezTo>
                  <a:pt x="1069539" y="10833"/>
                  <a:pt x="1055559" y="14360"/>
                  <a:pt x="1041400" y="16934"/>
                </a:cubicBezTo>
                <a:cubicBezTo>
                  <a:pt x="992284" y="25864"/>
                  <a:pt x="1003300" y="29634"/>
                  <a:pt x="973667" y="3386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99424" y="4588121"/>
            <a:ext cx="93134" cy="9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268" y="3987517"/>
            <a:ext cx="93134" cy="9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41905" y="3961852"/>
            <a:ext cx="93134" cy="9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75251" y="5332192"/>
            <a:ext cx="93134" cy="9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833070" y="4340667"/>
            <a:ext cx="93134" cy="9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278919" y="4032351"/>
            <a:ext cx="1162986" cy="59334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245992" y="4054986"/>
            <a:ext cx="1959223" cy="58995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292558" y="4401577"/>
            <a:ext cx="3540889" cy="247454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3274125" y="4651497"/>
            <a:ext cx="1696332" cy="71114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24154" y="4471803"/>
            <a:ext cx="28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pple Chancery" charset="0"/>
                <a:ea typeface="Apple Chancery" charset="0"/>
                <a:cs typeface="Apple Chancery" charset="0"/>
              </a:rPr>
              <a:t>x</a:t>
            </a:r>
            <a:endParaRPr lang="en-US" sz="14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54550" y="3724574"/>
            <a:ext cx="41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pple Chancery" charset="0"/>
                <a:ea typeface="Apple Chancery" charset="0"/>
                <a:cs typeface="Apple Chancery" charset="0"/>
              </a:rPr>
              <a:t>x*</a:t>
            </a:r>
            <a:endParaRPr lang="en-US" sz="14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05215" y="3770279"/>
            <a:ext cx="41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pple Chancery" charset="0"/>
                <a:ea typeface="Apple Chancery" charset="0"/>
                <a:cs typeface="Apple Chancery" charset="0"/>
              </a:rPr>
              <a:t>x*</a:t>
            </a:r>
            <a:endParaRPr lang="en-US" sz="14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1880" y="4093800"/>
            <a:ext cx="41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pple Chancery" charset="0"/>
                <a:ea typeface="Apple Chancery" charset="0"/>
                <a:cs typeface="Apple Chancery" charset="0"/>
              </a:rPr>
              <a:t>x*</a:t>
            </a:r>
            <a:endParaRPr lang="en-US" sz="14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15363" y="5110835"/>
            <a:ext cx="41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pple Chancery" charset="0"/>
                <a:ea typeface="Apple Chancery" charset="0"/>
                <a:cs typeface="Apple Chancery" charset="0"/>
              </a:rPr>
              <a:t>x*</a:t>
            </a:r>
            <a:endParaRPr lang="en-US" sz="14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09995" y="4741503"/>
            <a:ext cx="92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Source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2728" y="4792418"/>
            <a:ext cx="92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Target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740" y="1548409"/>
            <a:ext cx="5910816" cy="111784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572869" y="4123549"/>
            <a:ext cx="2776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hypothesis: </a:t>
            </a:r>
            <a:r>
              <a:rPr lang="en-US" dirty="0"/>
              <a:t>in the embedding </a:t>
            </a:r>
            <a:r>
              <a:rPr lang="en-US" dirty="0" smtClean="0"/>
              <a:t>space, points lie off of the data manifold of the target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131269"/>
            <a:ext cx="7713133" cy="1325563"/>
          </a:xfrm>
        </p:spPr>
        <p:txBody>
          <a:bodyPr/>
          <a:lstStyle/>
          <a:p>
            <a:r>
              <a:rPr lang="en-US" dirty="0" smtClean="0"/>
              <a:t>Artifacts of Adversarial Examples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325" y="1887867"/>
            <a:ext cx="4290483" cy="91010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838200" y="1580092"/>
                <a:ext cx="5333999" cy="48715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Kernel density estimation: observe a prediction </a:t>
                </a:r>
                <a:r>
                  <a:rPr lang="en-US" i="1" dirty="0" smtClean="0"/>
                  <a:t>t, </a:t>
                </a:r>
                <a:r>
                  <a:rPr lang="en-US" dirty="0" smtClean="0"/>
                  <a:t>compute density of the point </a:t>
                </a:r>
                <a:r>
                  <a:rPr lang="en-US" dirty="0" err="1" smtClean="0"/>
                  <a:t>w.r.t</a:t>
                </a:r>
                <a:r>
                  <a:rPr lang="en-US" dirty="0" smtClean="0"/>
                  <a:t>. training points of class </a:t>
                </a:r>
                <a:r>
                  <a:rPr lang="en-US" i="1" dirty="0" smtClean="0"/>
                  <a:t>t, </a:t>
                </a:r>
                <a:r>
                  <a:rPr lang="en-US" dirty="0" smtClean="0"/>
                  <a:t>using CNN embedding space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𝜙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()</m:t>
                    </m:r>
                  </m:oMath>
                </a14:m>
                <a:endParaRPr lang="en-US" i="1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Bayesian uncertainty estimates: exploit connection between dropout NNs and deep GP, compute confidence intervals for predictions 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0092"/>
                <a:ext cx="5333999" cy="4871508"/>
              </a:xfrm>
              <a:prstGeom prst="rect">
                <a:avLst/>
              </a:prstGeom>
              <a:blipFill rotWithShape="0">
                <a:blip r:embed="rId3"/>
                <a:stretch>
                  <a:fillRect l="-2059" t="-2003" r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446" y="3566294"/>
            <a:ext cx="5024543" cy="323051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37678" y="2059157"/>
            <a:ext cx="293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564051" y="2059157"/>
            <a:ext cx="293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35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131269"/>
            <a:ext cx="7713133" cy="1325563"/>
          </a:xfrm>
        </p:spPr>
        <p:txBody>
          <a:bodyPr/>
          <a:lstStyle/>
          <a:p>
            <a:r>
              <a:rPr lang="en-US" dirty="0" smtClean="0"/>
              <a:t>Artifacts of Adversarial Examples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80092"/>
            <a:ext cx="7127239" cy="487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% of time that density(x*) &lt; density(x):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% of time that </a:t>
            </a:r>
            <a:r>
              <a:rPr lang="en-US" dirty="0" err="1" smtClean="0"/>
              <a:t>uncert</a:t>
            </a:r>
            <a:r>
              <a:rPr lang="en-US" dirty="0" smtClean="0"/>
              <a:t>(x</a:t>
            </a:r>
            <a:r>
              <a:rPr lang="en-US" dirty="0"/>
              <a:t>*) &gt; </a:t>
            </a:r>
            <a:r>
              <a:rPr lang="en-US" dirty="0" err="1" smtClean="0"/>
              <a:t>uncert</a:t>
            </a:r>
            <a:r>
              <a:rPr lang="en-US" dirty="0" smtClean="0"/>
              <a:t>(x):</a:t>
            </a:r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64604"/>
              </p:ext>
            </p:extLst>
          </p:nvPr>
        </p:nvGraphicFramePr>
        <p:xfrm>
          <a:off x="1667937" y="2145452"/>
          <a:ext cx="5232396" cy="110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4132"/>
                <a:gridCol w="1744132"/>
                <a:gridCol w="1744132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CIFAR-10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BIM-A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76.4%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BIM-B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98.8%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58974"/>
              </p:ext>
            </p:extLst>
          </p:nvPr>
        </p:nvGraphicFramePr>
        <p:xfrm>
          <a:off x="1667933" y="4201159"/>
          <a:ext cx="5232399" cy="110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4133"/>
                <a:gridCol w="1744133"/>
                <a:gridCol w="1744133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CIFAR-10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BIM-A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BIM-B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770534" y="6143823"/>
            <a:ext cx="2201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Feinman</a:t>
            </a:r>
            <a:r>
              <a:rPr lang="en-US" sz="1400" dirty="0" smtClean="0"/>
              <a:t> et al. 2017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229600" y="3092516"/>
            <a:ext cx="308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Combine these two features in a classifier and we get a pretty detector with nice ROCs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7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34" y="131269"/>
            <a:ext cx="7713133" cy="1325563"/>
          </a:xfrm>
        </p:spPr>
        <p:txBody>
          <a:bodyPr/>
          <a:lstStyle/>
          <a:p>
            <a:r>
              <a:rPr lang="en-US" dirty="0" smtClean="0"/>
              <a:t>Adaptive Attacks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1" y="1580092"/>
            <a:ext cx="5674164" cy="487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Rather than guide sample toward target class, guide it toward a specific embedding vector of a sample from the target class</a:t>
            </a:r>
          </a:p>
          <a:p>
            <a:r>
              <a:rPr lang="en-US" dirty="0" smtClean="0"/>
              <a:t>Replace </a:t>
            </a:r>
            <a:r>
              <a:rPr lang="en-US" dirty="0" err="1" smtClean="0"/>
              <a:t>softmax</a:t>
            </a:r>
            <a:r>
              <a:rPr lang="en-US" dirty="0" smtClean="0"/>
              <a:t> loss in BIM with embedding vector distance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Detector fails</a:t>
            </a:r>
            <a:r>
              <a:rPr lang="mr-IN" dirty="0" smtClean="0"/>
              <a:t>…</a:t>
            </a:r>
            <a:endParaRPr lang="en-US" dirty="0" smtClean="0"/>
          </a:p>
        </p:txBody>
      </p:sp>
      <p:sp>
        <p:nvSpPr>
          <p:cNvPr id="10" name="Freeform 9"/>
          <p:cNvSpPr/>
          <p:nvPr/>
        </p:nvSpPr>
        <p:spPr>
          <a:xfrm>
            <a:off x="7038887" y="1957778"/>
            <a:ext cx="1456267" cy="1735666"/>
          </a:xfrm>
          <a:custGeom>
            <a:avLst/>
            <a:gdLst>
              <a:gd name="connsiteX0" fmla="*/ 592667 w 1456267"/>
              <a:gd name="connsiteY0" fmla="*/ 84666 h 1735666"/>
              <a:gd name="connsiteX1" fmla="*/ 457200 w 1456267"/>
              <a:gd name="connsiteY1" fmla="*/ 101600 h 1735666"/>
              <a:gd name="connsiteX2" fmla="*/ 389467 w 1456267"/>
              <a:gd name="connsiteY2" fmla="*/ 118533 h 1735666"/>
              <a:gd name="connsiteX3" fmla="*/ 330200 w 1456267"/>
              <a:gd name="connsiteY3" fmla="*/ 135466 h 1735666"/>
              <a:gd name="connsiteX4" fmla="*/ 254000 w 1456267"/>
              <a:gd name="connsiteY4" fmla="*/ 194733 h 1735666"/>
              <a:gd name="connsiteX5" fmla="*/ 237067 w 1456267"/>
              <a:gd name="connsiteY5" fmla="*/ 245533 h 1735666"/>
              <a:gd name="connsiteX6" fmla="*/ 228600 w 1456267"/>
              <a:gd name="connsiteY6" fmla="*/ 270933 h 1735666"/>
              <a:gd name="connsiteX7" fmla="*/ 211667 w 1456267"/>
              <a:gd name="connsiteY7" fmla="*/ 296333 h 1735666"/>
              <a:gd name="connsiteX8" fmla="*/ 194734 w 1456267"/>
              <a:gd name="connsiteY8" fmla="*/ 347133 h 1735666"/>
              <a:gd name="connsiteX9" fmla="*/ 160867 w 1456267"/>
              <a:gd name="connsiteY9" fmla="*/ 397933 h 1735666"/>
              <a:gd name="connsiteX10" fmla="*/ 110067 w 1456267"/>
              <a:gd name="connsiteY10" fmla="*/ 448733 h 1735666"/>
              <a:gd name="connsiteX11" fmla="*/ 84667 w 1456267"/>
              <a:gd name="connsiteY11" fmla="*/ 558800 h 1735666"/>
              <a:gd name="connsiteX12" fmla="*/ 67734 w 1456267"/>
              <a:gd name="connsiteY12" fmla="*/ 863600 h 1735666"/>
              <a:gd name="connsiteX13" fmla="*/ 59267 w 1456267"/>
              <a:gd name="connsiteY13" fmla="*/ 897466 h 1735666"/>
              <a:gd name="connsiteX14" fmla="*/ 25400 w 1456267"/>
              <a:gd name="connsiteY14" fmla="*/ 990600 h 1735666"/>
              <a:gd name="connsiteX15" fmla="*/ 0 w 1456267"/>
              <a:gd name="connsiteY15" fmla="*/ 1126066 h 1735666"/>
              <a:gd name="connsiteX16" fmla="*/ 8467 w 1456267"/>
              <a:gd name="connsiteY16" fmla="*/ 1278466 h 1735666"/>
              <a:gd name="connsiteX17" fmla="*/ 33867 w 1456267"/>
              <a:gd name="connsiteY17" fmla="*/ 1380066 h 1735666"/>
              <a:gd name="connsiteX18" fmla="*/ 42334 w 1456267"/>
              <a:gd name="connsiteY18" fmla="*/ 1405466 h 1735666"/>
              <a:gd name="connsiteX19" fmla="*/ 50800 w 1456267"/>
              <a:gd name="connsiteY19" fmla="*/ 1430866 h 1735666"/>
              <a:gd name="connsiteX20" fmla="*/ 84667 w 1456267"/>
              <a:gd name="connsiteY20" fmla="*/ 1507066 h 1735666"/>
              <a:gd name="connsiteX21" fmla="*/ 110067 w 1456267"/>
              <a:gd name="connsiteY21" fmla="*/ 1549400 h 1735666"/>
              <a:gd name="connsiteX22" fmla="*/ 127000 w 1456267"/>
              <a:gd name="connsiteY22" fmla="*/ 1583266 h 1735666"/>
              <a:gd name="connsiteX23" fmla="*/ 152400 w 1456267"/>
              <a:gd name="connsiteY23" fmla="*/ 1600200 h 1735666"/>
              <a:gd name="connsiteX24" fmla="*/ 194734 w 1456267"/>
              <a:gd name="connsiteY24" fmla="*/ 1634066 h 1735666"/>
              <a:gd name="connsiteX25" fmla="*/ 245534 w 1456267"/>
              <a:gd name="connsiteY25" fmla="*/ 1667933 h 1735666"/>
              <a:gd name="connsiteX26" fmla="*/ 270934 w 1456267"/>
              <a:gd name="connsiteY26" fmla="*/ 1684866 h 1735666"/>
              <a:gd name="connsiteX27" fmla="*/ 330200 w 1456267"/>
              <a:gd name="connsiteY27" fmla="*/ 1710266 h 1735666"/>
              <a:gd name="connsiteX28" fmla="*/ 372534 w 1456267"/>
              <a:gd name="connsiteY28" fmla="*/ 1727200 h 1735666"/>
              <a:gd name="connsiteX29" fmla="*/ 414867 w 1456267"/>
              <a:gd name="connsiteY29" fmla="*/ 1735666 h 1735666"/>
              <a:gd name="connsiteX30" fmla="*/ 660400 w 1456267"/>
              <a:gd name="connsiteY30" fmla="*/ 1727200 h 1735666"/>
              <a:gd name="connsiteX31" fmla="*/ 685800 w 1456267"/>
              <a:gd name="connsiteY31" fmla="*/ 1718733 h 1735666"/>
              <a:gd name="connsiteX32" fmla="*/ 694267 w 1456267"/>
              <a:gd name="connsiteY32" fmla="*/ 1693333 h 1735666"/>
              <a:gd name="connsiteX33" fmla="*/ 736600 w 1456267"/>
              <a:gd name="connsiteY33" fmla="*/ 1651000 h 1735666"/>
              <a:gd name="connsiteX34" fmla="*/ 753534 w 1456267"/>
              <a:gd name="connsiteY34" fmla="*/ 1625600 h 1735666"/>
              <a:gd name="connsiteX35" fmla="*/ 795867 w 1456267"/>
              <a:gd name="connsiteY35" fmla="*/ 1591733 h 1735666"/>
              <a:gd name="connsiteX36" fmla="*/ 829734 w 1456267"/>
              <a:gd name="connsiteY36" fmla="*/ 1583266 h 1735666"/>
              <a:gd name="connsiteX37" fmla="*/ 855134 w 1456267"/>
              <a:gd name="connsiteY37" fmla="*/ 1574800 h 1735666"/>
              <a:gd name="connsiteX38" fmla="*/ 1016000 w 1456267"/>
              <a:gd name="connsiteY38" fmla="*/ 1549400 h 1735666"/>
              <a:gd name="connsiteX39" fmla="*/ 1066800 w 1456267"/>
              <a:gd name="connsiteY39" fmla="*/ 1532466 h 1735666"/>
              <a:gd name="connsiteX40" fmla="*/ 1134534 w 1456267"/>
              <a:gd name="connsiteY40" fmla="*/ 1464733 h 1735666"/>
              <a:gd name="connsiteX41" fmla="*/ 1159934 w 1456267"/>
              <a:gd name="connsiteY41" fmla="*/ 1439333 h 1735666"/>
              <a:gd name="connsiteX42" fmla="*/ 1176867 w 1456267"/>
              <a:gd name="connsiteY42" fmla="*/ 1413933 h 1735666"/>
              <a:gd name="connsiteX43" fmla="*/ 1227667 w 1456267"/>
              <a:gd name="connsiteY43" fmla="*/ 1363133 h 1735666"/>
              <a:gd name="connsiteX44" fmla="*/ 1236134 w 1456267"/>
              <a:gd name="connsiteY44" fmla="*/ 1329266 h 1735666"/>
              <a:gd name="connsiteX45" fmla="*/ 1253067 w 1456267"/>
              <a:gd name="connsiteY45" fmla="*/ 1295400 h 1735666"/>
              <a:gd name="connsiteX46" fmla="*/ 1244600 w 1456267"/>
              <a:gd name="connsiteY46" fmla="*/ 1236133 h 1735666"/>
              <a:gd name="connsiteX47" fmla="*/ 1227667 w 1456267"/>
              <a:gd name="connsiteY47" fmla="*/ 1168400 h 1735666"/>
              <a:gd name="connsiteX48" fmla="*/ 1236134 w 1456267"/>
              <a:gd name="connsiteY48" fmla="*/ 1143000 h 1735666"/>
              <a:gd name="connsiteX49" fmla="*/ 1253067 w 1456267"/>
              <a:gd name="connsiteY49" fmla="*/ 1075266 h 1735666"/>
              <a:gd name="connsiteX50" fmla="*/ 1270000 w 1456267"/>
              <a:gd name="connsiteY50" fmla="*/ 1041400 h 1735666"/>
              <a:gd name="connsiteX51" fmla="*/ 1312334 w 1456267"/>
              <a:gd name="connsiteY51" fmla="*/ 999066 h 1735666"/>
              <a:gd name="connsiteX52" fmla="*/ 1337734 w 1456267"/>
              <a:gd name="connsiteY52" fmla="*/ 973666 h 1735666"/>
              <a:gd name="connsiteX53" fmla="*/ 1405467 w 1456267"/>
              <a:gd name="connsiteY53" fmla="*/ 922866 h 1735666"/>
              <a:gd name="connsiteX54" fmla="*/ 1422400 w 1456267"/>
              <a:gd name="connsiteY54" fmla="*/ 889000 h 1735666"/>
              <a:gd name="connsiteX55" fmla="*/ 1439334 w 1456267"/>
              <a:gd name="connsiteY55" fmla="*/ 863600 h 1735666"/>
              <a:gd name="connsiteX56" fmla="*/ 1456267 w 1456267"/>
              <a:gd name="connsiteY56" fmla="*/ 762000 h 1735666"/>
              <a:gd name="connsiteX57" fmla="*/ 1447800 w 1456267"/>
              <a:gd name="connsiteY57" fmla="*/ 719666 h 1735666"/>
              <a:gd name="connsiteX58" fmla="*/ 1422400 w 1456267"/>
              <a:gd name="connsiteY58" fmla="*/ 567266 h 1735666"/>
              <a:gd name="connsiteX59" fmla="*/ 1405467 w 1456267"/>
              <a:gd name="connsiteY59" fmla="*/ 516466 h 1735666"/>
              <a:gd name="connsiteX60" fmla="*/ 1388534 w 1456267"/>
              <a:gd name="connsiteY60" fmla="*/ 491066 h 1735666"/>
              <a:gd name="connsiteX61" fmla="*/ 1363134 w 1456267"/>
              <a:gd name="connsiteY61" fmla="*/ 440266 h 1735666"/>
              <a:gd name="connsiteX62" fmla="*/ 1346200 w 1456267"/>
              <a:gd name="connsiteY62" fmla="*/ 414866 h 1735666"/>
              <a:gd name="connsiteX63" fmla="*/ 1278467 w 1456267"/>
              <a:gd name="connsiteY63" fmla="*/ 364066 h 1735666"/>
              <a:gd name="connsiteX64" fmla="*/ 1253067 w 1456267"/>
              <a:gd name="connsiteY64" fmla="*/ 313266 h 1735666"/>
              <a:gd name="connsiteX65" fmla="*/ 1236134 w 1456267"/>
              <a:gd name="connsiteY65" fmla="*/ 270933 h 1735666"/>
              <a:gd name="connsiteX66" fmla="*/ 1227667 w 1456267"/>
              <a:gd name="connsiteY66" fmla="*/ 203200 h 1735666"/>
              <a:gd name="connsiteX67" fmla="*/ 1219200 w 1456267"/>
              <a:gd name="connsiteY67" fmla="*/ 177800 h 1735666"/>
              <a:gd name="connsiteX68" fmla="*/ 1202267 w 1456267"/>
              <a:gd name="connsiteY68" fmla="*/ 118533 h 1735666"/>
              <a:gd name="connsiteX69" fmla="*/ 1168400 w 1456267"/>
              <a:gd name="connsiteY69" fmla="*/ 59266 h 1735666"/>
              <a:gd name="connsiteX70" fmla="*/ 1159934 w 1456267"/>
              <a:gd name="connsiteY70" fmla="*/ 33866 h 1735666"/>
              <a:gd name="connsiteX71" fmla="*/ 1109134 w 1456267"/>
              <a:gd name="connsiteY71" fmla="*/ 8466 h 1735666"/>
              <a:gd name="connsiteX72" fmla="*/ 1083734 w 1456267"/>
              <a:gd name="connsiteY72" fmla="*/ 0 h 1735666"/>
              <a:gd name="connsiteX73" fmla="*/ 1032934 w 1456267"/>
              <a:gd name="connsiteY73" fmla="*/ 8466 h 1735666"/>
              <a:gd name="connsiteX74" fmla="*/ 973667 w 1456267"/>
              <a:gd name="connsiteY74" fmla="*/ 16933 h 1735666"/>
              <a:gd name="connsiteX75" fmla="*/ 922867 w 1456267"/>
              <a:gd name="connsiteY75" fmla="*/ 33866 h 1735666"/>
              <a:gd name="connsiteX76" fmla="*/ 872067 w 1456267"/>
              <a:gd name="connsiteY76" fmla="*/ 67733 h 1735666"/>
              <a:gd name="connsiteX77" fmla="*/ 753534 w 1456267"/>
              <a:gd name="connsiteY77" fmla="*/ 93133 h 1735666"/>
              <a:gd name="connsiteX78" fmla="*/ 592667 w 1456267"/>
              <a:gd name="connsiteY78" fmla="*/ 84666 h 17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456267" h="1735666">
                <a:moveTo>
                  <a:pt x="592667" y="84666"/>
                </a:moveTo>
                <a:cubicBezTo>
                  <a:pt x="543278" y="86077"/>
                  <a:pt x="599737" y="84831"/>
                  <a:pt x="457200" y="101600"/>
                </a:cubicBezTo>
                <a:cubicBezTo>
                  <a:pt x="413300" y="106765"/>
                  <a:pt x="424063" y="108648"/>
                  <a:pt x="389467" y="118533"/>
                </a:cubicBezTo>
                <a:cubicBezTo>
                  <a:pt x="315022" y="139804"/>
                  <a:pt x="391120" y="115161"/>
                  <a:pt x="330200" y="135466"/>
                </a:cubicBezTo>
                <a:cubicBezTo>
                  <a:pt x="269437" y="175975"/>
                  <a:pt x="293791" y="154942"/>
                  <a:pt x="254000" y="194733"/>
                </a:cubicBezTo>
                <a:lnTo>
                  <a:pt x="237067" y="245533"/>
                </a:lnTo>
                <a:cubicBezTo>
                  <a:pt x="234245" y="254000"/>
                  <a:pt x="233550" y="263507"/>
                  <a:pt x="228600" y="270933"/>
                </a:cubicBezTo>
                <a:cubicBezTo>
                  <a:pt x="222956" y="279400"/>
                  <a:pt x="215800" y="287034"/>
                  <a:pt x="211667" y="296333"/>
                </a:cubicBezTo>
                <a:cubicBezTo>
                  <a:pt x="204418" y="312644"/>
                  <a:pt x="204635" y="332282"/>
                  <a:pt x="194734" y="347133"/>
                </a:cubicBezTo>
                <a:cubicBezTo>
                  <a:pt x="183445" y="364066"/>
                  <a:pt x="175258" y="383542"/>
                  <a:pt x="160867" y="397933"/>
                </a:cubicBezTo>
                <a:lnTo>
                  <a:pt x="110067" y="448733"/>
                </a:lnTo>
                <a:cubicBezTo>
                  <a:pt x="86823" y="518465"/>
                  <a:pt x="95658" y="481863"/>
                  <a:pt x="84667" y="558800"/>
                </a:cubicBezTo>
                <a:cubicBezTo>
                  <a:pt x="79023" y="660400"/>
                  <a:pt x="92415" y="764882"/>
                  <a:pt x="67734" y="863600"/>
                </a:cubicBezTo>
                <a:cubicBezTo>
                  <a:pt x="64912" y="874889"/>
                  <a:pt x="62947" y="886427"/>
                  <a:pt x="59267" y="897466"/>
                </a:cubicBezTo>
                <a:cubicBezTo>
                  <a:pt x="42440" y="947946"/>
                  <a:pt x="39230" y="935279"/>
                  <a:pt x="25400" y="990600"/>
                </a:cubicBezTo>
                <a:cubicBezTo>
                  <a:pt x="2949" y="1080407"/>
                  <a:pt x="11354" y="1035240"/>
                  <a:pt x="0" y="1126066"/>
                </a:cubicBezTo>
                <a:cubicBezTo>
                  <a:pt x="2822" y="1176866"/>
                  <a:pt x="4242" y="1227763"/>
                  <a:pt x="8467" y="1278466"/>
                </a:cubicBezTo>
                <a:cubicBezTo>
                  <a:pt x="12267" y="1324067"/>
                  <a:pt x="19409" y="1336691"/>
                  <a:pt x="33867" y="1380066"/>
                </a:cubicBezTo>
                <a:lnTo>
                  <a:pt x="42334" y="1405466"/>
                </a:lnTo>
                <a:cubicBezTo>
                  <a:pt x="45156" y="1413933"/>
                  <a:pt x="47485" y="1422580"/>
                  <a:pt x="50800" y="1430866"/>
                </a:cubicBezTo>
                <a:cubicBezTo>
                  <a:pt x="64257" y="1464507"/>
                  <a:pt x="67717" y="1476556"/>
                  <a:pt x="84667" y="1507066"/>
                </a:cubicBezTo>
                <a:cubicBezTo>
                  <a:pt x="92659" y="1521452"/>
                  <a:pt x="102075" y="1535014"/>
                  <a:pt x="110067" y="1549400"/>
                </a:cubicBezTo>
                <a:cubicBezTo>
                  <a:pt x="116196" y="1560433"/>
                  <a:pt x="118920" y="1573570"/>
                  <a:pt x="127000" y="1583266"/>
                </a:cubicBezTo>
                <a:cubicBezTo>
                  <a:pt x="133514" y="1591083"/>
                  <a:pt x="143933" y="1594555"/>
                  <a:pt x="152400" y="1600200"/>
                </a:cubicBezTo>
                <a:cubicBezTo>
                  <a:pt x="183690" y="1647134"/>
                  <a:pt x="151431" y="1610009"/>
                  <a:pt x="194734" y="1634066"/>
                </a:cubicBezTo>
                <a:cubicBezTo>
                  <a:pt x="212524" y="1643949"/>
                  <a:pt x="228601" y="1656644"/>
                  <a:pt x="245534" y="1667933"/>
                </a:cubicBezTo>
                <a:cubicBezTo>
                  <a:pt x="254001" y="1673577"/>
                  <a:pt x="261833" y="1680315"/>
                  <a:pt x="270934" y="1684866"/>
                </a:cubicBezTo>
                <a:cubicBezTo>
                  <a:pt x="330405" y="1714603"/>
                  <a:pt x="280365" y="1691578"/>
                  <a:pt x="330200" y="1710266"/>
                </a:cubicBezTo>
                <a:cubicBezTo>
                  <a:pt x="344431" y="1715602"/>
                  <a:pt x="357977" y="1722833"/>
                  <a:pt x="372534" y="1727200"/>
                </a:cubicBezTo>
                <a:cubicBezTo>
                  <a:pt x="386318" y="1731335"/>
                  <a:pt x="400756" y="1732844"/>
                  <a:pt x="414867" y="1735666"/>
                </a:cubicBezTo>
                <a:cubicBezTo>
                  <a:pt x="496711" y="1732844"/>
                  <a:pt x="578667" y="1732308"/>
                  <a:pt x="660400" y="1727200"/>
                </a:cubicBezTo>
                <a:cubicBezTo>
                  <a:pt x="669307" y="1726643"/>
                  <a:pt x="679489" y="1725044"/>
                  <a:pt x="685800" y="1718733"/>
                </a:cubicBezTo>
                <a:cubicBezTo>
                  <a:pt x="692111" y="1712422"/>
                  <a:pt x="690276" y="1701315"/>
                  <a:pt x="694267" y="1693333"/>
                </a:cubicBezTo>
                <a:cubicBezTo>
                  <a:pt x="708378" y="1665110"/>
                  <a:pt x="711199" y="1667933"/>
                  <a:pt x="736600" y="1651000"/>
                </a:cubicBezTo>
                <a:cubicBezTo>
                  <a:pt x="742245" y="1642533"/>
                  <a:pt x="747177" y="1633546"/>
                  <a:pt x="753534" y="1625600"/>
                </a:cubicBezTo>
                <a:cubicBezTo>
                  <a:pt x="763035" y="1613724"/>
                  <a:pt x="782471" y="1597474"/>
                  <a:pt x="795867" y="1591733"/>
                </a:cubicBezTo>
                <a:cubicBezTo>
                  <a:pt x="806563" y="1587149"/>
                  <a:pt x="818545" y="1586463"/>
                  <a:pt x="829734" y="1583266"/>
                </a:cubicBezTo>
                <a:cubicBezTo>
                  <a:pt x="838315" y="1580814"/>
                  <a:pt x="846383" y="1576550"/>
                  <a:pt x="855134" y="1574800"/>
                </a:cubicBezTo>
                <a:cubicBezTo>
                  <a:pt x="905695" y="1564688"/>
                  <a:pt x="963852" y="1556849"/>
                  <a:pt x="1016000" y="1549400"/>
                </a:cubicBezTo>
                <a:cubicBezTo>
                  <a:pt x="1032933" y="1543755"/>
                  <a:pt x="1054178" y="1545087"/>
                  <a:pt x="1066800" y="1532466"/>
                </a:cubicBezTo>
                <a:lnTo>
                  <a:pt x="1134534" y="1464733"/>
                </a:lnTo>
                <a:cubicBezTo>
                  <a:pt x="1143001" y="1456266"/>
                  <a:pt x="1153292" y="1449296"/>
                  <a:pt x="1159934" y="1439333"/>
                </a:cubicBezTo>
                <a:cubicBezTo>
                  <a:pt x="1165578" y="1430866"/>
                  <a:pt x="1170107" y="1421538"/>
                  <a:pt x="1176867" y="1413933"/>
                </a:cubicBezTo>
                <a:cubicBezTo>
                  <a:pt x="1192777" y="1396034"/>
                  <a:pt x="1227667" y="1363133"/>
                  <a:pt x="1227667" y="1363133"/>
                </a:cubicBezTo>
                <a:cubicBezTo>
                  <a:pt x="1230489" y="1351844"/>
                  <a:pt x="1232048" y="1340162"/>
                  <a:pt x="1236134" y="1329266"/>
                </a:cubicBezTo>
                <a:cubicBezTo>
                  <a:pt x="1240566" y="1317448"/>
                  <a:pt x="1251924" y="1307969"/>
                  <a:pt x="1253067" y="1295400"/>
                </a:cubicBezTo>
                <a:cubicBezTo>
                  <a:pt x="1254874" y="1275526"/>
                  <a:pt x="1247881" y="1255818"/>
                  <a:pt x="1244600" y="1236133"/>
                </a:cubicBezTo>
                <a:cubicBezTo>
                  <a:pt x="1237788" y="1195261"/>
                  <a:pt x="1238574" y="1201118"/>
                  <a:pt x="1227667" y="1168400"/>
                </a:cubicBezTo>
                <a:cubicBezTo>
                  <a:pt x="1230489" y="1159933"/>
                  <a:pt x="1233970" y="1151658"/>
                  <a:pt x="1236134" y="1143000"/>
                </a:cubicBezTo>
                <a:cubicBezTo>
                  <a:pt x="1244087" y="1111187"/>
                  <a:pt x="1241453" y="1102366"/>
                  <a:pt x="1253067" y="1075266"/>
                </a:cubicBezTo>
                <a:cubicBezTo>
                  <a:pt x="1258039" y="1063665"/>
                  <a:pt x="1262251" y="1051362"/>
                  <a:pt x="1270000" y="1041400"/>
                </a:cubicBezTo>
                <a:cubicBezTo>
                  <a:pt x="1282252" y="1025647"/>
                  <a:pt x="1298223" y="1013177"/>
                  <a:pt x="1312334" y="999066"/>
                </a:cubicBezTo>
                <a:cubicBezTo>
                  <a:pt x="1320801" y="990599"/>
                  <a:pt x="1327771" y="980308"/>
                  <a:pt x="1337734" y="973666"/>
                </a:cubicBezTo>
                <a:cubicBezTo>
                  <a:pt x="1347267" y="967311"/>
                  <a:pt x="1392936" y="941663"/>
                  <a:pt x="1405467" y="922866"/>
                </a:cubicBezTo>
                <a:cubicBezTo>
                  <a:pt x="1412468" y="912365"/>
                  <a:pt x="1416138" y="899958"/>
                  <a:pt x="1422400" y="889000"/>
                </a:cubicBezTo>
                <a:cubicBezTo>
                  <a:pt x="1427449" y="880165"/>
                  <a:pt x="1433689" y="872067"/>
                  <a:pt x="1439334" y="863600"/>
                </a:cubicBezTo>
                <a:cubicBezTo>
                  <a:pt x="1452580" y="823859"/>
                  <a:pt x="1456267" y="818710"/>
                  <a:pt x="1456267" y="762000"/>
                </a:cubicBezTo>
                <a:cubicBezTo>
                  <a:pt x="1456267" y="747609"/>
                  <a:pt x="1450622" y="733777"/>
                  <a:pt x="1447800" y="719666"/>
                </a:cubicBezTo>
                <a:cubicBezTo>
                  <a:pt x="1441163" y="653293"/>
                  <a:pt x="1442812" y="628504"/>
                  <a:pt x="1422400" y="567266"/>
                </a:cubicBezTo>
                <a:cubicBezTo>
                  <a:pt x="1416756" y="550333"/>
                  <a:pt x="1415368" y="531318"/>
                  <a:pt x="1405467" y="516466"/>
                </a:cubicBezTo>
                <a:lnTo>
                  <a:pt x="1388534" y="491066"/>
                </a:lnTo>
                <a:cubicBezTo>
                  <a:pt x="1374797" y="436121"/>
                  <a:pt x="1390582" y="474576"/>
                  <a:pt x="1363134" y="440266"/>
                </a:cubicBezTo>
                <a:cubicBezTo>
                  <a:pt x="1356777" y="432320"/>
                  <a:pt x="1353858" y="421567"/>
                  <a:pt x="1346200" y="414866"/>
                </a:cubicBezTo>
                <a:cubicBezTo>
                  <a:pt x="1310078" y="383260"/>
                  <a:pt x="1301428" y="392768"/>
                  <a:pt x="1278467" y="364066"/>
                </a:cubicBezTo>
                <a:cubicBezTo>
                  <a:pt x="1257311" y="337621"/>
                  <a:pt x="1264114" y="342723"/>
                  <a:pt x="1253067" y="313266"/>
                </a:cubicBezTo>
                <a:cubicBezTo>
                  <a:pt x="1247731" y="299036"/>
                  <a:pt x="1241778" y="285044"/>
                  <a:pt x="1236134" y="270933"/>
                </a:cubicBezTo>
                <a:cubicBezTo>
                  <a:pt x="1233312" y="248355"/>
                  <a:pt x="1231737" y="225586"/>
                  <a:pt x="1227667" y="203200"/>
                </a:cubicBezTo>
                <a:cubicBezTo>
                  <a:pt x="1226070" y="194419"/>
                  <a:pt x="1221652" y="186381"/>
                  <a:pt x="1219200" y="177800"/>
                </a:cubicBezTo>
                <a:cubicBezTo>
                  <a:pt x="1213059" y="156307"/>
                  <a:pt x="1210970" y="138841"/>
                  <a:pt x="1202267" y="118533"/>
                </a:cubicBezTo>
                <a:cubicBezTo>
                  <a:pt x="1189375" y="88451"/>
                  <a:pt x="1185409" y="84778"/>
                  <a:pt x="1168400" y="59266"/>
                </a:cubicBezTo>
                <a:cubicBezTo>
                  <a:pt x="1165578" y="50799"/>
                  <a:pt x="1164526" y="41519"/>
                  <a:pt x="1159934" y="33866"/>
                </a:cubicBezTo>
                <a:cubicBezTo>
                  <a:pt x="1146182" y="10946"/>
                  <a:pt x="1134111" y="15602"/>
                  <a:pt x="1109134" y="8466"/>
                </a:cubicBezTo>
                <a:cubicBezTo>
                  <a:pt x="1100553" y="6014"/>
                  <a:pt x="1092201" y="2822"/>
                  <a:pt x="1083734" y="0"/>
                </a:cubicBezTo>
                <a:lnTo>
                  <a:pt x="1032934" y="8466"/>
                </a:lnTo>
                <a:cubicBezTo>
                  <a:pt x="1013210" y="11500"/>
                  <a:pt x="993112" y="12446"/>
                  <a:pt x="973667" y="16933"/>
                </a:cubicBezTo>
                <a:cubicBezTo>
                  <a:pt x="956275" y="20947"/>
                  <a:pt x="922867" y="33866"/>
                  <a:pt x="922867" y="33866"/>
                </a:cubicBezTo>
                <a:cubicBezTo>
                  <a:pt x="905934" y="45155"/>
                  <a:pt x="891374" y="61297"/>
                  <a:pt x="872067" y="67733"/>
                </a:cubicBezTo>
                <a:cubicBezTo>
                  <a:pt x="799681" y="91861"/>
                  <a:pt x="838978" y="82452"/>
                  <a:pt x="753534" y="93133"/>
                </a:cubicBezTo>
                <a:cubicBezTo>
                  <a:pt x="651968" y="83899"/>
                  <a:pt x="642056" y="83255"/>
                  <a:pt x="592667" y="84666"/>
                </a:cubicBez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789757" y="1456832"/>
            <a:ext cx="491066" cy="2819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9655082" y="2109384"/>
            <a:ext cx="1693334" cy="1811867"/>
          </a:xfrm>
          <a:custGeom>
            <a:avLst/>
            <a:gdLst>
              <a:gd name="connsiteX0" fmla="*/ 973667 w 1693334"/>
              <a:gd name="connsiteY0" fmla="*/ 33867 h 1811867"/>
              <a:gd name="connsiteX1" fmla="*/ 863600 w 1693334"/>
              <a:gd name="connsiteY1" fmla="*/ 42334 h 1811867"/>
              <a:gd name="connsiteX2" fmla="*/ 838200 w 1693334"/>
              <a:gd name="connsiteY2" fmla="*/ 59267 h 1811867"/>
              <a:gd name="connsiteX3" fmla="*/ 812800 w 1693334"/>
              <a:gd name="connsiteY3" fmla="*/ 67734 h 1811867"/>
              <a:gd name="connsiteX4" fmla="*/ 745067 w 1693334"/>
              <a:gd name="connsiteY4" fmla="*/ 50800 h 1811867"/>
              <a:gd name="connsiteX5" fmla="*/ 694267 w 1693334"/>
              <a:gd name="connsiteY5" fmla="*/ 25400 h 1811867"/>
              <a:gd name="connsiteX6" fmla="*/ 660400 w 1693334"/>
              <a:gd name="connsiteY6" fmla="*/ 33867 h 1811867"/>
              <a:gd name="connsiteX7" fmla="*/ 618067 w 1693334"/>
              <a:gd name="connsiteY7" fmla="*/ 42334 h 1811867"/>
              <a:gd name="connsiteX8" fmla="*/ 567267 w 1693334"/>
              <a:gd name="connsiteY8" fmla="*/ 59267 h 1811867"/>
              <a:gd name="connsiteX9" fmla="*/ 541867 w 1693334"/>
              <a:gd name="connsiteY9" fmla="*/ 67734 h 1811867"/>
              <a:gd name="connsiteX10" fmla="*/ 414867 w 1693334"/>
              <a:gd name="connsiteY10" fmla="*/ 110067 h 1811867"/>
              <a:gd name="connsiteX11" fmla="*/ 364067 w 1693334"/>
              <a:gd name="connsiteY11" fmla="*/ 118534 h 1811867"/>
              <a:gd name="connsiteX12" fmla="*/ 313267 w 1693334"/>
              <a:gd name="connsiteY12" fmla="*/ 135467 h 1811867"/>
              <a:gd name="connsiteX13" fmla="*/ 270934 w 1693334"/>
              <a:gd name="connsiteY13" fmla="*/ 186267 h 1811867"/>
              <a:gd name="connsiteX14" fmla="*/ 254000 w 1693334"/>
              <a:gd name="connsiteY14" fmla="*/ 254000 h 1811867"/>
              <a:gd name="connsiteX15" fmla="*/ 245534 w 1693334"/>
              <a:gd name="connsiteY15" fmla="*/ 279400 h 1811867"/>
              <a:gd name="connsiteX16" fmla="*/ 203200 w 1693334"/>
              <a:gd name="connsiteY16" fmla="*/ 313267 h 1811867"/>
              <a:gd name="connsiteX17" fmla="*/ 152400 w 1693334"/>
              <a:gd name="connsiteY17" fmla="*/ 364067 h 1811867"/>
              <a:gd name="connsiteX18" fmla="*/ 127000 w 1693334"/>
              <a:gd name="connsiteY18" fmla="*/ 381000 h 1811867"/>
              <a:gd name="connsiteX19" fmla="*/ 59267 w 1693334"/>
              <a:gd name="connsiteY19" fmla="*/ 440267 h 1811867"/>
              <a:gd name="connsiteX20" fmla="*/ 42334 w 1693334"/>
              <a:gd name="connsiteY20" fmla="*/ 491067 h 1811867"/>
              <a:gd name="connsiteX21" fmla="*/ 33867 w 1693334"/>
              <a:gd name="connsiteY21" fmla="*/ 516467 h 1811867"/>
              <a:gd name="connsiteX22" fmla="*/ 16934 w 1693334"/>
              <a:gd name="connsiteY22" fmla="*/ 618067 h 1811867"/>
              <a:gd name="connsiteX23" fmla="*/ 33867 w 1693334"/>
              <a:gd name="connsiteY23" fmla="*/ 770467 h 1811867"/>
              <a:gd name="connsiteX24" fmla="*/ 42334 w 1693334"/>
              <a:gd name="connsiteY24" fmla="*/ 812800 h 1811867"/>
              <a:gd name="connsiteX25" fmla="*/ 33867 w 1693334"/>
              <a:gd name="connsiteY25" fmla="*/ 956734 h 1811867"/>
              <a:gd name="connsiteX26" fmla="*/ 16934 w 1693334"/>
              <a:gd name="connsiteY26" fmla="*/ 1016000 h 1811867"/>
              <a:gd name="connsiteX27" fmla="*/ 0 w 1693334"/>
              <a:gd name="connsiteY27" fmla="*/ 1143000 h 1811867"/>
              <a:gd name="connsiteX28" fmla="*/ 8467 w 1693334"/>
              <a:gd name="connsiteY28" fmla="*/ 1346200 h 1811867"/>
              <a:gd name="connsiteX29" fmla="*/ 16934 w 1693334"/>
              <a:gd name="connsiteY29" fmla="*/ 1371600 h 1811867"/>
              <a:gd name="connsiteX30" fmla="*/ 33867 w 1693334"/>
              <a:gd name="connsiteY30" fmla="*/ 1388534 h 1811867"/>
              <a:gd name="connsiteX31" fmla="*/ 84667 w 1693334"/>
              <a:gd name="connsiteY31" fmla="*/ 1422400 h 1811867"/>
              <a:gd name="connsiteX32" fmla="*/ 127000 w 1693334"/>
              <a:gd name="connsiteY32" fmla="*/ 1447800 h 1811867"/>
              <a:gd name="connsiteX33" fmla="*/ 143934 w 1693334"/>
              <a:gd name="connsiteY33" fmla="*/ 1464734 h 1811867"/>
              <a:gd name="connsiteX34" fmla="*/ 186267 w 1693334"/>
              <a:gd name="connsiteY34" fmla="*/ 1507067 h 1811867"/>
              <a:gd name="connsiteX35" fmla="*/ 203200 w 1693334"/>
              <a:gd name="connsiteY35" fmla="*/ 1557867 h 1811867"/>
              <a:gd name="connsiteX36" fmla="*/ 220134 w 1693334"/>
              <a:gd name="connsiteY36" fmla="*/ 1608667 h 1811867"/>
              <a:gd name="connsiteX37" fmla="*/ 228600 w 1693334"/>
              <a:gd name="connsiteY37" fmla="*/ 1634067 h 1811867"/>
              <a:gd name="connsiteX38" fmla="*/ 245534 w 1693334"/>
              <a:gd name="connsiteY38" fmla="*/ 1667934 h 1811867"/>
              <a:gd name="connsiteX39" fmla="*/ 254000 w 1693334"/>
              <a:gd name="connsiteY39" fmla="*/ 1693334 h 1811867"/>
              <a:gd name="connsiteX40" fmla="*/ 347134 w 1693334"/>
              <a:gd name="connsiteY40" fmla="*/ 1752600 h 1811867"/>
              <a:gd name="connsiteX41" fmla="*/ 372534 w 1693334"/>
              <a:gd name="connsiteY41" fmla="*/ 1761067 h 1811867"/>
              <a:gd name="connsiteX42" fmla="*/ 397934 w 1693334"/>
              <a:gd name="connsiteY42" fmla="*/ 1769534 h 1811867"/>
              <a:gd name="connsiteX43" fmla="*/ 508000 w 1693334"/>
              <a:gd name="connsiteY43" fmla="*/ 1786467 h 1811867"/>
              <a:gd name="connsiteX44" fmla="*/ 567267 w 1693334"/>
              <a:gd name="connsiteY44" fmla="*/ 1778000 h 1811867"/>
              <a:gd name="connsiteX45" fmla="*/ 643467 w 1693334"/>
              <a:gd name="connsiteY45" fmla="*/ 1761067 h 1811867"/>
              <a:gd name="connsiteX46" fmla="*/ 694267 w 1693334"/>
              <a:gd name="connsiteY46" fmla="*/ 1752600 h 1811867"/>
              <a:gd name="connsiteX47" fmla="*/ 838200 w 1693334"/>
              <a:gd name="connsiteY47" fmla="*/ 1769534 h 1811867"/>
              <a:gd name="connsiteX48" fmla="*/ 872067 w 1693334"/>
              <a:gd name="connsiteY48" fmla="*/ 1786467 h 1811867"/>
              <a:gd name="connsiteX49" fmla="*/ 939800 w 1693334"/>
              <a:gd name="connsiteY49" fmla="*/ 1803400 h 1811867"/>
              <a:gd name="connsiteX50" fmla="*/ 973667 w 1693334"/>
              <a:gd name="connsiteY50" fmla="*/ 1811867 h 1811867"/>
              <a:gd name="connsiteX51" fmla="*/ 1278467 w 1693334"/>
              <a:gd name="connsiteY51" fmla="*/ 1803400 h 1811867"/>
              <a:gd name="connsiteX52" fmla="*/ 1303867 w 1693334"/>
              <a:gd name="connsiteY52" fmla="*/ 1794934 h 1811867"/>
              <a:gd name="connsiteX53" fmla="*/ 1371600 w 1693334"/>
              <a:gd name="connsiteY53" fmla="*/ 1752600 h 1811867"/>
              <a:gd name="connsiteX54" fmla="*/ 1413934 w 1693334"/>
              <a:gd name="connsiteY54" fmla="*/ 1710267 h 1811867"/>
              <a:gd name="connsiteX55" fmla="*/ 1439334 w 1693334"/>
              <a:gd name="connsiteY55" fmla="*/ 1684867 h 1811867"/>
              <a:gd name="connsiteX56" fmla="*/ 1456267 w 1693334"/>
              <a:gd name="connsiteY56" fmla="*/ 1540934 h 1811867"/>
              <a:gd name="connsiteX57" fmla="*/ 1473200 w 1693334"/>
              <a:gd name="connsiteY57" fmla="*/ 1456267 h 1811867"/>
              <a:gd name="connsiteX58" fmla="*/ 1481667 w 1693334"/>
              <a:gd name="connsiteY58" fmla="*/ 1422400 h 1811867"/>
              <a:gd name="connsiteX59" fmla="*/ 1498600 w 1693334"/>
              <a:gd name="connsiteY59" fmla="*/ 1397000 h 1811867"/>
              <a:gd name="connsiteX60" fmla="*/ 1507067 w 1693334"/>
              <a:gd name="connsiteY60" fmla="*/ 1371600 h 1811867"/>
              <a:gd name="connsiteX61" fmla="*/ 1591734 w 1693334"/>
              <a:gd name="connsiteY61" fmla="*/ 1295400 h 1811867"/>
              <a:gd name="connsiteX62" fmla="*/ 1617134 w 1693334"/>
              <a:gd name="connsiteY62" fmla="*/ 1270000 h 1811867"/>
              <a:gd name="connsiteX63" fmla="*/ 1651000 w 1693334"/>
              <a:gd name="connsiteY63" fmla="*/ 1244600 h 1811867"/>
              <a:gd name="connsiteX64" fmla="*/ 1667934 w 1693334"/>
              <a:gd name="connsiteY64" fmla="*/ 1219200 h 1811867"/>
              <a:gd name="connsiteX65" fmla="*/ 1693334 w 1693334"/>
              <a:gd name="connsiteY65" fmla="*/ 1159934 h 1811867"/>
              <a:gd name="connsiteX66" fmla="*/ 1684867 w 1693334"/>
              <a:gd name="connsiteY66" fmla="*/ 1049867 h 1811867"/>
              <a:gd name="connsiteX67" fmla="*/ 1659467 w 1693334"/>
              <a:gd name="connsiteY67" fmla="*/ 973667 h 1811867"/>
              <a:gd name="connsiteX68" fmla="*/ 1625600 w 1693334"/>
              <a:gd name="connsiteY68" fmla="*/ 922867 h 1811867"/>
              <a:gd name="connsiteX69" fmla="*/ 1583267 w 1693334"/>
              <a:gd name="connsiteY69" fmla="*/ 889000 h 1811867"/>
              <a:gd name="connsiteX70" fmla="*/ 1549400 w 1693334"/>
              <a:gd name="connsiteY70" fmla="*/ 863600 h 1811867"/>
              <a:gd name="connsiteX71" fmla="*/ 1524000 w 1693334"/>
              <a:gd name="connsiteY71" fmla="*/ 846667 h 1811867"/>
              <a:gd name="connsiteX72" fmla="*/ 1498600 w 1693334"/>
              <a:gd name="connsiteY72" fmla="*/ 821267 h 1811867"/>
              <a:gd name="connsiteX73" fmla="*/ 1490134 w 1693334"/>
              <a:gd name="connsiteY73" fmla="*/ 795867 h 1811867"/>
              <a:gd name="connsiteX74" fmla="*/ 1473200 w 1693334"/>
              <a:gd name="connsiteY74" fmla="*/ 778934 h 1811867"/>
              <a:gd name="connsiteX75" fmla="*/ 1464734 w 1693334"/>
              <a:gd name="connsiteY75" fmla="*/ 728134 h 1811867"/>
              <a:gd name="connsiteX76" fmla="*/ 1473200 w 1693334"/>
              <a:gd name="connsiteY76" fmla="*/ 618067 h 1811867"/>
              <a:gd name="connsiteX77" fmla="*/ 1481667 w 1693334"/>
              <a:gd name="connsiteY77" fmla="*/ 584200 h 1811867"/>
              <a:gd name="connsiteX78" fmla="*/ 1490134 w 1693334"/>
              <a:gd name="connsiteY78" fmla="*/ 524934 h 1811867"/>
              <a:gd name="connsiteX79" fmla="*/ 1481667 w 1693334"/>
              <a:gd name="connsiteY79" fmla="*/ 406400 h 1811867"/>
              <a:gd name="connsiteX80" fmla="*/ 1464734 w 1693334"/>
              <a:gd name="connsiteY80" fmla="*/ 313267 h 1811867"/>
              <a:gd name="connsiteX81" fmla="*/ 1447800 w 1693334"/>
              <a:gd name="connsiteY81" fmla="*/ 245534 h 1811867"/>
              <a:gd name="connsiteX82" fmla="*/ 1430867 w 1693334"/>
              <a:gd name="connsiteY82" fmla="*/ 152400 h 1811867"/>
              <a:gd name="connsiteX83" fmla="*/ 1413934 w 1693334"/>
              <a:gd name="connsiteY83" fmla="*/ 84667 h 1811867"/>
              <a:gd name="connsiteX84" fmla="*/ 1405467 w 1693334"/>
              <a:gd name="connsiteY84" fmla="*/ 59267 h 1811867"/>
              <a:gd name="connsiteX85" fmla="*/ 1380067 w 1693334"/>
              <a:gd name="connsiteY85" fmla="*/ 42334 h 1811867"/>
              <a:gd name="connsiteX86" fmla="*/ 1346200 w 1693334"/>
              <a:gd name="connsiteY86" fmla="*/ 59267 h 1811867"/>
              <a:gd name="connsiteX87" fmla="*/ 1295400 w 1693334"/>
              <a:gd name="connsiteY87" fmla="*/ 76200 h 1811867"/>
              <a:gd name="connsiteX88" fmla="*/ 1236134 w 1693334"/>
              <a:gd name="connsiteY88" fmla="*/ 67734 h 1811867"/>
              <a:gd name="connsiteX89" fmla="*/ 1193800 w 1693334"/>
              <a:gd name="connsiteY89" fmla="*/ 25400 h 1811867"/>
              <a:gd name="connsiteX90" fmla="*/ 1143000 w 1693334"/>
              <a:gd name="connsiteY90" fmla="*/ 0 h 1811867"/>
              <a:gd name="connsiteX91" fmla="*/ 1083734 w 1693334"/>
              <a:gd name="connsiteY91" fmla="*/ 8467 h 1811867"/>
              <a:gd name="connsiteX92" fmla="*/ 1041400 w 1693334"/>
              <a:gd name="connsiteY92" fmla="*/ 16934 h 1811867"/>
              <a:gd name="connsiteX93" fmla="*/ 973667 w 1693334"/>
              <a:gd name="connsiteY93" fmla="*/ 33867 h 181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1693334" h="1811867">
                <a:moveTo>
                  <a:pt x="973667" y="33867"/>
                </a:moveTo>
                <a:cubicBezTo>
                  <a:pt x="944034" y="38100"/>
                  <a:pt x="899767" y="35553"/>
                  <a:pt x="863600" y="42334"/>
                </a:cubicBezTo>
                <a:cubicBezTo>
                  <a:pt x="853599" y="44209"/>
                  <a:pt x="847301" y="54716"/>
                  <a:pt x="838200" y="59267"/>
                </a:cubicBezTo>
                <a:cubicBezTo>
                  <a:pt x="830218" y="63258"/>
                  <a:pt x="821267" y="64912"/>
                  <a:pt x="812800" y="67734"/>
                </a:cubicBezTo>
                <a:cubicBezTo>
                  <a:pt x="796697" y="64513"/>
                  <a:pt x="762424" y="59479"/>
                  <a:pt x="745067" y="50800"/>
                </a:cubicBezTo>
                <a:cubicBezTo>
                  <a:pt x="679415" y="17974"/>
                  <a:pt x="758111" y="46682"/>
                  <a:pt x="694267" y="25400"/>
                </a:cubicBezTo>
                <a:cubicBezTo>
                  <a:pt x="682978" y="28222"/>
                  <a:pt x="671759" y="31343"/>
                  <a:pt x="660400" y="33867"/>
                </a:cubicBezTo>
                <a:cubicBezTo>
                  <a:pt x="646352" y="36989"/>
                  <a:pt x="631950" y="38548"/>
                  <a:pt x="618067" y="42334"/>
                </a:cubicBezTo>
                <a:cubicBezTo>
                  <a:pt x="600847" y="47030"/>
                  <a:pt x="584200" y="53623"/>
                  <a:pt x="567267" y="59267"/>
                </a:cubicBezTo>
                <a:cubicBezTo>
                  <a:pt x="558800" y="62089"/>
                  <a:pt x="549293" y="62784"/>
                  <a:pt x="541867" y="67734"/>
                </a:cubicBezTo>
                <a:cubicBezTo>
                  <a:pt x="466603" y="117909"/>
                  <a:pt x="515312" y="96674"/>
                  <a:pt x="414867" y="110067"/>
                </a:cubicBezTo>
                <a:cubicBezTo>
                  <a:pt x="397851" y="112336"/>
                  <a:pt x="380721" y="114370"/>
                  <a:pt x="364067" y="118534"/>
                </a:cubicBezTo>
                <a:cubicBezTo>
                  <a:pt x="346751" y="122863"/>
                  <a:pt x="313267" y="135467"/>
                  <a:pt x="313267" y="135467"/>
                </a:cubicBezTo>
                <a:cubicBezTo>
                  <a:pt x="294541" y="154193"/>
                  <a:pt x="282722" y="162691"/>
                  <a:pt x="270934" y="186267"/>
                </a:cubicBezTo>
                <a:cubicBezTo>
                  <a:pt x="261257" y="205621"/>
                  <a:pt x="258831" y="234677"/>
                  <a:pt x="254000" y="254000"/>
                </a:cubicBezTo>
                <a:cubicBezTo>
                  <a:pt x="251836" y="262658"/>
                  <a:pt x="250126" y="271747"/>
                  <a:pt x="245534" y="279400"/>
                </a:cubicBezTo>
                <a:cubicBezTo>
                  <a:pt x="234905" y="297115"/>
                  <a:pt x="218033" y="300082"/>
                  <a:pt x="203200" y="313267"/>
                </a:cubicBezTo>
                <a:cubicBezTo>
                  <a:pt x="185301" y="329177"/>
                  <a:pt x="172326" y="350784"/>
                  <a:pt x="152400" y="364067"/>
                </a:cubicBezTo>
                <a:cubicBezTo>
                  <a:pt x="143933" y="369711"/>
                  <a:pt x="134658" y="374299"/>
                  <a:pt x="127000" y="381000"/>
                </a:cubicBezTo>
                <a:cubicBezTo>
                  <a:pt x="47755" y="450340"/>
                  <a:pt x="116424" y="402163"/>
                  <a:pt x="59267" y="440267"/>
                </a:cubicBezTo>
                <a:lnTo>
                  <a:pt x="42334" y="491067"/>
                </a:lnTo>
                <a:cubicBezTo>
                  <a:pt x="39512" y="499534"/>
                  <a:pt x="35334" y="507664"/>
                  <a:pt x="33867" y="516467"/>
                </a:cubicBezTo>
                <a:lnTo>
                  <a:pt x="16934" y="618067"/>
                </a:lnTo>
                <a:cubicBezTo>
                  <a:pt x="21263" y="661364"/>
                  <a:pt x="27016" y="725941"/>
                  <a:pt x="33867" y="770467"/>
                </a:cubicBezTo>
                <a:cubicBezTo>
                  <a:pt x="36055" y="784690"/>
                  <a:pt x="39512" y="798689"/>
                  <a:pt x="42334" y="812800"/>
                </a:cubicBezTo>
                <a:cubicBezTo>
                  <a:pt x="39512" y="860778"/>
                  <a:pt x="38424" y="908890"/>
                  <a:pt x="33867" y="956734"/>
                </a:cubicBezTo>
                <a:cubicBezTo>
                  <a:pt x="30795" y="988991"/>
                  <a:pt x="23282" y="987436"/>
                  <a:pt x="16934" y="1016000"/>
                </a:cubicBezTo>
                <a:cubicBezTo>
                  <a:pt x="8488" y="1054009"/>
                  <a:pt x="4077" y="1106308"/>
                  <a:pt x="0" y="1143000"/>
                </a:cubicBezTo>
                <a:cubicBezTo>
                  <a:pt x="2822" y="1210733"/>
                  <a:pt x="3459" y="1278593"/>
                  <a:pt x="8467" y="1346200"/>
                </a:cubicBezTo>
                <a:cubicBezTo>
                  <a:pt x="9126" y="1355100"/>
                  <a:pt x="12342" y="1363947"/>
                  <a:pt x="16934" y="1371600"/>
                </a:cubicBezTo>
                <a:cubicBezTo>
                  <a:pt x="21041" y="1378445"/>
                  <a:pt x="27481" y="1383744"/>
                  <a:pt x="33867" y="1388534"/>
                </a:cubicBezTo>
                <a:cubicBezTo>
                  <a:pt x="50148" y="1400745"/>
                  <a:pt x="70277" y="1408009"/>
                  <a:pt x="84667" y="1422400"/>
                </a:cubicBezTo>
                <a:cubicBezTo>
                  <a:pt x="107910" y="1445645"/>
                  <a:pt x="94027" y="1436810"/>
                  <a:pt x="127000" y="1447800"/>
                </a:cubicBezTo>
                <a:cubicBezTo>
                  <a:pt x="132645" y="1453445"/>
                  <a:pt x="137700" y="1459747"/>
                  <a:pt x="143934" y="1464734"/>
                </a:cubicBezTo>
                <a:cubicBezTo>
                  <a:pt x="169237" y="1484976"/>
                  <a:pt x="172253" y="1475535"/>
                  <a:pt x="186267" y="1507067"/>
                </a:cubicBezTo>
                <a:cubicBezTo>
                  <a:pt x="193516" y="1523378"/>
                  <a:pt x="197556" y="1540934"/>
                  <a:pt x="203200" y="1557867"/>
                </a:cubicBezTo>
                <a:lnTo>
                  <a:pt x="220134" y="1608667"/>
                </a:lnTo>
                <a:cubicBezTo>
                  <a:pt x="222956" y="1617134"/>
                  <a:pt x="224609" y="1626085"/>
                  <a:pt x="228600" y="1634067"/>
                </a:cubicBezTo>
                <a:cubicBezTo>
                  <a:pt x="234245" y="1645356"/>
                  <a:pt x="240562" y="1656333"/>
                  <a:pt x="245534" y="1667934"/>
                </a:cubicBezTo>
                <a:cubicBezTo>
                  <a:pt x="249050" y="1676137"/>
                  <a:pt x="248645" y="1686194"/>
                  <a:pt x="254000" y="1693334"/>
                </a:cubicBezTo>
                <a:cubicBezTo>
                  <a:pt x="290636" y="1742182"/>
                  <a:pt x="293787" y="1734818"/>
                  <a:pt x="347134" y="1752600"/>
                </a:cubicBezTo>
                <a:lnTo>
                  <a:pt x="372534" y="1761067"/>
                </a:lnTo>
                <a:cubicBezTo>
                  <a:pt x="381001" y="1763889"/>
                  <a:pt x="389183" y="1767784"/>
                  <a:pt x="397934" y="1769534"/>
                </a:cubicBezTo>
                <a:cubicBezTo>
                  <a:pt x="462579" y="1782462"/>
                  <a:pt x="425988" y="1776215"/>
                  <a:pt x="508000" y="1786467"/>
                </a:cubicBezTo>
                <a:cubicBezTo>
                  <a:pt x="527756" y="1783645"/>
                  <a:pt x="547582" y="1781281"/>
                  <a:pt x="567267" y="1778000"/>
                </a:cubicBezTo>
                <a:cubicBezTo>
                  <a:pt x="655995" y="1763212"/>
                  <a:pt x="567350" y="1776291"/>
                  <a:pt x="643467" y="1761067"/>
                </a:cubicBezTo>
                <a:cubicBezTo>
                  <a:pt x="660301" y="1757700"/>
                  <a:pt x="677334" y="1755422"/>
                  <a:pt x="694267" y="1752600"/>
                </a:cubicBezTo>
                <a:cubicBezTo>
                  <a:pt x="723693" y="1754864"/>
                  <a:pt x="797805" y="1754386"/>
                  <a:pt x="838200" y="1769534"/>
                </a:cubicBezTo>
                <a:cubicBezTo>
                  <a:pt x="850018" y="1773966"/>
                  <a:pt x="860093" y="1782476"/>
                  <a:pt x="872067" y="1786467"/>
                </a:cubicBezTo>
                <a:cubicBezTo>
                  <a:pt x="894145" y="1793826"/>
                  <a:pt x="917222" y="1797756"/>
                  <a:pt x="939800" y="1803400"/>
                </a:cubicBezTo>
                <a:lnTo>
                  <a:pt x="973667" y="1811867"/>
                </a:lnTo>
                <a:cubicBezTo>
                  <a:pt x="1075267" y="1809045"/>
                  <a:pt x="1176961" y="1808605"/>
                  <a:pt x="1278467" y="1803400"/>
                </a:cubicBezTo>
                <a:cubicBezTo>
                  <a:pt x="1287380" y="1802943"/>
                  <a:pt x="1295664" y="1798450"/>
                  <a:pt x="1303867" y="1794934"/>
                </a:cubicBezTo>
                <a:cubicBezTo>
                  <a:pt x="1331277" y="1783187"/>
                  <a:pt x="1348967" y="1772718"/>
                  <a:pt x="1371600" y="1752600"/>
                </a:cubicBezTo>
                <a:cubicBezTo>
                  <a:pt x="1386515" y="1739342"/>
                  <a:pt x="1399823" y="1724378"/>
                  <a:pt x="1413934" y="1710267"/>
                </a:cubicBezTo>
                <a:lnTo>
                  <a:pt x="1439334" y="1684867"/>
                </a:lnTo>
                <a:cubicBezTo>
                  <a:pt x="1462786" y="1614504"/>
                  <a:pt x="1436241" y="1701140"/>
                  <a:pt x="1456267" y="1540934"/>
                </a:cubicBezTo>
                <a:cubicBezTo>
                  <a:pt x="1459837" y="1512375"/>
                  <a:pt x="1466219" y="1484189"/>
                  <a:pt x="1473200" y="1456267"/>
                </a:cubicBezTo>
                <a:cubicBezTo>
                  <a:pt x="1476022" y="1444978"/>
                  <a:pt x="1477083" y="1433096"/>
                  <a:pt x="1481667" y="1422400"/>
                </a:cubicBezTo>
                <a:cubicBezTo>
                  <a:pt x="1485675" y="1413047"/>
                  <a:pt x="1494049" y="1406101"/>
                  <a:pt x="1498600" y="1397000"/>
                </a:cubicBezTo>
                <a:cubicBezTo>
                  <a:pt x="1502591" y="1389018"/>
                  <a:pt x="1501588" y="1378645"/>
                  <a:pt x="1507067" y="1371600"/>
                </a:cubicBezTo>
                <a:cubicBezTo>
                  <a:pt x="1549824" y="1316627"/>
                  <a:pt x="1549328" y="1331748"/>
                  <a:pt x="1591734" y="1295400"/>
                </a:cubicBezTo>
                <a:cubicBezTo>
                  <a:pt x="1600825" y="1287608"/>
                  <a:pt x="1608043" y="1277792"/>
                  <a:pt x="1617134" y="1270000"/>
                </a:cubicBezTo>
                <a:cubicBezTo>
                  <a:pt x="1627848" y="1260817"/>
                  <a:pt x="1641022" y="1254578"/>
                  <a:pt x="1651000" y="1244600"/>
                </a:cubicBezTo>
                <a:cubicBezTo>
                  <a:pt x="1658195" y="1237405"/>
                  <a:pt x="1662885" y="1228035"/>
                  <a:pt x="1667934" y="1219200"/>
                </a:cubicBezTo>
                <a:cubicBezTo>
                  <a:pt x="1684673" y="1189908"/>
                  <a:pt x="1683836" y="1188428"/>
                  <a:pt x="1693334" y="1159934"/>
                </a:cubicBezTo>
                <a:cubicBezTo>
                  <a:pt x="1690512" y="1123245"/>
                  <a:pt x="1689167" y="1086412"/>
                  <a:pt x="1684867" y="1049867"/>
                </a:cubicBezTo>
                <a:cubicBezTo>
                  <a:pt x="1682545" y="1030129"/>
                  <a:pt x="1667882" y="989094"/>
                  <a:pt x="1659467" y="973667"/>
                </a:cubicBezTo>
                <a:cubicBezTo>
                  <a:pt x="1649722" y="955801"/>
                  <a:pt x="1636889" y="939800"/>
                  <a:pt x="1625600" y="922867"/>
                </a:cubicBezTo>
                <a:cubicBezTo>
                  <a:pt x="1603716" y="890041"/>
                  <a:pt x="1618321" y="900685"/>
                  <a:pt x="1583267" y="889000"/>
                </a:cubicBezTo>
                <a:cubicBezTo>
                  <a:pt x="1571978" y="880533"/>
                  <a:pt x="1560883" y="871802"/>
                  <a:pt x="1549400" y="863600"/>
                </a:cubicBezTo>
                <a:cubicBezTo>
                  <a:pt x="1541120" y="857686"/>
                  <a:pt x="1531817" y="853181"/>
                  <a:pt x="1524000" y="846667"/>
                </a:cubicBezTo>
                <a:cubicBezTo>
                  <a:pt x="1514802" y="839002"/>
                  <a:pt x="1507067" y="829734"/>
                  <a:pt x="1498600" y="821267"/>
                </a:cubicBezTo>
                <a:cubicBezTo>
                  <a:pt x="1495778" y="812800"/>
                  <a:pt x="1494726" y="803520"/>
                  <a:pt x="1490134" y="795867"/>
                </a:cubicBezTo>
                <a:cubicBezTo>
                  <a:pt x="1486027" y="789022"/>
                  <a:pt x="1476003" y="786408"/>
                  <a:pt x="1473200" y="778934"/>
                </a:cubicBezTo>
                <a:cubicBezTo>
                  <a:pt x="1467172" y="762860"/>
                  <a:pt x="1467556" y="745067"/>
                  <a:pt x="1464734" y="728134"/>
                </a:cubicBezTo>
                <a:cubicBezTo>
                  <a:pt x="1467556" y="691445"/>
                  <a:pt x="1468901" y="654612"/>
                  <a:pt x="1473200" y="618067"/>
                </a:cubicBezTo>
                <a:cubicBezTo>
                  <a:pt x="1474560" y="606510"/>
                  <a:pt x="1479585" y="595649"/>
                  <a:pt x="1481667" y="584200"/>
                </a:cubicBezTo>
                <a:cubicBezTo>
                  <a:pt x="1485237" y="564566"/>
                  <a:pt x="1487312" y="544689"/>
                  <a:pt x="1490134" y="524934"/>
                </a:cubicBezTo>
                <a:cubicBezTo>
                  <a:pt x="1487312" y="485423"/>
                  <a:pt x="1485609" y="445815"/>
                  <a:pt x="1481667" y="406400"/>
                </a:cubicBezTo>
                <a:cubicBezTo>
                  <a:pt x="1480143" y="391158"/>
                  <a:pt x="1468763" y="330728"/>
                  <a:pt x="1464734" y="313267"/>
                </a:cubicBezTo>
                <a:cubicBezTo>
                  <a:pt x="1459501" y="290590"/>
                  <a:pt x="1451626" y="268490"/>
                  <a:pt x="1447800" y="245534"/>
                </a:cubicBezTo>
                <a:cubicBezTo>
                  <a:pt x="1442612" y="214405"/>
                  <a:pt x="1437970" y="183178"/>
                  <a:pt x="1430867" y="152400"/>
                </a:cubicBezTo>
                <a:cubicBezTo>
                  <a:pt x="1425634" y="129723"/>
                  <a:pt x="1421294" y="106745"/>
                  <a:pt x="1413934" y="84667"/>
                </a:cubicBezTo>
                <a:cubicBezTo>
                  <a:pt x="1411112" y="76200"/>
                  <a:pt x="1411042" y="66236"/>
                  <a:pt x="1405467" y="59267"/>
                </a:cubicBezTo>
                <a:cubicBezTo>
                  <a:pt x="1399110" y="51321"/>
                  <a:pt x="1388534" y="47978"/>
                  <a:pt x="1380067" y="42334"/>
                </a:cubicBezTo>
                <a:cubicBezTo>
                  <a:pt x="1368778" y="47978"/>
                  <a:pt x="1357919" y="54580"/>
                  <a:pt x="1346200" y="59267"/>
                </a:cubicBezTo>
                <a:cubicBezTo>
                  <a:pt x="1329627" y="65896"/>
                  <a:pt x="1295400" y="76200"/>
                  <a:pt x="1295400" y="76200"/>
                </a:cubicBezTo>
                <a:cubicBezTo>
                  <a:pt x="1275645" y="73378"/>
                  <a:pt x="1253983" y="76659"/>
                  <a:pt x="1236134" y="67734"/>
                </a:cubicBezTo>
                <a:cubicBezTo>
                  <a:pt x="1218284" y="58809"/>
                  <a:pt x="1210405" y="36470"/>
                  <a:pt x="1193800" y="25400"/>
                </a:cubicBezTo>
                <a:cubicBezTo>
                  <a:pt x="1160974" y="3517"/>
                  <a:pt x="1178053" y="11685"/>
                  <a:pt x="1143000" y="0"/>
                </a:cubicBezTo>
                <a:cubicBezTo>
                  <a:pt x="1123245" y="2822"/>
                  <a:pt x="1103418" y="5186"/>
                  <a:pt x="1083734" y="8467"/>
                </a:cubicBezTo>
                <a:cubicBezTo>
                  <a:pt x="1069539" y="10833"/>
                  <a:pt x="1055559" y="14360"/>
                  <a:pt x="1041400" y="16934"/>
                </a:cubicBezTo>
                <a:cubicBezTo>
                  <a:pt x="992284" y="25864"/>
                  <a:pt x="1003300" y="29634"/>
                  <a:pt x="973667" y="3386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875498" y="2541322"/>
            <a:ext cx="93134" cy="9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388078" y="3216583"/>
            <a:ext cx="93134" cy="9313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7940708" y="2600593"/>
            <a:ext cx="2433085" cy="642333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600228" y="2425004"/>
            <a:ext cx="283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pple Chancery" charset="0"/>
                <a:ea typeface="Apple Chancery" charset="0"/>
                <a:cs typeface="Apple Chancery" charset="0"/>
              </a:rPr>
              <a:t>x</a:t>
            </a:r>
            <a:endParaRPr lang="en-US" sz="14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428190" y="2995226"/>
            <a:ext cx="41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pple Chancery" charset="0"/>
                <a:ea typeface="Apple Chancery" charset="0"/>
                <a:cs typeface="Apple Chancery" charset="0"/>
              </a:rPr>
              <a:t>x*</a:t>
            </a:r>
            <a:endParaRPr lang="en-US" sz="1400" dirty="0"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2822" y="2681866"/>
            <a:ext cx="92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Source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35555" y="2732781"/>
            <a:ext cx="92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Target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1" y="4276232"/>
            <a:ext cx="5910816" cy="1117848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5249333" y="4701595"/>
            <a:ext cx="1642534" cy="677333"/>
          </a:xfrm>
          <a:custGeom>
            <a:avLst/>
            <a:gdLst>
              <a:gd name="connsiteX0" fmla="*/ 1371600 w 1642534"/>
              <a:gd name="connsiteY0" fmla="*/ 0 h 677333"/>
              <a:gd name="connsiteX1" fmla="*/ 1236134 w 1642534"/>
              <a:gd name="connsiteY1" fmla="*/ 8466 h 677333"/>
              <a:gd name="connsiteX2" fmla="*/ 1083734 w 1642534"/>
              <a:gd name="connsiteY2" fmla="*/ 8466 h 677333"/>
              <a:gd name="connsiteX3" fmla="*/ 643467 w 1642534"/>
              <a:gd name="connsiteY3" fmla="*/ 25400 h 677333"/>
              <a:gd name="connsiteX4" fmla="*/ 558800 w 1642534"/>
              <a:gd name="connsiteY4" fmla="*/ 33866 h 677333"/>
              <a:gd name="connsiteX5" fmla="*/ 482600 w 1642534"/>
              <a:gd name="connsiteY5" fmla="*/ 42333 h 677333"/>
              <a:gd name="connsiteX6" fmla="*/ 160867 w 1642534"/>
              <a:gd name="connsiteY6" fmla="*/ 50800 h 677333"/>
              <a:gd name="connsiteX7" fmla="*/ 110067 w 1642534"/>
              <a:gd name="connsiteY7" fmla="*/ 67733 h 677333"/>
              <a:gd name="connsiteX8" fmla="*/ 33867 w 1642534"/>
              <a:gd name="connsiteY8" fmla="*/ 127000 h 677333"/>
              <a:gd name="connsiteX9" fmla="*/ 16934 w 1642534"/>
              <a:gd name="connsiteY9" fmla="*/ 177800 h 677333"/>
              <a:gd name="connsiteX10" fmla="*/ 8467 w 1642534"/>
              <a:gd name="connsiteY10" fmla="*/ 203200 h 677333"/>
              <a:gd name="connsiteX11" fmla="*/ 0 w 1642534"/>
              <a:gd name="connsiteY11" fmla="*/ 245533 h 677333"/>
              <a:gd name="connsiteX12" fmla="*/ 16934 w 1642534"/>
              <a:gd name="connsiteY12" fmla="*/ 372533 h 677333"/>
              <a:gd name="connsiteX13" fmla="*/ 76200 w 1642534"/>
              <a:gd name="connsiteY13" fmla="*/ 431800 h 677333"/>
              <a:gd name="connsiteX14" fmla="*/ 152400 w 1642534"/>
              <a:gd name="connsiteY14" fmla="*/ 499533 h 677333"/>
              <a:gd name="connsiteX15" fmla="*/ 194734 w 1642534"/>
              <a:gd name="connsiteY15" fmla="*/ 516466 h 677333"/>
              <a:gd name="connsiteX16" fmla="*/ 237067 w 1642534"/>
              <a:gd name="connsiteY16" fmla="*/ 541866 h 677333"/>
              <a:gd name="connsiteX17" fmla="*/ 287867 w 1642534"/>
              <a:gd name="connsiteY17" fmla="*/ 575733 h 677333"/>
              <a:gd name="connsiteX18" fmla="*/ 338667 w 1642534"/>
              <a:gd name="connsiteY18" fmla="*/ 609600 h 677333"/>
              <a:gd name="connsiteX19" fmla="*/ 364067 w 1642534"/>
              <a:gd name="connsiteY19" fmla="*/ 626533 h 677333"/>
              <a:gd name="connsiteX20" fmla="*/ 389467 w 1642534"/>
              <a:gd name="connsiteY20" fmla="*/ 635000 h 677333"/>
              <a:gd name="connsiteX21" fmla="*/ 457200 w 1642534"/>
              <a:gd name="connsiteY21" fmla="*/ 660400 h 677333"/>
              <a:gd name="connsiteX22" fmla="*/ 541867 w 1642534"/>
              <a:gd name="connsiteY22" fmla="*/ 677333 h 677333"/>
              <a:gd name="connsiteX23" fmla="*/ 1422400 w 1642534"/>
              <a:gd name="connsiteY23" fmla="*/ 668866 h 677333"/>
              <a:gd name="connsiteX24" fmla="*/ 1507067 w 1642534"/>
              <a:gd name="connsiteY24" fmla="*/ 643466 h 677333"/>
              <a:gd name="connsiteX25" fmla="*/ 1557867 w 1642534"/>
              <a:gd name="connsiteY25" fmla="*/ 618066 h 677333"/>
              <a:gd name="connsiteX26" fmla="*/ 1574800 w 1642534"/>
              <a:gd name="connsiteY26" fmla="*/ 592666 h 677333"/>
              <a:gd name="connsiteX27" fmla="*/ 1617134 w 1642534"/>
              <a:gd name="connsiteY27" fmla="*/ 558800 h 677333"/>
              <a:gd name="connsiteX28" fmla="*/ 1642534 w 1642534"/>
              <a:gd name="connsiteY28" fmla="*/ 508000 h 677333"/>
              <a:gd name="connsiteX29" fmla="*/ 1634067 w 1642534"/>
              <a:gd name="connsiteY29" fmla="*/ 313266 h 677333"/>
              <a:gd name="connsiteX30" fmla="*/ 1617134 w 1642534"/>
              <a:gd name="connsiteY30" fmla="*/ 152400 h 677333"/>
              <a:gd name="connsiteX31" fmla="*/ 1600200 w 1642534"/>
              <a:gd name="connsiteY31" fmla="*/ 84666 h 677333"/>
              <a:gd name="connsiteX32" fmla="*/ 1574800 w 1642534"/>
              <a:gd name="connsiteY32" fmla="*/ 67733 h 677333"/>
              <a:gd name="connsiteX33" fmla="*/ 1490134 w 1642534"/>
              <a:gd name="connsiteY33" fmla="*/ 42333 h 677333"/>
              <a:gd name="connsiteX34" fmla="*/ 1388534 w 1642534"/>
              <a:gd name="connsiteY34" fmla="*/ 33866 h 677333"/>
              <a:gd name="connsiteX35" fmla="*/ 1354667 w 1642534"/>
              <a:gd name="connsiteY35" fmla="*/ 25400 h 677333"/>
              <a:gd name="connsiteX36" fmla="*/ 1295400 w 1642534"/>
              <a:gd name="connsiteY36" fmla="*/ 8466 h 677333"/>
              <a:gd name="connsiteX37" fmla="*/ 1159934 w 1642534"/>
              <a:gd name="connsiteY37" fmla="*/ 8466 h 67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642534" h="677333">
                <a:moveTo>
                  <a:pt x="1371600" y="0"/>
                </a:moveTo>
                <a:cubicBezTo>
                  <a:pt x="1281793" y="22451"/>
                  <a:pt x="1326960" y="19820"/>
                  <a:pt x="1236134" y="8466"/>
                </a:cubicBezTo>
                <a:cubicBezTo>
                  <a:pt x="1071387" y="29060"/>
                  <a:pt x="1276888" y="8466"/>
                  <a:pt x="1083734" y="8466"/>
                </a:cubicBezTo>
                <a:cubicBezTo>
                  <a:pt x="1040189" y="8466"/>
                  <a:pt x="701674" y="22975"/>
                  <a:pt x="643467" y="25400"/>
                </a:cubicBezTo>
                <a:lnTo>
                  <a:pt x="558800" y="33866"/>
                </a:lnTo>
                <a:cubicBezTo>
                  <a:pt x="533384" y="36541"/>
                  <a:pt x="508133" y="41246"/>
                  <a:pt x="482600" y="42333"/>
                </a:cubicBezTo>
                <a:cubicBezTo>
                  <a:pt x="375416" y="46894"/>
                  <a:pt x="268111" y="47978"/>
                  <a:pt x="160867" y="50800"/>
                </a:cubicBezTo>
                <a:cubicBezTo>
                  <a:pt x="143934" y="56444"/>
                  <a:pt x="124918" y="57832"/>
                  <a:pt x="110067" y="67733"/>
                </a:cubicBezTo>
                <a:cubicBezTo>
                  <a:pt x="49304" y="108242"/>
                  <a:pt x="73658" y="87209"/>
                  <a:pt x="33867" y="127000"/>
                </a:cubicBezTo>
                <a:lnTo>
                  <a:pt x="16934" y="177800"/>
                </a:lnTo>
                <a:cubicBezTo>
                  <a:pt x="14112" y="186267"/>
                  <a:pt x="10217" y="194449"/>
                  <a:pt x="8467" y="203200"/>
                </a:cubicBezTo>
                <a:lnTo>
                  <a:pt x="0" y="245533"/>
                </a:lnTo>
                <a:cubicBezTo>
                  <a:pt x="87" y="246406"/>
                  <a:pt x="7882" y="352167"/>
                  <a:pt x="16934" y="372533"/>
                </a:cubicBezTo>
                <a:cubicBezTo>
                  <a:pt x="32600" y="407782"/>
                  <a:pt x="49245" y="407840"/>
                  <a:pt x="76200" y="431800"/>
                </a:cubicBezTo>
                <a:cubicBezTo>
                  <a:pt x="104833" y="457252"/>
                  <a:pt x="119312" y="481151"/>
                  <a:pt x="152400" y="499533"/>
                </a:cubicBezTo>
                <a:cubicBezTo>
                  <a:pt x="165686" y="506914"/>
                  <a:pt x="180623" y="510822"/>
                  <a:pt x="194734" y="516466"/>
                </a:cubicBezTo>
                <a:cubicBezTo>
                  <a:pt x="232723" y="554457"/>
                  <a:pt x="187608" y="514389"/>
                  <a:pt x="237067" y="541866"/>
                </a:cubicBezTo>
                <a:cubicBezTo>
                  <a:pt x="254857" y="551749"/>
                  <a:pt x="270934" y="564444"/>
                  <a:pt x="287867" y="575733"/>
                </a:cubicBezTo>
                <a:lnTo>
                  <a:pt x="338667" y="609600"/>
                </a:lnTo>
                <a:cubicBezTo>
                  <a:pt x="347134" y="615244"/>
                  <a:pt x="354414" y="623315"/>
                  <a:pt x="364067" y="626533"/>
                </a:cubicBezTo>
                <a:cubicBezTo>
                  <a:pt x="372534" y="629355"/>
                  <a:pt x="381111" y="631866"/>
                  <a:pt x="389467" y="635000"/>
                </a:cubicBezTo>
                <a:cubicBezTo>
                  <a:pt x="418079" y="645730"/>
                  <a:pt x="430305" y="652716"/>
                  <a:pt x="457200" y="660400"/>
                </a:cubicBezTo>
                <a:cubicBezTo>
                  <a:pt x="492557" y="670502"/>
                  <a:pt x="501961" y="670682"/>
                  <a:pt x="541867" y="677333"/>
                </a:cubicBezTo>
                <a:lnTo>
                  <a:pt x="1422400" y="668866"/>
                </a:lnTo>
                <a:cubicBezTo>
                  <a:pt x="1434573" y="668641"/>
                  <a:pt x="1505067" y="644799"/>
                  <a:pt x="1507067" y="643466"/>
                </a:cubicBezTo>
                <a:cubicBezTo>
                  <a:pt x="1539893" y="621583"/>
                  <a:pt x="1522814" y="629751"/>
                  <a:pt x="1557867" y="618066"/>
                </a:cubicBezTo>
                <a:cubicBezTo>
                  <a:pt x="1563511" y="609599"/>
                  <a:pt x="1567605" y="599861"/>
                  <a:pt x="1574800" y="592666"/>
                </a:cubicBezTo>
                <a:cubicBezTo>
                  <a:pt x="1618804" y="548662"/>
                  <a:pt x="1583621" y="600691"/>
                  <a:pt x="1617134" y="558800"/>
                </a:cubicBezTo>
                <a:cubicBezTo>
                  <a:pt x="1635890" y="535355"/>
                  <a:pt x="1633592" y="534826"/>
                  <a:pt x="1642534" y="508000"/>
                </a:cubicBezTo>
                <a:cubicBezTo>
                  <a:pt x="1639712" y="443089"/>
                  <a:pt x="1637482" y="378149"/>
                  <a:pt x="1634067" y="313266"/>
                </a:cubicBezTo>
                <a:cubicBezTo>
                  <a:pt x="1625018" y="141335"/>
                  <a:pt x="1635837" y="236565"/>
                  <a:pt x="1617134" y="152400"/>
                </a:cubicBezTo>
                <a:cubicBezTo>
                  <a:pt x="1616647" y="150210"/>
                  <a:pt x="1607183" y="93395"/>
                  <a:pt x="1600200" y="84666"/>
                </a:cubicBezTo>
                <a:cubicBezTo>
                  <a:pt x="1593843" y="76720"/>
                  <a:pt x="1583635" y="72781"/>
                  <a:pt x="1574800" y="67733"/>
                </a:cubicBezTo>
                <a:cubicBezTo>
                  <a:pt x="1538829" y="47178"/>
                  <a:pt x="1535361" y="47358"/>
                  <a:pt x="1490134" y="42333"/>
                </a:cubicBezTo>
                <a:cubicBezTo>
                  <a:pt x="1456358" y="38580"/>
                  <a:pt x="1422401" y="36688"/>
                  <a:pt x="1388534" y="33866"/>
                </a:cubicBezTo>
                <a:cubicBezTo>
                  <a:pt x="1377245" y="31044"/>
                  <a:pt x="1365856" y="28597"/>
                  <a:pt x="1354667" y="25400"/>
                </a:cubicBezTo>
                <a:cubicBezTo>
                  <a:pt x="1338538" y="20792"/>
                  <a:pt x="1311444" y="9268"/>
                  <a:pt x="1295400" y="8466"/>
                </a:cubicBezTo>
                <a:cubicBezTo>
                  <a:pt x="1250301" y="6211"/>
                  <a:pt x="1205089" y="8466"/>
                  <a:pt x="1159934" y="84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585</Words>
  <Application>Microsoft Macintosh PowerPoint</Application>
  <PresentationFormat>Widescreen</PresentationFormat>
  <Paragraphs>109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Apple Chancery</vt:lpstr>
      <vt:lpstr>Calibri</vt:lpstr>
      <vt:lpstr>Calibri Light</vt:lpstr>
      <vt:lpstr>Cambria Math</vt:lpstr>
      <vt:lpstr>Mangal</vt:lpstr>
      <vt:lpstr>Arial</vt:lpstr>
      <vt:lpstr>Office Theme</vt:lpstr>
      <vt:lpstr>Artifacts of Adversarial Examples</vt:lpstr>
      <vt:lpstr>Motivation</vt:lpstr>
      <vt:lpstr>CNN Overview</vt:lpstr>
      <vt:lpstr>CNN Classifier Objective</vt:lpstr>
      <vt:lpstr>Adversarial Examples</vt:lpstr>
      <vt:lpstr>Where will adversarial points land?</vt:lpstr>
      <vt:lpstr>Artifacts of Adversarial Examples</vt:lpstr>
      <vt:lpstr>Artifacts of Adversarial Examples</vt:lpstr>
      <vt:lpstr>Adaptive Attacks</vt:lpstr>
      <vt:lpstr>What’s going on? </vt:lpstr>
      <vt:lpstr>PCA Detector</vt:lpstr>
      <vt:lpstr>PCA Detector</vt:lpstr>
      <vt:lpstr>Can we find a better method?</vt:lpstr>
      <vt:lpstr>FYI: Carlini Evaluation</vt:lpstr>
      <vt:lpstr>Thank you!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Adversarial Examples</dc:title>
  <dc:creator>Reuben Feinman</dc:creator>
  <cp:lastModifiedBy>Reuben Feinman</cp:lastModifiedBy>
  <cp:revision>100</cp:revision>
  <dcterms:created xsi:type="dcterms:W3CDTF">2017-11-01T20:03:30Z</dcterms:created>
  <dcterms:modified xsi:type="dcterms:W3CDTF">2017-11-06T20:40:51Z</dcterms:modified>
</cp:coreProperties>
</file>