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0"/>
  </p:notesMasterIdLst>
  <p:sldIdLst>
    <p:sldId id="256" r:id="rId2"/>
    <p:sldId id="283" r:id="rId3"/>
    <p:sldId id="284" r:id="rId4"/>
    <p:sldId id="285" r:id="rId5"/>
    <p:sldId id="295" r:id="rId6"/>
    <p:sldId id="286" r:id="rId7"/>
    <p:sldId id="287" r:id="rId8"/>
    <p:sldId id="288" r:id="rId9"/>
    <p:sldId id="289" r:id="rId10"/>
    <p:sldId id="294" r:id="rId11"/>
    <p:sldId id="290" r:id="rId12"/>
    <p:sldId id="291" r:id="rId13"/>
    <p:sldId id="292" r:id="rId14"/>
    <p:sldId id="293" r:id="rId15"/>
    <p:sldId id="264" r:id="rId16"/>
    <p:sldId id="262" r:id="rId17"/>
    <p:sldId id="263" r:id="rId18"/>
    <p:sldId id="261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4" r:id="rId27"/>
    <p:sldId id="272" r:id="rId28"/>
    <p:sldId id="275" r:id="rId29"/>
    <p:sldId id="273" r:id="rId30"/>
    <p:sldId id="276" r:id="rId31"/>
    <p:sldId id="277" r:id="rId32"/>
    <p:sldId id="259" r:id="rId33"/>
    <p:sldId id="258" r:id="rId34"/>
    <p:sldId id="278" r:id="rId35"/>
    <p:sldId id="279" r:id="rId36"/>
    <p:sldId id="280" r:id="rId37"/>
    <p:sldId id="281" r:id="rId38"/>
    <p:sldId id="282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1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C977FDE-A732-46CE-B91E-3EF5BD3401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8650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63547F8-3715-4381-AA43-B88145AE31BC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70413" cy="3427412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noFill/>
        </p:spPr>
        <p:txBody>
          <a:bodyPr lIns="89894" tIns="44946" rIns="89894" bIns="44946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B8CAE0B-9232-4598-924E-2AA7555D99A6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http://www.cogentdataanalytics.com/glossary/data-analysis.php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5" name="Picture 8" descr="iiit-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33350"/>
            <a:ext cx="12573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644775"/>
            <a:ext cx="91440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b="1">
                <a:solidFill>
                  <a:srgbClr val="CC0000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4495800"/>
            <a:ext cx="6400800" cy="1447800"/>
          </a:xfrm>
        </p:spPr>
        <p:txBody>
          <a:bodyPr/>
          <a:lstStyle>
            <a:lvl1pPr marL="0" indent="0" algn="r">
              <a:buFontTx/>
              <a:buNone/>
              <a:defRPr sz="2400" i="1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4F7306-7DDE-433A-9BB0-733E25A7F6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7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D4137-AD39-4EAE-AAE1-B4DFC8D65F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106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21717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3627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F6D3F-AF53-4F73-9D50-654155D517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87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CCE91-7216-4324-BB78-AD0BA7ABF2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81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5B32E-2B77-424E-8D86-5765F1EC0D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594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F86CF-EF09-4158-AFC7-A822CEE4A3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242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1935A-8511-425D-A0E0-C9A7F91EC0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404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804C5-DE68-4073-B4A5-9460458AC0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452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8E07E-A6C1-4651-8DC5-98085205BC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71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6A397-107B-494D-BCA2-003C6FA3A7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96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35D6E-AD91-4F1C-BDE1-CCC188BF33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553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080375" cy="822325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EB0F055C-EB1F-437B-8E48-BBC6345328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8077200" y="0"/>
            <a:ext cx="1066800" cy="822325"/>
            <a:chOff x="3552" y="1776"/>
            <a:chExt cx="960" cy="720"/>
          </a:xfrm>
        </p:grpSpPr>
        <p:sp>
          <p:nvSpPr>
            <p:cNvPr id="1032" name="Rectangle 8"/>
            <p:cNvSpPr>
              <a:spLocks noChangeArrowheads="1"/>
            </p:cNvSpPr>
            <p:nvPr userDrawn="1"/>
          </p:nvSpPr>
          <p:spPr bwMode="auto">
            <a:xfrm>
              <a:off x="3552" y="1776"/>
              <a:ext cx="960" cy="72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1033" name="Picture 9" descr="iiit-b_logo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1872"/>
              <a:ext cx="792" cy="54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99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33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Data </a:t>
            </a:r>
            <a:r>
              <a:rPr lang="en-US" altLang="en-US" smtClean="0"/>
              <a:t>Analytics Overview</a:t>
            </a:r>
            <a:endParaRPr lang="en-US" altLang="en-US" smtClean="0"/>
          </a:p>
        </p:txBody>
      </p:sp>
      <p:sp>
        <p:nvSpPr>
          <p:cNvPr id="307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DS 707 Data Analytics</a:t>
            </a:r>
            <a:endParaRPr lang="en-US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Know your </a:t>
            </a:r>
            <a:r>
              <a:rPr lang="en-US" altLang="en-US" dirty="0" smtClean="0"/>
              <a:t>data</a:t>
            </a:r>
            <a:endParaRPr lang="en-US" altLang="en-US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US" altLang="en-US" dirty="0"/>
              <a:t>What is the data we have? What are the attributes / features we have?</a:t>
            </a:r>
          </a:p>
          <a:p>
            <a:r>
              <a:rPr lang="en-US" altLang="en-US" dirty="0"/>
              <a:t>What is the source of the data we have? How reliable is it?</a:t>
            </a:r>
          </a:p>
          <a:p>
            <a:r>
              <a:rPr lang="en-US" altLang="en-US" dirty="0"/>
              <a:t>How much data do we have?</a:t>
            </a:r>
          </a:p>
          <a:p>
            <a:r>
              <a:rPr lang="en-US" altLang="en-US" dirty="0"/>
              <a:t>How recent is the data?</a:t>
            </a:r>
          </a:p>
          <a:p>
            <a:r>
              <a:rPr lang="en-US" altLang="en-US" dirty="0"/>
              <a:t>How reliable is the data?</a:t>
            </a:r>
          </a:p>
          <a:p>
            <a:r>
              <a:rPr lang="en-US" altLang="en-US" dirty="0"/>
              <a:t>How usable is the data?</a:t>
            </a:r>
          </a:p>
        </p:txBody>
      </p:sp>
    </p:spTree>
    <p:extLst>
      <p:ext uri="{BB962C8B-B14F-4D97-AF65-F5344CB8AC3E}">
        <p14:creationId xmlns:p14="http://schemas.microsoft.com/office/powerpoint/2010/main" val="91374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Day-to-day transaction systems</a:t>
            </a:r>
          </a:p>
          <a:p>
            <a:r>
              <a:rPr lang="en-US" dirty="0" smtClean="0"/>
              <a:t>Departmental systems</a:t>
            </a:r>
          </a:p>
          <a:p>
            <a:r>
              <a:rPr lang="en-US" dirty="0" smtClean="0"/>
              <a:t>From the field</a:t>
            </a:r>
          </a:p>
          <a:p>
            <a:r>
              <a:rPr lang="en-US" dirty="0" smtClean="0"/>
              <a:t>Directly generated by clients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 rot="20064194">
            <a:off x="17528" y="999229"/>
            <a:ext cx="986894" cy="305329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1800" kern="0" dirty="0" smtClean="0">
                <a:solidFill>
                  <a:schemeClr val="accent2">
                    <a:lumMod val="75000"/>
                  </a:schemeClr>
                </a:solidFill>
              </a:rPr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341817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Batch data</a:t>
            </a:r>
          </a:p>
          <a:p>
            <a:r>
              <a:rPr lang="en-US" dirty="0" smtClean="0"/>
              <a:t>Real-time data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 rot="20064194">
            <a:off x="17528" y="999229"/>
            <a:ext cx="986894" cy="305329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1800" kern="0" dirty="0" smtClean="0"/>
              <a:t>When</a:t>
            </a:r>
          </a:p>
        </p:txBody>
      </p:sp>
    </p:spTree>
    <p:extLst>
      <p:ext uri="{BB962C8B-B14F-4D97-AF65-F5344CB8AC3E}">
        <p14:creationId xmlns:p14="http://schemas.microsoft.com/office/powerpoint/2010/main" val="371683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generated</a:t>
            </a:r>
          </a:p>
          <a:p>
            <a:r>
              <a:rPr lang="en-US" dirty="0" smtClean="0"/>
              <a:t>System generated</a:t>
            </a:r>
          </a:p>
          <a:p>
            <a:r>
              <a:rPr lang="en-US" dirty="0" smtClean="0"/>
              <a:t>Application generated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 rot="20064194">
            <a:off x="17528" y="999229"/>
            <a:ext cx="986894" cy="305329"/>
          </a:xfrm>
          <a:prstGeom prst="rect">
            <a:avLst/>
          </a:prstGeom>
          <a:solidFill>
            <a:srgbClr val="0070C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1800" kern="0" dirty="0" smtClean="0">
                <a:solidFill>
                  <a:schemeClr val="bg1"/>
                </a:solidFill>
              </a:rPr>
              <a:t>Who</a:t>
            </a:r>
          </a:p>
        </p:txBody>
      </p:sp>
    </p:spTree>
    <p:extLst>
      <p:ext uri="{BB962C8B-B14F-4D97-AF65-F5344CB8AC3E}">
        <p14:creationId xmlns:p14="http://schemas.microsoft.com/office/powerpoint/2010/main" val="391177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What’s in a name…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495800"/>
            <a:ext cx="7239000" cy="1447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Forms of analytics</a:t>
            </a:r>
          </a:p>
        </p:txBody>
      </p:sp>
    </p:spTree>
    <p:extLst>
      <p:ext uri="{BB962C8B-B14F-4D97-AF65-F5344CB8AC3E}">
        <p14:creationId xmlns:p14="http://schemas.microsoft.com/office/powerpoint/2010/main" val="7879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Jargon Busting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Mining</a:t>
            </a:r>
          </a:p>
          <a:p>
            <a:pPr eaLnBrk="1" hangingPunct="1"/>
            <a:r>
              <a:rPr lang="en-US" altLang="en-US" smtClean="0"/>
              <a:t>Knowledge Discovery in Databases (KDD)</a:t>
            </a:r>
          </a:p>
          <a:p>
            <a:pPr eaLnBrk="1" hangingPunct="1"/>
            <a:r>
              <a:rPr lang="en-US" altLang="en-US" smtClean="0"/>
              <a:t>Data Analysis</a:t>
            </a:r>
          </a:p>
          <a:p>
            <a:pPr eaLnBrk="1" hangingPunct="1"/>
            <a:r>
              <a:rPr lang="en-US" altLang="en-US" smtClean="0"/>
              <a:t>Business Intelligence</a:t>
            </a:r>
          </a:p>
          <a:p>
            <a:pPr eaLnBrk="1" hangingPunct="1"/>
            <a:r>
              <a:rPr lang="en-US" altLang="en-US" smtClean="0"/>
              <a:t>OLAP</a:t>
            </a:r>
          </a:p>
          <a:p>
            <a:pPr eaLnBrk="1" hangingPunct="1"/>
            <a:r>
              <a:rPr lang="en-US" altLang="en-US" smtClean="0"/>
              <a:t>Machine Learning</a:t>
            </a:r>
          </a:p>
          <a:p>
            <a:pPr eaLnBrk="1" hangingPunct="1"/>
            <a:r>
              <a:rPr lang="en-US" altLang="en-US" smtClean="0"/>
              <a:t>Data Analytics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(C) Vipin Kumar, CSci 5980 Data Mining, Spring 2004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772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Data Mining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46050" y="990600"/>
            <a:ext cx="8394700" cy="5029200"/>
          </a:xfrm>
        </p:spPr>
        <p:txBody>
          <a:bodyPr/>
          <a:lstStyle/>
          <a:p>
            <a:pPr eaLnBrk="1" hangingPunct="1"/>
            <a:r>
              <a:rPr lang="en-US" altLang="en-US" smtClean="0"/>
              <a:t>Many Definitions</a:t>
            </a:r>
          </a:p>
          <a:p>
            <a:pPr lvl="1" eaLnBrk="1" hangingPunct="1">
              <a:buFontTx/>
              <a:buChar char="•"/>
            </a:pPr>
            <a:r>
              <a:rPr lang="en-US" altLang="en-US" smtClean="0"/>
              <a:t>Non-trivial extraction of implicit, previously unknown and potentially useful information from data</a:t>
            </a:r>
          </a:p>
          <a:p>
            <a:pPr lvl="1" eaLnBrk="1" hangingPunct="1">
              <a:buFontTx/>
              <a:buChar char="•"/>
            </a:pPr>
            <a:r>
              <a:rPr lang="en-US" altLang="en-US" smtClean="0"/>
              <a:t>Exploration &amp; analysis, by automatic or </a:t>
            </a:r>
            <a:br>
              <a:rPr lang="en-US" altLang="en-US" smtClean="0"/>
            </a:br>
            <a:r>
              <a:rPr lang="en-US" altLang="en-US" smtClean="0"/>
              <a:t>semi-automatic means, of large quantities of data in order to discover meaningful patterns</a:t>
            </a:r>
            <a:r>
              <a:rPr lang="en-US" altLang="en-US" sz="3200" smtClean="0"/>
              <a:t> </a:t>
            </a:r>
            <a:br>
              <a:rPr lang="en-US" altLang="en-US" sz="3200" smtClean="0"/>
            </a:br>
            <a:endParaRPr lang="en-US" alt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Jargon Busting - Tech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B2B2B2"/>
                </a:solidFill>
              </a:rPr>
              <a:t>Data Mining</a:t>
            </a:r>
          </a:p>
          <a:p>
            <a:pPr eaLnBrk="1" hangingPunct="1"/>
            <a:r>
              <a:rPr lang="en-US" altLang="en-US" smtClean="0"/>
              <a:t>Knowledge Discovery in Databases (KDD)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Knowledge Discovery in Databases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3" b="2116"/>
          <a:stretch>
            <a:fillRect/>
          </a:stretch>
        </p:blipFill>
        <p:spPr bwMode="auto">
          <a:xfrm>
            <a:off x="609600" y="1263650"/>
            <a:ext cx="8382000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6" name="AutoShape 5"/>
          <p:cNvSpPr>
            <a:spLocks noChangeArrowheads="1"/>
          </p:cNvSpPr>
          <p:nvPr/>
        </p:nvSpPr>
        <p:spPr bwMode="auto">
          <a:xfrm>
            <a:off x="1143000" y="2209800"/>
            <a:ext cx="3352800" cy="304800"/>
          </a:xfrm>
          <a:prstGeom prst="rightArrow">
            <a:avLst>
              <a:gd name="adj1" fmla="val 50000"/>
              <a:gd name="adj2" fmla="val 275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Jargon Busting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bg2"/>
                </a:solidFill>
              </a:rPr>
              <a:t>Data Mining</a:t>
            </a:r>
          </a:p>
          <a:p>
            <a:pPr eaLnBrk="1" hangingPunct="1"/>
            <a:r>
              <a:rPr lang="en-US" altLang="en-US" smtClean="0">
                <a:solidFill>
                  <a:schemeClr val="bg2"/>
                </a:solidFill>
              </a:rPr>
              <a:t>Knowledge Discovery in Databases (KDD)</a:t>
            </a:r>
          </a:p>
          <a:p>
            <a:pPr eaLnBrk="1" hangingPunct="1"/>
            <a:r>
              <a:rPr lang="en-US" altLang="en-US" smtClean="0"/>
              <a:t>Data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Today’s Agenda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Overview about data</a:t>
            </a:r>
          </a:p>
          <a:p>
            <a:pPr eaLnBrk="1" hangingPunct="1"/>
            <a:r>
              <a:rPr lang="en-US" altLang="en-US" dirty="0" smtClean="0"/>
              <a:t>The buzzwords</a:t>
            </a:r>
          </a:p>
          <a:p>
            <a:pPr eaLnBrk="1" hangingPunct="1"/>
            <a:r>
              <a:rPr lang="en-US" altLang="en-US" dirty="0" smtClean="0"/>
              <a:t>Types of analytics</a:t>
            </a:r>
          </a:p>
          <a:p>
            <a:pPr eaLnBrk="1" hangingPunct="1"/>
            <a:r>
              <a:rPr lang="en-US" altLang="en-US" dirty="0" smtClean="0"/>
              <a:t>Course Overview</a:t>
            </a:r>
          </a:p>
          <a:p>
            <a:pPr eaLnBrk="1" hangingPunct="1"/>
            <a:r>
              <a:rPr lang="en-US" altLang="en-US" dirty="0" smtClean="0"/>
              <a:t>OLAP preliminaries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Analysis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Analysis of data is called data analysis </a:t>
            </a:r>
            <a:r>
              <a:rPr lang="en-US" altLang="en-US" smtClean="0">
                <a:sym typeface="ZapfDingbats" pitchFamily="82" charset="2"/>
              </a:rPr>
              <a:t>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ym typeface="ZapfDingbats" pitchFamily="82" charset="2"/>
              </a:rPr>
              <a:t>Widely studied and applied for several decades primarily by social scientists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ym typeface="ZapfDingbats" pitchFamily="82" charset="2"/>
              </a:rPr>
              <a:t>Statistics forms the corner stone for data analysis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ym typeface="ZapfDingbats" pitchFamily="82" charset="2"/>
              </a:rPr>
              <a:t>Broadly comprised of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sym typeface="ZapfDingbats" pitchFamily="82" charset="2"/>
              </a:rPr>
              <a:t>Qualitative Data 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sym typeface="ZapfDingbats" pitchFamily="82" charset="2"/>
              </a:rPr>
              <a:t>Quantitative Data Analysis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Qualitative Data Analysis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Generally deals with unstructured data</a:t>
            </a:r>
          </a:p>
          <a:p>
            <a:pPr lvl="1" eaLnBrk="1" hangingPunct="1"/>
            <a:r>
              <a:rPr lang="en-US" altLang="en-US" smtClean="0"/>
              <a:t>Textual (documents, etc.)</a:t>
            </a:r>
          </a:p>
          <a:p>
            <a:pPr lvl="1" eaLnBrk="1" hangingPunct="1"/>
            <a:r>
              <a:rPr lang="en-US" altLang="en-US" smtClean="0"/>
              <a:t>narrative (interviews, etc.) </a:t>
            </a:r>
          </a:p>
          <a:p>
            <a:pPr lvl="1" eaLnBrk="1" hangingPunct="1"/>
            <a:r>
              <a:rPr lang="en-US" altLang="en-US" smtClean="0"/>
              <a:t>visual data (photographs, site inspections)</a:t>
            </a:r>
          </a:p>
          <a:p>
            <a:pPr eaLnBrk="1" hangingPunct="1"/>
            <a:r>
              <a:rPr lang="en-US" altLang="en-US" smtClean="0"/>
              <a:t>Analysis generally carried out by humans and subject matter experts (economists, etc.)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Quantitative Data Analysis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Involves analyzing numeric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Primarily relies on statistical techniques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Sampling is central to quantitative analysis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Requires one to know what to look for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Descriptive statistics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Measures of central tendency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Measures of variability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Inferential statistics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Statistical tests (hypothesis testing)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Estimation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Jargon Busting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bg2"/>
                </a:solidFill>
              </a:rPr>
              <a:t>Data Mining</a:t>
            </a:r>
          </a:p>
          <a:p>
            <a:pPr eaLnBrk="1" hangingPunct="1"/>
            <a:r>
              <a:rPr lang="en-US" altLang="en-US" smtClean="0">
                <a:solidFill>
                  <a:schemeClr val="bg2"/>
                </a:solidFill>
              </a:rPr>
              <a:t>Knowledge Discovery in Databases (KDD)</a:t>
            </a:r>
          </a:p>
          <a:p>
            <a:pPr eaLnBrk="1" hangingPunct="1"/>
            <a:r>
              <a:rPr lang="en-US" altLang="en-US" smtClean="0">
                <a:solidFill>
                  <a:schemeClr val="bg2"/>
                </a:solidFill>
              </a:rPr>
              <a:t>Data Analysis</a:t>
            </a:r>
          </a:p>
          <a:p>
            <a:pPr eaLnBrk="1" hangingPunct="1"/>
            <a:r>
              <a:rPr lang="en-US" altLang="en-US" smtClean="0"/>
              <a:t>Business Intelligence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Business Intelligence (BI)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Intelligence about business </a:t>
            </a:r>
            <a:r>
              <a:rPr lang="en-US" altLang="en-US" smtClean="0">
                <a:sym typeface="ZapfDingbats" pitchFamily="82" charset="2"/>
              </a:rPr>
              <a:t>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ym typeface="ZapfDingbats" pitchFamily="82" charset="2"/>
              </a:rPr>
              <a:t>An evolution over erstwhile “Decision Support Systems” (along with OLAP)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ym typeface="ZapfDingbats" pitchFamily="82" charset="2"/>
              </a:rPr>
              <a:t>Primarily for the consumption of managers and other decision makers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ym typeface="ZapfDingbats" pitchFamily="82" charset="2"/>
              </a:rPr>
              <a:t>BI covers all aspects of reporting: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sym typeface="ZapfDingbats" pitchFamily="82" charset="2"/>
              </a:rPr>
              <a:t>Standard MIS reports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sym typeface="ZapfDingbats" pitchFamily="82" charset="2"/>
              </a:rPr>
              <a:t>Dashboards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sym typeface="ZapfDingbats" pitchFamily="82" charset="2"/>
              </a:rPr>
              <a:t>Ad-hoc and interactive views of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sym typeface="ZapfDingbats" pitchFamily="82" charset="2"/>
              </a:rPr>
              <a:t>Rich visualizations – charts, images, etc.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Jargon Busting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bg2"/>
                </a:solidFill>
              </a:rPr>
              <a:t>Data Mining</a:t>
            </a:r>
          </a:p>
          <a:p>
            <a:pPr eaLnBrk="1" hangingPunct="1"/>
            <a:r>
              <a:rPr lang="en-US" altLang="en-US" smtClean="0">
                <a:solidFill>
                  <a:schemeClr val="bg2"/>
                </a:solidFill>
              </a:rPr>
              <a:t>Knowledge Discovery in Databases (KDD)</a:t>
            </a:r>
          </a:p>
          <a:p>
            <a:pPr eaLnBrk="1" hangingPunct="1"/>
            <a:r>
              <a:rPr lang="en-US" altLang="en-US" smtClean="0">
                <a:solidFill>
                  <a:schemeClr val="bg2"/>
                </a:solidFill>
              </a:rPr>
              <a:t>Data Analysis</a:t>
            </a:r>
          </a:p>
          <a:p>
            <a:pPr eaLnBrk="1" hangingPunct="1"/>
            <a:r>
              <a:rPr lang="en-US" altLang="en-US" smtClean="0">
                <a:solidFill>
                  <a:schemeClr val="bg2"/>
                </a:solidFill>
              </a:rPr>
              <a:t>Business Intelligence</a:t>
            </a:r>
          </a:p>
          <a:p>
            <a:pPr eaLnBrk="1" hangingPunct="1"/>
            <a:r>
              <a:rPr lang="en-US" altLang="en-US" smtClean="0"/>
              <a:t>OLAP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OLAP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OLAP - Online Analytical Processing</a:t>
            </a:r>
          </a:p>
          <a:p>
            <a:pPr eaLnBrk="1" hangingPunct="1"/>
            <a:r>
              <a:rPr lang="en-US" altLang="en-US" sz="2800" smtClean="0"/>
              <a:t>“Online” refers to the ability to do the analysis within the context of the system (What would constitute “offline” then?)</a:t>
            </a:r>
          </a:p>
          <a:p>
            <a:pPr eaLnBrk="1" hangingPunct="1"/>
            <a:r>
              <a:rPr lang="en-US" altLang="en-US" sz="2800" smtClean="0"/>
              <a:t>“Analytical Processing” refers to specific operations carried out by analysts to understand the data and derive intelligence</a:t>
            </a:r>
          </a:p>
          <a:p>
            <a:pPr eaLnBrk="1" hangingPunct="1"/>
            <a:r>
              <a:rPr lang="en-US" altLang="en-US" sz="2800" smtClean="0"/>
              <a:t>OLAP complements BI and generally goes hand-in-hand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Jargon Busting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bg2"/>
                </a:solidFill>
              </a:rPr>
              <a:t>Data Mining</a:t>
            </a:r>
          </a:p>
          <a:p>
            <a:pPr eaLnBrk="1" hangingPunct="1"/>
            <a:r>
              <a:rPr lang="en-US" altLang="en-US" smtClean="0">
                <a:solidFill>
                  <a:schemeClr val="bg2"/>
                </a:solidFill>
              </a:rPr>
              <a:t>Knowledge Discovery in Databases (KDD)</a:t>
            </a:r>
          </a:p>
          <a:p>
            <a:pPr eaLnBrk="1" hangingPunct="1"/>
            <a:r>
              <a:rPr lang="en-US" altLang="en-US" smtClean="0">
                <a:solidFill>
                  <a:schemeClr val="bg2"/>
                </a:solidFill>
              </a:rPr>
              <a:t>Data Analysis</a:t>
            </a:r>
          </a:p>
          <a:p>
            <a:pPr eaLnBrk="1" hangingPunct="1"/>
            <a:r>
              <a:rPr lang="en-US" altLang="en-US" smtClean="0">
                <a:solidFill>
                  <a:schemeClr val="bg2"/>
                </a:solidFill>
              </a:rPr>
              <a:t>Business Intelligence</a:t>
            </a:r>
          </a:p>
          <a:p>
            <a:pPr eaLnBrk="1" hangingPunct="1"/>
            <a:r>
              <a:rPr lang="en-US" altLang="en-US" smtClean="0">
                <a:solidFill>
                  <a:schemeClr val="bg2"/>
                </a:solidFill>
              </a:rPr>
              <a:t>OLAP</a:t>
            </a:r>
          </a:p>
          <a:p>
            <a:pPr eaLnBrk="1" hangingPunct="1"/>
            <a:r>
              <a:rPr lang="en-US" altLang="en-US" smtClean="0"/>
              <a:t>Machine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Machine Learning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NOT machine learning</a:t>
            </a:r>
          </a:p>
          <a:p>
            <a:pPr lvl="1" eaLnBrk="1" hangingPunct="1"/>
            <a:r>
              <a:rPr lang="en-US" altLang="en-US" smtClean="0"/>
              <a:t>Computer’s ability to do arithmetic calculations</a:t>
            </a:r>
          </a:p>
          <a:p>
            <a:pPr lvl="1" eaLnBrk="1" hangingPunct="1"/>
            <a:r>
              <a:rPr lang="en-US" altLang="en-US" smtClean="0"/>
              <a:t>Computers ability to compile programs to create exe files</a:t>
            </a:r>
          </a:p>
          <a:p>
            <a:pPr eaLnBrk="1" hangingPunct="1"/>
            <a:r>
              <a:rPr lang="en-US" altLang="en-US" smtClean="0"/>
              <a:t>What could be machine learning</a:t>
            </a:r>
          </a:p>
          <a:p>
            <a:pPr lvl="1" eaLnBrk="1" hangingPunct="1"/>
            <a:r>
              <a:rPr lang="en-US" altLang="en-US" smtClean="0"/>
              <a:t>You tell it f(x) = y for a thousand values and now it is able to tell what is f(p) for some new value p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Jargon Busting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bg2"/>
                </a:solidFill>
              </a:rPr>
              <a:t>Data Mining</a:t>
            </a:r>
          </a:p>
          <a:p>
            <a:pPr eaLnBrk="1" hangingPunct="1"/>
            <a:r>
              <a:rPr lang="en-US" altLang="en-US" smtClean="0">
                <a:solidFill>
                  <a:schemeClr val="bg2"/>
                </a:solidFill>
              </a:rPr>
              <a:t>Knowledge Discovery in Databases (KDD)</a:t>
            </a:r>
          </a:p>
          <a:p>
            <a:pPr eaLnBrk="1" hangingPunct="1"/>
            <a:r>
              <a:rPr lang="en-US" altLang="en-US" smtClean="0">
                <a:solidFill>
                  <a:schemeClr val="bg2"/>
                </a:solidFill>
              </a:rPr>
              <a:t>Data Analysis</a:t>
            </a:r>
          </a:p>
          <a:p>
            <a:pPr eaLnBrk="1" hangingPunct="1"/>
            <a:r>
              <a:rPr lang="en-US" altLang="en-US" smtClean="0">
                <a:solidFill>
                  <a:schemeClr val="bg2"/>
                </a:solidFill>
              </a:rPr>
              <a:t>Business Intelligence</a:t>
            </a:r>
          </a:p>
          <a:p>
            <a:pPr eaLnBrk="1" hangingPunct="1"/>
            <a:r>
              <a:rPr lang="en-US" altLang="en-US" smtClean="0">
                <a:solidFill>
                  <a:schemeClr val="bg2"/>
                </a:solidFill>
              </a:rPr>
              <a:t>OLAP</a:t>
            </a:r>
          </a:p>
          <a:p>
            <a:pPr eaLnBrk="1" hangingPunct="1"/>
            <a:r>
              <a:rPr lang="en-US" altLang="en-US" smtClean="0">
                <a:solidFill>
                  <a:schemeClr val="bg2"/>
                </a:solidFill>
              </a:rPr>
              <a:t>Machine Learning</a:t>
            </a:r>
          </a:p>
          <a:p>
            <a:pPr eaLnBrk="1" hangingPunct="1"/>
            <a:r>
              <a:rPr lang="en-US" altLang="en-US" smtClean="0"/>
              <a:t>Data Analytics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Data </a:t>
            </a:r>
            <a:r>
              <a:rPr lang="en-US" altLang="en-US" dirty="0" err="1" smtClean="0"/>
              <a:t>data</a:t>
            </a:r>
            <a:r>
              <a:rPr lang="en-US" altLang="en-US" dirty="0" smtClean="0"/>
              <a:t> everywhere….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495800"/>
            <a:ext cx="7239000" cy="1447800"/>
          </a:xfrm>
        </p:spPr>
        <p:txBody>
          <a:bodyPr/>
          <a:lstStyle/>
          <a:p>
            <a:pPr eaLnBrk="1" hangingPunct="1"/>
            <a:r>
              <a:rPr lang="en-US" altLang="en-US" smtClean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50991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Finally, Data Analytics!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Term that appears most recently in the temporal evolution of the historical practices in the area (a.k.a. “Latest Buzzword!”)</a:t>
            </a:r>
          </a:p>
          <a:p>
            <a:pPr eaLnBrk="1" hangingPunct="1"/>
            <a:r>
              <a:rPr lang="en-US" altLang="en-US" smtClean="0"/>
              <a:t>Relationship with other practices:</a:t>
            </a:r>
          </a:p>
          <a:p>
            <a:pPr lvl="1" eaLnBrk="1" hangingPunct="1"/>
            <a:r>
              <a:rPr lang="en-US" altLang="en-US" smtClean="0"/>
              <a:t>Predominantly uses </a:t>
            </a:r>
            <a:r>
              <a:rPr lang="en-US" altLang="en-US" u="sng" smtClean="0"/>
              <a:t>data mining</a:t>
            </a:r>
            <a:r>
              <a:rPr lang="en-US" altLang="en-US" smtClean="0"/>
              <a:t> techniques</a:t>
            </a:r>
          </a:p>
          <a:p>
            <a:pPr lvl="1" eaLnBrk="1" hangingPunct="1"/>
            <a:r>
              <a:rPr lang="en-US" altLang="en-US" smtClean="0"/>
              <a:t>Follows the full life cycle of </a:t>
            </a:r>
            <a:r>
              <a:rPr lang="en-US" altLang="en-US" u="sng" smtClean="0"/>
              <a:t>KDD</a:t>
            </a:r>
          </a:p>
          <a:p>
            <a:pPr lvl="1" eaLnBrk="1" hangingPunct="1"/>
            <a:r>
              <a:rPr lang="en-US" altLang="en-US" smtClean="0"/>
              <a:t>Builds on statistical </a:t>
            </a:r>
            <a:r>
              <a:rPr lang="en-US" altLang="en-US" u="sng" smtClean="0"/>
              <a:t>data analysis</a:t>
            </a:r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Analytics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Relationship with other practices (cont):</a:t>
            </a:r>
          </a:p>
          <a:p>
            <a:pPr lvl="1" eaLnBrk="1" hangingPunct="1"/>
            <a:r>
              <a:rPr lang="en-US" altLang="en-US" smtClean="0"/>
              <a:t>Complements </a:t>
            </a:r>
            <a:r>
              <a:rPr lang="en-US" altLang="en-US" u="sng" smtClean="0"/>
              <a:t>Business Intelligence</a:t>
            </a:r>
            <a:r>
              <a:rPr lang="en-US" altLang="en-US" smtClean="0"/>
              <a:t> initiatives</a:t>
            </a:r>
          </a:p>
          <a:p>
            <a:pPr lvl="1" eaLnBrk="1" hangingPunct="1"/>
            <a:r>
              <a:rPr lang="en-US" altLang="en-US" smtClean="0"/>
              <a:t>Uses some aspects of </a:t>
            </a:r>
            <a:r>
              <a:rPr lang="en-US" altLang="en-US" u="sng" smtClean="0"/>
              <a:t>OLAP</a:t>
            </a:r>
            <a:r>
              <a:rPr lang="en-US" altLang="en-US" smtClean="0"/>
              <a:t> as a precursor</a:t>
            </a:r>
          </a:p>
          <a:p>
            <a:pPr lvl="1" eaLnBrk="1" hangingPunct="1"/>
            <a:r>
              <a:rPr lang="en-US" altLang="en-US" smtClean="0"/>
              <a:t>Employs supervised and unsupervised </a:t>
            </a:r>
            <a:r>
              <a:rPr lang="en-US" altLang="en-US" u="sng" smtClean="0"/>
              <a:t>machine learning</a:t>
            </a:r>
            <a:r>
              <a:rPr lang="en-US" altLang="en-US" smtClean="0"/>
              <a:t> techniques</a:t>
            </a:r>
            <a:endParaRPr lang="en-US" altLang="en-US" u="sng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Analytics Domains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77724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Retail Analytics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Market-Basket Analysis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Market Segmentation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CRM Analytics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Customer Churn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RFV analysis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Web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Sentiment Analysis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Web Analytics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Text Analytics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Bio Analytics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Stock Market Analytics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Types of Analytics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Descriptive</a:t>
            </a:r>
          </a:p>
          <a:p>
            <a:pPr eaLnBrk="1" hangingPunct="1"/>
            <a:r>
              <a:rPr lang="en-US" altLang="en-US" smtClean="0"/>
              <a:t>Confirmatory</a:t>
            </a:r>
          </a:p>
          <a:p>
            <a:pPr eaLnBrk="1" hangingPunct="1"/>
            <a:r>
              <a:rPr lang="en-US" altLang="en-US" smtClean="0"/>
              <a:t>Exploratory</a:t>
            </a:r>
          </a:p>
          <a:p>
            <a:pPr eaLnBrk="1" hangingPunct="1"/>
            <a:r>
              <a:rPr lang="en-US" altLang="en-US" smtClean="0"/>
              <a:t>Predictive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Descriptive Analytics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Primary goal is to just get a descriptive understanding of the data (e.g., data summarization)</a:t>
            </a:r>
          </a:p>
          <a:p>
            <a:pPr eaLnBrk="1" hangingPunct="1"/>
            <a:r>
              <a:rPr lang="en-US" altLang="en-US" smtClean="0"/>
              <a:t>Aims at better understanding of what is already known</a:t>
            </a:r>
          </a:p>
          <a:p>
            <a:pPr eaLnBrk="1" hangingPunct="1"/>
            <a:r>
              <a:rPr lang="en-US" altLang="en-US" smtClean="0"/>
              <a:t>BI combined with OLAP typically caters to the needs of descriptive analytics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Confirmatory Analytics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Aims to confirm or falsify a specific business phenomenon based on what is already known</a:t>
            </a:r>
          </a:p>
          <a:p>
            <a:pPr eaLnBrk="1" hangingPunct="1"/>
            <a:r>
              <a:rPr lang="en-US" altLang="en-US" smtClean="0"/>
              <a:t>Highly focused </a:t>
            </a:r>
          </a:p>
          <a:p>
            <a:pPr eaLnBrk="1" hangingPunct="1"/>
            <a:r>
              <a:rPr lang="en-US" altLang="en-US" smtClean="0"/>
              <a:t>Employs inferential statistics techniques (hypothesis testing, etc.)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Exploratory Analytics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Aims at exploring aspects of data that is not known</a:t>
            </a:r>
          </a:p>
          <a:p>
            <a:pPr eaLnBrk="1" hangingPunct="1"/>
            <a:r>
              <a:rPr lang="en-US" altLang="en-US" smtClean="0"/>
              <a:t>Results in proposing possible hypothesis that can be confirmed with Confirmatory Analytics</a:t>
            </a:r>
          </a:p>
          <a:p>
            <a:pPr eaLnBrk="1" hangingPunct="1"/>
            <a:r>
              <a:rPr lang="en-US" altLang="en-US" smtClean="0"/>
              <a:t>Data Mining techniques broadly fall under the category of exploratory analytics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Predictive Analytics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Focus is on predicting or forecasting the unknown based on the known</a:t>
            </a:r>
          </a:p>
          <a:p>
            <a:pPr eaLnBrk="1" hangingPunct="1"/>
            <a:r>
              <a:rPr lang="en-US" altLang="en-US" smtClean="0"/>
              <a:t>Predictive analytics is an inherent part of the data mining process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Focus of this course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course itself is exploratory in nature!</a:t>
            </a:r>
          </a:p>
          <a:p>
            <a:pPr eaLnBrk="1" hangingPunct="1"/>
            <a:r>
              <a:rPr lang="en-US" altLang="en-US" smtClean="0"/>
              <a:t>Deals only with structured data</a:t>
            </a:r>
          </a:p>
          <a:p>
            <a:pPr eaLnBrk="1" hangingPunct="1"/>
            <a:r>
              <a:rPr lang="en-US" altLang="en-US" smtClean="0"/>
              <a:t>We will try to understand</a:t>
            </a:r>
          </a:p>
          <a:p>
            <a:pPr lvl="1" eaLnBrk="1" hangingPunct="1"/>
            <a:r>
              <a:rPr lang="en-US" altLang="en-US" smtClean="0"/>
              <a:t>Descriptive analytics</a:t>
            </a:r>
          </a:p>
          <a:p>
            <a:pPr lvl="1" eaLnBrk="1" hangingPunct="1"/>
            <a:r>
              <a:rPr lang="en-US" altLang="en-US" smtClean="0"/>
              <a:t>Exploratory analytics</a:t>
            </a:r>
          </a:p>
          <a:p>
            <a:pPr lvl="1" eaLnBrk="1" hangingPunct="1"/>
            <a:r>
              <a:rPr lang="en-US" altLang="en-US" smtClean="0"/>
              <a:t>Predictive analytics</a:t>
            </a:r>
          </a:p>
          <a:p>
            <a:pPr eaLnBrk="1" hangingPunct="1"/>
            <a:r>
              <a:rPr lang="en-US" altLang="en-US" smtClean="0"/>
              <a:t>Walkthrough of the course handbook follows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The Big Picture – Enterprise Architecture</a:t>
            </a: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90600"/>
            <a:ext cx="6781800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6172200" y="6553200"/>
            <a:ext cx="2871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400" b="0" i="1"/>
              <a:t>Source: The Zachman Framework</a:t>
            </a:r>
          </a:p>
        </p:txBody>
      </p:sp>
    </p:spTree>
    <p:extLst>
      <p:ext uri="{BB962C8B-B14F-4D97-AF65-F5344CB8AC3E}">
        <p14:creationId xmlns:p14="http://schemas.microsoft.com/office/powerpoint/2010/main" val="201336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Know your </a:t>
            </a:r>
            <a:r>
              <a:rPr lang="en-US" altLang="en-US" dirty="0" smtClean="0"/>
              <a:t>data</a:t>
            </a:r>
            <a:endParaRPr lang="en-US" altLang="en-US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US" altLang="en-US" dirty="0"/>
              <a:t>What is the data we have? What are the attributes / features we have?</a:t>
            </a:r>
          </a:p>
          <a:p>
            <a:r>
              <a:rPr lang="en-US" altLang="en-US" dirty="0"/>
              <a:t>What is the source of the data we have? How reliable is it?</a:t>
            </a:r>
          </a:p>
          <a:p>
            <a:r>
              <a:rPr lang="en-US" altLang="en-US" dirty="0"/>
              <a:t>How much data do we have?</a:t>
            </a:r>
          </a:p>
          <a:p>
            <a:r>
              <a:rPr lang="en-US" altLang="en-US" dirty="0"/>
              <a:t>How recent is the data?</a:t>
            </a:r>
          </a:p>
          <a:p>
            <a:r>
              <a:rPr lang="en-US" altLang="en-US" dirty="0"/>
              <a:t>How reliable is the data?</a:t>
            </a:r>
          </a:p>
          <a:p>
            <a:r>
              <a:rPr lang="en-US" altLang="en-US" dirty="0"/>
              <a:t>How usable is the data?</a:t>
            </a:r>
          </a:p>
        </p:txBody>
      </p:sp>
    </p:spTree>
    <p:extLst>
      <p:ext uri="{BB962C8B-B14F-4D97-AF65-F5344CB8AC3E}">
        <p14:creationId xmlns:p14="http://schemas.microsoft.com/office/powerpoint/2010/main" val="192809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What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data</a:t>
            </a:r>
          </a:p>
          <a:p>
            <a:r>
              <a:rPr lang="en-US" sz="4000" b="1" dirty="0">
                <a:solidFill>
                  <a:srgbClr val="FFC000"/>
                </a:solidFill>
              </a:rPr>
              <a:t>Where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is data coming from</a:t>
            </a:r>
          </a:p>
          <a:p>
            <a:r>
              <a:rPr lang="en-US" sz="4000" b="1" dirty="0">
                <a:solidFill>
                  <a:srgbClr val="C00000"/>
                </a:solidFill>
              </a:rPr>
              <a:t>When</a:t>
            </a:r>
            <a:r>
              <a:rPr lang="en-US" dirty="0" smtClean="0"/>
              <a:t> is data obtained</a:t>
            </a:r>
          </a:p>
          <a:p>
            <a:r>
              <a:rPr lang="en-US" sz="4000" b="1" dirty="0">
                <a:solidFill>
                  <a:srgbClr val="0070C0"/>
                </a:solidFill>
              </a:rPr>
              <a:t>Who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is producing the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52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Forms of Data - 1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Structured Data</a:t>
            </a:r>
          </a:p>
          <a:p>
            <a:pPr lvl="1" eaLnBrk="1" hangingPunct="1"/>
            <a:r>
              <a:rPr lang="en-US" altLang="en-US" smtClean="0"/>
              <a:t>Data is organized in well-defined structures (arrays, structs, Tables, etc.)</a:t>
            </a:r>
          </a:p>
          <a:p>
            <a:pPr lvl="1" eaLnBrk="1" hangingPunct="1"/>
            <a:r>
              <a:rPr lang="en-US" altLang="en-US" smtClean="0"/>
              <a:t>Example: A table in a </a:t>
            </a:r>
            <a:r>
              <a:rPr lang="en-US" altLang="en-US" b="1" u="sng" smtClean="0"/>
              <a:t>relational database</a:t>
            </a:r>
          </a:p>
        </p:txBody>
      </p:sp>
      <p:grpSp>
        <p:nvGrpSpPr>
          <p:cNvPr id="141316" name="Group 4"/>
          <p:cNvGrpSpPr>
            <a:grpSpLocks/>
          </p:cNvGrpSpPr>
          <p:nvPr/>
        </p:nvGrpSpPr>
        <p:grpSpPr bwMode="auto">
          <a:xfrm>
            <a:off x="398463" y="5110163"/>
            <a:ext cx="8593137" cy="376237"/>
            <a:chOff x="155" y="1392"/>
            <a:chExt cx="5413" cy="237"/>
          </a:xfrm>
        </p:grpSpPr>
        <p:sp>
          <p:nvSpPr>
            <p:cNvPr id="5146" name="Text Box 5"/>
            <p:cNvSpPr txBox="1">
              <a:spLocks noChangeArrowheads="1"/>
            </p:cNvSpPr>
            <p:nvPr/>
          </p:nvSpPr>
          <p:spPr bwMode="auto">
            <a:xfrm>
              <a:off x="155" y="1392"/>
              <a:ext cx="459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99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3366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2574</a:t>
              </a:r>
            </a:p>
          </p:txBody>
        </p:sp>
        <p:sp>
          <p:nvSpPr>
            <p:cNvPr id="5147" name="Text Box 6"/>
            <p:cNvSpPr txBox="1">
              <a:spLocks noChangeArrowheads="1"/>
            </p:cNvSpPr>
            <p:nvPr/>
          </p:nvSpPr>
          <p:spPr bwMode="auto">
            <a:xfrm>
              <a:off x="613" y="1392"/>
              <a:ext cx="779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99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3366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John Doe</a:t>
              </a:r>
            </a:p>
          </p:txBody>
        </p:sp>
        <p:sp>
          <p:nvSpPr>
            <p:cNvPr id="5148" name="Text Box 7"/>
            <p:cNvSpPr txBox="1">
              <a:spLocks noChangeArrowheads="1"/>
            </p:cNvSpPr>
            <p:nvPr/>
          </p:nvSpPr>
          <p:spPr bwMode="auto">
            <a:xfrm>
              <a:off x="1778" y="1392"/>
              <a:ext cx="526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99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3366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35</a:t>
              </a:r>
            </a:p>
          </p:txBody>
        </p:sp>
        <p:sp>
          <p:nvSpPr>
            <p:cNvPr id="5149" name="Text Box 8"/>
            <p:cNvSpPr txBox="1">
              <a:spLocks noChangeArrowheads="1"/>
            </p:cNvSpPr>
            <p:nvPr/>
          </p:nvSpPr>
          <p:spPr bwMode="auto">
            <a:xfrm>
              <a:off x="1392" y="1392"/>
              <a:ext cx="384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99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3366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36</a:t>
              </a:r>
            </a:p>
          </p:txBody>
        </p:sp>
        <p:sp>
          <p:nvSpPr>
            <p:cNvPr id="5150" name="Text Box 9"/>
            <p:cNvSpPr txBox="1">
              <a:spLocks noChangeArrowheads="1"/>
            </p:cNvSpPr>
            <p:nvPr/>
          </p:nvSpPr>
          <p:spPr bwMode="auto">
            <a:xfrm>
              <a:off x="2298" y="1392"/>
              <a:ext cx="67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99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3366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Cochin</a:t>
              </a:r>
            </a:p>
          </p:txBody>
        </p:sp>
        <p:sp>
          <p:nvSpPr>
            <p:cNvPr id="5151" name="Text Box 10"/>
            <p:cNvSpPr txBox="1">
              <a:spLocks noChangeArrowheads="1"/>
            </p:cNvSpPr>
            <p:nvPr/>
          </p:nvSpPr>
          <p:spPr bwMode="auto">
            <a:xfrm>
              <a:off x="2976" y="1392"/>
              <a:ext cx="52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99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3366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A1</a:t>
              </a:r>
            </a:p>
          </p:txBody>
        </p:sp>
        <p:sp>
          <p:nvSpPr>
            <p:cNvPr id="5152" name="Text Box 11"/>
            <p:cNvSpPr txBox="1">
              <a:spLocks noChangeArrowheads="1"/>
            </p:cNvSpPr>
            <p:nvPr/>
          </p:nvSpPr>
          <p:spPr bwMode="auto">
            <a:xfrm>
              <a:off x="3539" y="1392"/>
              <a:ext cx="637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99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3366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Asia</a:t>
              </a:r>
            </a:p>
          </p:txBody>
        </p:sp>
        <p:sp>
          <p:nvSpPr>
            <p:cNvPr id="5153" name="Text Box 12"/>
            <p:cNvSpPr txBox="1">
              <a:spLocks noChangeArrowheads="1"/>
            </p:cNvSpPr>
            <p:nvPr/>
          </p:nvSpPr>
          <p:spPr bwMode="auto">
            <a:xfrm>
              <a:off x="4176" y="1392"/>
              <a:ext cx="576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99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3366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jdoe</a:t>
              </a:r>
            </a:p>
          </p:txBody>
        </p:sp>
        <p:sp>
          <p:nvSpPr>
            <p:cNvPr id="5154" name="Text Box 13"/>
            <p:cNvSpPr txBox="1">
              <a:spLocks noChangeArrowheads="1"/>
            </p:cNvSpPr>
            <p:nvPr/>
          </p:nvSpPr>
          <p:spPr bwMode="auto">
            <a:xfrm>
              <a:off x="4752" y="1392"/>
              <a:ext cx="816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99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3366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He11o!</a:t>
              </a:r>
            </a:p>
          </p:txBody>
        </p:sp>
      </p:grpSp>
      <p:grpSp>
        <p:nvGrpSpPr>
          <p:cNvPr id="141326" name="Group 14"/>
          <p:cNvGrpSpPr>
            <a:grpSpLocks/>
          </p:cNvGrpSpPr>
          <p:nvPr/>
        </p:nvGrpSpPr>
        <p:grpSpPr bwMode="auto">
          <a:xfrm>
            <a:off x="396875" y="4729163"/>
            <a:ext cx="8594725" cy="376237"/>
            <a:chOff x="154" y="1152"/>
            <a:chExt cx="5414" cy="237"/>
          </a:xfrm>
        </p:grpSpPr>
        <p:sp>
          <p:nvSpPr>
            <p:cNvPr id="5137" name="Text Box 15"/>
            <p:cNvSpPr txBox="1">
              <a:spLocks noChangeArrowheads="1"/>
            </p:cNvSpPr>
            <p:nvPr/>
          </p:nvSpPr>
          <p:spPr bwMode="auto">
            <a:xfrm>
              <a:off x="154" y="1152"/>
              <a:ext cx="47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99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3366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charset="0"/>
                </a:rPr>
                <a:t>ID</a:t>
              </a:r>
            </a:p>
          </p:txBody>
        </p:sp>
        <p:sp>
          <p:nvSpPr>
            <p:cNvPr id="5138" name="Text Box 16"/>
            <p:cNvSpPr txBox="1">
              <a:spLocks noChangeArrowheads="1"/>
            </p:cNvSpPr>
            <p:nvPr/>
          </p:nvSpPr>
          <p:spPr bwMode="auto">
            <a:xfrm>
              <a:off x="612" y="1152"/>
              <a:ext cx="78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99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3366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charset="0"/>
                </a:rPr>
                <a:t>Name</a:t>
              </a:r>
            </a:p>
          </p:txBody>
        </p:sp>
        <p:sp>
          <p:nvSpPr>
            <p:cNvPr id="5139" name="Text Box 17"/>
            <p:cNvSpPr txBox="1">
              <a:spLocks noChangeArrowheads="1"/>
            </p:cNvSpPr>
            <p:nvPr/>
          </p:nvSpPr>
          <p:spPr bwMode="auto">
            <a:xfrm>
              <a:off x="1776" y="1152"/>
              <a:ext cx="53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99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3366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charset="0"/>
                </a:rPr>
                <a:t>Office</a:t>
              </a:r>
            </a:p>
          </p:txBody>
        </p:sp>
        <p:sp>
          <p:nvSpPr>
            <p:cNvPr id="5140" name="Text Box 18"/>
            <p:cNvSpPr txBox="1">
              <a:spLocks noChangeArrowheads="1"/>
            </p:cNvSpPr>
            <p:nvPr/>
          </p:nvSpPr>
          <p:spPr bwMode="auto">
            <a:xfrm>
              <a:off x="1391" y="1152"/>
              <a:ext cx="394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99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3366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charset="0"/>
                </a:rPr>
                <a:t>Age</a:t>
              </a:r>
            </a:p>
          </p:txBody>
        </p:sp>
        <p:sp>
          <p:nvSpPr>
            <p:cNvPr id="5141" name="Text Box 19"/>
            <p:cNvSpPr txBox="1">
              <a:spLocks noChangeArrowheads="1"/>
            </p:cNvSpPr>
            <p:nvPr/>
          </p:nvSpPr>
          <p:spPr bwMode="auto">
            <a:xfrm>
              <a:off x="2304" y="1152"/>
              <a:ext cx="67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99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3366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charset="0"/>
                </a:rPr>
                <a:t>Home</a:t>
              </a:r>
            </a:p>
          </p:txBody>
        </p:sp>
        <p:sp>
          <p:nvSpPr>
            <p:cNvPr id="5142" name="Text Box 20"/>
            <p:cNvSpPr txBox="1">
              <a:spLocks noChangeArrowheads="1"/>
            </p:cNvSpPr>
            <p:nvPr/>
          </p:nvSpPr>
          <p:spPr bwMode="auto">
            <a:xfrm>
              <a:off x="2976" y="1152"/>
              <a:ext cx="49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99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3366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charset="0"/>
                </a:rPr>
                <a:t>Level</a:t>
              </a:r>
            </a:p>
          </p:txBody>
        </p:sp>
        <p:sp>
          <p:nvSpPr>
            <p:cNvPr id="5143" name="Text Box 21"/>
            <p:cNvSpPr txBox="1">
              <a:spLocks noChangeArrowheads="1"/>
            </p:cNvSpPr>
            <p:nvPr/>
          </p:nvSpPr>
          <p:spPr bwMode="auto">
            <a:xfrm>
              <a:off x="3526" y="1152"/>
              <a:ext cx="65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99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3366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charset="0"/>
                </a:rPr>
                <a:t>Domain</a:t>
              </a:r>
            </a:p>
          </p:txBody>
        </p:sp>
        <p:sp>
          <p:nvSpPr>
            <p:cNvPr id="5144" name="Text Box 22"/>
            <p:cNvSpPr txBox="1">
              <a:spLocks noChangeArrowheads="1"/>
            </p:cNvSpPr>
            <p:nvPr/>
          </p:nvSpPr>
          <p:spPr bwMode="auto">
            <a:xfrm>
              <a:off x="4176" y="1152"/>
              <a:ext cx="57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99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3366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charset="0"/>
                </a:rPr>
                <a:t>Userid</a:t>
              </a:r>
            </a:p>
          </p:txBody>
        </p:sp>
        <p:sp>
          <p:nvSpPr>
            <p:cNvPr id="5145" name="Text Box 23"/>
            <p:cNvSpPr txBox="1">
              <a:spLocks noChangeArrowheads="1"/>
            </p:cNvSpPr>
            <p:nvPr/>
          </p:nvSpPr>
          <p:spPr bwMode="auto">
            <a:xfrm>
              <a:off x="4752" y="1152"/>
              <a:ext cx="816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99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3366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charset="0"/>
                </a:rPr>
                <a:t>Password</a:t>
              </a:r>
            </a:p>
          </p:txBody>
        </p:sp>
      </p:grpSp>
      <p:grpSp>
        <p:nvGrpSpPr>
          <p:cNvPr id="141336" name="Group 24"/>
          <p:cNvGrpSpPr>
            <a:grpSpLocks/>
          </p:cNvGrpSpPr>
          <p:nvPr/>
        </p:nvGrpSpPr>
        <p:grpSpPr bwMode="auto">
          <a:xfrm>
            <a:off x="398463" y="5491163"/>
            <a:ext cx="8593137" cy="376237"/>
            <a:chOff x="155" y="1632"/>
            <a:chExt cx="5413" cy="237"/>
          </a:xfrm>
        </p:grpSpPr>
        <p:sp>
          <p:nvSpPr>
            <p:cNvPr id="5128" name="Text Box 25"/>
            <p:cNvSpPr txBox="1">
              <a:spLocks noChangeArrowheads="1"/>
            </p:cNvSpPr>
            <p:nvPr/>
          </p:nvSpPr>
          <p:spPr bwMode="auto">
            <a:xfrm>
              <a:off x="155" y="1632"/>
              <a:ext cx="459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99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3366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1364</a:t>
              </a:r>
            </a:p>
          </p:txBody>
        </p:sp>
        <p:sp>
          <p:nvSpPr>
            <p:cNvPr id="5129" name="Text Box 26"/>
            <p:cNvSpPr txBox="1">
              <a:spLocks noChangeArrowheads="1"/>
            </p:cNvSpPr>
            <p:nvPr/>
          </p:nvSpPr>
          <p:spPr bwMode="auto">
            <a:xfrm>
              <a:off x="613" y="1632"/>
              <a:ext cx="779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99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3366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Dane Doe</a:t>
              </a:r>
            </a:p>
          </p:txBody>
        </p:sp>
        <p:sp>
          <p:nvSpPr>
            <p:cNvPr id="5130" name="Text Box 27"/>
            <p:cNvSpPr txBox="1">
              <a:spLocks noChangeArrowheads="1"/>
            </p:cNvSpPr>
            <p:nvPr/>
          </p:nvSpPr>
          <p:spPr bwMode="auto">
            <a:xfrm>
              <a:off x="1778" y="1632"/>
              <a:ext cx="526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99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3366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21</a:t>
              </a:r>
            </a:p>
          </p:txBody>
        </p:sp>
        <p:sp>
          <p:nvSpPr>
            <p:cNvPr id="5131" name="Text Box 28"/>
            <p:cNvSpPr txBox="1">
              <a:spLocks noChangeArrowheads="1"/>
            </p:cNvSpPr>
            <p:nvPr/>
          </p:nvSpPr>
          <p:spPr bwMode="auto">
            <a:xfrm>
              <a:off x="1392" y="1632"/>
              <a:ext cx="384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99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3366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42</a:t>
              </a:r>
            </a:p>
          </p:txBody>
        </p:sp>
        <p:sp>
          <p:nvSpPr>
            <p:cNvPr id="5132" name="Text Box 29"/>
            <p:cNvSpPr txBox="1">
              <a:spLocks noChangeArrowheads="1"/>
            </p:cNvSpPr>
            <p:nvPr/>
          </p:nvSpPr>
          <p:spPr bwMode="auto">
            <a:xfrm>
              <a:off x="2298" y="1632"/>
              <a:ext cx="67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99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3366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Chennai</a:t>
              </a:r>
            </a:p>
          </p:txBody>
        </p:sp>
        <p:sp>
          <p:nvSpPr>
            <p:cNvPr id="5133" name="Text Box 30"/>
            <p:cNvSpPr txBox="1">
              <a:spLocks noChangeArrowheads="1"/>
            </p:cNvSpPr>
            <p:nvPr/>
          </p:nvSpPr>
          <p:spPr bwMode="auto">
            <a:xfrm>
              <a:off x="2976" y="1632"/>
              <a:ext cx="52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99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3366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A3</a:t>
              </a:r>
            </a:p>
          </p:txBody>
        </p:sp>
        <p:sp>
          <p:nvSpPr>
            <p:cNvPr id="5134" name="Text Box 31"/>
            <p:cNvSpPr txBox="1">
              <a:spLocks noChangeArrowheads="1"/>
            </p:cNvSpPr>
            <p:nvPr/>
          </p:nvSpPr>
          <p:spPr bwMode="auto">
            <a:xfrm>
              <a:off x="3539" y="1632"/>
              <a:ext cx="637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99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3366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EMEA</a:t>
              </a:r>
            </a:p>
          </p:txBody>
        </p:sp>
        <p:sp>
          <p:nvSpPr>
            <p:cNvPr id="5135" name="Text Box 32"/>
            <p:cNvSpPr txBox="1">
              <a:spLocks noChangeArrowheads="1"/>
            </p:cNvSpPr>
            <p:nvPr/>
          </p:nvSpPr>
          <p:spPr bwMode="auto">
            <a:xfrm>
              <a:off x="4176" y="1632"/>
              <a:ext cx="576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99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3366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ddoe</a:t>
              </a:r>
            </a:p>
          </p:txBody>
        </p:sp>
        <p:sp>
          <p:nvSpPr>
            <p:cNvPr id="5136" name="Text Box 33"/>
            <p:cNvSpPr txBox="1">
              <a:spLocks noChangeArrowheads="1"/>
            </p:cNvSpPr>
            <p:nvPr/>
          </p:nvSpPr>
          <p:spPr bwMode="auto">
            <a:xfrm>
              <a:off x="4752" y="1632"/>
              <a:ext cx="816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99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3366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We1c0me!</a:t>
              </a:r>
            </a:p>
          </p:txBody>
        </p:sp>
      </p:grpSp>
      <p:sp>
        <p:nvSpPr>
          <p:cNvPr id="141346" name="Text Box 34"/>
          <p:cNvSpPr txBox="1">
            <a:spLocks noChangeArrowheads="1"/>
          </p:cNvSpPr>
          <p:nvPr/>
        </p:nvSpPr>
        <p:spPr bwMode="auto">
          <a:xfrm>
            <a:off x="381000" y="4122738"/>
            <a:ext cx="192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99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3366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CUSTOMER</a:t>
            </a:r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 bwMode="auto">
          <a:xfrm rot="20064194">
            <a:off x="21750" y="1017816"/>
            <a:ext cx="900848" cy="305329"/>
          </a:xfrm>
          <a:prstGeom prst="rect">
            <a:avLst/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1800" kern="0" dirty="0" smtClean="0"/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394016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41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Forms of Data - 2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Unstructured Data</a:t>
            </a:r>
          </a:p>
          <a:p>
            <a:pPr lvl="1" eaLnBrk="1" hangingPunct="1"/>
            <a:r>
              <a:rPr lang="en-US" altLang="en-US" smtClean="0"/>
              <a:t>Data is organized in a completely arbitrary form in the form of documents, e-mails, etc.</a:t>
            </a:r>
          </a:p>
          <a:p>
            <a:pPr lvl="1" eaLnBrk="1" hangingPunct="1"/>
            <a:r>
              <a:rPr lang="en-US" altLang="en-US" smtClean="0"/>
              <a:t>Different types of content including text, graphics, etc.</a:t>
            </a:r>
          </a:p>
          <a:p>
            <a:pPr lvl="1" eaLnBrk="1" hangingPunct="1"/>
            <a:r>
              <a:rPr lang="en-US" altLang="en-US" smtClean="0"/>
              <a:t>Example: Information stored in a document in the form of </a:t>
            </a:r>
            <a:r>
              <a:rPr lang="en-US" altLang="en-US" b="1" u="sng" smtClean="0"/>
              <a:t>free text and images</a:t>
            </a:r>
          </a:p>
          <a:p>
            <a:pPr lvl="1" eaLnBrk="1" hangingPunct="1"/>
            <a:endParaRPr lang="en-US" altLang="en-US" smtClean="0"/>
          </a:p>
        </p:txBody>
      </p:sp>
      <p:graphicFrame>
        <p:nvGraphicFramePr>
          <p:cNvPr id="6148" name="Object 4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3733800" y="5726113"/>
          <a:ext cx="1447800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showAsIcon="1" r:id="rId3" imgW="914400" imgH="714240" progId="Word.Document.8">
                  <p:embed/>
                </p:oleObj>
              </mc:Choice>
              <mc:Fallback>
                <p:oleObj name="Document" showAsIcon="1" r:id="rId3" imgW="914400" imgH="7142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726113"/>
                        <a:ext cx="1447800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 rot="20064194">
            <a:off x="21750" y="1017816"/>
            <a:ext cx="900848" cy="305329"/>
          </a:xfrm>
          <a:prstGeom prst="rect">
            <a:avLst/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1800" kern="0" dirty="0" smtClean="0"/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42522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Forms of Data - 3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Semi-structured</a:t>
            </a:r>
          </a:p>
          <a:p>
            <a:pPr lvl="1" eaLnBrk="1" hangingPunct="1"/>
            <a:r>
              <a:rPr lang="en-US" altLang="en-US" smtClean="0"/>
              <a:t>Semi-structured data form is somewhere in between structured and unstructured</a:t>
            </a:r>
          </a:p>
          <a:p>
            <a:pPr lvl="1" eaLnBrk="1" hangingPunct="1"/>
            <a:r>
              <a:rPr lang="en-US" altLang="en-US" smtClean="0"/>
              <a:t>The data is organized in a structured form to a certain extent but still difficult to process automatically</a:t>
            </a:r>
          </a:p>
          <a:p>
            <a:pPr lvl="1" eaLnBrk="1" hangingPunct="1"/>
            <a:r>
              <a:rPr lang="en-US" altLang="en-US" smtClean="0"/>
              <a:t>Example: Information stored in </a:t>
            </a:r>
            <a:r>
              <a:rPr lang="en-US" altLang="en-US" b="1" u="sng" smtClean="0"/>
              <a:t>web-pages</a:t>
            </a:r>
          </a:p>
        </p:txBody>
      </p:sp>
      <p:graphicFrame>
        <p:nvGraphicFramePr>
          <p:cNvPr id="7172" name="Object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038600" y="5181600"/>
          <a:ext cx="1752600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Package" showAsIcon="1" r:id="rId3" imgW="914400" imgH="714240" progId="Package">
                  <p:embed/>
                </p:oleObj>
              </mc:Choice>
              <mc:Fallback>
                <p:oleObj name="Package" showAsIcon="1" r:id="rId3" imgW="914400" imgH="71424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181600"/>
                        <a:ext cx="1752600" cy="137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 rot="20064194">
            <a:off x="21750" y="1017816"/>
            <a:ext cx="900848" cy="305329"/>
          </a:xfrm>
          <a:prstGeom prst="rect">
            <a:avLst/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CCFF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1800" kern="0" dirty="0" smtClean="0"/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279198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iiitb</Template>
  <TotalTime>198</TotalTime>
  <Words>1101</Words>
  <Application>Microsoft Office PowerPoint</Application>
  <PresentationFormat>On-screen Show (4:3)</PresentationFormat>
  <Paragraphs>239</Paragraphs>
  <Slides>38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blank</vt:lpstr>
      <vt:lpstr>Document</vt:lpstr>
      <vt:lpstr>Package</vt:lpstr>
      <vt:lpstr>Data Analytics Overview</vt:lpstr>
      <vt:lpstr>Today’s Agenda</vt:lpstr>
      <vt:lpstr>Data data everywhere….</vt:lpstr>
      <vt:lpstr>The Big Picture – Enterprise Architecture</vt:lpstr>
      <vt:lpstr>Know your data</vt:lpstr>
      <vt:lpstr>Background</vt:lpstr>
      <vt:lpstr>Forms of Data - 1</vt:lpstr>
      <vt:lpstr>Forms of Data - 2</vt:lpstr>
      <vt:lpstr>Forms of Data - 3</vt:lpstr>
      <vt:lpstr>Know your data</vt:lpstr>
      <vt:lpstr>Data sources </vt:lpstr>
      <vt:lpstr>Data frequency</vt:lpstr>
      <vt:lpstr>Many entities</vt:lpstr>
      <vt:lpstr>What’s in a name…</vt:lpstr>
      <vt:lpstr>Jargon Busting</vt:lpstr>
      <vt:lpstr>Data Mining</vt:lpstr>
      <vt:lpstr>Jargon Busting - Tech</vt:lpstr>
      <vt:lpstr>Knowledge Discovery in Databases</vt:lpstr>
      <vt:lpstr>Jargon Busting</vt:lpstr>
      <vt:lpstr>Data Analysis</vt:lpstr>
      <vt:lpstr>Qualitative Data Analysis</vt:lpstr>
      <vt:lpstr>Quantitative Data Analysis</vt:lpstr>
      <vt:lpstr>Jargon Busting</vt:lpstr>
      <vt:lpstr>Business Intelligence (BI)</vt:lpstr>
      <vt:lpstr>Jargon Busting</vt:lpstr>
      <vt:lpstr>OLAP</vt:lpstr>
      <vt:lpstr>Jargon Busting</vt:lpstr>
      <vt:lpstr>Machine Learning</vt:lpstr>
      <vt:lpstr>Jargon Busting</vt:lpstr>
      <vt:lpstr>Finally, Data Analytics!</vt:lpstr>
      <vt:lpstr>Data Analytics</vt:lpstr>
      <vt:lpstr>Data Analytics Domains</vt:lpstr>
      <vt:lpstr>Types of Analytics</vt:lpstr>
      <vt:lpstr>Descriptive Analytics</vt:lpstr>
      <vt:lpstr>Confirmatory Analytics</vt:lpstr>
      <vt:lpstr>Exploratory Analytics</vt:lpstr>
      <vt:lpstr>Predictive Analytics</vt:lpstr>
      <vt:lpstr>Focus of this course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HOME</dc:creator>
  <cp:lastModifiedBy>IIITB</cp:lastModifiedBy>
  <cp:revision>44</cp:revision>
  <dcterms:created xsi:type="dcterms:W3CDTF">2011-08-10T00:38:50Z</dcterms:created>
  <dcterms:modified xsi:type="dcterms:W3CDTF">2014-08-04T13:14:58Z</dcterms:modified>
</cp:coreProperties>
</file>