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7"/>
  </p:notesMasterIdLst>
  <p:sldIdLst>
    <p:sldId id="256" r:id="rId2"/>
    <p:sldId id="257" r:id="rId3"/>
    <p:sldId id="326" r:id="rId4"/>
    <p:sldId id="259" r:id="rId5"/>
    <p:sldId id="265" r:id="rId6"/>
    <p:sldId id="267" r:id="rId7"/>
    <p:sldId id="268" r:id="rId8"/>
    <p:sldId id="270" r:id="rId9"/>
    <p:sldId id="272" r:id="rId10"/>
    <p:sldId id="271" r:id="rId11"/>
    <p:sldId id="288" r:id="rId12"/>
    <p:sldId id="273" r:id="rId13"/>
    <p:sldId id="274" r:id="rId14"/>
    <p:sldId id="275" r:id="rId15"/>
    <p:sldId id="276" r:id="rId16"/>
    <p:sldId id="277" r:id="rId17"/>
    <p:sldId id="281" r:id="rId18"/>
    <p:sldId id="282" r:id="rId19"/>
    <p:sldId id="278" r:id="rId20"/>
    <p:sldId id="308" r:id="rId21"/>
    <p:sldId id="309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20" r:id="rId31"/>
    <p:sldId id="322" r:id="rId32"/>
    <p:sldId id="323" r:id="rId33"/>
    <p:sldId id="324" r:id="rId34"/>
    <p:sldId id="325" r:id="rId35"/>
    <p:sldId id="307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330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5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7366C66B-3EB3-4EA4-B786-FA525D677C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68827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5" name="Picture 8" descr="iiit-b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33350"/>
            <a:ext cx="12573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644775"/>
            <a:ext cx="91440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algn="ctr">
              <a:defRPr b="1">
                <a:solidFill>
                  <a:srgbClr val="CC0000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4600" y="4495800"/>
            <a:ext cx="6400800" cy="1447800"/>
          </a:xfrm>
        </p:spPr>
        <p:txBody>
          <a:bodyPr/>
          <a:lstStyle>
            <a:lvl1pPr marL="0" indent="0" algn="r">
              <a:buFontTx/>
              <a:buNone/>
              <a:defRPr sz="2400" i="1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89277A2-487A-4995-A73C-F679F57A4B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597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3A59D-B78D-40BE-837E-D1D7A024A6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1079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2171700" cy="6126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362700" cy="6126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13732C-5A99-45AD-9591-D70ECFD0CC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5393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1919C-2AF0-4BF3-ADFD-00AE3CE921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157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679D60-21B1-40E3-97BC-AE4233E23F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3672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8E531F-5233-4EE9-8103-0E7A776E8A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3521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678109-F093-48BE-ABB9-677DDE4F37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6189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5E40C8-3304-4B9C-81B3-86401F4494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3218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8AC735-C73A-4992-A598-EF7E5142A5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246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C4930-C91D-48D0-A441-0471C439EC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5388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C4619B-6CE6-4FDF-9AFC-6F71FA7F40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3715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8080375" cy="822325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CC00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3BB05C72-6948-4112-AA0D-0E00571669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8077200" y="0"/>
            <a:ext cx="1066800" cy="822325"/>
            <a:chOff x="3552" y="1776"/>
            <a:chExt cx="960" cy="720"/>
          </a:xfrm>
        </p:grpSpPr>
        <p:sp>
          <p:nvSpPr>
            <p:cNvPr id="1032" name="Rectangle 8"/>
            <p:cNvSpPr>
              <a:spLocks noChangeArrowheads="1"/>
            </p:cNvSpPr>
            <p:nvPr userDrawn="1"/>
          </p:nvSpPr>
          <p:spPr bwMode="auto">
            <a:xfrm>
              <a:off x="3552" y="1776"/>
              <a:ext cx="960" cy="720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pic>
          <p:nvPicPr>
            <p:cNvPr id="1033" name="Picture 9" descr="iiit-b_logo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8" y="1872"/>
              <a:ext cx="792" cy="540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99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3366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OLAP Preliminaries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495800"/>
            <a:ext cx="7239000" cy="1447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DS 707 Data Analytics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Analytics queries in SQL can be:</a:t>
            </a:r>
          </a:p>
          <a:p>
            <a:pPr lvl="1" eaLnBrk="1" hangingPunct="1"/>
            <a:r>
              <a:rPr lang="en-US" altLang="en-US" smtClean="0"/>
              <a:t>Very difficult to write</a:t>
            </a:r>
          </a:p>
          <a:p>
            <a:pPr lvl="1" eaLnBrk="1" hangingPunct="1"/>
            <a:r>
              <a:rPr lang="en-US" altLang="en-US" smtClean="0"/>
              <a:t>Very inefficient</a:t>
            </a:r>
          </a:p>
          <a:p>
            <a:pPr lvl="1" eaLnBrk="1" hangingPunct="1"/>
            <a:r>
              <a:rPr lang="en-US" altLang="en-US" smtClean="0"/>
              <a:t>Hard to maintain</a:t>
            </a:r>
          </a:p>
          <a:p>
            <a:pPr lvl="1" eaLnBrk="1" hangingPunct="1"/>
            <a:r>
              <a:rPr lang="en-US" altLang="en-US" smtClean="0"/>
              <a:t>Less flexible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Moral of the Story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 rot="-1660006">
            <a:off x="5638800" y="2362200"/>
            <a:ext cx="1352550" cy="641350"/>
          </a:xfrm>
          <a:prstGeom prst="rect">
            <a:avLst/>
          </a:prstGeom>
          <a:solidFill>
            <a:srgbClr val="FF99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3600"/>
              <a:t>Why?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3200" smtClean="0"/>
              <a:t>Multi-Dimensional Design Concepts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52400" y="5675313"/>
            <a:ext cx="8413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i="1"/>
              <a:t>Ref: Chapters 10 &amp; 11 from Data Warehousing Fundamentals by Paulraj Ponniah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Multidimensional Data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is interpreted as measurements along multiple dimensions</a:t>
            </a:r>
          </a:p>
          <a:p>
            <a:pPr eaLnBrk="1" hangingPunct="1"/>
            <a:r>
              <a:rPr lang="en-US" altLang="en-US" smtClean="0"/>
              <a:t>A central measurement is chosen (say, value of sales) and projected along all possible dimensions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</a:t>
            </a:r>
          </a:p>
        </p:txBody>
      </p:sp>
      <p:pic>
        <p:nvPicPr>
          <p:cNvPr id="1433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35038"/>
            <a:ext cx="8686800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Multi-dimensional schema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M is a multi-dimensional schema defined by a 4-tuple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M = {D, V, F, A}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D is a set of dimensions with values d</a:t>
            </a:r>
            <a:r>
              <a:rPr lang="en-US" altLang="en-US" baseline="-25000" smtClean="0"/>
              <a:t>ij</a:t>
            </a:r>
            <a:r>
              <a:rPr lang="en-US" altLang="en-US" smtClean="0"/>
              <a:t> for each dimension D</a:t>
            </a:r>
            <a:r>
              <a:rPr lang="en-US" altLang="en-US" baseline="-25000" smtClean="0"/>
              <a:t>i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V is a set of fact variables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F is a set of facts each fact variable V</a:t>
            </a:r>
            <a:r>
              <a:rPr lang="en-US" altLang="en-US" baseline="-25000" smtClean="0"/>
              <a:t>i</a:t>
            </a:r>
            <a:r>
              <a:rPr lang="en-US" altLang="en-US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F is a mapping from D</a:t>
            </a:r>
            <a:r>
              <a:rPr lang="en-US" altLang="en-US" baseline="-25000" smtClean="0"/>
              <a:t>1</a:t>
            </a:r>
            <a:r>
              <a:rPr lang="en-US" altLang="en-US" smtClean="0"/>
              <a:t> x D</a:t>
            </a:r>
            <a:r>
              <a:rPr lang="en-US" altLang="en-US" baseline="-25000" smtClean="0"/>
              <a:t>2 … </a:t>
            </a:r>
            <a:r>
              <a:rPr lang="en-US" altLang="en-US" smtClean="0"/>
              <a:t> x D</a:t>
            </a:r>
            <a:r>
              <a:rPr lang="en-US" altLang="en-US" baseline="-25000" smtClean="0"/>
              <a:t>n</a:t>
            </a:r>
            <a:r>
              <a:rPr lang="en-US" altLang="en-US" smtClean="0"/>
              <a:t> to </a:t>
            </a:r>
            <a:r>
              <a:rPr lang="en-US" altLang="en-US" smtClean="0">
                <a:solidFill>
                  <a:srgbClr val="000000"/>
                </a:solidFill>
                <a:latin typeface="Script MT Bold" pitchFamily="66" charset="0"/>
                <a:cs typeface="Times New Roman" pitchFamily="18" charset="0"/>
              </a:rPr>
              <a:t>R</a:t>
            </a:r>
            <a:r>
              <a:rPr lang="en-US" altLang="en-US" baseline="-25000" smtClean="0">
                <a:solidFill>
                  <a:srgbClr val="000000"/>
                </a:solidFill>
                <a:latin typeface="Script MT Bold" pitchFamily="66" charset="0"/>
                <a:cs typeface="Times New Roman" pitchFamily="18" charset="0"/>
              </a:rPr>
              <a:t>1</a:t>
            </a:r>
            <a:r>
              <a:rPr lang="en-US" altLang="en-US" smtClean="0">
                <a:solidFill>
                  <a:srgbClr val="000000"/>
                </a:solidFill>
                <a:latin typeface="Script MT Bold" pitchFamily="66" charset="0"/>
                <a:cs typeface="Times New Roman" pitchFamily="18" charset="0"/>
              </a:rPr>
              <a:t> </a:t>
            </a:r>
            <a:r>
              <a:rPr lang="en-US" altLang="en-US" smtClean="0"/>
              <a:t> x </a:t>
            </a:r>
            <a:r>
              <a:rPr lang="en-US" altLang="en-US" smtClean="0">
                <a:solidFill>
                  <a:srgbClr val="000000"/>
                </a:solidFill>
                <a:latin typeface="Script MT Bold" pitchFamily="66" charset="0"/>
                <a:cs typeface="Times New Roman" pitchFamily="18" charset="0"/>
              </a:rPr>
              <a:t>R</a:t>
            </a:r>
            <a:r>
              <a:rPr lang="en-US" altLang="en-US" baseline="-25000" smtClean="0">
                <a:solidFill>
                  <a:srgbClr val="000000"/>
                </a:solidFill>
                <a:latin typeface="Script MT Bold" pitchFamily="66" charset="0"/>
                <a:cs typeface="Times New Roman" pitchFamily="18" charset="0"/>
              </a:rPr>
              <a:t>2</a:t>
            </a:r>
            <a:r>
              <a:rPr lang="en-US" altLang="en-US" smtClean="0"/>
              <a:t> x….x </a:t>
            </a:r>
            <a:r>
              <a:rPr lang="en-US" altLang="en-US" smtClean="0">
                <a:solidFill>
                  <a:srgbClr val="000000"/>
                </a:solidFill>
                <a:latin typeface="Script MT Bold" pitchFamily="66" charset="0"/>
                <a:cs typeface="Times New Roman" pitchFamily="18" charset="0"/>
              </a:rPr>
              <a:t>R</a:t>
            </a:r>
            <a:r>
              <a:rPr lang="en-US" altLang="en-US" baseline="-25000" smtClean="0">
                <a:solidFill>
                  <a:srgbClr val="000000"/>
                </a:solidFill>
                <a:latin typeface="Script MT Bold" pitchFamily="66" charset="0"/>
                <a:cs typeface="Times New Roman" pitchFamily="18" charset="0"/>
              </a:rPr>
              <a:t>n </a:t>
            </a:r>
            <a:r>
              <a:rPr lang="en-US" altLang="en-US" smtClean="0"/>
              <a:t>, n = |V| </a:t>
            </a:r>
            <a:endParaRPr lang="en-US" altLang="en-US" smtClean="0">
              <a:solidFill>
                <a:srgbClr val="000000"/>
              </a:solidFill>
              <a:latin typeface="Script MT Bold" pitchFamily="66" charset="0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A is a set of aggregation operators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Dimensional Schema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35038"/>
            <a:ext cx="8077200" cy="317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88" name="Text Box 5"/>
          <p:cNvSpPr txBox="1">
            <a:spLocks noChangeArrowheads="1"/>
          </p:cNvSpPr>
          <p:nvPr/>
        </p:nvSpPr>
        <p:spPr bwMode="auto">
          <a:xfrm>
            <a:off x="304800" y="4267200"/>
            <a:ext cx="861060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/>
              <a:t>D = {Store, Time, Product, Metrics}</a:t>
            </a:r>
          </a:p>
          <a:p>
            <a:pPr eaLnBrk="1" hangingPunct="1"/>
            <a:r>
              <a:rPr lang="en-US" altLang="en-US" sz="2000"/>
              <a:t>D1 = {New York, San Jose, Dallas, Denver, Cleveland, Boston}</a:t>
            </a:r>
          </a:p>
          <a:p>
            <a:pPr eaLnBrk="1" hangingPunct="1"/>
            <a:r>
              <a:rPr lang="en-US" altLang="en-US" sz="2000"/>
              <a:t>D2 = {Jan, Feb, … Dec}</a:t>
            </a:r>
          </a:p>
          <a:p>
            <a:pPr eaLnBrk="1" hangingPunct="1"/>
            <a:r>
              <a:rPr lang="en-US" altLang="en-US" sz="2000"/>
              <a:t>D3 = {Hats, Coats, Jackets, Dresses, Suits, Slacks}</a:t>
            </a:r>
          </a:p>
          <a:p>
            <a:pPr eaLnBrk="1" hangingPunct="1"/>
            <a:r>
              <a:rPr lang="en-US" altLang="en-US" sz="2000"/>
              <a:t>V = {Direct Sales}</a:t>
            </a:r>
          </a:p>
          <a:p>
            <a:pPr eaLnBrk="1" hangingPunct="1"/>
            <a:r>
              <a:rPr lang="en-US" altLang="en-US" sz="2000"/>
              <a:t>A = {Sum, Avg}</a:t>
            </a:r>
          </a:p>
          <a:p>
            <a:pPr eaLnBrk="1" hangingPunct="1"/>
            <a:endParaRPr lang="en-US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Sample Facts</a:t>
            </a:r>
          </a:p>
        </p:txBody>
      </p:sp>
      <p:sp>
        <p:nvSpPr>
          <p:cNvPr id="17411" name="Text Box 91"/>
          <p:cNvSpPr txBox="1">
            <a:spLocks noChangeArrowheads="1"/>
          </p:cNvSpPr>
          <p:nvPr/>
        </p:nvSpPr>
        <p:spPr bwMode="auto">
          <a:xfrm>
            <a:off x="228600" y="914400"/>
            <a:ext cx="8610600" cy="22256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/>
              <a:t>D = {Store, Time, Product, Metrics}</a:t>
            </a:r>
          </a:p>
          <a:p>
            <a:pPr eaLnBrk="1" hangingPunct="1"/>
            <a:r>
              <a:rPr lang="en-US" altLang="en-US" sz="2000"/>
              <a:t>D1 = {New York, San Jose, Dallas, Denver, Cleveland, Boston}</a:t>
            </a:r>
          </a:p>
          <a:p>
            <a:pPr eaLnBrk="1" hangingPunct="1"/>
            <a:r>
              <a:rPr lang="en-US" altLang="en-US" sz="2000"/>
              <a:t>D2 = {Jan, Feb, … Dec}</a:t>
            </a:r>
          </a:p>
          <a:p>
            <a:pPr eaLnBrk="1" hangingPunct="1"/>
            <a:r>
              <a:rPr lang="en-US" altLang="en-US" sz="2000"/>
              <a:t>D3 = {Hats, Coats, Jackets, Dresses, Suits, Slacks}</a:t>
            </a:r>
          </a:p>
          <a:p>
            <a:pPr eaLnBrk="1" hangingPunct="1"/>
            <a:r>
              <a:rPr lang="en-US" altLang="en-US" sz="2000"/>
              <a:t>V = {Sales,Cost}</a:t>
            </a:r>
          </a:p>
          <a:p>
            <a:pPr eaLnBrk="1" hangingPunct="1"/>
            <a:r>
              <a:rPr lang="en-US" altLang="en-US" sz="2000"/>
              <a:t>A = {Sum, Avg}</a:t>
            </a:r>
          </a:p>
          <a:p>
            <a:pPr eaLnBrk="1" hangingPunct="1"/>
            <a:endParaRPr lang="en-US" altLang="en-US" sz="2000"/>
          </a:p>
        </p:txBody>
      </p:sp>
      <p:sp>
        <p:nvSpPr>
          <p:cNvPr id="17412" name="Rectangle 92"/>
          <p:cNvSpPr>
            <a:spLocks noChangeArrowheads="1"/>
          </p:cNvSpPr>
          <p:nvPr/>
        </p:nvSpPr>
        <p:spPr bwMode="auto">
          <a:xfrm>
            <a:off x="304800" y="4419600"/>
            <a:ext cx="8534400" cy="1187450"/>
          </a:xfrm>
          <a:prstGeom prst="rect">
            <a:avLst/>
          </a:prstGeom>
          <a:solidFill>
            <a:srgbClr val="FF99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/>
              <a:t>F1: &lt; New York Store, Jan, Hats, {450,350} &gt;</a:t>
            </a:r>
          </a:p>
          <a:p>
            <a:pPr eaLnBrk="1" hangingPunct="1"/>
            <a:r>
              <a:rPr lang="en-US" altLang="en-US" sz="2400"/>
              <a:t>F2: &lt; New York Store, Feb, Hats, {380,280} &gt;</a:t>
            </a:r>
          </a:p>
          <a:p>
            <a:pPr eaLnBrk="1" hangingPunct="1"/>
            <a:r>
              <a:rPr lang="en-US" altLang="en-US" sz="2400"/>
              <a:t>F3: &lt; New York Store, Mar, Hats, {400,310} &gt;</a:t>
            </a:r>
          </a:p>
        </p:txBody>
      </p:sp>
      <p:pic>
        <p:nvPicPr>
          <p:cNvPr id="17413" name="Picture 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286000"/>
            <a:ext cx="5543550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14" name="Oval 94"/>
          <p:cNvSpPr>
            <a:spLocks noChangeArrowheads="1"/>
          </p:cNvSpPr>
          <p:nvPr/>
        </p:nvSpPr>
        <p:spPr bwMode="auto">
          <a:xfrm>
            <a:off x="3733800" y="2819400"/>
            <a:ext cx="1600200" cy="1295400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Cube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Cubes allow data to be modeled and viewed from multiple perspectives</a:t>
            </a:r>
          </a:p>
          <a:p>
            <a:pPr eaLnBrk="1" hangingPunct="1"/>
            <a:r>
              <a:rPr lang="en-US" altLang="en-US" smtClean="0"/>
              <a:t>Perspectives are modeled as dimensions (axes)</a:t>
            </a:r>
          </a:p>
          <a:p>
            <a:pPr eaLnBrk="1" hangingPunct="1"/>
            <a:r>
              <a:rPr lang="en-US" altLang="en-US" smtClean="0"/>
              <a:t>Each cell in the cube represents some aggregation of the data (avg, sum, etc.)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n-D Cubes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Cubes can be n-dimensional</a:t>
            </a:r>
          </a:p>
          <a:p>
            <a:pPr lvl="1" eaLnBrk="1" hangingPunct="1"/>
            <a:r>
              <a:rPr lang="en-US" altLang="en-US" smtClean="0"/>
              <a:t>A 1-D cube with only time as the dimension</a:t>
            </a:r>
          </a:p>
          <a:p>
            <a:pPr lvl="1" eaLnBrk="1" hangingPunct="1"/>
            <a:r>
              <a:rPr lang="en-US" altLang="en-US" smtClean="0"/>
              <a:t>A 2-D cube with time and product category as the dimensions</a:t>
            </a:r>
          </a:p>
          <a:p>
            <a:pPr lvl="1" eaLnBrk="1" hangingPunct="1"/>
            <a:r>
              <a:rPr lang="en-US" altLang="en-US" smtClean="0"/>
              <a:t>A 3-D cube with time, product category and location as the dimensions</a:t>
            </a:r>
          </a:p>
          <a:p>
            <a:pPr lvl="1" eaLnBrk="1" hangingPunct="1"/>
            <a:r>
              <a:rPr lang="en-US" altLang="en-US" smtClean="0"/>
              <a:t>A 4-D cube with time, product category, location and supplier as the dimensions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and so on…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Matrix View</a:t>
            </a:r>
          </a:p>
        </p:txBody>
      </p:sp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381000" y="1066800"/>
            <a:ext cx="8534400" cy="1187450"/>
          </a:xfrm>
          <a:prstGeom prst="rect">
            <a:avLst/>
          </a:prstGeom>
          <a:solidFill>
            <a:srgbClr val="FF99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/>
              <a:t>F1: &lt; New York Store, Jan, Hats, {450,350} &gt;</a:t>
            </a:r>
          </a:p>
          <a:p>
            <a:pPr eaLnBrk="1" hangingPunct="1"/>
            <a:r>
              <a:rPr lang="en-US" altLang="en-US" sz="2400"/>
              <a:t>F2: &lt; New York Store, Feb, Hats, {380,280} &gt;</a:t>
            </a:r>
          </a:p>
          <a:p>
            <a:pPr eaLnBrk="1" hangingPunct="1"/>
            <a:r>
              <a:rPr lang="en-US" altLang="en-US" sz="2400"/>
              <a:t>F3: &lt; New York Store, Mar, Hats, {400,310} &gt;</a:t>
            </a:r>
          </a:p>
        </p:txBody>
      </p:sp>
      <p:sp>
        <p:nvSpPr>
          <p:cNvPr id="20484" name="Text Box 5"/>
          <p:cNvSpPr txBox="1">
            <a:spLocks noChangeArrowheads="1"/>
          </p:cNvSpPr>
          <p:nvPr/>
        </p:nvSpPr>
        <p:spPr bwMode="auto">
          <a:xfrm>
            <a:off x="381000" y="2819400"/>
            <a:ext cx="76327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800"/>
              <a:t>SalesData [New York] [Jan] [Hats] = {450, 350}</a:t>
            </a:r>
          </a:p>
          <a:p>
            <a:pPr eaLnBrk="1" hangingPunct="1"/>
            <a:r>
              <a:rPr lang="en-US" altLang="en-US" sz="2800"/>
              <a:t>SalesData [New York] [Feb] [Hats] = {450, 350}</a:t>
            </a:r>
          </a:p>
          <a:p>
            <a:pPr eaLnBrk="1" hangingPunct="1"/>
            <a:r>
              <a:rPr lang="en-US" altLang="en-US" sz="2800"/>
              <a:t>SalesData [New York] [Mar] [Hats] = {450, 350}</a:t>
            </a:r>
          </a:p>
          <a:p>
            <a:pPr eaLnBrk="1" hangingPunct="1"/>
            <a:endParaRPr lang="en-US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Objectives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Review of data analysis in traditional SQL</a:t>
            </a:r>
          </a:p>
          <a:p>
            <a:pPr eaLnBrk="1" hangingPunct="1"/>
            <a:r>
              <a:rPr lang="en-US" altLang="en-US" smtClean="0"/>
              <a:t>Understand the need for dimensional data models</a:t>
            </a:r>
          </a:p>
          <a:p>
            <a:pPr eaLnBrk="1" hangingPunct="1"/>
            <a:r>
              <a:rPr lang="en-US" altLang="en-US" smtClean="0"/>
              <a:t>Understand multi-dimensional modeling and operations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Dimensional Modeling</a:t>
            </a:r>
            <a:br>
              <a:rPr lang="en-US" altLang="en-US" dirty="0" smtClean="0"/>
            </a:br>
            <a:r>
              <a:rPr lang="en-US" altLang="en-US" dirty="0" smtClean="0"/>
              <a:t>(ROLAP)</a:t>
            </a:r>
          </a:p>
        </p:txBody>
      </p:sp>
      <p:sp>
        <p:nvSpPr>
          <p:cNvPr id="21507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9309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What is Dimensional Modeling?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r>
              <a:rPr lang="en-US" altLang="en-US" sz="2800"/>
              <a:t>Normalization-centric database design is intended for online transaction processing systems (OLTP)</a:t>
            </a:r>
          </a:p>
          <a:p>
            <a:r>
              <a:rPr lang="en-US" altLang="en-US" sz="2800"/>
              <a:t>Data warehouse systems are designed differently to cater to needs that are different from OLTP systems</a:t>
            </a:r>
          </a:p>
          <a:p>
            <a:r>
              <a:rPr lang="en-US" altLang="en-US" sz="2800"/>
              <a:t>Dimensional modeling is a technique popularized by Ralph Kimbal exclusively for creating multi-dimensional models using relational databases</a:t>
            </a:r>
          </a:p>
        </p:txBody>
      </p:sp>
      <p:sp>
        <p:nvSpPr>
          <p:cNvPr id="172036" name="Text Box 4"/>
          <p:cNvSpPr txBox="1">
            <a:spLocks noChangeArrowheads="1"/>
          </p:cNvSpPr>
          <p:nvPr/>
        </p:nvSpPr>
        <p:spPr bwMode="auto">
          <a:xfrm rot="-1751849">
            <a:off x="7315200" y="3200400"/>
            <a:ext cx="1200150" cy="366713"/>
          </a:xfrm>
          <a:prstGeom prst="rect">
            <a:avLst/>
          </a:prstGeom>
          <a:solidFill>
            <a:srgbClr val="FF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So what?</a:t>
            </a:r>
          </a:p>
        </p:txBody>
      </p:sp>
    </p:spTree>
    <p:extLst>
      <p:ext uri="{BB962C8B-B14F-4D97-AF65-F5344CB8AC3E}">
        <p14:creationId xmlns:p14="http://schemas.microsoft.com/office/powerpoint/2010/main" val="23761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7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5" grpId="0" build="p"/>
      <p:bldP spid="17203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Dimensional Modeling Concepts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Cube</a:t>
            </a:r>
          </a:p>
          <a:p>
            <a:r>
              <a:rPr lang="en-US" altLang="en-US"/>
              <a:t>Cuboid</a:t>
            </a:r>
          </a:p>
          <a:p>
            <a:r>
              <a:rPr lang="en-US" altLang="en-US"/>
              <a:t>Facts</a:t>
            </a:r>
          </a:p>
          <a:p>
            <a:r>
              <a:rPr lang="en-US" altLang="en-US"/>
              <a:t>Dimensions</a:t>
            </a:r>
          </a:p>
          <a:p>
            <a:r>
              <a:rPr lang="en-US" altLang="en-US"/>
              <a:t>Star Schema</a:t>
            </a:r>
          </a:p>
          <a:p>
            <a:r>
              <a:rPr lang="en-US" altLang="en-US"/>
              <a:t>Snowflaking</a:t>
            </a:r>
          </a:p>
          <a:p>
            <a:r>
              <a:rPr lang="en-US" altLang="en-US"/>
              <a:t>Slowly Changing Dimensions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327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Cube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Data Cubes allow data to be modeled and viewed from multiple perspectives</a:t>
            </a:r>
          </a:p>
          <a:p>
            <a:r>
              <a:rPr lang="en-US" altLang="en-US"/>
              <a:t>Perspectives are modeled as dimensions (axes)</a:t>
            </a:r>
          </a:p>
          <a:p>
            <a:r>
              <a:rPr lang="en-US" altLang="en-US"/>
              <a:t>Each cell in the cube represents some aggregation of the data (avg, sum, etc.)</a:t>
            </a:r>
          </a:p>
        </p:txBody>
      </p:sp>
    </p:spTree>
    <p:extLst>
      <p:ext uri="{BB962C8B-B14F-4D97-AF65-F5344CB8AC3E}">
        <p14:creationId xmlns:p14="http://schemas.microsoft.com/office/powerpoint/2010/main" val="269556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n-D Cubes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Cubes can be n-dimensional</a:t>
            </a:r>
          </a:p>
          <a:p>
            <a:pPr lvl="1"/>
            <a:r>
              <a:rPr lang="en-US" altLang="en-US"/>
              <a:t>A 1-D cube with only time as the dimension</a:t>
            </a:r>
          </a:p>
          <a:p>
            <a:pPr lvl="1"/>
            <a:r>
              <a:rPr lang="en-US" altLang="en-US"/>
              <a:t>A 2-D cube with time and product category as the dimensions</a:t>
            </a:r>
          </a:p>
          <a:p>
            <a:pPr lvl="1"/>
            <a:r>
              <a:rPr lang="en-US" altLang="en-US"/>
              <a:t>A 3-D cube with time, product category and location as the dimensions</a:t>
            </a:r>
          </a:p>
          <a:p>
            <a:pPr lvl="1"/>
            <a:r>
              <a:rPr lang="en-US" altLang="en-US"/>
              <a:t>A 4-D cube with time, product category, location and supplier as the dimensions</a:t>
            </a:r>
          </a:p>
          <a:p>
            <a:pPr lvl="1">
              <a:buFontTx/>
              <a:buNone/>
            </a:pPr>
            <a:r>
              <a:rPr lang="en-US" altLang="en-US"/>
              <a:t>and so on…</a:t>
            </a:r>
          </a:p>
        </p:txBody>
      </p:sp>
    </p:spTree>
    <p:extLst>
      <p:ext uri="{BB962C8B-B14F-4D97-AF65-F5344CB8AC3E}">
        <p14:creationId xmlns:p14="http://schemas.microsoft.com/office/powerpoint/2010/main" val="286198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Lattice of Cuboids</a:t>
            </a:r>
          </a:p>
        </p:txBody>
      </p:sp>
      <p:grpSp>
        <p:nvGrpSpPr>
          <p:cNvPr id="143434" name="Group 74"/>
          <p:cNvGrpSpPr>
            <a:grpSpLocks/>
          </p:cNvGrpSpPr>
          <p:nvPr/>
        </p:nvGrpSpPr>
        <p:grpSpPr bwMode="auto">
          <a:xfrm>
            <a:off x="0" y="685800"/>
            <a:ext cx="9144000" cy="914400"/>
            <a:chOff x="0" y="432"/>
            <a:chExt cx="5760" cy="576"/>
          </a:xfrm>
        </p:grpSpPr>
        <p:sp>
          <p:nvSpPr>
            <p:cNvPr id="143428" name="Text Box 68"/>
            <p:cNvSpPr txBox="1">
              <a:spLocks noChangeArrowheads="1"/>
            </p:cNvSpPr>
            <p:nvPr/>
          </p:nvSpPr>
          <p:spPr bwMode="auto">
            <a:xfrm>
              <a:off x="0" y="432"/>
              <a:ext cx="5760" cy="576"/>
            </a:xfrm>
            <a:prstGeom prst="rect">
              <a:avLst/>
            </a:prstGeom>
            <a:solidFill>
              <a:srgbClr val="99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r>
                <a:rPr lang="en-US" altLang="en-US" sz="2400"/>
                <a:t>0-D (apex) cuboid</a:t>
              </a:r>
            </a:p>
          </p:txBody>
        </p:sp>
        <p:sp>
          <p:nvSpPr>
            <p:cNvPr id="143364" name="Oval 4"/>
            <p:cNvSpPr>
              <a:spLocks noChangeArrowheads="1"/>
            </p:cNvSpPr>
            <p:nvPr/>
          </p:nvSpPr>
          <p:spPr bwMode="auto">
            <a:xfrm>
              <a:off x="2256" y="72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387" name="Text Box 27"/>
            <p:cNvSpPr txBox="1">
              <a:spLocks noChangeArrowheads="1"/>
            </p:cNvSpPr>
            <p:nvPr/>
          </p:nvSpPr>
          <p:spPr bwMode="auto">
            <a:xfrm>
              <a:off x="2208" y="480"/>
              <a:ext cx="276" cy="231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all</a:t>
              </a:r>
            </a:p>
          </p:txBody>
        </p:sp>
      </p:grpSp>
      <p:grpSp>
        <p:nvGrpSpPr>
          <p:cNvPr id="143433" name="Group 73"/>
          <p:cNvGrpSpPr>
            <a:grpSpLocks/>
          </p:cNvGrpSpPr>
          <p:nvPr/>
        </p:nvGrpSpPr>
        <p:grpSpPr bwMode="auto">
          <a:xfrm>
            <a:off x="0" y="1403350"/>
            <a:ext cx="9144000" cy="1416050"/>
            <a:chOff x="0" y="884"/>
            <a:chExt cx="5760" cy="892"/>
          </a:xfrm>
        </p:grpSpPr>
        <p:sp>
          <p:nvSpPr>
            <p:cNvPr id="143429" name="Text Box 69"/>
            <p:cNvSpPr txBox="1">
              <a:spLocks noChangeArrowheads="1"/>
            </p:cNvSpPr>
            <p:nvPr/>
          </p:nvSpPr>
          <p:spPr bwMode="auto">
            <a:xfrm>
              <a:off x="0" y="1104"/>
              <a:ext cx="5760" cy="6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r>
                <a:rPr lang="en-US" altLang="en-US" sz="2400"/>
                <a:t>1-D cuboid</a:t>
              </a:r>
            </a:p>
          </p:txBody>
        </p:sp>
        <p:sp>
          <p:nvSpPr>
            <p:cNvPr id="143365" name="Oval 5"/>
            <p:cNvSpPr>
              <a:spLocks noChangeArrowheads="1"/>
            </p:cNvSpPr>
            <p:nvPr/>
          </p:nvSpPr>
          <p:spPr bwMode="auto">
            <a:xfrm>
              <a:off x="1104" y="1488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366" name="Oval 6"/>
            <p:cNvSpPr>
              <a:spLocks noChangeArrowheads="1"/>
            </p:cNvSpPr>
            <p:nvPr/>
          </p:nvSpPr>
          <p:spPr bwMode="auto">
            <a:xfrm>
              <a:off x="1968" y="1488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367" name="Oval 7"/>
            <p:cNvSpPr>
              <a:spLocks noChangeArrowheads="1"/>
            </p:cNvSpPr>
            <p:nvPr/>
          </p:nvSpPr>
          <p:spPr bwMode="auto">
            <a:xfrm>
              <a:off x="2736" y="1488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368" name="Oval 8"/>
            <p:cNvSpPr>
              <a:spLocks noChangeArrowheads="1"/>
            </p:cNvSpPr>
            <p:nvPr/>
          </p:nvSpPr>
          <p:spPr bwMode="auto">
            <a:xfrm>
              <a:off x="3552" y="1488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43380" name="AutoShape 20"/>
            <p:cNvCxnSpPr>
              <a:cxnSpLocks noChangeShapeType="1"/>
              <a:stCxn id="143364" idx="3"/>
              <a:endCxn id="143365" idx="0"/>
            </p:cNvCxnSpPr>
            <p:nvPr/>
          </p:nvCxnSpPr>
          <p:spPr bwMode="auto">
            <a:xfrm flipH="1">
              <a:off x="1200" y="884"/>
              <a:ext cx="1084" cy="60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381" name="AutoShape 21"/>
            <p:cNvCxnSpPr>
              <a:cxnSpLocks noChangeShapeType="1"/>
              <a:stCxn id="143364" idx="4"/>
              <a:endCxn id="143366" idx="0"/>
            </p:cNvCxnSpPr>
            <p:nvPr/>
          </p:nvCxnSpPr>
          <p:spPr bwMode="auto">
            <a:xfrm flipH="1">
              <a:off x="2064" y="912"/>
              <a:ext cx="288" cy="5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382" name="AutoShape 22"/>
            <p:cNvCxnSpPr>
              <a:cxnSpLocks noChangeShapeType="1"/>
              <a:stCxn id="143364" idx="5"/>
              <a:endCxn id="143367" idx="0"/>
            </p:cNvCxnSpPr>
            <p:nvPr/>
          </p:nvCxnSpPr>
          <p:spPr bwMode="auto">
            <a:xfrm>
              <a:off x="2420" y="884"/>
              <a:ext cx="412" cy="60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383" name="AutoShape 23"/>
            <p:cNvCxnSpPr>
              <a:cxnSpLocks noChangeShapeType="1"/>
              <a:stCxn id="143364" idx="5"/>
              <a:endCxn id="143368" idx="1"/>
            </p:cNvCxnSpPr>
            <p:nvPr/>
          </p:nvCxnSpPr>
          <p:spPr bwMode="auto">
            <a:xfrm>
              <a:off x="2420" y="884"/>
              <a:ext cx="1160" cy="6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3388" name="Text Box 28"/>
            <p:cNvSpPr txBox="1">
              <a:spLocks noChangeArrowheads="1"/>
            </p:cNvSpPr>
            <p:nvPr/>
          </p:nvSpPr>
          <p:spPr bwMode="auto">
            <a:xfrm>
              <a:off x="1056" y="1209"/>
              <a:ext cx="412" cy="231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time</a:t>
              </a:r>
            </a:p>
          </p:txBody>
        </p:sp>
        <p:sp>
          <p:nvSpPr>
            <p:cNvPr id="143389" name="Text Box 29"/>
            <p:cNvSpPr txBox="1">
              <a:spLocks noChangeArrowheads="1"/>
            </p:cNvSpPr>
            <p:nvPr/>
          </p:nvSpPr>
          <p:spPr bwMode="auto">
            <a:xfrm>
              <a:off x="1728" y="1200"/>
              <a:ext cx="716" cy="231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category</a:t>
              </a:r>
            </a:p>
          </p:txBody>
        </p:sp>
        <p:sp>
          <p:nvSpPr>
            <p:cNvPr id="143390" name="Text Box 30"/>
            <p:cNvSpPr txBox="1">
              <a:spLocks noChangeArrowheads="1"/>
            </p:cNvSpPr>
            <p:nvPr/>
          </p:nvSpPr>
          <p:spPr bwMode="auto">
            <a:xfrm>
              <a:off x="2548" y="1209"/>
              <a:ext cx="668" cy="231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location</a:t>
              </a:r>
            </a:p>
          </p:txBody>
        </p:sp>
        <p:sp>
          <p:nvSpPr>
            <p:cNvPr id="143391" name="Text Box 31"/>
            <p:cNvSpPr txBox="1">
              <a:spLocks noChangeArrowheads="1"/>
            </p:cNvSpPr>
            <p:nvPr/>
          </p:nvSpPr>
          <p:spPr bwMode="auto">
            <a:xfrm>
              <a:off x="3504" y="1200"/>
              <a:ext cx="676" cy="231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supplier</a:t>
              </a:r>
            </a:p>
          </p:txBody>
        </p:sp>
      </p:grpSp>
      <p:grpSp>
        <p:nvGrpSpPr>
          <p:cNvPr id="143439" name="Group 79"/>
          <p:cNvGrpSpPr>
            <a:grpSpLocks/>
          </p:cNvGrpSpPr>
          <p:nvPr/>
        </p:nvGrpSpPr>
        <p:grpSpPr bwMode="auto">
          <a:xfrm>
            <a:off x="0" y="2622550"/>
            <a:ext cx="9144000" cy="1720850"/>
            <a:chOff x="0" y="1652"/>
            <a:chExt cx="5760" cy="1084"/>
          </a:xfrm>
        </p:grpSpPr>
        <p:cxnSp>
          <p:nvCxnSpPr>
            <p:cNvPr id="143404" name="AutoShape 44"/>
            <p:cNvCxnSpPr>
              <a:cxnSpLocks noChangeShapeType="1"/>
              <a:stCxn id="143367" idx="5"/>
              <a:endCxn id="143397" idx="1"/>
            </p:cNvCxnSpPr>
            <p:nvPr/>
          </p:nvCxnSpPr>
          <p:spPr bwMode="auto">
            <a:xfrm>
              <a:off x="2900" y="1652"/>
              <a:ext cx="1907" cy="6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3430" name="Text Box 70"/>
            <p:cNvSpPr txBox="1">
              <a:spLocks noChangeArrowheads="1"/>
            </p:cNvSpPr>
            <p:nvPr/>
          </p:nvSpPr>
          <p:spPr bwMode="auto">
            <a:xfrm>
              <a:off x="0" y="1872"/>
              <a:ext cx="5760" cy="720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r>
                <a:rPr lang="en-US" altLang="en-US" sz="2400"/>
                <a:t>2-D cuboid</a:t>
              </a:r>
            </a:p>
          </p:txBody>
        </p:sp>
        <p:sp>
          <p:nvSpPr>
            <p:cNvPr id="143369" name="Oval 9"/>
            <p:cNvSpPr>
              <a:spLocks noChangeArrowheads="1"/>
            </p:cNvSpPr>
            <p:nvPr/>
          </p:nvSpPr>
          <p:spPr bwMode="auto">
            <a:xfrm>
              <a:off x="528" y="230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370" name="Oval 10"/>
            <p:cNvSpPr>
              <a:spLocks noChangeArrowheads="1"/>
            </p:cNvSpPr>
            <p:nvPr/>
          </p:nvSpPr>
          <p:spPr bwMode="auto">
            <a:xfrm>
              <a:off x="1392" y="230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371" name="Oval 11"/>
            <p:cNvSpPr>
              <a:spLocks noChangeArrowheads="1"/>
            </p:cNvSpPr>
            <p:nvPr/>
          </p:nvSpPr>
          <p:spPr bwMode="auto">
            <a:xfrm>
              <a:off x="2160" y="230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372" name="Oval 12"/>
            <p:cNvSpPr>
              <a:spLocks noChangeArrowheads="1"/>
            </p:cNvSpPr>
            <p:nvPr/>
          </p:nvSpPr>
          <p:spPr bwMode="auto">
            <a:xfrm>
              <a:off x="2976" y="230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373" name="Oval 13"/>
            <p:cNvSpPr>
              <a:spLocks noChangeArrowheads="1"/>
            </p:cNvSpPr>
            <p:nvPr/>
          </p:nvSpPr>
          <p:spPr bwMode="auto">
            <a:xfrm>
              <a:off x="3696" y="2208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43384" name="AutoShape 24"/>
            <p:cNvCxnSpPr>
              <a:cxnSpLocks noChangeShapeType="1"/>
              <a:stCxn id="143365" idx="3"/>
              <a:endCxn id="143369" idx="0"/>
            </p:cNvCxnSpPr>
            <p:nvPr/>
          </p:nvCxnSpPr>
          <p:spPr bwMode="auto">
            <a:xfrm flipH="1">
              <a:off x="624" y="1652"/>
              <a:ext cx="508" cy="65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385" name="AutoShape 25"/>
            <p:cNvCxnSpPr>
              <a:cxnSpLocks noChangeShapeType="1"/>
              <a:stCxn id="143365" idx="4"/>
              <a:endCxn id="143370" idx="0"/>
            </p:cNvCxnSpPr>
            <p:nvPr/>
          </p:nvCxnSpPr>
          <p:spPr bwMode="auto">
            <a:xfrm>
              <a:off x="1200" y="1680"/>
              <a:ext cx="288" cy="6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386" name="AutoShape 26"/>
            <p:cNvCxnSpPr>
              <a:cxnSpLocks noChangeShapeType="1"/>
              <a:stCxn id="143365" idx="5"/>
              <a:endCxn id="143371" idx="1"/>
            </p:cNvCxnSpPr>
            <p:nvPr/>
          </p:nvCxnSpPr>
          <p:spPr bwMode="auto">
            <a:xfrm>
              <a:off x="1268" y="1652"/>
              <a:ext cx="920" cy="6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3392" name="Text Box 32"/>
            <p:cNvSpPr txBox="1">
              <a:spLocks noChangeArrowheads="1"/>
            </p:cNvSpPr>
            <p:nvPr/>
          </p:nvSpPr>
          <p:spPr bwMode="auto">
            <a:xfrm>
              <a:off x="0" y="2528"/>
              <a:ext cx="873" cy="192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time, category</a:t>
              </a:r>
            </a:p>
          </p:txBody>
        </p:sp>
        <p:sp>
          <p:nvSpPr>
            <p:cNvPr id="143393" name="Text Box 33"/>
            <p:cNvSpPr txBox="1">
              <a:spLocks noChangeArrowheads="1"/>
            </p:cNvSpPr>
            <p:nvPr/>
          </p:nvSpPr>
          <p:spPr bwMode="auto">
            <a:xfrm>
              <a:off x="1008" y="2544"/>
              <a:ext cx="835" cy="192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time, location</a:t>
              </a:r>
            </a:p>
          </p:txBody>
        </p:sp>
        <p:sp>
          <p:nvSpPr>
            <p:cNvPr id="143394" name="Text Box 34"/>
            <p:cNvSpPr txBox="1">
              <a:spLocks noChangeArrowheads="1"/>
            </p:cNvSpPr>
            <p:nvPr/>
          </p:nvSpPr>
          <p:spPr bwMode="auto">
            <a:xfrm>
              <a:off x="2007" y="2544"/>
              <a:ext cx="842" cy="192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time, supplier</a:t>
              </a:r>
            </a:p>
          </p:txBody>
        </p:sp>
        <p:sp>
          <p:nvSpPr>
            <p:cNvPr id="143395" name="Text Box 35"/>
            <p:cNvSpPr txBox="1">
              <a:spLocks noChangeArrowheads="1"/>
            </p:cNvSpPr>
            <p:nvPr/>
          </p:nvSpPr>
          <p:spPr bwMode="auto">
            <a:xfrm>
              <a:off x="2928" y="2544"/>
              <a:ext cx="1070" cy="192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category, location</a:t>
              </a:r>
            </a:p>
          </p:txBody>
        </p:sp>
        <p:sp>
          <p:nvSpPr>
            <p:cNvPr id="143396" name="Text Box 36"/>
            <p:cNvSpPr txBox="1">
              <a:spLocks noChangeArrowheads="1"/>
            </p:cNvSpPr>
            <p:nvPr/>
          </p:nvSpPr>
          <p:spPr bwMode="auto">
            <a:xfrm>
              <a:off x="3264" y="1968"/>
              <a:ext cx="1077" cy="192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category, supplier</a:t>
              </a:r>
            </a:p>
          </p:txBody>
        </p:sp>
        <p:sp>
          <p:nvSpPr>
            <p:cNvPr id="143397" name="Oval 37"/>
            <p:cNvSpPr>
              <a:spLocks noChangeArrowheads="1"/>
            </p:cNvSpPr>
            <p:nvPr/>
          </p:nvSpPr>
          <p:spPr bwMode="auto">
            <a:xfrm>
              <a:off x="4779" y="230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398" name="Text Box 38"/>
            <p:cNvSpPr txBox="1">
              <a:spLocks noChangeArrowheads="1"/>
            </p:cNvSpPr>
            <p:nvPr/>
          </p:nvSpPr>
          <p:spPr bwMode="auto">
            <a:xfrm>
              <a:off x="4128" y="2544"/>
              <a:ext cx="1039" cy="192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location, supplier</a:t>
              </a:r>
            </a:p>
          </p:txBody>
        </p:sp>
        <p:cxnSp>
          <p:nvCxnSpPr>
            <p:cNvPr id="143399" name="AutoShape 39"/>
            <p:cNvCxnSpPr>
              <a:cxnSpLocks noChangeShapeType="1"/>
              <a:stCxn id="143366" idx="3"/>
              <a:endCxn id="143369" idx="7"/>
            </p:cNvCxnSpPr>
            <p:nvPr/>
          </p:nvCxnSpPr>
          <p:spPr bwMode="auto">
            <a:xfrm flipH="1">
              <a:off x="692" y="1652"/>
              <a:ext cx="1304" cy="6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400" name="AutoShape 40"/>
            <p:cNvCxnSpPr>
              <a:cxnSpLocks noChangeShapeType="1"/>
              <a:stCxn id="143366" idx="4"/>
              <a:endCxn id="143372" idx="1"/>
            </p:cNvCxnSpPr>
            <p:nvPr/>
          </p:nvCxnSpPr>
          <p:spPr bwMode="auto">
            <a:xfrm>
              <a:off x="2064" y="1680"/>
              <a:ext cx="940" cy="65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401" name="AutoShape 41"/>
            <p:cNvCxnSpPr>
              <a:cxnSpLocks noChangeShapeType="1"/>
              <a:stCxn id="143366" idx="5"/>
              <a:endCxn id="143373" idx="1"/>
            </p:cNvCxnSpPr>
            <p:nvPr/>
          </p:nvCxnSpPr>
          <p:spPr bwMode="auto">
            <a:xfrm>
              <a:off x="2132" y="1652"/>
              <a:ext cx="1592" cy="5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402" name="AutoShape 42"/>
            <p:cNvCxnSpPr>
              <a:cxnSpLocks noChangeShapeType="1"/>
              <a:stCxn id="143367" idx="3"/>
              <a:endCxn id="143370" idx="7"/>
            </p:cNvCxnSpPr>
            <p:nvPr/>
          </p:nvCxnSpPr>
          <p:spPr bwMode="auto">
            <a:xfrm flipH="1">
              <a:off x="1556" y="1652"/>
              <a:ext cx="1208" cy="6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403" name="AutoShape 43"/>
            <p:cNvCxnSpPr>
              <a:cxnSpLocks noChangeShapeType="1"/>
              <a:stCxn id="143367" idx="4"/>
              <a:endCxn id="143372" idx="0"/>
            </p:cNvCxnSpPr>
            <p:nvPr/>
          </p:nvCxnSpPr>
          <p:spPr bwMode="auto">
            <a:xfrm>
              <a:off x="2832" y="1680"/>
              <a:ext cx="240" cy="6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405" name="AutoShape 45"/>
            <p:cNvCxnSpPr>
              <a:cxnSpLocks noChangeShapeType="1"/>
              <a:stCxn id="143368" idx="3"/>
              <a:endCxn id="143371" idx="1"/>
            </p:cNvCxnSpPr>
            <p:nvPr/>
          </p:nvCxnSpPr>
          <p:spPr bwMode="auto">
            <a:xfrm flipH="1">
              <a:off x="2188" y="1652"/>
              <a:ext cx="1392" cy="6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406" name="AutoShape 46"/>
            <p:cNvCxnSpPr>
              <a:cxnSpLocks noChangeShapeType="1"/>
              <a:stCxn id="143368" idx="5"/>
              <a:endCxn id="143397" idx="0"/>
            </p:cNvCxnSpPr>
            <p:nvPr/>
          </p:nvCxnSpPr>
          <p:spPr bwMode="auto">
            <a:xfrm>
              <a:off x="3716" y="1652"/>
              <a:ext cx="1159" cy="65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407" name="AutoShape 47"/>
            <p:cNvCxnSpPr>
              <a:cxnSpLocks noChangeShapeType="1"/>
              <a:stCxn id="143368" idx="4"/>
              <a:endCxn id="143373" idx="0"/>
            </p:cNvCxnSpPr>
            <p:nvPr/>
          </p:nvCxnSpPr>
          <p:spPr bwMode="auto">
            <a:xfrm>
              <a:off x="3648" y="1680"/>
              <a:ext cx="144" cy="5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43440" name="Group 80"/>
          <p:cNvGrpSpPr>
            <a:grpSpLocks/>
          </p:cNvGrpSpPr>
          <p:nvPr/>
        </p:nvGrpSpPr>
        <p:grpSpPr bwMode="auto">
          <a:xfrm>
            <a:off x="0" y="3765550"/>
            <a:ext cx="9144000" cy="2254250"/>
            <a:chOff x="0" y="2372"/>
            <a:chExt cx="5760" cy="1420"/>
          </a:xfrm>
        </p:grpSpPr>
        <p:sp>
          <p:nvSpPr>
            <p:cNvPr id="143431" name="Text Box 71"/>
            <p:cNvSpPr txBox="1">
              <a:spLocks noChangeArrowheads="1"/>
            </p:cNvSpPr>
            <p:nvPr/>
          </p:nvSpPr>
          <p:spPr bwMode="auto">
            <a:xfrm>
              <a:off x="0" y="2832"/>
              <a:ext cx="5760" cy="960"/>
            </a:xfrm>
            <a:prstGeom prst="rect">
              <a:avLst/>
            </a:prstGeom>
            <a:solidFill>
              <a:srgbClr val="FF99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r>
                <a:rPr lang="en-US" altLang="en-US" sz="2400"/>
                <a:t>3-D cuboid</a:t>
              </a:r>
            </a:p>
          </p:txBody>
        </p:sp>
        <p:sp>
          <p:nvSpPr>
            <p:cNvPr id="143408" name="Text Box 48"/>
            <p:cNvSpPr txBox="1">
              <a:spLocks noChangeArrowheads="1"/>
            </p:cNvSpPr>
            <p:nvPr/>
          </p:nvSpPr>
          <p:spPr bwMode="auto">
            <a:xfrm>
              <a:off x="144" y="3552"/>
              <a:ext cx="1362" cy="192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time, category, location</a:t>
              </a:r>
            </a:p>
          </p:txBody>
        </p:sp>
        <p:sp>
          <p:nvSpPr>
            <p:cNvPr id="143374" name="Oval 14"/>
            <p:cNvSpPr>
              <a:spLocks noChangeArrowheads="1"/>
            </p:cNvSpPr>
            <p:nvPr/>
          </p:nvSpPr>
          <p:spPr bwMode="auto">
            <a:xfrm>
              <a:off x="624" y="326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375" name="Oval 15"/>
            <p:cNvSpPr>
              <a:spLocks noChangeArrowheads="1"/>
            </p:cNvSpPr>
            <p:nvPr/>
          </p:nvSpPr>
          <p:spPr bwMode="auto">
            <a:xfrm>
              <a:off x="1728" y="2928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376" name="Oval 16"/>
            <p:cNvSpPr>
              <a:spLocks noChangeArrowheads="1"/>
            </p:cNvSpPr>
            <p:nvPr/>
          </p:nvSpPr>
          <p:spPr bwMode="auto">
            <a:xfrm>
              <a:off x="2640" y="326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377" name="Oval 17"/>
            <p:cNvSpPr>
              <a:spLocks noChangeArrowheads="1"/>
            </p:cNvSpPr>
            <p:nvPr/>
          </p:nvSpPr>
          <p:spPr bwMode="auto">
            <a:xfrm>
              <a:off x="4224" y="307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09" name="Text Box 49"/>
            <p:cNvSpPr txBox="1">
              <a:spLocks noChangeArrowheads="1"/>
            </p:cNvSpPr>
            <p:nvPr/>
          </p:nvSpPr>
          <p:spPr bwMode="auto">
            <a:xfrm>
              <a:off x="1152" y="3168"/>
              <a:ext cx="1369" cy="192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time, category, supplier</a:t>
              </a:r>
            </a:p>
          </p:txBody>
        </p:sp>
        <p:sp>
          <p:nvSpPr>
            <p:cNvPr id="143410" name="Text Box 50"/>
            <p:cNvSpPr txBox="1">
              <a:spLocks noChangeArrowheads="1"/>
            </p:cNvSpPr>
            <p:nvPr/>
          </p:nvSpPr>
          <p:spPr bwMode="auto">
            <a:xfrm>
              <a:off x="2112" y="3504"/>
              <a:ext cx="1331" cy="192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time, location, supplier</a:t>
              </a:r>
            </a:p>
          </p:txBody>
        </p:sp>
        <p:sp>
          <p:nvSpPr>
            <p:cNvPr id="143411" name="Text Box 51"/>
            <p:cNvSpPr txBox="1">
              <a:spLocks noChangeArrowheads="1"/>
            </p:cNvSpPr>
            <p:nvPr/>
          </p:nvSpPr>
          <p:spPr bwMode="auto">
            <a:xfrm>
              <a:off x="3504" y="3264"/>
              <a:ext cx="1603" cy="192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Location, supplier, category</a:t>
              </a:r>
            </a:p>
          </p:txBody>
        </p:sp>
        <p:cxnSp>
          <p:nvCxnSpPr>
            <p:cNvPr id="143413" name="AutoShape 53"/>
            <p:cNvCxnSpPr>
              <a:cxnSpLocks noChangeShapeType="1"/>
              <a:stCxn id="143369" idx="3"/>
              <a:endCxn id="143374" idx="1"/>
            </p:cNvCxnSpPr>
            <p:nvPr/>
          </p:nvCxnSpPr>
          <p:spPr bwMode="auto">
            <a:xfrm>
              <a:off x="556" y="2468"/>
              <a:ext cx="96" cy="8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414" name="AutoShape 54"/>
            <p:cNvCxnSpPr>
              <a:cxnSpLocks noChangeShapeType="1"/>
              <a:stCxn id="143369" idx="5"/>
              <a:endCxn id="143375" idx="1"/>
            </p:cNvCxnSpPr>
            <p:nvPr/>
          </p:nvCxnSpPr>
          <p:spPr bwMode="auto">
            <a:xfrm>
              <a:off x="692" y="2468"/>
              <a:ext cx="1064" cy="4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415" name="AutoShape 55"/>
            <p:cNvCxnSpPr>
              <a:cxnSpLocks noChangeShapeType="1"/>
              <a:stCxn id="143370" idx="5"/>
              <a:endCxn id="143376" idx="1"/>
            </p:cNvCxnSpPr>
            <p:nvPr/>
          </p:nvCxnSpPr>
          <p:spPr bwMode="auto">
            <a:xfrm>
              <a:off x="1556" y="2468"/>
              <a:ext cx="1112" cy="8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416" name="AutoShape 56"/>
            <p:cNvCxnSpPr>
              <a:cxnSpLocks noChangeShapeType="1"/>
              <a:stCxn id="143370" idx="3"/>
              <a:endCxn id="143374" idx="7"/>
            </p:cNvCxnSpPr>
            <p:nvPr/>
          </p:nvCxnSpPr>
          <p:spPr bwMode="auto">
            <a:xfrm flipH="1">
              <a:off x="788" y="2468"/>
              <a:ext cx="632" cy="8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417" name="AutoShape 57"/>
            <p:cNvCxnSpPr>
              <a:cxnSpLocks noChangeShapeType="1"/>
              <a:stCxn id="143371" idx="3"/>
              <a:endCxn id="143375" idx="0"/>
            </p:cNvCxnSpPr>
            <p:nvPr/>
          </p:nvCxnSpPr>
          <p:spPr bwMode="auto">
            <a:xfrm flipH="1">
              <a:off x="1824" y="2468"/>
              <a:ext cx="364" cy="46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418" name="AutoShape 58"/>
            <p:cNvCxnSpPr>
              <a:cxnSpLocks noChangeShapeType="1"/>
              <a:stCxn id="143371" idx="4"/>
              <a:endCxn id="143376" idx="0"/>
            </p:cNvCxnSpPr>
            <p:nvPr/>
          </p:nvCxnSpPr>
          <p:spPr bwMode="auto">
            <a:xfrm>
              <a:off x="2256" y="2496"/>
              <a:ext cx="480" cy="7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419" name="AutoShape 59"/>
            <p:cNvCxnSpPr>
              <a:cxnSpLocks noChangeShapeType="1"/>
              <a:stCxn id="143372" idx="3"/>
              <a:endCxn id="143374" idx="6"/>
            </p:cNvCxnSpPr>
            <p:nvPr/>
          </p:nvCxnSpPr>
          <p:spPr bwMode="auto">
            <a:xfrm flipH="1">
              <a:off x="816" y="2468"/>
              <a:ext cx="2188" cy="8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420" name="AutoShape 60"/>
            <p:cNvCxnSpPr>
              <a:cxnSpLocks noChangeShapeType="1"/>
              <a:stCxn id="143372" idx="5"/>
              <a:endCxn id="143377" idx="1"/>
            </p:cNvCxnSpPr>
            <p:nvPr/>
          </p:nvCxnSpPr>
          <p:spPr bwMode="auto">
            <a:xfrm>
              <a:off x="3140" y="2468"/>
              <a:ext cx="1112" cy="6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421" name="AutoShape 61"/>
            <p:cNvCxnSpPr>
              <a:cxnSpLocks noChangeShapeType="1"/>
              <a:stCxn id="143373" idx="5"/>
              <a:endCxn id="143377" idx="0"/>
            </p:cNvCxnSpPr>
            <p:nvPr/>
          </p:nvCxnSpPr>
          <p:spPr bwMode="auto">
            <a:xfrm>
              <a:off x="3860" y="2372"/>
              <a:ext cx="460" cy="7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422" name="AutoShape 62"/>
            <p:cNvCxnSpPr>
              <a:cxnSpLocks noChangeShapeType="1"/>
              <a:stCxn id="143373" idx="3"/>
              <a:endCxn id="143375" idx="6"/>
            </p:cNvCxnSpPr>
            <p:nvPr/>
          </p:nvCxnSpPr>
          <p:spPr bwMode="auto">
            <a:xfrm flipH="1">
              <a:off x="1920" y="2372"/>
              <a:ext cx="1804" cy="65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423" name="AutoShape 63"/>
            <p:cNvCxnSpPr>
              <a:cxnSpLocks noChangeShapeType="1"/>
              <a:stCxn id="143397" idx="3"/>
              <a:endCxn id="143377" idx="7"/>
            </p:cNvCxnSpPr>
            <p:nvPr/>
          </p:nvCxnSpPr>
          <p:spPr bwMode="auto">
            <a:xfrm flipH="1">
              <a:off x="4388" y="2468"/>
              <a:ext cx="419" cy="6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424" name="AutoShape 64"/>
            <p:cNvCxnSpPr>
              <a:cxnSpLocks noChangeShapeType="1"/>
              <a:stCxn id="143397" idx="2"/>
              <a:endCxn id="143376" idx="7"/>
            </p:cNvCxnSpPr>
            <p:nvPr/>
          </p:nvCxnSpPr>
          <p:spPr bwMode="auto">
            <a:xfrm flipH="1">
              <a:off x="2804" y="2400"/>
              <a:ext cx="1975" cy="8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43437" name="Group 77"/>
          <p:cNvGrpSpPr>
            <a:grpSpLocks/>
          </p:cNvGrpSpPr>
          <p:nvPr/>
        </p:nvGrpSpPr>
        <p:grpSpPr bwMode="auto">
          <a:xfrm>
            <a:off x="0" y="5181600"/>
            <a:ext cx="9144000" cy="1676400"/>
            <a:chOff x="0" y="3264"/>
            <a:chExt cx="5760" cy="1056"/>
          </a:xfrm>
        </p:grpSpPr>
        <p:sp>
          <p:nvSpPr>
            <p:cNvPr id="143432" name="Text Box 72"/>
            <p:cNvSpPr txBox="1">
              <a:spLocks noChangeArrowheads="1"/>
            </p:cNvSpPr>
            <p:nvPr/>
          </p:nvSpPr>
          <p:spPr bwMode="auto">
            <a:xfrm>
              <a:off x="0" y="3840"/>
              <a:ext cx="5760" cy="432"/>
            </a:xfrm>
            <a:prstGeom prst="rect">
              <a:avLst/>
            </a:prstGeom>
            <a:solidFill>
              <a:srgbClr val="99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r>
                <a:rPr lang="en-US" altLang="en-US" sz="2400"/>
                <a:t>4-D (base) cuboid</a:t>
              </a:r>
            </a:p>
          </p:txBody>
        </p:sp>
        <p:sp>
          <p:nvSpPr>
            <p:cNvPr id="143378" name="Oval 18"/>
            <p:cNvSpPr>
              <a:spLocks noChangeArrowheads="1"/>
            </p:cNvSpPr>
            <p:nvPr/>
          </p:nvSpPr>
          <p:spPr bwMode="auto">
            <a:xfrm>
              <a:off x="2592" y="3936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12" name="Text Box 52"/>
            <p:cNvSpPr txBox="1">
              <a:spLocks noChangeArrowheads="1"/>
            </p:cNvSpPr>
            <p:nvPr/>
          </p:nvSpPr>
          <p:spPr bwMode="auto">
            <a:xfrm>
              <a:off x="1680" y="4128"/>
              <a:ext cx="1889" cy="192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Time, location, supplier, category</a:t>
              </a:r>
            </a:p>
          </p:txBody>
        </p:sp>
        <p:cxnSp>
          <p:nvCxnSpPr>
            <p:cNvPr id="143425" name="AutoShape 65"/>
            <p:cNvCxnSpPr>
              <a:cxnSpLocks noChangeShapeType="1"/>
              <a:stCxn id="143374" idx="4"/>
              <a:endCxn id="143378" idx="2"/>
            </p:cNvCxnSpPr>
            <p:nvPr/>
          </p:nvCxnSpPr>
          <p:spPr bwMode="auto">
            <a:xfrm>
              <a:off x="720" y="3456"/>
              <a:ext cx="1872" cy="5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426" name="AutoShape 66"/>
            <p:cNvCxnSpPr>
              <a:cxnSpLocks noChangeShapeType="1"/>
              <a:stCxn id="143376" idx="4"/>
              <a:endCxn id="143378" idx="0"/>
            </p:cNvCxnSpPr>
            <p:nvPr/>
          </p:nvCxnSpPr>
          <p:spPr bwMode="auto">
            <a:xfrm flipH="1">
              <a:off x="2688" y="3456"/>
              <a:ext cx="48" cy="4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427" name="AutoShape 67"/>
            <p:cNvCxnSpPr>
              <a:cxnSpLocks noChangeShapeType="1"/>
              <a:stCxn id="143377" idx="4"/>
              <a:endCxn id="143378" idx="6"/>
            </p:cNvCxnSpPr>
            <p:nvPr/>
          </p:nvCxnSpPr>
          <p:spPr bwMode="auto">
            <a:xfrm flipH="1">
              <a:off x="2784" y="3264"/>
              <a:ext cx="1536" cy="7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54410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3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3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43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Facts &amp; Dimensions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Facts and dimensions are central to dimensional modeling</a:t>
            </a:r>
          </a:p>
          <a:p>
            <a:r>
              <a:rPr lang="en-US" altLang="en-US"/>
              <a:t>The process of designing a data warehouse using facts and dimensions is broadly referred to as dimensional modeling</a:t>
            </a:r>
          </a:p>
        </p:txBody>
      </p:sp>
    </p:spTree>
    <p:extLst>
      <p:ext uri="{BB962C8B-B14F-4D97-AF65-F5344CB8AC3E}">
        <p14:creationId xmlns:p14="http://schemas.microsoft.com/office/powerpoint/2010/main" val="147144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Fact Table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fact table is a collection of </a:t>
            </a:r>
            <a:r>
              <a:rPr lang="en-US" altLang="en-US" u="sng"/>
              <a:t>facts</a:t>
            </a:r>
          </a:p>
          <a:p>
            <a:r>
              <a:rPr lang="en-US" altLang="en-US"/>
              <a:t>Facts represent numerical performance measurements</a:t>
            </a:r>
          </a:p>
          <a:p>
            <a:r>
              <a:rPr lang="en-US" altLang="en-US"/>
              <a:t>Facts are typically numeric and additive</a:t>
            </a:r>
          </a:p>
          <a:p>
            <a:r>
              <a:rPr lang="en-US" altLang="en-US"/>
              <a:t>Facts account for nearly 90% of the dimensional database</a:t>
            </a:r>
          </a:p>
          <a:p>
            <a:r>
              <a:rPr lang="en-US" altLang="en-US"/>
              <a:t>All measurements in a fact table must be at the same grain</a:t>
            </a:r>
          </a:p>
        </p:txBody>
      </p:sp>
      <p:sp>
        <p:nvSpPr>
          <p:cNvPr id="116740" name="Text Box 4"/>
          <p:cNvSpPr txBox="1">
            <a:spLocks noChangeArrowheads="1"/>
          </p:cNvSpPr>
          <p:nvPr/>
        </p:nvSpPr>
        <p:spPr bwMode="auto">
          <a:xfrm rot="-1751849">
            <a:off x="7239000" y="5410200"/>
            <a:ext cx="1200150" cy="366713"/>
          </a:xfrm>
          <a:prstGeom prst="rect">
            <a:avLst/>
          </a:prstGeom>
          <a:solidFill>
            <a:srgbClr val="FF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So what?</a:t>
            </a:r>
          </a:p>
        </p:txBody>
      </p:sp>
    </p:spTree>
    <p:extLst>
      <p:ext uri="{BB962C8B-B14F-4D97-AF65-F5344CB8AC3E}">
        <p14:creationId xmlns:p14="http://schemas.microsoft.com/office/powerpoint/2010/main" val="381559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Measures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Measures are aggregate functions that can be evaluated at each cell in the cube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Distributive measures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Value obtained over n aggregate values is same as the value obtained from the full set (e.g., count(), sum(), min(), max() etc.)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Algebraic measures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Computed using a combination of distributive functions (e.g., avg() = sum() / count())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Holistic measures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Neither distributive nor algebraic (e.g., median, mode, rank, etc.)</a:t>
            </a:r>
          </a:p>
        </p:txBody>
      </p:sp>
    </p:spTree>
    <p:extLst>
      <p:ext uri="{BB962C8B-B14F-4D97-AF65-F5344CB8AC3E}">
        <p14:creationId xmlns:p14="http://schemas.microsoft.com/office/powerpoint/2010/main" val="1383408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Dimensions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Contains the textual descriptors of the fact data</a:t>
            </a:r>
          </a:p>
          <a:p>
            <a:r>
              <a:rPr lang="en-US" altLang="en-US"/>
              <a:t>Critical to provide the ability to slice and dice the fact data</a:t>
            </a:r>
          </a:p>
          <a:p>
            <a:r>
              <a:rPr lang="en-US" altLang="en-US"/>
              <a:t>Dimension tables are shallow and wide</a:t>
            </a:r>
          </a:p>
          <a:p>
            <a:pPr lvl="1"/>
            <a:r>
              <a:rPr lang="en-US" altLang="en-US"/>
              <a:t>Have relatively fewer rows</a:t>
            </a:r>
          </a:p>
          <a:p>
            <a:pPr lvl="1"/>
            <a:r>
              <a:rPr lang="en-US" altLang="en-US"/>
              <a:t>Have 50 to 100 columns</a:t>
            </a:r>
          </a:p>
        </p:txBody>
      </p:sp>
    </p:spTree>
    <p:extLst>
      <p:ext uri="{BB962C8B-B14F-4D97-AF65-F5344CB8AC3E}">
        <p14:creationId xmlns:p14="http://schemas.microsoft.com/office/powerpoint/2010/main" val="251281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Know your </a:t>
            </a:r>
            <a:r>
              <a:rPr lang="en-US" altLang="en-US" dirty="0" smtClean="0"/>
              <a:t>data… again!</a:t>
            </a:r>
            <a:endParaRPr lang="en-US" altLang="en-US" dirty="0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4648200"/>
          </a:xfrm>
        </p:spPr>
        <p:txBody>
          <a:bodyPr/>
          <a:lstStyle/>
          <a:p>
            <a:r>
              <a:rPr lang="en-US" altLang="en-US" dirty="0"/>
              <a:t>What is the data we have? What are the attributes / features we have?</a:t>
            </a:r>
          </a:p>
          <a:p>
            <a:r>
              <a:rPr lang="en-US" altLang="en-US" dirty="0"/>
              <a:t>What is the source of the data we have? How reliable is it?</a:t>
            </a:r>
          </a:p>
          <a:p>
            <a:r>
              <a:rPr lang="en-US" altLang="en-US" dirty="0"/>
              <a:t>How much data do we have?</a:t>
            </a:r>
          </a:p>
          <a:p>
            <a:r>
              <a:rPr lang="en-US" altLang="en-US" dirty="0"/>
              <a:t>How recent is the data?</a:t>
            </a:r>
          </a:p>
          <a:p>
            <a:r>
              <a:rPr lang="en-US" altLang="en-US" dirty="0"/>
              <a:t>How reliable is the data?</a:t>
            </a:r>
          </a:p>
          <a:p>
            <a:r>
              <a:rPr lang="en-US" altLang="en-US" dirty="0"/>
              <a:t>How usable is the data?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7200" y="5638800"/>
            <a:ext cx="8153400" cy="1066800"/>
          </a:xfrm>
          <a:prstGeom prst="rect">
            <a:avLst/>
          </a:prstGeom>
          <a:solidFill>
            <a:srgbClr val="FF9933"/>
          </a:solidFill>
          <a:ln>
            <a:noFill/>
          </a:ln>
          <a:effectLst/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3200" dirty="0" smtClean="0"/>
              <a:t>What are your observations with respect to the above on the data </a:t>
            </a:r>
            <a:r>
              <a:rPr lang="en-US" altLang="en-US" sz="3200" smtClean="0"/>
              <a:t>you have?</a:t>
            </a:r>
            <a:endParaRPr lang="en-I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25309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22" name="Text Box 118"/>
          <p:cNvSpPr txBox="1">
            <a:spLocks noChangeArrowheads="1"/>
          </p:cNvSpPr>
          <p:nvPr/>
        </p:nvSpPr>
        <p:spPr bwMode="auto">
          <a:xfrm>
            <a:off x="304800" y="942975"/>
            <a:ext cx="8153400" cy="556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5425" indent="-225425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2400" b="0" dirty="0"/>
              <a:t>Is “Date” an attribute or a table? How to decide?</a:t>
            </a:r>
          </a:p>
          <a:p>
            <a:pPr>
              <a:buFontTx/>
              <a:buChar char="•"/>
            </a:pPr>
            <a:r>
              <a:rPr lang="en-US" altLang="en-US" sz="2400" b="0" dirty="0"/>
              <a:t>Date can be viewed as table with the following attributes</a:t>
            </a:r>
          </a:p>
          <a:p>
            <a:pPr>
              <a:buFontTx/>
              <a:buChar char="•"/>
            </a:pPr>
            <a:endParaRPr lang="en-US" altLang="en-US" sz="2400" b="0" dirty="0"/>
          </a:p>
          <a:p>
            <a:pPr>
              <a:buFontTx/>
              <a:buChar char="•"/>
            </a:pPr>
            <a:endParaRPr lang="en-US" altLang="en-US" sz="2400" b="0" dirty="0"/>
          </a:p>
          <a:p>
            <a:pPr>
              <a:buFontTx/>
              <a:buChar char="•"/>
            </a:pPr>
            <a:endParaRPr lang="en-US" altLang="en-US" sz="2400" b="0" dirty="0"/>
          </a:p>
          <a:p>
            <a:pPr>
              <a:buFontTx/>
              <a:buChar char="•"/>
            </a:pPr>
            <a:endParaRPr lang="en-US" altLang="en-US" sz="2400" b="0" dirty="0"/>
          </a:p>
          <a:p>
            <a:pPr>
              <a:buFontTx/>
              <a:buChar char="•"/>
            </a:pPr>
            <a:endParaRPr lang="en-US" altLang="en-US" sz="2400" b="0" dirty="0"/>
          </a:p>
          <a:p>
            <a:pPr>
              <a:buFontTx/>
              <a:buChar char="•"/>
            </a:pPr>
            <a:endParaRPr lang="en-US" altLang="en-US" sz="2400" b="0" dirty="0"/>
          </a:p>
          <a:p>
            <a:pPr>
              <a:buFontTx/>
              <a:buChar char="•"/>
            </a:pPr>
            <a:endParaRPr lang="en-US" altLang="en-US" sz="2400" b="0" dirty="0"/>
          </a:p>
          <a:p>
            <a:pPr>
              <a:buFontTx/>
              <a:buChar char="•"/>
            </a:pPr>
            <a:endParaRPr lang="en-US" altLang="en-US" sz="2400" b="0" dirty="0"/>
          </a:p>
          <a:p>
            <a:pPr>
              <a:buFontTx/>
              <a:buChar char="•"/>
            </a:pPr>
            <a:endParaRPr lang="en-US" altLang="en-US" sz="2400" b="0" dirty="0"/>
          </a:p>
          <a:p>
            <a:pPr>
              <a:buFontTx/>
              <a:buChar char="•"/>
            </a:pPr>
            <a:endParaRPr lang="en-US" altLang="en-US" sz="2400" b="0" dirty="0"/>
          </a:p>
          <a:p>
            <a:pPr>
              <a:buFontTx/>
              <a:buChar char="•"/>
            </a:pPr>
            <a:endParaRPr lang="en-US" altLang="en-US" sz="2400" b="0" dirty="0"/>
          </a:p>
          <a:p>
            <a:pPr>
              <a:buFontTx/>
              <a:buChar char="•"/>
            </a:pPr>
            <a:r>
              <a:rPr lang="en-US" altLang="en-US" sz="2400" b="0" dirty="0"/>
              <a:t>Date table is an important dimension present in all data warehouses</a:t>
            </a:r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Date Dimension</a:t>
            </a:r>
          </a:p>
        </p:txBody>
      </p:sp>
      <p:graphicFrame>
        <p:nvGraphicFramePr>
          <p:cNvPr id="124027" name="Group 123"/>
          <p:cNvGraphicFramePr>
            <a:graphicFrameLocks noGrp="1"/>
          </p:cNvGraphicFramePr>
          <p:nvPr/>
        </p:nvGraphicFramePr>
        <p:xfrm>
          <a:off x="1219200" y="1847850"/>
          <a:ext cx="5867400" cy="3790953"/>
        </p:xfrm>
        <a:graphic>
          <a:graphicData uri="http://schemas.openxmlformats.org/drawingml/2006/table">
            <a:tbl>
              <a:tblPr/>
              <a:tblGrid>
                <a:gridCol w="3638550"/>
                <a:gridCol w="2228850"/>
              </a:tblGrid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990000"/>
                          </a:solidFill>
                          <a:latin typeface="Verdan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336600"/>
                          </a:solidFill>
                          <a:latin typeface="Verdan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Date Key</a:t>
                      </a:r>
                      <a:endParaRPr kumimoji="0" lang="en-US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990000"/>
                          </a:solidFill>
                          <a:latin typeface="Verdan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336600"/>
                          </a:solidFill>
                          <a:latin typeface="Verdan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76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990000"/>
                          </a:solidFill>
                          <a:latin typeface="Verdan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336600"/>
                          </a:solidFill>
                          <a:latin typeface="Verdan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Date</a:t>
                      </a:r>
                      <a:endParaRPr kumimoji="0" lang="en-US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990000"/>
                          </a:solidFill>
                          <a:latin typeface="Verdan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336600"/>
                          </a:solidFill>
                          <a:latin typeface="Verdan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15-Aug-11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990000"/>
                          </a:solidFill>
                          <a:latin typeface="Verdan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336600"/>
                          </a:solidFill>
                          <a:latin typeface="Verdan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Full Date Description</a:t>
                      </a:r>
                      <a:endParaRPr kumimoji="0" lang="en-US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990000"/>
                          </a:solidFill>
                          <a:latin typeface="Verdan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336600"/>
                          </a:solidFill>
                          <a:latin typeface="Verdan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15th August, 2011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990000"/>
                          </a:solidFill>
                          <a:latin typeface="Verdan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336600"/>
                          </a:solidFill>
                          <a:latin typeface="Verdan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Day of Week</a:t>
                      </a:r>
                      <a:endParaRPr kumimoji="0" lang="en-US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990000"/>
                          </a:solidFill>
                          <a:latin typeface="Verdan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336600"/>
                          </a:solidFill>
                          <a:latin typeface="Verdan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Monday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990000"/>
                          </a:solidFill>
                          <a:latin typeface="Verdan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336600"/>
                          </a:solidFill>
                          <a:latin typeface="Verdan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Day Number in Calendar Month</a:t>
                      </a:r>
                      <a:endParaRPr kumimoji="0" lang="en-US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990000"/>
                          </a:solidFill>
                          <a:latin typeface="Verdan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336600"/>
                          </a:solidFill>
                          <a:latin typeface="Verdan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990000"/>
                          </a:solidFill>
                          <a:latin typeface="Verdan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336600"/>
                          </a:solidFill>
                          <a:latin typeface="Verdan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Week Number in Calendar Month</a:t>
                      </a:r>
                      <a:endParaRPr kumimoji="0" lang="en-US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990000"/>
                          </a:solidFill>
                          <a:latin typeface="Verdan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336600"/>
                          </a:solidFill>
                          <a:latin typeface="Verdan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990000"/>
                          </a:solidFill>
                          <a:latin typeface="Verdan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336600"/>
                          </a:solidFill>
                          <a:latin typeface="Verdan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Day Number in Calendar Year</a:t>
                      </a:r>
                      <a:endParaRPr kumimoji="0" lang="en-US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990000"/>
                          </a:solidFill>
                          <a:latin typeface="Verdan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336600"/>
                          </a:solidFill>
                          <a:latin typeface="Verdan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226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990000"/>
                          </a:solidFill>
                          <a:latin typeface="Verdan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336600"/>
                          </a:solidFill>
                          <a:latin typeface="Verdan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Calendar Year</a:t>
                      </a:r>
                      <a:endParaRPr kumimoji="0" lang="en-US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990000"/>
                          </a:solidFill>
                          <a:latin typeface="Verdan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336600"/>
                          </a:solidFill>
                          <a:latin typeface="Verdan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2011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990000"/>
                          </a:solidFill>
                          <a:latin typeface="Verdan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336600"/>
                          </a:solidFill>
                          <a:latin typeface="Verdan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Holiday Indicator</a:t>
                      </a:r>
                      <a:endParaRPr kumimoji="0" lang="en-US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990000"/>
                          </a:solidFill>
                          <a:latin typeface="Verdan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336600"/>
                          </a:solidFill>
                          <a:latin typeface="Verdan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Holiday</a:t>
                      </a: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4024" name="Text Box 120"/>
          <p:cNvSpPr txBox="1">
            <a:spLocks noChangeArrowheads="1"/>
          </p:cNvSpPr>
          <p:nvPr/>
        </p:nvSpPr>
        <p:spPr bwMode="auto">
          <a:xfrm rot="-1422816">
            <a:off x="6096000" y="3581400"/>
            <a:ext cx="1974850" cy="366713"/>
          </a:xfrm>
          <a:prstGeom prst="rect">
            <a:avLst/>
          </a:prstGeom>
          <a:solidFill>
            <a:srgbClr val="FF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More attributes?</a:t>
            </a:r>
          </a:p>
        </p:txBody>
      </p:sp>
      <p:sp>
        <p:nvSpPr>
          <p:cNvPr id="124028" name="Text Box 124"/>
          <p:cNvSpPr txBox="1">
            <a:spLocks noChangeArrowheads="1"/>
          </p:cNvSpPr>
          <p:nvPr/>
        </p:nvSpPr>
        <p:spPr bwMode="auto">
          <a:xfrm rot="-1422816">
            <a:off x="7391400" y="1752600"/>
            <a:ext cx="1200150" cy="366713"/>
          </a:xfrm>
          <a:prstGeom prst="rect">
            <a:avLst/>
          </a:prstGeom>
          <a:solidFill>
            <a:srgbClr val="FF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So what?</a:t>
            </a:r>
          </a:p>
        </p:txBody>
      </p:sp>
    </p:spTree>
    <p:extLst>
      <p:ext uri="{BB962C8B-B14F-4D97-AF65-F5344CB8AC3E}">
        <p14:creationId xmlns:p14="http://schemas.microsoft.com/office/powerpoint/2010/main" val="429991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40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40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4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24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40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24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022" grpId="0" uiExpand="1" build="p"/>
      <p:bldP spid="124024" grpId="0" animBg="1"/>
      <p:bldP spid="12402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Star Schema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relational schema where one particular table serves as the central table (and is known as the FACT TABLE)</a:t>
            </a:r>
          </a:p>
          <a:p>
            <a:r>
              <a:rPr lang="en-US" altLang="en-US"/>
              <a:t>The FACT TABLE is linked via Foreign Keys to a set of DIMENSION TABLES</a:t>
            </a:r>
          </a:p>
        </p:txBody>
      </p:sp>
      <p:sp>
        <p:nvSpPr>
          <p:cNvPr id="134148" name="AutoShape 4"/>
          <p:cNvSpPr>
            <a:spLocks noChangeArrowheads="1"/>
          </p:cNvSpPr>
          <p:nvPr/>
        </p:nvSpPr>
        <p:spPr bwMode="auto">
          <a:xfrm>
            <a:off x="3581400" y="4343400"/>
            <a:ext cx="1981200" cy="2057400"/>
          </a:xfrm>
          <a:prstGeom prst="su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FACT</a:t>
            </a:r>
          </a:p>
          <a:p>
            <a:pPr algn="ctr"/>
            <a:r>
              <a:rPr lang="en-US" altLang="en-US"/>
              <a:t>TABLE</a:t>
            </a:r>
          </a:p>
        </p:txBody>
      </p:sp>
      <p:sp>
        <p:nvSpPr>
          <p:cNvPr id="134149" name="Text Box 5"/>
          <p:cNvSpPr txBox="1">
            <a:spLocks noChangeArrowheads="1"/>
          </p:cNvSpPr>
          <p:nvPr/>
        </p:nvSpPr>
        <p:spPr bwMode="auto">
          <a:xfrm>
            <a:off x="5530850" y="5181600"/>
            <a:ext cx="2012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Dimension Table</a:t>
            </a:r>
          </a:p>
        </p:txBody>
      </p:sp>
      <p:sp>
        <p:nvSpPr>
          <p:cNvPr id="134150" name="Text Box 6"/>
          <p:cNvSpPr txBox="1">
            <a:spLocks noChangeArrowheads="1"/>
          </p:cNvSpPr>
          <p:nvPr/>
        </p:nvSpPr>
        <p:spPr bwMode="auto">
          <a:xfrm>
            <a:off x="5226050" y="4433888"/>
            <a:ext cx="2012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Dimension Table</a:t>
            </a:r>
          </a:p>
        </p:txBody>
      </p:sp>
      <p:sp>
        <p:nvSpPr>
          <p:cNvPr id="134151" name="Text Box 7"/>
          <p:cNvSpPr txBox="1">
            <a:spLocks noChangeArrowheads="1"/>
          </p:cNvSpPr>
          <p:nvPr/>
        </p:nvSpPr>
        <p:spPr bwMode="auto">
          <a:xfrm>
            <a:off x="5181600" y="5943600"/>
            <a:ext cx="2012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Dimension Table</a:t>
            </a:r>
          </a:p>
        </p:txBody>
      </p:sp>
      <p:sp>
        <p:nvSpPr>
          <p:cNvPr id="134152" name="Text Box 8"/>
          <p:cNvSpPr txBox="1">
            <a:spLocks noChangeArrowheads="1"/>
          </p:cNvSpPr>
          <p:nvPr/>
        </p:nvSpPr>
        <p:spPr bwMode="auto">
          <a:xfrm>
            <a:off x="3778250" y="6324600"/>
            <a:ext cx="2012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Dimension Table</a:t>
            </a:r>
          </a:p>
        </p:txBody>
      </p:sp>
      <p:sp>
        <p:nvSpPr>
          <p:cNvPr id="134153" name="Text Box 9"/>
          <p:cNvSpPr txBox="1">
            <a:spLocks noChangeArrowheads="1"/>
          </p:cNvSpPr>
          <p:nvPr/>
        </p:nvSpPr>
        <p:spPr bwMode="auto">
          <a:xfrm>
            <a:off x="1949450" y="5867400"/>
            <a:ext cx="2012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Dimension Table</a:t>
            </a:r>
          </a:p>
        </p:txBody>
      </p:sp>
      <p:sp>
        <p:nvSpPr>
          <p:cNvPr id="134154" name="Text Box 10"/>
          <p:cNvSpPr txBox="1">
            <a:spLocks noChangeArrowheads="1"/>
          </p:cNvSpPr>
          <p:nvPr/>
        </p:nvSpPr>
        <p:spPr bwMode="auto">
          <a:xfrm>
            <a:off x="1600200" y="5180013"/>
            <a:ext cx="2012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Dimension Table</a:t>
            </a:r>
          </a:p>
        </p:txBody>
      </p:sp>
      <p:sp>
        <p:nvSpPr>
          <p:cNvPr id="134155" name="Text Box 11"/>
          <p:cNvSpPr txBox="1">
            <a:spLocks noChangeArrowheads="1"/>
          </p:cNvSpPr>
          <p:nvPr/>
        </p:nvSpPr>
        <p:spPr bwMode="auto">
          <a:xfrm>
            <a:off x="1873250" y="4433888"/>
            <a:ext cx="2012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Dimension Table</a:t>
            </a:r>
          </a:p>
        </p:txBody>
      </p:sp>
    </p:spTree>
    <p:extLst>
      <p:ext uri="{BB962C8B-B14F-4D97-AF65-F5344CB8AC3E}">
        <p14:creationId xmlns:p14="http://schemas.microsoft.com/office/powerpoint/2010/main" val="281525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Star Schema</a:t>
            </a:r>
          </a:p>
        </p:txBody>
      </p:sp>
      <p:pic>
        <p:nvPicPr>
          <p:cNvPr id="1822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800"/>
            <a:ext cx="7162800" cy="527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2277" name="Text Box 5"/>
          <p:cNvSpPr txBox="1">
            <a:spLocks noChangeArrowheads="1"/>
          </p:cNvSpPr>
          <p:nvPr/>
        </p:nvSpPr>
        <p:spPr bwMode="auto">
          <a:xfrm>
            <a:off x="2590800" y="5715000"/>
            <a:ext cx="3346450" cy="366713"/>
          </a:xfrm>
          <a:prstGeom prst="rect">
            <a:avLst/>
          </a:prstGeom>
          <a:solidFill>
            <a:srgbClr val="FF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Which are the fact variables?</a:t>
            </a:r>
          </a:p>
        </p:txBody>
      </p:sp>
    </p:spTree>
    <p:extLst>
      <p:ext uri="{BB962C8B-B14F-4D97-AF65-F5344CB8AC3E}">
        <p14:creationId xmlns:p14="http://schemas.microsoft.com/office/powerpoint/2010/main" val="683605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Inside a Dimension table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Contains entry point for analysis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Dimension tables have a key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Table is wide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Textual attributes (as opposed to numeric)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Attributes may not be related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E.g., Package_size and Brand could be two attributes of Product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Not normalized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Attributes may be hierarchically related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E.g., city, state, country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May have multiple hierarchies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E.g., Financial_Year, Calendar_Year</a:t>
            </a:r>
          </a:p>
        </p:txBody>
      </p:sp>
      <p:sp>
        <p:nvSpPr>
          <p:cNvPr id="193540" name="Text Box 4"/>
          <p:cNvSpPr txBox="1">
            <a:spLocks noChangeArrowheads="1"/>
          </p:cNvSpPr>
          <p:nvPr/>
        </p:nvSpPr>
        <p:spPr bwMode="auto">
          <a:xfrm rot="-1422816">
            <a:off x="7620000" y="4572000"/>
            <a:ext cx="1200150" cy="366713"/>
          </a:xfrm>
          <a:prstGeom prst="rect">
            <a:avLst/>
          </a:prstGeom>
          <a:solidFill>
            <a:srgbClr val="FF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So what?</a:t>
            </a:r>
          </a:p>
        </p:txBody>
      </p:sp>
    </p:spTree>
    <p:extLst>
      <p:ext uri="{BB962C8B-B14F-4D97-AF65-F5344CB8AC3E}">
        <p14:creationId xmlns:p14="http://schemas.microsoft.com/office/powerpoint/2010/main" val="212439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Inside a Fact Table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56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Concatenated key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Consistent granularity (all rows at the same data grain)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Fully Additive Measures/Facts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Sales_Value, Quantity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Semi-additive Measures/Facts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Percentages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Table is deep, not wide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Sparse data - May have gaps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No measures available for store holidays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May have degenerate dimensions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Order_Number</a:t>
            </a:r>
          </a:p>
        </p:txBody>
      </p:sp>
    </p:spTree>
    <p:extLst>
      <p:ext uri="{BB962C8B-B14F-4D97-AF65-F5344CB8AC3E}">
        <p14:creationId xmlns:p14="http://schemas.microsoft.com/office/powerpoint/2010/main" val="361684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Summary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We looked at conventional methods for data analysis using SQL</a:t>
            </a:r>
          </a:p>
          <a:p>
            <a:pPr eaLnBrk="1" hangingPunct="1"/>
            <a:r>
              <a:rPr lang="en-US" altLang="en-US" dirty="0" smtClean="0"/>
              <a:t>We looked at multi-dimensional view of data that is amenable to analysis</a:t>
            </a:r>
          </a:p>
          <a:p>
            <a:pPr eaLnBrk="1" hangingPunct="1"/>
            <a:r>
              <a:rPr lang="en-US" altLang="en-US" dirty="0" smtClean="0"/>
              <a:t>We had an introduction to dimensional model as a way to create multi-dimensional models in relational databases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Conventional Approaches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MIS Reports</a:t>
            </a:r>
          </a:p>
          <a:p>
            <a:pPr lvl="1" eaLnBrk="1" hangingPunct="1">
              <a:buFontTx/>
              <a:buNone/>
            </a:pPr>
            <a:r>
              <a:rPr lang="en-US" altLang="en-US" sz="2400" smtClean="0"/>
              <a:t>+ Point-click interface for generating reports</a:t>
            </a:r>
          </a:p>
          <a:p>
            <a:pPr lvl="1" eaLnBrk="1" hangingPunct="1"/>
            <a:r>
              <a:rPr lang="en-US" altLang="en-US" sz="2400" smtClean="0"/>
              <a:t>Static, non-interactive, inflexible</a:t>
            </a:r>
          </a:p>
          <a:p>
            <a:pPr lvl="1" eaLnBrk="1" hangingPunct="1"/>
            <a:r>
              <a:rPr lang="en-US" altLang="en-US" sz="2400" smtClean="0"/>
              <a:t>More details means more reports</a:t>
            </a:r>
          </a:p>
          <a:p>
            <a:pPr eaLnBrk="1" hangingPunct="1"/>
            <a:r>
              <a:rPr lang="en-US" altLang="en-US" sz="2800" smtClean="0"/>
              <a:t>Spreadsheets</a:t>
            </a:r>
          </a:p>
          <a:p>
            <a:pPr lvl="1" eaLnBrk="1" hangingPunct="1">
              <a:buFontTx/>
              <a:buNone/>
            </a:pPr>
            <a:r>
              <a:rPr lang="en-US" altLang="en-US" sz="2400" smtClean="0"/>
              <a:t>+ Formulae, pivots, and other add-ons</a:t>
            </a:r>
          </a:p>
          <a:p>
            <a:pPr lvl="1" eaLnBrk="1" hangingPunct="1">
              <a:buFontTx/>
              <a:buChar char="-"/>
            </a:pPr>
            <a:r>
              <a:rPr lang="en-US" altLang="en-US" sz="2400" smtClean="0"/>
              <a:t>Limited by basic 2-D view</a:t>
            </a:r>
          </a:p>
          <a:p>
            <a:pPr lvl="1" eaLnBrk="1" hangingPunct="1">
              <a:buFontTx/>
              <a:buChar char="-"/>
            </a:pPr>
            <a:r>
              <a:rPr lang="en-US" altLang="en-US" sz="2400" smtClean="0"/>
              <a:t>Can at most visualize 3-D using rows, columns and pages/sheets</a:t>
            </a:r>
          </a:p>
          <a:p>
            <a:pPr lvl="1" eaLnBrk="1" hangingPunct="1">
              <a:buFontTx/>
              <a:buChar char="-"/>
            </a:pPr>
            <a:r>
              <a:rPr lang="en-US" altLang="en-US" sz="2400" smtClean="0"/>
              <a:t>Formula evaluation slow when large amount of data is present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Conventional Approaches (cont)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SQL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+ Non-procedural, standardized</a:t>
            </a:r>
          </a:p>
          <a:p>
            <a:pPr lvl="1" eaLnBrk="1" hangingPunct="1">
              <a:buFontTx/>
              <a:buChar char="-"/>
            </a:pPr>
            <a:r>
              <a:rPr lang="en-US" altLang="en-US" smtClean="0"/>
              <a:t>Operators not powerful enough for heavy analysis</a:t>
            </a:r>
          </a:p>
          <a:p>
            <a:pPr lvl="1" eaLnBrk="1" hangingPunct="1">
              <a:buFontTx/>
              <a:buChar char="-"/>
            </a:pPr>
            <a:r>
              <a:rPr lang="en-US" altLang="en-US" smtClean="0"/>
              <a:t>Language is tuned for efficient performance of OLTP-style queries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Retail Store Conceptual Model</a:t>
            </a:r>
          </a:p>
        </p:txBody>
      </p:sp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1524000" y="838200"/>
            <a:ext cx="6318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i="1"/>
              <a:t>[Rewind to conceptual modeling in Data Management class!]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Typical Analyst Questions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Q1: How does the sale of cosmetics compare across the stores?</a:t>
            </a:r>
          </a:p>
          <a:p>
            <a:pPr eaLnBrk="1" hangingPunct="1"/>
            <a:r>
              <a:rPr lang="en-US" altLang="en-US" smtClean="0"/>
              <a:t>Q2: What products get sold most during puja season?</a:t>
            </a:r>
          </a:p>
          <a:p>
            <a:pPr eaLnBrk="1" hangingPunct="1"/>
            <a:r>
              <a:rPr lang="en-US" altLang="en-US" smtClean="0"/>
              <a:t>Q3: How many “non-local” customers come to each store? What do they buy?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Can you write the SQL?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153400" cy="76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/>
              <a:t>Q1: How does the sale of cosmetics compare across the stores?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457200" y="1600200"/>
            <a:ext cx="8153400" cy="49530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I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Can you write the SQL?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153400" cy="76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/>
              <a:t>Q2: What products get sold most during puja season?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457200" y="1600200"/>
            <a:ext cx="8153400" cy="49530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I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iiitb</Template>
  <TotalTime>540</TotalTime>
  <Words>1540</Words>
  <Application>Microsoft Office PowerPoint</Application>
  <PresentationFormat>On-screen Show (4:3)</PresentationFormat>
  <Paragraphs>244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blank</vt:lpstr>
      <vt:lpstr>OLAP Preliminaries</vt:lpstr>
      <vt:lpstr>Objectives</vt:lpstr>
      <vt:lpstr>Know your data… again!</vt:lpstr>
      <vt:lpstr>Conventional Approaches</vt:lpstr>
      <vt:lpstr>Conventional Approaches (cont)</vt:lpstr>
      <vt:lpstr>Retail Store Conceptual Model</vt:lpstr>
      <vt:lpstr>Typical Analyst Questions</vt:lpstr>
      <vt:lpstr>Can you write the SQL?</vt:lpstr>
      <vt:lpstr>Can you write the SQL?</vt:lpstr>
      <vt:lpstr>Moral of the Story</vt:lpstr>
      <vt:lpstr>Multi-Dimensional Design Concepts</vt:lpstr>
      <vt:lpstr>Multidimensional Data</vt:lpstr>
      <vt:lpstr>Example</vt:lpstr>
      <vt:lpstr>Multi-dimensional schema</vt:lpstr>
      <vt:lpstr>Example Dimensional Schema</vt:lpstr>
      <vt:lpstr>Sample Facts</vt:lpstr>
      <vt:lpstr>Data Cube</vt:lpstr>
      <vt:lpstr>n-D Cubes</vt:lpstr>
      <vt:lpstr>Matrix View</vt:lpstr>
      <vt:lpstr>Dimensional Modeling (ROLAP)</vt:lpstr>
      <vt:lpstr>What is Dimensional Modeling?</vt:lpstr>
      <vt:lpstr>Dimensional Modeling Concepts</vt:lpstr>
      <vt:lpstr>Data Cube</vt:lpstr>
      <vt:lpstr>n-D Cubes</vt:lpstr>
      <vt:lpstr>Lattice of Cuboids</vt:lpstr>
      <vt:lpstr>Facts &amp; Dimensions</vt:lpstr>
      <vt:lpstr>Fact Table</vt:lpstr>
      <vt:lpstr>Measures</vt:lpstr>
      <vt:lpstr>Dimensions</vt:lpstr>
      <vt:lpstr>Date Dimension</vt:lpstr>
      <vt:lpstr>Star Schema</vt:lpstr>
      <vt:lpstr>Example Star Schema</vt:lpstr>
      <vt:lpstr>Inside a Dimension table</vt:lpstr>
      <vt:lpstr>Inside a Fact Table</vt:lpstr>
      <vt:lpstr>Summary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HOME</dc:creator>
  <cp:lastModifiedBy>User</cp:lastModifiedBy>
  <cp:revision>118</cp:revision>
  <dcterms:created xsi:type="dcterms:W3CDTF">2011-08-10T00:38:50Z</dcterms:created>
  <dcterms:modified xsi:type="dcterms:W3CDTF">2014-08-07T08:21:33Z</dcterms:modified>
</cp:coreProperties>
</file>