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66C66B-3EB3-4EA4-B786-FA525D677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882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9277A2-487A-4995-A73C-F679F57A4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9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3A59D-B78D-40BE-837E-D1D7A024A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732C-5A99-45AD-9591-D70ECFD0C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3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919C-2AF0-4BF3-ADFD-00AE3CE92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79D60-21B1-40E3-97BC-AE4233E23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67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E531F-5233-4EE9-8103-0E7A776E8A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8109-F093-48BE-ABB9-677DDE4F3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E40C8-3304-4B9C-81B3-86401F449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1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C735-C73A-4992-A598-EF7E5142A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4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930-C91D-48D0-A441-0471C439E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619B-6CE6-4FDF-9AFC-6F71FA7F4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BB05C72-6948-4112-AA0D-0E0057166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OLAP Operations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DS 707 Data Analytics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 rot="-1368582">
            <a:off x="2971800" y="5181600"/>
            <a:ext cx="3194050" cy="366713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What will the output look like?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Dice – Example 2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 eaLnBrk="1" hangingPunct="1"/>
            <a:r>
              <a:rPr lang="en-US" altLang="en-US" smtClean="0"/>
              <a:t>SalesData</a:t>
            </a:r>
            <a:r>
              <a:rPr lang="en-US" altLang="en-US" smtClean="0">
                <a:solidFill>
                  <a:srgbClr val="FF3300"/>
                </a:solidFill>
              </a:rPr>
              <a:t> [Store*] </a:t>
            </a:r>
            <a:r>
              <a:rPr lang="en-US" altLang="en-US" smtClean="0"/>
              <a:t>[Jan,Feb] [Coats]</a:t>
            </a:r>
          </a:p>
          <a:p>
            <a:pPr lvl="1" eaLnBrk="1" hangingPunct="1"/>
            <a:r>
              <a:rPr lang="en-US" altLang="en-US" smtClean="0"/>
              <a:t>Show the </a:t>
            </a:r>
            <a:r>
              <a:rPr lang="en-US" altLang="en-US" u="sng" smtClean="0"/>
              <a:t>Sales</a:t>
            </a:r>
            <a:r>
              <a:rPr lang="en-US" altLang="en-US" smtClean="0"/>
              <a:t> of Coats in Jan and Feb for EACH store (NY, SJ, … Boston)</a:t>
            </a:r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pPr eaLnBrk="1" hangingPunct="1"/>
            <a:r>
              <a:rPr lang="en-US" altLang="en-US"/>
              <a:t>Store </a:t>
            </a:r>
            <a:r>
              <a:rPr lang="en-US" altLang="en-US" sz="2000"/>
              <a:t>= {New York, San Jose, Dallas, Denver, Cleveland, Boston}</a:t>
            </a:r>
          </a:p>
          <a:p>
            <a:pPr eaLnBrk="1" hangingPunct="1"/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pPr eaLnBrk="1" hangingPunct="1"/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Roll Up Operation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6106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summary on one or more than one dimension is Roll Up</a:t>
            </a:r>
          </a:p>
          <a:p>
            <a:pPr eaLnBrk="1" hangingPunct="1"/>
            <a:r>
              <a:rPr lang="en-US" altLang="en-US" smtClean="0"/>
              <a:t>Applies aggregation operator for summarization</a:t>
            </a:r>
          </a:p>
          <a:p>
            <a:pPr eaLnBrk="1" hangingPunct="1"/>
            <a:r>
              <a:rPr lang="en-US" altLang="en-US" smtClean="0"/>
              <a:t>Typically involves removing a dimension from a slice/dice operation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pPr eaLnBrk="1" hangingPunct="1"/>
            <a:r>
              <a:rPr lang="en-US" altLang="en-US"/>
              <a:t>Store </a:t>
            </a:r>
            <a:r>
              <a:rPr lang="en-US" altLang="en-US" sz="2000"/>
              <a:t>= {New York, San Jose, Dallas, Denver, Cleveland, Boston}</a:t>
            </a:r>
          </a:p>
          <a:p>
            <a:pPr eaLnBrk="1" hangingPunct="1"/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pPr eaLnBrk="1" hangingPunct="1"/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Roll Up – Example 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@SUM (SalesData [New York]</a:t>
            </a:r>
            <a:r>
              <a:rPr lang="en-US" altLang="en-US" sz="2800" smtClean="0">
                <a:solidFill>
                  <a:srgbClr val="FF3300"/>
                </a:solidFill>
              </a:rPr>
              <a:t> [] </a:t>
            </a:r>
            <a:r>
              <a:rPr lang="en-US" altLang="en-US" sz="2800" smtClean="0"/>
              <a:t>[Coats])</a:t>
            </a:r>
          </a:p>
          <a:p>
            <a:pPr lvl="1" eaLnBrk="1" hangingPunct="1"/>
            <a:r>
              <a:rPr lang="en-US" altLang="en-US" sz="2400" smtClean="0"/>
              <a:t>Show the </a:t>
            </a:r>
            <a:r>
              <a:rPr lang="en-US" altLang="en-US" sz="2400" u="sng" smtClean="0"/>
              <a:t>Sum</a:t>
            </a:r>
            <a:r>
              <a:rPr lang="en-US" altLang="en-US" sz="2400" smtClean="0"/>
              <a:t> of </a:t>
            </a:r>
            <a:r>
              <a:rPr lang="en-US" altLang="en-US" sz="2400" u="sng" smtClean="0"/>
              <a:t>Sales</a:t>
            </a:r>
            <a:r>
              <a:rPr lang="en-US" altLang="en-US" sz="2400" smtClean="0"/>
              <a:t> of Coats in New York across ALL months (Jan..Mar)</a:t>
            </a:r>
          </a:p>
          <a:p>
            <a:pPr eaLnBrk="1" hangingPunct="1"/>
            <a:r>
              <a:rPr lang="en-US" altLang="en-US" sz="2800" smtClean="0"/>
              <a:t>First Slice / Dice the data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Then aggregate the data on a dimension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rot="-1368582">
            <a:off x="3200400" y="3748088"/>
            <a:ext cx="3194050" cy="36671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What will the output look like?</a:t>
            </a:r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"/>
          <a:stretch>
            <a:fillRect/>
          </a:stretch>
        </p:blipFill>
        <p:spPr bwMode="auto">
          <a:xfrm>
            <a:off x="1676400" y="3124200"/>
            <a:ext cx="5257800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200" y="5715000"/>
            <a:ext cx="807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@SUM(SalesData [New York] [ ] [Coats]) = 18000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Roll Up – Example 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@SUM( SalesData [New York] [] [*] )</a:t>
            </a:r>
          </a:p>
          <a:p>
            <a:pPr lvl="1" eaLnBrk="1" hangingPunct="1"/>
            <a:r>
              <a:rPr lang="en-US" altLang="en-US" sz="2400" smtClean="0"/>
              <a:t>Show the Sum of Sales of each product (Coats and Hats) across all months in New York</a:t>
            </a:r>
          </a:p>
          <a:p>
            <a:pPr eaLnBrk="1" hangingPunct="1"/>
            <a:r>
              <a:rPr lang="en-US" altLang="en-US" sz="2800" smtClean="0"/>
              <a:t>First Slice / Dice the data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Then aggregate the data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 rot="-1368582">
            <a:off x="3200400" y="3748088"/>
            <a:ext cx="3194050" cy="36671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What will the output look like?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57200" y="5715000"/>
            <a:ext cx="807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@SUM(SalesData [New York] [ ] [Hats]) = 17000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@SUM(SalesData [New York] [ ] [Coats]) = 18000</a:t>
            </a:r>
          </a:p>
        </p:txBody>
      </p:sp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5257800" cy="17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0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Roll Up – Example 3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@SUM( SalesData [ ] [ ] [Product*] )</a:t>
            </a:r>
          </a:p>
          <a:p>
            <a:pPr lvl="1" eaLnBrk="1" hangingPunct="1"/>
            <a:r>
              <a:rPr lang="en-US" altLang="en-US" sz="2400" smtClean="0"/>
              <a:t>Show the Sum of Sales of each product (Coats and Hats) across </a:t>
            </a:r>
            <a:r>
              <a:rPr lang="en-US" altLang="en-US" sz="2400" u="sng" smtClean="0"/>
              <a:t>all months</a:t>
            </a:r>
            <a:r>
              <a:rPr lang="en-US" altLang="en-US" sz="2400" smtClean="0"/>
              <a:t> across </a:t>
            </a:r>
            <a:r>
              <a:rPr lang="en-US" altLang="en-US" sz="2400" u="sng" smtClean="0"/>
              <a:t>all stores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 rot="-1368582">
            <a:off x="3200400" y="3748088"/>
            <a:ext cx="3194050" cy="36671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What will the output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Drill Down Operation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Drill down is the reverse of Roll up</a:t>
            </a:r>
          </a:p>
          <a:p>
            <a:pPr eaLnBrk="1" hangingPunct="1"/>
            <a:r>
              <a:rPr lang="en-US" altLang="en-US" smtClean="0"/>
              <a:t>Shows the details beneath summarized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Pivot Operation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Pivoting changes the perspective of the display of the cube</a:t>
            </a:r>
          </a:p>
          <a:p>
            <a:pPr eaLnBrk="1" hangingPunct="1"/>
            <a:r>
              <a:rPr lang="en-US" altLang="en-US" smtClean="0"/>
              <a:t>Typically follows a slice/dice operation to change the orientation of the displayed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4267200"/>
          </a:xfrm>
          <a:noFill/>
        </p:spPr>
        <p:txBody>
          <a:bodyPr/>
          <a:lstStyle/>
          <a:p>
            <a:pPr eaLnBrk="1" hangingPunct="1"/>
            <a:r>
              <a:rPr lang="en-US" altLang="en-US" sz="2800" smtClean="0"/>
              <a:t>SalesData [New York] [Product*] [Time*]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SalesData [New York] [Time*] [Product*]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Pivot – Example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pPr eaLnBrk="1" hangingPunct="1"/>
            <a:r>
              <a:rPr lang="en-US" altLang="en-US"/>
              <a:t>Store </a:t>
            </a:r>
            <a:r>
              <a:rPr lang="en-US" altLang="en-US" sz="2000"/>
              <a:t>= {New York, San Jose, Dallas, Denver, Cleveland, Boston}</a:t>
            </a:r>
          </a:p>
          <a:p>
            <a:pPr eaLnBrk="1" hangingPunct="1"/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pPr eaLnBrk="1" hangingPunct="1"/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5029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5400"/>
            <a:ext cx="7173913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looked at </a:t>
            </a:r>
            <a:r>
              <a:rPr lang="en-US" altLang="en-US" dirty="0" smtClean="0"/>
              <a:t>various OLAP operations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Analysis </a:t>
            </a:r>
            <a:r>
              <a:rPr lang="en-US" altLang="en-US" dirty="0" smtClean="0"/>
              <a:t>can be done by combining various operations </a:t>
            </a:r>
          </a:p>
          <a:p>
            <a:pPr eaLnBrk="1" hangingPunct="1"/>
            <a:r>
              <a:rPr lang="en-US" altLang="en-US" dirty="0" smtClean="0"/>
              <a:t>The output is descriptive in nature</a:t>
            </a:r>
          </a:p>
          <a:p>
            <a:pPr eaLnBrk="1" hangingPunct="1"/>
            <a:r>
              <a:rPr lang="en-US" altLang="en-US" dirty="0" smtClean="0"/>
              <a:t>Analysts infer and explore further based on the descriptive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Each operation results in some aggregation operator being applied on a set of facts</a:t>
            </a:r>
          </a:p>
          <a:p>
            <a:pPr eaLnBrk="1" hangingPunct="1"/>
            <a:r>
              <a:rPr lang="en-US" altLang="en-US" sz="2800" smtClean="0"/>
              <a:t>Standard operations</a:t>
            </a:r>
          </a:p>
          <a:p>
            <a:pPr lvl="1" eaLnBrk="1" hangingPunct="1"/>
            <a:r>
              <a:rPr lang="en-US" altLang="en-US" sz="2400" smtClean="0"/>
              <a:t>Summarizing across dimensions</a:t>
            </a:r>
          </a:p>
          <a:p>
            <a:pPr lvl="2" eaLnBrk="1" hangingPunct="1"/>
            <a:r>
              <a:rPr lang="en-US" altLang="en-US" sz="2000" smtClean="0"/>
              <a:t>Slice</a:t>
            </a:r>
          </a:p>
          <a:p>
            <a:pPr lvl="2" eaLnBrk="1" hangingPunct="1"/>
            <a:r>
              <a:rPr lang="en-US" altLang="en-US" sz="2000" smtClean="0"/>
              <a:t>Dice</a:t>
            </a:r>
          </a:p>
          <a:p>
            <a:pPr lvl="1" eaLnBrk="1" hangingPunct="1"/>
            <a:r>
              <a:rPr lang="en-US" altLang="en-US" sz="2400" smtClean="0"/>
              <a:t>Summarizing with-in dimensions</a:t>
            </a:r>
          </a:p>
          <a:p>
            <a:pPr lvl="2" eaLnBrk="1" hangingPunct="1"/>
            <a:r>
              <a:rPr lang="en-US" altLang="en-US" sz="2000" smtClean="0"/>
              <a:t>Rollup</a:t>
            </a:r>
          </a:p>
          <a:p>
            <a:pPr lvl="2" eaLnBrk="1" hangingPunct="1"/>
            <a:r>
              <a:rPr lang="en-US" altLang="en-US" sz="2000" smtClean="0"/>
              <a:t>Drill Down</a:t>
            </a:r>
          </a:p>
          <a:p>
            <a:pPr lvl="1" eaLnBrk="1" hangingPunct="1"/>
            <a:r>
              <a:rPr lang="en-US" altLang="en-US" sz="2400" smtClean="0"/>
              <a:t>Pivoting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 is a multi-dimensional schema defined by a 4-tuple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 = {D, V, F, A}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 is a set of dimensions with values d</a:t>
            </a:r>
            <a:r>
              <a:rPr lang="en-US" altLang="en-US" baseline="-25000" smtClean="0"/>
              <a:t>ij</a:t>
            </a:r>
            <a:r>
              <a:rPr lang="en-US" altLang="en-US" smtClean="0"/>
              <a:t> for each dimension D</a:t>
            </a:r>
            <a:r>
              <a:rPr lang="en-US" altLang="en-US" baseline="-25000" smtClean="0"/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 is a set of fact variables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 is a set of facts each fact variable V</a:t>
            </a:r>
            <a:r>
              <a:rPr lang="en-US" altLang="en-US" baseline="-25000" smtClean="0"/>
              <a:t>i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 is a mapping from D</a:t>
            </a:r>
            <a:r>
              <a:rPr lang="en-US" altLang="en-US" baseline="-25000" smtClean="0"/>
              <a:t>1</a:t>
            </a:r>
            <a:r>
              <a:rPr lang="en-US" altLang="en-US" smtClean="0"/>
              <a:t> x D</a:t>
            </a:r>
            <a:r>
              <a:rPr lang="en-US" altLang="en-US" baseline="-25000" smtClean="0"/>
              <a:t>2 … </a:t>
            </a:r>
            <a:r>
              <a:rPr lang="en-US" altLang="en-US" smtClean="0"/>
              <a:t> x D</a:t>
            </a:r>
            <a:r>
              <a:rPr lang="en-US" altLang="en-US" baseline="-25000" smtClean="0"/>
              <a:t>n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en-US" baseline="-25000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 </a:t>
            </a:r>
            <a:r>
              <a:rPr lang="en-US" altLang="en-US" smtClean="0"/>
              <a:t> x </a:t>
            </a:r>
            <a:r>
              <a:rPr lang="en-US" altLang="en-US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en-US" baseline="-25000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2</a:t>
            </a:r>
            <a:r>
              <a:rPr lang="en-US" altLang="en-US" smtClean="0"/>
              <a:t> x….x </a:t>
            </a:r>
            <a:r>
              <a:rPr lang="en-US" altLang="en-US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en-US" baseline="-25000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n </a:t>
            </a:r>
            <a:r>
              <a:rPr lang="en-US" altLang="en-US" smtClean="0"/>
              <a:t>, n = |V| </a:t>
            </a:r>
            <a:endParaRPr lang="en-US" altLang="en-US" smtClean="0">
              <a:solidFill>
                <a:srgbClr val="000000"/>
              </a:solidFill>
              <a:latin typeface="Script MT Bold" pitchFamily="66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is a set of aggregation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Slicing Operation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19400"/>
            <a:ext cx="8610600" cy="3306763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Selection on one dimension of the cube</a:t>
            </a:r>
          </a:p>
          <a:p>
            <a:pPr eaLnBrk="1" hangingPunct="1"/>
            <a:r>
              <a:rPr lang="en-US" altLang="en-US" smtClean="0"/>
              <a:t>Aggregation operators are generally NOT applied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pPr eaLnBrk="1" hangingPunct="1"/>
            <a:r>
              <a:rPr lang="en-US" altLang="en-US"/>
              <a:t>Store </a:t>
            </a:r>
            <a:r>
              <a:rPr lang="en-US" altLang="en-US" sz="2000"/>
              <a:t>= {New York, San Jose, Dallas, Denver, Cleveland, Boston}</a:t>
            </a:r>
          </a:p>
          <a:p>
            <a:pPr eaLnBrk="1" hangingPunct="1"/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pPr eaLnBrk="1" hangingPunct="1"/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Slice – Example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SalesData [New York] [Time*] [Product*]</a:t>
            </a:r>
          </a:p>
          <a:p>
            <a:pPr lvl="1" eaLnBrk="1" hangingPunct="1"/>
            <a:r>
              <a:rPr lang="en-US" altLang="en-US" sz="2400" smtClean="0"/>
              <a:t>Show </a:t>
            </a:r>
            <a:r>
              <a:rPr lang="en-US" altLang="en-US" sz="2400" u="sng" smtClean="0"/>
              <a:t>Sales</a:t>
            </a:r>
            <a:r>
              <a:rPr lang="en-US" altLang="en-US" sz="2400" smtClean="0"/>
              <a:t> in New York for ALL </a:t>
            </a:r>
            <a:r>
              <a:rPr lang="en-US" altLang="en-US" sz="2400" u="sng" smtClean="0"/>
              <a:t>months</a:t>
            </a:r>
            <a:r>
              <a:rPr lang="en-US" altLang="en-US" sz="2400" smtClean="0"/>
              <a:t> and ALL </a:t>
            </a:r>
            <a:r>
              <a:rPr lang="en-US" altLang="en-US" sz="2400" u="sng" smtClean="0"/>
              <a:t>products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 rot="-1368582">
            <a:off x="2590800" y="4662488"/>
            <a:ext cx="3194050" cy="36671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What will the output look like?</a:t>
            </a: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pPr eaLnBrk="1" hangingPunct="1"/>
            <a:r>
              <a:rPr lang="en-US" altLang="en-US"/>
              <a:t>Store </a:t>
            </a:r>
            <a:r>
              <a:rPr lang="en-US" altLang="en-US" sz="2000"/>
              <a:t>= {New York, San Jose, Dallas, Denver, Cleveland, Boston}</a:t>
            </a:r>
          </a:p>
          <a:p>
            <a:pPr eaLnBrk="1" hangingPunct="1"/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pPr eaLnBrk="1" hangingPunct="1"/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  <p:pic>
        <p:nvPicPr>
          <p:cNvPr id="8295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70560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 – A 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SalesData [New York] [Time*] [Product*]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40188"/>
            <a:ext cx="6172200" cy="22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pPr eaLnBrk="1" hangingPunct="1"/>
            <a:r>
              <a:rPr lang="en-US" altLang="en-US"/>
              <a:t>Store </a:t>
            </a:r>
            <a:r>
              <a:rPr lang="en-US" altLang="en-US" sz="2000"/>
              <a:t>= {New York, San Jose, Dallas, Denver, Cleveland, Boston}</a:t>
            </a:r>
          </a:p>
          <a:p>
            <a:pPr eaLnBrk="1" hangingPunct="1"/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pPr eaLnBrk="1" hangingPunct="1"/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524000" y="3382963"/>
            <a:ext cx="6172200" cy="51911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800" b="1"/>
              <a:t>A possible display for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Slice – Example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SalesData [Store*] [Time*] [Coats]</a:t>
            </a:r>
          </a:p>
          <a:p>
            <a:pPr lvl="1" eaLnBrk="1" hangingPunct="1"/>
            <a:r>
              <a:rPr lang="en-US" altLang="en-US" smtClean="0"/>
              <a:t>Show </a:t>
            </a:r>
            <a:r>
              <a:rPr lang="en-US" altLang="en-US" u="sng" smtClean="0"/>
              <a:t>Sales</a:t>
            </a:r>
            <a:r>
              <a:rPr lang="en-US" altLang="en-US" smtClean="0"/>
              <a:t> of Coats for ALL </a:t>
            </a:r>
            <a:r>
              <a:rPr lang="en-US" altLang="en-US" u="sng" smtClean="0"/>
              <a:t>stores</a:t>
            </a:r>
            <a:r>
              <a:rPr lang="en-US" altLang="en-US" smtClean="0"/>
              <a:t> and ALL </a:t>
            </a:r>
            <a:r>
              <a:rPr lang="en-US" altLang="en-US" u="sng" smtClean="0"/>
              <a:t>months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 rot="-1368582">
            <a:off x="2514600" y="3733800"/>
            <a:ext cx="3194050" cy="366713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What will the output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Dicing Operation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19400"/>
            <a:ext cx="8610600" cy="3048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Selection on more than one dimension</a:t>
            </a:r>
          </a:p>
          <a:p>
            <a:pPr eaLnBrk="1" hangingPunct="1"/>
            <a:r>
              <a:rPr lang="en-US" altLang="en-US" smtClean="0"/>
              <a:t>Aggregation operators are generally NOT applied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pPr eaLnBrk="1" hangingPunct="1"/>
            <a:r>
              <a:rPr lang="en-US" altLang="en-US"/>
              <a:t>Store </a:t>
            </a:r>
            <a:r>
              <a:rPr lang="en-US" altLang="en-US" sz="2000"/>
              <a:t>= {New York, San Jose, Dallas, Denver, Cleveland, Boston}</a:t>
            </a:r>
          </a:p>
          <a:p>
            <a:pPr eaLnBrk="1" hangingPunct="1"/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pPr eaLnBrk="1" hangingPunct="1"/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7"/>
          <p:cNvSpPr txBox="1">
            <a:spLocks noChangeArrowheads="1"/>
          </p:cNvSpPr>
          <p:nvPr/>
        </p:nvSpPr>
        <p:spPr bwMode="auto">
          <a:xfrm rot="-1368582">
            <a:off x="2819400" y="5257800"/>
            <a:ext cx="3194050" cy="366713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What will the output look like?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Dice – Example 1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SalesData [New York]</a:t>
            </a:r>
            <a:r>
              <a:rPr lang="en-US" altLang="en-US" sz="2800" smtClean="0">
                <a:solidFill>
                  <a:srgbClr val="FF3300"/>
                </a:solidFill>
              </a:rPr>
              <a:t> [Time*] </a:t>
            </a:r>
            <a:r>
              <a:rPr lang="en-US" altLang="en-US" sz="2800" smtClean="0"/>
              <a:t>[Coats]</a:t>
            </a:r>
          </a:p>
          <a:p>
            <a:pPr lvl="1" eaLnBrk="1" hangingPunct="1"/>
            <a:r>
              <a:rPr lang="en-US" altLang="en-US" sz="2400" smtClean="0"/>
              <a:t>Show the </a:t>
            </a:r>
            <a:r>
              <a:rPr lang="en-US" altLang="en-US" sz="2400" u="sng" smtClean="0"/>
              <a:t>Sales</a:t>
            </a:r>
            <a:r>
              <a:rPr lang="en-US" altLang="en-US" sz="2400" smtClean="0"/>
              <a:t> and </a:t>
            </a:r>
            <a:r>
              <a:rPr lang="en-US" altLang="en-US" sz="2400" u="sng" smtClean="0"/>
              <a:t>Cost</a:t>
            </a:r>
            <a:r>
              <a:rPr lang="en-US" altLang="en-US" sz="2400" smtClean="0"/>
              <a:t> of Coats in New York for EACH month (Jan..Dec)</a:t>
            </a:r>
            <a:endParaRPr lang="en-US" altLang="en-US" sz="2400" u="sng" smtClean="0"/>
          </a:p>
          <a:p>
            <a:pPr eaLnBrk="1" hangingPunct="1"/>
            <a:endParaRPr lang="en-US" altLang="en-US" sz="2800" smtClean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 rot="-1368582">
            <a:off x="2743200" y="5181600"/>
            <a:ext cx="3194050" cy="366713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What will the output look like?</a:t>
            </a: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267200" y="4191000"/>
            <a:ext cx="1143000" cy="2667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pPr eaLnBrk="1" hangingPunct="1"/>
            <a:r>
              <a:rPr lang="en-US" altLang="en-US"/>
              <a:t>Store </a:t>
            </a:r>
            <a:r>
              <a:rPr lang="en-US" altLang="en-US" sz="2000"/>
              <a:t>= {New York, San Jose, Dallas, Denver, Cleveland, Boston}</a:t>
            </a:r>
          </a:p>
          <a:p>
            <a:pPr eaLnBrk="1" hangingPunct="1"/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pPr eaLnBrk="1" hangingPunct="1"/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nimBg="1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</Template>
  <TotalTime>526</TotalTime>
  <Words>1053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OLAP Operations</vt:lpstr>
      <vt:lpstr>Analysis Operations</vt:lpstr>
      <vt:lpstr>Recall</vt:lpstr>
      <vt:lpstr>Slicing Operation</vt:lpstr>
      <vt:lpstr>Slice – Example 1</vt:lpstr>
      <vt:lpstr>Example 1 – A view</vt:lpstr>
      <vt:lpstr>Slice – Example 2</vt:lpstr>
      <vt:lpstr>Dicing Operation</vt:lpstr>
      <vt:lpstr>Dice – Example 1</vt:lpstr>
      <vt:lpstr>Dice – Example 2</vt:lpstr>
      <vt:lpstr>Roll Up Operation</vt:lpstr>
      <vt:lpstr>Roll Up – Example 1</vt:lpstr>
      <vt:lpstr>Roll Up – Example 2</vt:lpstr>
      <vt:lpstr>Roll Up – Example 3</vt:lpstr>
      <vt:lpstr>Drill Down Operation</vt:lpstr>
      <vt:lpstr>Pivot Operation</vt:lpstr>
      <vt:lpstr>Pivot – Example</vt:lpstr>
      <vt:lpstr>Summary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IIITB</cp:lastModifiedBy>
  <cp:revision>117</cp:revision>
  <dcterms:created xsi:type="dcterms:W3CDTF">2011-08-10T00:38:50Z</dcterms:created>
  <dcterms:modified xsi:type="dcterms:W3CDTF">2014-08-04T13:19:29Z</dcterms:modified>
</cp:coreProperties>
</file>