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6" r:id="rId2"/>
    <p:sldId id="275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2" r:id="rId19"/>
    <p:sldId id="271" r:id="rId20"/>
    <p:sldId id="259" r:id="rId21"/>
    <p:sldId id="274" r:id="rId22"/>
    <p:sldId id="283" r:id="rId23"/>
    <p:sldId id="284" r:id="rId24"/>
    <p:sldId id="277" r:id="rId25"/>
    <p:sldId id="278" r:id="rId26"/>
    <p:sldId id="279" r:id="rId27"/>
    <p:sldId id="280" r:id="rId28"/>
    <p:sldId id="286" r:id="rId29"/>
    <p:sldId id="287" r:id="rId30"/>
    <p:sldId id="296" r:id="rId31"/>
    <p:sldId id="288" r:id="rId32"/>
    <p:sldId id="289" r:id="rId33"/>
    <p:sldId id="290" r:id="rId34"/>
    <p:sldId id="299" r:id="rId35"/>
    <p:sldId id="291" r:id="rId36"/>
    <p:sldId id="292" r:id="rId37"/>
    <p:sldId id="293" r:id="rId38"/>
    <p:sldId id="297" r:id="rId39"/>
    <p:sldId id="294" r:id="rId40"/>
    <p:sldId id="298" r:id="rId41"/>
    <p:sldId id="295" r:id="rId42"/>
    <p:sldId id="281" r:id="rId43"/>
    <p:sldId id="282" r:id="rId44"/>
    <p:sldId id="28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01" autoAdjust="0"/>
  </p:normalViewPr>
  <p:slideViewPr>
    <p:cSldViewPr>
      <p:cViewPr varScale="1">
        <p:scale>
          <a:sx n="69" d="100"/>
          <a:sy n="69" d="100"/>
        </p:scale>
        <p:origin x="-20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503CE-A53F-4194-AF69-00205A7109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29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1819F-DCA9-4407-ACC2-5337BA19D50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·  Cardinality data: The cardinality data of a column is the number of distinct values in the column.  It </a:t>
            </a:r>
          </a:p>
          <a:p>
            <a:r>
              <a:rPr lang="en-US" altLang="en-US"/>
              <a:t>is better to know that the cardinality of an indexed column is low or high since an indexing technique </a:t>
            </a:r>
          </a:p>
          <a:p>
            <a:r>
              <a:rPr lang="en-US" altLang="en-US"/>
              <a:t>may work efficiently only with either low cardinality or high cardinality.  </a:t>
            </a:r>
          </a:p>
          <a:p>
            <a:r>
              <a:rPr lang="en-US" altLang="en-US"/>
              <a:t>·  Distribution: The distribution of a column is the occurrence frequency of  each distinct value of the </a:t>
            </a:r>
          </a:p>
          <a:p>
            <a:r>
              <a:rPr lang="en-US" altLang="en-US"/>
              <a:t>column.  The column distribution guides us to determine which index type we should take.    </a:t>
            </a:r>
          </a:p>
          <a:p>
            <a:r>
              <a:rPr lang="en-US" altLang="en-US"/>
              <a:t>·  Value range: The range of values of and indexed column guides us to select an appropriate index </a:t>
            </a:r>
          </a:p>
          <a:p>
            <a:r>
              <a:rPr lang="en-US" altLang="en-US"/>
              <a:t>type. For example, if the range of a high cardinality column is small, an indexing technique based on </a:t>
            </a:r>
          </a:p>
          <a:p>
            <a:r>
              <a:rPr lang="en-US" altLang="en-US"/>
              <a:t>bitmap should be used. Without knowing this information, we might use a B -Tree resulting in a </a:t>
            </a:r>
          </a:p>
          <a:p>
            <a:r>
              <a:rPr lang="en-US" altLang="en-US"/>
              <a:t>degradation of system performance.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04EC9-404F-422C-8345-F0E73FC774D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JOIN indices are more useful in OLAP than in OLTP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A406-9692-4127-8128-95FC099E829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No, the base cuboid is not shown here!</a:t>
            </a: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CE4DB23-68B4-43DB-85BF-509C579D52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507E-AA52-42B0-B3E1-1A74A7D64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4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083CB-8F5B-423B-9C8E-E4429CA48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7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80375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562E37-C32F-4063-8BE1-1FDB1E794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91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DC8F0-C683-415A-A896-E869926A2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27BC2-7C15-419C-83D0-B65FD0AB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54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F46BF-1492-4D96-964A-9EA94EDAC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9C0A5-A18F-4424-BBF4-15DF764AD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45F58-889E-494F-800C-D0D684236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3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ECA52-B301-45A6-898D-29C0A92FE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51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BDA45-9DC5-4191-BD93-484CCE3E7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E1317-2E72-4558-8469-4181CEB2C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258986-B039-4975-99D0-BDC1FBEC7D4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4104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5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OLAP Performance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95800"/>
            <a:ext cx="6858000" cy="1447800"/>
          </a:xfrm>
        </p:spPr>
        <p:txBody>
          <a:bodyPr/>
          <a:lstStyle/>
          <a:p>
            <a:r>
              <a:rPr lang="en-US" altLang="en-US" dirty="0" smtClean="0"/>
              <a:t>DS 707 Data </a:t>
            </a:r>
            <a:r>
              <a:rPr lang="en-US" altLang="en-US" dirty="0"/>
              <a:t>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B-Trees in Data Warehouses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B-Tree indexing is useful when the column cardinality is high</a:t>
            </a:r>
          </a:p>
          <a:p>
            <a:r>
              <a:rPr lang="en-US" altLang="en-US"/>
              <a:t>Works well for key columns of dimension tables</a:t>
            </a:r>
          </a:p>
          <a:p>
            <a:r>
              <a:rPr lang="en-US" altLang="en-US"/>
              <a:t>Is NOT suitable for low cardinality columns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 rot="-1872747">
            <a:off x="7620000" y="3733800"/>
            <a:ext cx="1093788" cy="5191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Why?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Bitmap Index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C is a low cardinality column with values (a, b, c)</a:t>
            </a:r>
          </a:p>
          <a:p>
            <a:r>
              <a:rPr lang="en-US" altLang="en-US"/>
              <a:t>Create three bit vectors b1, b2, b3</a:t>
            </a:r>
          </a:p>
          <a:p>
            <a:r>
              <a:rPr lang="en-US" altLang="en-US"/>
              <a:t>If there are N rows in the table, then the length of the bit vector is also N</a:t>
            </a:r>
          </a:p>
          <a:p>
            <a:r>
              <a:rPr lang="en-US" altLang="en-US"/>
              <a:t>A bit value 1 at position i in the vector b1 indicates that the i-th tuple has value C = a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 rot="-1716628">
            <a:off x="7239000" y="1371600"/>
            <a:ext cx="1384300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Example?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Bitmap Index Example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0010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Domain(A) = {a, b, c}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bitmap index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  <a:p>
            <a:pPr lvl="2">
              <a:buFontTx/>
              <a:buNone/>
            </a:pPr>
            <a:r>
              <a:rPr lang="en-US" altLang="en-US"/>
              <a:t>SELECT …</a:t>
            </a:r>
          </a:p>
          <a:p>
            <a:pPr lvl="2">
              <a:buFontTx/>
              <a:buNone/>
            </a:pPr>
            <a:r>
              <a:rPr lang="en-US" altLang="en-US"/>
              <a:t>FROM T</a:t>
            </a:r>
          </a:p>
          <a:p>
            <a:pPr lvl="2">
              <a:buFontTx/>
              <a:buNone/>
            </a:pPr>
            <a:r>
              <a:rPr lang="en-US" altLang="en-US"/>
              <a:t>WHERE A = b;</a:t>
            </a:r>
          </a:p>
          <a:p>
            <a:r>
              <a:rPr lang="en-US" altLang="en-US"/>
              <a:t>Example 2</a:t>
            </a:r>
          </a:p>
          <a:p>
            <a:pPr lvl="2">
              <a:buFontTx/>
              <a:buNone/>
            </a:pPr>
            <a:r>
              <a:rPr lang="en-US" altLang="en-US"/>
              <a:t>SELECT …</a:t>
            </a:r>
          </a:p>
          <a:p>
            <a:pPr lvl="2">
              <a:buFontTx/>
              <a:buNone/>
            </a:pPr>
            <a:r>
              <a:rPr lang="en-US" altLang="en-US"/>
              <a:t>FROM T</a:t>
            </a:r>
          </a:p>
          <a:p>
            <a:pPr lvl="2">
              <a:buFontTx/>
              <a:buNone/>
            </a:pPr>
            <a:r>
              <a:rPr lang="en-US" altLang="en-US"/>
              <a:t>WHERE A = b OR A = c;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bitmap indices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Whenever a low cardinality column is used in the WHERE clause of a JOIN query, JOIN bitmap indices can be useful</a:t>
            </a:r>
          </a:p>
          <a:p>
            <a:r>
              <a:rPr lang="en-US" altLang="en-US"/>
              <a:t>Example:</a:t>
            </a:r>
          </a:p>
          <a:p>
            <a:pPr lvl="2">
              <a:buFontTx/>
              <a:buNone/>
            </a:pPr>
            <a:r>
              <a:rPr lang="en-US" altLang="en-US"/>
              <a:t>SELECT …</a:t>
            </a:r>
          </a:p>
          <a:p>
            <a:pPr lvl="2">
              <a:buFontTx/>
              <a:buNone/>
            </a:pPr>
            <a:r>
              <a:rPr lang="en-US" altLang="en-US"/>
              <a:t>FROM CUSTOMER C, ACCOUNT A</a:t>
            </a:r>
          </a:p>
          <a:p>
            <a:pPr lvl="2">
              <a:buFontTx/>
              <a:buNone/>
            </a:pPr>
            <a:r>
              <a:rPr lang="en-US" altLang="en-US"/>
              <a:t>WHERE C.Cust_ID = A.Cust_ID</a:t>
            </a:r>
          </a:p>
          <a:p>
            <a:pPr lvl="2">
              <a:buFontTx/>
              <a:buNone/>
            </a:pPr>
            <a:r>
              <a:rPr lang="en-US" altLang="en-US"/>
              <a:t>AND </a:t>
            </a:r>
            <a:r>
              <a:rPr lang="en-US" altLang="en-US" b="1">
                <a:solidFill>
                  <a:schemeClr val="accent2"/>
                </a:solidFill>
              </a:rPr>
              <a:t>C.Gender = ‘F’;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5791200"/>
            <a:ext cx="853440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Here Account can be indexed on Gender even though the original table does not contain the Gender column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30670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 rot="-1716628">
            <a:off x="6718300" y="3784600"/>
            <a:ext cx="2368550" cy="7016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What is the length</a:t>
            </a:r>
          </a:p>
          <a:p>
            <a:r>
              <a:rPr lang="en-US" altLang="en-US" sz="2000" b="1"/>
              <a:t>of the vector?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4" grpId="0" animBg="1"/>
      <p:bldP spid="256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Encoded Bitmap 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While a simple bitmap index contains one vector for each distinct value, a encoded bitmap index uses log2(C) where C is the number of distinct values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Encoded Bitmap Index Example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encoded bitmap index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  <a:p>
            <a:pPr lvl="2">
              <a:buFontTx/>
              <a:buNone/>
            </a:pPr>
            <a:r>
              <a:rPr lang="en-US" altLang="en-US"/>
              <a:t>SELECT …</a:t>
            </a:r>
          </a:p>
          <a:p>
            <a:pPr lvl="2">
              <a:buFontTx/>
              <a:buNone/>
            </a:pPr>
            <a:r>
              <a:rPr lang="en-US" altLang="en-US"/>
              <a:t>FROM T</a:t>
            </a:r>
          </a:p>
          <a:p>
            <a:pPr lvl="2">
              <a:buFontTx/>
              <a:buNone/>
            </a:pPr>
            <a:r>
              <a:rPr lang="en-US" altLang="en-US"/>
              <a:t>WHERE A = b;</a:t>
            </a:r>
          </a:p>
          <a:p>
            <a:r>
              <a:rPr lang="en-US" altLang="en-US"/>
              <a:t>Example 2</a:t>
            </a:r>
          </a:p>
          <a:p>
            <a:pPr lvl="2">
              <a:buFontTx/>
              <a:buNone/>
            </a:pPr>
            <a:r>
              <a:rPr lang="en-US" altLang="en-US"/>
              <a:t>SELECT …</a:t>
            </a:r>
          </a:p>
          <a:p>
            <a:pPr lvl="2">
              <a:buFontTx/>
              <a:buNone/>
            </a:pPr>
            <a:r>
              <a:rPr lang="en-US" altLang="en-US"/>
              <a:t>FROM T</a:t>
            </a:r>
          </a:p>
          <a:p>
            <a:pPr lvl="2">
              <a:buFontTx/>
              <a:buNone/>
            </a:pPr>
            <a:r>
              <a:rPr lang="en-US" altLang="en-US"/>
              <a:t>WHERE A = b OR A = c;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22325"/>
          </a:xfrm>
        </p:spPr>
        <p:txBody>
          <a:bodyPr/>
          <a:lstStyle/>
          <a:p>
            <a:r>
              <a:rPr lang="en-US" altLang="en-US" sz="3600"/>
              <a:t>Bitmap Indices in Data Warehouse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Bitmap indices are used for attributes of dimension tables because they have low cardinality in general</a:t>
            </a:r>
          </a:p>
          <a:p>
            <a:r>
              <a:rPr lang="en-US" altLang="en-US"/>
              <a:t>JOIN bitmap indices are useful because fact tables are always joined with dimension tables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 rot="-1716628">
            <a:off x="7543800" y="3276600"/>
            <a:ext cx="131286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458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Index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JOIN index enables faster computation of JOIN operations</a:t>
            </a:r>
          </a:p>
          <a:p>
            <a:r>
              <a:rPr lang="en-US" altLang="en-US"/>
              <a:t>The tables are “pre-joined” by creating a link between the corresponding tuple identifiers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 rot="-1716628">
            <a:off x="7467600" y="2743200"/>
            <a:ext cx="131286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characteristics of OLAP vs OLTP</a:t>
            </a:r>
          </a:p>
          <a:p>
            <a:r>
              <a:rPr lang="en-US" altLang="en-US"/>
              <a:t>Indexing strategies for OLAP</a:t>
            </a:r>
          </a:p>
          <a:p>
            <a:r>
              <a:rPr lang="en-US" altLang="en-US"/>
              <a:t>Data Partitioning</a:t>
            </a:r>
          </a:p>
          <a:p>
            <a:r>
              <a:rPr lang="en-US" altLang="en-US"/>
              <a:t>Some other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index example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4038600" cy="23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43434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654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JOIN Index in Data Warehouse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JOIN indices work well for single-level joins</a:t>
            </a:r>
          </a:p>
          <a:p>
            <a:r>
              <a:rPr lang="en-US" altLang="en-US"/>
              <a:t>Most of the JOINs in a data warehouse are single-level joins</a:t>
            </a:r>
          </a:p>
          <a:p>
            <a:r>
              <a:rPr lang="en-US" altLang="en-US"/>
              <a:t>JOINs in OLAP are more stable compared to JOINs in OLTP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 rot="-1716628">
            <a:off x="7620000" y="2362200"/>
            <a:ext cx="876300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Why?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 rot="-1716628">
            <a:off x="7467600" y="3810000"/>
            <a:ext cx="131286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So what?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 to (same as?) the concept of a column store</a:t>
            </a:r>
          </a:p>
          <a:p>
            <a:r>
              <a:rPr lang="en-US" altLang="en-US"/>
              <a:t>Only the column values are extracted from a table and stored separately in exactly the same row order</a:t>
            </a:r>
          </a:p>
          <a:p>
            <a:r>
              <a:rPr lang="en-US" altLang="en-US"/>
              <a:t>More column values can be extracted per disk access from a projection index compared to each disk access from a row store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 Index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334000" y="5334000"/>
            <a:ext cx="2724150" cy="5191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Explain in English</a:t>
            </a:r>
            <a:r>
              <a:rPr lang="en-US" altLang="en-US" sz="2800" b="1"/>
              <a:t> </a:t>
            </a:r>
            <a:r>
              <a:rPr lang="en-US" altLang="en-US" sz="2400" b="1">
                <a:solidFill>
                  <a:schemeClr val="accent2"/>
                </a:solidFill>
                <a:sym typeface="ZapfDingbats" pitchFamily="82" charset="2"/>
              </a:rPr>
              <a:t>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 Index - 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Partitioning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with large tables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Fact tables typically run into hundreds of thousands of rows</a:t>
            </a:r>
          </a:p>
          <a:p>
            <a:r>
              <a:rPr lang="en-US" altLang="en-US"/>
              <a:t>Loading takes excessive time</a:t>
            </a:r>
          </a:p>
          <a:p>
            <a:r>
              <a:rPr lang="en-US" altLang="en-US"/>
              <a:t>Building indices takes several hours</a:t>
            </a:r>
          </a:p>
          <a:p>
            <a:r>
              <a:rPr lang="en-US" altLang="en-US"/>
              <a:t>Backup and recovery take a long time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 rot="-1716628">
            <a:off x="3200400" y="4572000"/>
            <a:ext cx="2216150" cy="641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/>
              <a:t>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Partitioning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Partitioning is a systematic way of splitting a single </a:t>
            </a:r>
            <a:r>
              <a:rPr lang="en-US" altLang="en-US">
                <a:solidFill>
                  <a:schemeClr val="accent2"/>
                </a:solidFill>
              </a:rPr>
              <a:t>large</a:t>
            </a:r>
            <a:r>
              <a:rPr lang="en-US" altLang="en-US"/>
              <a:t> table into multiple </a:t>
            </a:r>
            <a:r>
              <a:rPr lang="en-US" altLang="en-US">
                <a:solidFill>
                  <a:schemeClr val="accent2"/>
                </a:solidFill>
              </a:rPr>
              <a:t>smaller</a:t>
            </a:r>
            <a:r>
              <a:rPr lang="en-US" altLang="en-US"/>
              <a:t> tables</a:t>
            </a:r>
          </a:p>
          <a:p>
            <a:r>
              <a:rPr lang="en-US" altLang="en-US"/>
              <a:t>This correspondingly splits the index also from one large index to multiple smaller indices</a:t>
            </a:r>
          </a:p>
          <a:p>
            <a:r>
              <a:rPr lang="en-US" altLang="en-US"/>
              <a:t>Each partition has same logical structure; they vary only their physical structure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1716628">
            <a:off x="7315200" y="4953000"/>
            <a:ext cx="1312863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So what?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partitioning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/>
              <a:t>Vertical partitioning</a:t>
            </a:r>
          </a:p>
          <a:p>
            <a:pPr lvl="1"/>
            <a:r>
              <a:rPr lang="en-US" altLang="en-US"/>
              <a:t>Wide tables are split by grouping </a:t>
            </a:r>
            <a:r>
              <a:rPr lang="en-US" altLang="en-US">
                <a:solidFill>
                  <a:schemeClr val="accent2"/>
                </a:solidFill>
              </a:rPr>
              <a:t>subset of columns</a:t>
            </a:r>
            <a:r>
              <a:rPr lang="en-US" altLang="en-US"/>
              <a:t> together into smaller tables</a:t>
            </a:r>
          </a:p>
          <a:p>
            <a:pPr lvl="1"/>
            <a:r>
              <a:rPr lang="en-US" altLang="en-US"/>
              <a:t>Usually works well for wide dimension tables</a:t>
            </a:r>
          </a:p>
          <a:p>
            <a:r>
              <a:rPr lang="en-US" altLang="en-US"/>
              <a:t>Horizontal partitioning</a:t>
            </a:r>
          </a:p>
          <a:p>
            <a:pPr lvl="1"/>
            <a:r>
              <a:rPr lang="en-US" altLang="en-US"/>
              <a:t>Deep tables are split by extracting subset of rows into smaller tables</a:t>
            </a:r>
          </a:p>
          <a:p>
            <a:pPr lvl="1"/>
            <a:r>
              <a:rPr lang="en-US" altLang="en-US"/>
              <a:t>Usually works well for deep fact tables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 rot="-1716628">
            <a:off x="6396038" y="5926138"/>
            <a:ext cx="1384300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Cube Materialization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 Materialization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cube materialization?</a:t>
            </a:r>
          </a:p>
          <a:p>
            <a:r>
              <a:rPr lang="en-US" altLang="en-US"/>
              <a:t>Dense vs Sparse cubes</a:t>
            </a:r>
          </a:p>
          <a:p>
            <a:r>
              <a:rPr lang="en-US" altLang="en-US"/>
              <a:t>Types of cube materialization</a:t>
            </a:r>
          </a:p>
          <a:p>
            <a:pPr lvl="1"/>
            <a:r>
              <a:rPr lang="en-US" altLang="en-US"/>
              <a:t>Full cube</a:t>
            </a:r>
          </a:p>
          <a:p>
            <a:pPr lvl="1"/>
            <a:r>
              <a:rPr lang="en-US" altLang="en-US"/>
              <a:t>Iceberg cube</a:t>
            </a:r>
          </a:p>
          <a:p>
            <a:pPr lvl="1"/>
            <a:r>
              <a:rPr lang="en-US" altLang="en-US"/>
              <a:t>Shell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 Characteristics - 1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Dense vs Sparse Cubes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r>
              <a:rPr lang="en-US" altLang="en-US" sz="2800"/>
              <a:t>Data may not be available for all combinations of all values of all dimensions</a:t>
            </a:r>
          </a:p>
          <a:p>
            <a:r>
              <a:rPr lang="en-US" altLang="en-US" sz="2800"/>
              <a:t>When the ratio of the number of values available for a given dimension to the total number of dimension values is HIGH, then that dimension is called a </a:t>
            </a:r>
            <a:r>
              <a:rPr lang="en-US" altLang="en-US" sz="2800" b="1">
                <a:solidFill>
                  <a:schemeClr val="accent2"/>
                </a:solidFill>
              </a:rPr>
              <a:t>dense dimension</a:t>
            </a:r>
            <a:r>
              <a:rPr lang="en-US" altLang="en-US" sz="2800"/>
              <a:t> (else it is a </a:t>
            </a:r>
            <a:r>
              <a:rPr lang="en-US" altLang="en-US" sz="2800" b="1">
                <a:solidFill>
                  <a:schemeClr val="accent2"/>
                </a:solidFill>
              </a:rPr>
              <a:t>sparse dimension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A cube that has a large number dense dimensions is called a </a:t>
            </a:r>
            <a:r>
              <a:rPr lang="en-US" altLang="en-US" sz="2800" b="1">
                <a:solidFill>
                  <a:schemeClr val="accent2"/>
                </a:solidFill>
              </a:rPr>
              <a:t>dense cube</a:t>
            </a:r>
            <a:r>
              <a:rPr lang="en-US" altLang="en-US" sz="2800"/>
              <a:t> (else it is a </a:t>
            </a:r>
            <a:r>
              <a:rPr lang="en-US" altLang="en-US" sz="2800" b="1">
                <a:solidFill>
                  <a:schemeClr val="accent2"/>
                </a:solidFill>
              </a:rPr>
              <a:t>sparse cube</a:t>
            </a:r>
            <a:r>
              <a:rPr lang="en-US" altLang="en-US" sz="280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 Materialization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Cube materialization refers to the process of pre-computing the cubes</a:t>
            </a:r>
          </a:p>
          <a:p>
            <a:r>
              <a:rPr lang="en-US" altLang="en-US"/>
              <a:t>Helps in avoiding doing expensive combinations of JOINs, GROUP BY and AGGREGATE functions</a:t>
            </a:r>
          </a:p>
          <a:p>
            <a:r>
              <a:rPr lang="en-US" altLang="en-US"/>
              <a:t>Many vendors support cube materialization (e.g., Materialized views from Oracle)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Cube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possible of combinations of all possible dimensions are computed</a:t>
            </a:r>
          </a:p>
          <a:p>
            <a:r>
              <a:rPr lang="en-US" altLang="en-US"/>
              <a:t>How many cuboids exist in a cube having N dimensions?</a:t>
            </a:r>
          </a:p>
          <a:p>
            <a:r>
              <a:rPr lang="en-US" altLang="en-US"/>
              <a:t>How many cells are there in each cuboid?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Cube - Example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685800" y="6019800"/>
            <a:ext cx="7446963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In a cube with N dimensions, there 2</a:t>
            </a:r>
            <a:r>
              <a:rPr lang="en-US" altLang="en-US" sz="2800" baseline="30000"/>
              <a:t>N</a:t>
            </a:r>
            <a:r>
              <a:rPr lang="en-US" altLang="en-US" sz="2800"/>
              <a:t> cuboids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228600" y="914400"/>
            <a:ext cx="86106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&lt;Store, 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&lt;Sales&gt;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r>
              <a:rPr lang="en-US" altLang="en-US"/>
              <a:t>Store </a:t>
            </a:r>
            <a:r>
              <a:rPr lang="en-US" altLang="en-US" sz="2000"/>
              <a:t>= {Chennai, Delhi, Bangalore, Hyd, Kolkata, Mumbai}</a:t>
            </a:r>
          </a:p>
          <a:p>
            <a:r>
              <a:rPr lang="en-US" altLang="en-US"/>
              <a:t>Time </a:t>
            </a:r>
            <a:r>
              <a:rPr lang="en-US" altLang="en-US" sz="2000"/>
              <a:t>= {Jan, Feb, Mar}</a:t>
            </a:r>
          </a:p>
          <a:p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  <p:sp>
        <p:nvSpPr>
          <p:cNvPr id="44354" name="Text Box 322"/>
          <p:cNvSpPr txBox="1">
            <a:spLocks noChangeArrowheads="1"/>
          </p:cNvSpPr>
          <p:nvPr/>
        </p:nvSpPr>
        <p:spPr bwMode="auto">
          <a:xfrm>
            <a:off x="2057400" y="2438400"/>
            <a:ext cx="472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i="1"/>
              <a:t>List of Cuboids</a:t>
            </a:r>
          </a:p>
          <a:p>
            <a:pPr>
              <a:buFontTx/>
              <a:buAutoNum type="arabicPeriod"/>
            </a:pPr>
            <a:r>
              <a:rPr lang="en-US" altLang="en-US" sz="2400"/>
              <a:t>Store</a:t>
            </a:r>
          </a:p>
          <a:p>
            <a:pPr>
              <a:buFontTx/>
              <a:buAutoNum type="arabicPeriod"/>
            </a:pPr>
            <a:r>
              <a:rPr lang="en-US" altLang="en-US" sz="2400"/>
              <a:t>Time</a:t>
            </a:r>
          </a:p>
          <a:p>
            <a:pPr>
              <a:buFontTx/>
              <a:buAutoNum type="arabicPeriod"/>
            </a:pPr>
            <a:r>
              <a:rPr lang="en-US" altLang="en-US" sz="2400"/>
              <a:t>Product</a:t>
            </a:r>
          </a:p>
          <a:p>
            <a:pPr>
              <a:buFontTx/>
              <a:buAutoNum type="arabicPeriod"/>
            </a:pPr>
            <a:r>
              <a:rPr lang="en-US" altLang="en-US" sz="2400"/>
              <a:t>Store, Time</a:t>
            </a:r>
          </a:p>
          <a:p>
            <a:pPr>
              <a:buFontTx/>
              <a:buAutoNum type="arabicPeriod"/>
            </a:pPr>
            <a:r>
              <a:rPr lang="en-US" altLang="en-US" sz="2400"/>
              <a:t>Store, Product</a:t>
            </a:r>
          </a:p>
          <a:p>
            <a:pPr>
              <a:buFontTx/>
              <a:buAutoNum type="arabicPeriod"/>
            </a:pPr>
            <a:r>
              <a:rPr lang="en-US" altLang="en-US" sz="2400"/>
              <a:t>Time, Product</a:t>
            </a:r>
          </a:p>
          <a:p>
            <a:pPr>
              <a:buFontTx/>
              <a:buAutoNum type="arabicPeriod"/>
            </a:pPr>
            <a:r>
              <a:rPr lang="en-US" altLang="en-US" sz="2400"/>
              <a:t>Store, Time, Product</a:t>
            </a:r>
          </a:p>
          <a:p>
            <a:pPr>
              <a:buFontTx/>
              <a:buAutoNum type="arabicPeriod"/>
            </a:pPr>
            <a:r>
              <a:rPr lang="en-US" altLang="en-US" sz="2400"/>
              <a:t>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Cube Materialization - Example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106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SalesData = { </a:t>
            </a:r>
            <a:r>
              <a:rPr lang="en-US" altLang="en-US" sz="2000">
                <a:solidFill>
                  <a:srgbClr val="FF3399"/>
                </a:solidFill>
              </a:rPr>
              <a:t>&lt;Time, Product&gt;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chemeClr val="accent2"/>
                </a:solidFill>
              </a:rPr>
              <a:t>&lt;Revenue&gt;</a:t>
            </a:r>
            <a:r>
              <a:rPr lang="en-US" altLang="en-US" sz="2000"/>
              <a:t> , </a:t>
            </a:r>
            <a:r>
              <a:rPr lang="en-US" altLang="en-US" sz="2000">
                <a:solidFill>
                  <a:srgbClr val="009900"/>
                </a:solidFill>
              </a:rPr>
              <a:t>&lt;Sum&gt;</a:t>
            </a:r>
            <a:r>
              <a:rPr lang="en-US" altLang="en-US" sz="2000"/>
              <a:t> }</a:t>
            </a:r>
          </a:p>
          <a:p>
            <a:r>
              <a:rPr lang="en-US" altLang="en-US"/>
              <a:t>Time </a:t>
            </a:r>
            <a:r>
              <a:rPr lang="en-US" altLang="en-US" sz="2000"/>
              <a:t>= {Jan, Feb, Mar, Apr, May, Jun, July, Aug, Sep, Oct, Nov, Dec}</a:t>
            </a:r>
          </a:p>
          <a:p>
            <a:r>
              <a:rPr lang="en-US" altLang="en-US"/>
              <a:t>Product </a:t>
            </a:r>
            <a:r>
              <a:rPr lang="en-US" altLang="en-US" sz="2000"/>
              <a:t>= {Hats, Coats}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SalesData – Number of cells?</a:t>
            </a:r>
          </a:p>
        </p:txBody>
      </p:sp>
      <p:grpSp>
        <p:nvGrpSpPr>
          <p:cNvPr id="50630" name="Group 454"/>
          <p:cNvGrpSpPr>
            <a:grpSpLocks/>
          </p:cNvGrpSpPr>
          <p:nvPr/>
        </p:nvGrpSpPr>
        <p:grpSpPr bwMode="auto">
          <a:xfrm>
            <a:off x="914400" y="1066800"/>
            <a:ext cx="6096000" cy="3378200"/>
            <a:chOff x="576" y="1248"/>
            <a:chExt cx="3840" cy="2128"/>
          </a:xfrm>
        </p:grpSpPr>
        <p:sp>
          <p:nvSpPr>
            <p:cNvPr id="50627" name="Rectangle 451"/>
            <p:cNvSpPr>
              <a:spLocks noChangeArrowheads="1"/>
            </p:cNvSpPr>
            <p:nvPr/>
          </p:nvSpPr>
          <p:spPr bwMode="auto">
            <a:xfrm>
              <a:off x="2976" y="1248"/>
              <a:ext cx="1440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 i="1"/>
                <a:t># of cells</a:t>
              </a:r>
            </a:p>
            <a:p>
              <a:r>
                <a:rPr lang="en-US" altLang="en-US" sz="2400"/>
                <a:t>6</a:t>
              </a:r>
            </a:p>
            <a:p>
              <a:r>
                <a:rPr lang="en-US" altLang="en-US" sz="2400"/>
                <a:t>3</a:t>
              </a:r>
            </a:p>
            <a:p>
              <a:r>
                <a:rPr lang="en-US" altLang="en-US" sz="2400"/>
                <a:t>2</a:t>
              </a:r>
            </a:p>
            <a:p>
              <a:r>
                <a:rPr lang="en-US" altLang="en-US" sz="2400"/>
                <a:t>6 X 3</a:t>
              </a:r>
            </a:p>
            <a:p>
              <a:r>
                <a:rPr lang="en-US" altLang="en-US" sz="2400"/>
                <a:t>6 X 2</a:t>
              </a:r>
            </a:p>
            <a:p>
              <a:r>
                <a:rPr lang="en-US" altLang="en-US" sz="2400"/>
                <a:t>3 X 2</a:t>
              </a:r>
            </a:p>
            <a:p>
              <a:r>
                <a:rPr lang="en-US" altLang="en-US" sz="2400"/>
                <a:t>6 X 3 X 2</a:t>
              </a:r>
            </a:p>
            <a:p>
              <a:r>
                <a:rPr lang="en-US" altLang="en-US" sz="2400"/>
                <a:t>1</a:t>
              </a:r>
            </a:p>
          </p:txBody>
        </p:sp>
        <p:sp>
          <p:nvSpPr>
            <p:cNvPr id="50628" name="Text Box 452"/>
            <p:cNvSpPr txBox="1">
              <a:spLocks noChangeArrowheads="1"/>
            </p:cNvSpPr>
            <p:nvPr/>
          </p:nvSpPr>
          <p:spPr bwMode="auto">
            <a:xfrm>
              <a:off x="576" y="1248"/>
              <a:ext cx="2976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 i="1"/>
                <a:t>List of Cuboids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Store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Time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Product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Store, Time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Store, Product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Time, Product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Store, Time, Product</a:t>
              </a:r>
            </a:p>
            <a:p>
              <a:pPr>
                <a:buFontTx/>
                <a:buAutoNum type="arabicPeriod"/>
              </a:pPr>
              <a:r>
                <a:rPr lang="en-US" altLang="en-US" sz="2400"/>
                <a:t>ALL</a:t>
              </a:r>
            </a:p>
          </p:txBody>
        </p:sp>
      </p:grpSp>
      <p:sp>
        <p:nvSpPr>
          <p:cNvPr id="50629" name="Text Box 453"/>
          <p:cNvSpPr txBox="1">
            <a:spLocks noChangeArrowheads="1"/>
          </p:cNvSpPr>
          <p:nvPr/>
        </p:nvSpPr>
        <p:spPr bwMode="auto">
          <a:xfrm>
            <a:off x="457200" y="5486400"/>
            <a:ext cx="8478838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For each cuboid with k dimensions, the number of cells is </a:t>
            </a:r>
            <a:r>
              <a:rPr lang="el-GR" altLang="en-US" sz="3200">
                <a:cs typeface="Arial" charset="0"/>
              </a:rPr>
              <a:t>Π</a:t>
            </a:r>
            <a:r>
              <a:rPr lang="en-US" altLang="en-US" sz="3200">
                <a:cs typeface="Arial" charset="0"/>
              </a:rPr>
              <a:t>(|d</a:t>
            </a:r>
            <a:r>
              <a:rPr lang="en-US" altLang="en-US" sz="3200" baseline="-25000">
                <a:cs typeface="Arial" charset="0"/>
              </a:rPr>
              <a:t>i</a:t>
            </a:r>
            <a:r>
              <a:rPr lang="en-US" altLang="en-US" sz="3200">
                <a:cs typeface="Arial" charset="0"/>
              </a:rPr>
              <a:t>|) for i = 1 .. k</a:t>
            </a:r>
            <a:endParaRPr lang="el-GR" altLang="en-US" sz="3200">
              <a:cs typeface="Arial" charset="0"/>
            </a:endParaRPr>
          </a:p>
        </p:txBody>
      </p:sp>
      <p:sp>
        <p:nvSpPr>
          <p:cNvPr id="50647" name="Rectangle 471"/>
          <p:cNvSpPr>
            <a:spLocks noChangeArrowheads="1"/>
          </p:cNvSpPr>
          <p:nvPr/>
        </p:nvSpPr>
        <p:spPr bwMode="auto">
          <a:xfrm>
            <a:off x="1685925" y="4597400"/>
            <a:ext cx="5153025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Total Number of Cells		84</a:t>
            </a:r>
          </a:p>
        </p:txBody>
      </p:sp>
      <p:sp>
        <p:nvSpPr>
          <p:cNvPr id="50649" name="AutoShape 473"/>
          <p:cNvSpPr>
            <a:spLocks noChangeArrowheads="1"/>
          </p:cNvSpPr>
          <p:nvPr/>
        </p:nvSpPr>
        <p:spPr bwMode="auto">
          <a:xfrm>
            <a:off x="6553200" y="2514600"/>
            <a:ext cx="1981200" cy="381000"/>
          </a:xfrm>
          <a:prstGeom prst="wedgeRectCallout">
            <a:avLst>
              <a:gd name="adj1" fmla="val -70593"/>
              <a:gd name="adj2" fmla="val 2908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Base Cuboid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SalesData – Cuboids</a:t>
            </a:r>
          </a:p>
        </p:txBody>
      </p:sp>
      <p:pic>
        <p:nvPicPr>
          <p:cNvPr id="54229" name="Picture 9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3305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487" name="Picture 11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218916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513" name="Picture 11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2895600"/>
            <a:ext cx="22018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514" name="Text Box 1170"/>
          <p:cNvSpPr txBox="1">
            <a:spLocks noChangeArrowheads="1"/>
          </p:cNvSpPr>
          <p:nvPr/>
        </p:nvSpPr>
        <p:spPr bwMode="auto">
          <a:xfrm rot="-1716628">
            <a:off x="5503863" y="5562600"/>
            <a:ext cx="3640137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Are all cuboids shown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Materialization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Computing aggregates for all the cells in a cube might be expensive</a:t>
            </a:r>
          </a:p>
          <a:p>
            <a:r>
              <a:rPr lang="en-US" altLang="en-US"/>
              <a:t>Identifying a subset of dense cuboids in a large cube and materializing only those cubes is called partial materialization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Iceberg Cube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iceberg cube, we store only those cells whose aggregate value is above a some minimum support threshold</a:t>
            </a:r>
          </a:p>
          <a:p>
            <a:r>
              <a:rPr lang="en-US" altLang="en-US"/>
              <a:t>Helps identify a subset of dense cuboids in a large cube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Iceberg Cube - Example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6300"/>
            <a:ext cx="60198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572000" y="5791200"/>
            <a:ext cx="4237038" cy="8223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Minimum support = 10,000</a:t>
            </a:r>
          </a:p>
          <a:p>
            <a:r>
              <a:rPr lang="en-US" altLang="en-US" sz="2400"/>
              <a:t>Reduces computation by 23%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 Factors - 2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Column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Cardinality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Refers to the number of unique values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Distribution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Refers to the frequency of each unique value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Query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Selectivity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Refers to the number of rows returned by a predicate in proportion to the number rows in the table; higher the ratio, lower the selectivity and vice versa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Low selectivity queries may not make use of index even if it exists (why?)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paths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Join conditions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Iceberg Cube - Example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lum brigh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6300"/>
            <a:ext cx="6019800" cy="57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1905000" y="2362200"/>
            <a:ext cx="5638800" cy="220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3200"/>
              <a:t>But how to identify the icebergs without doing the computation in the first place??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 Cube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shell cube, cuboids only for a </a:t>
            </a:r>
            <a:r>
              <a:rPr lang="en-US" altLang="en-US" u="sng"/>
              <a:t>small number of dimensions</a:t>
            </a:r>
            <a:r>
              <a:rPr lang="en-US" altLang="en-US"/>
              <a:t> are materialized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Other Strategies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strategies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Materialized views</a:t>
            </a:r>
          </a:p>
          <a:p>
            <a:pPr lvl="1"/>
            <a:r>
              <a:rPr lang="en-US" altLang="en-US"/>
              <a:t>Works well for pre-computed summaries</a:t>
            </a:r>
          </a:p>
          <a:p>
            <a:r>
              <a:rPr lang="en-US" altLang="en-US"/>
              <a:t>Parallel Query Processing</a:t>
            </a:r>
          </a:p>
          <a:p>
            <a:pPr lvl="1"/>
            <a:r>
              <a:rPr lang="en-US" altLang="en-US"/>
              <a:t>Works well on partitioned tables</a:t>
            </a:r>
          </a:p>
          <a:p>
            <a:r>
              <a:rPr lang="en-US" altLang="en-US"/>
              <a:t>Disabled referential integrity checks</a:t>
            </a:r>
          </a:p>
          <a:p>
            <a:pPr lvl="1"/>
            <a:r>
              <a:rPr lang="en-US" altLang="en-US"/>
              <a:t>Improves LOAD performance</a:t>
            </a:r>
          </a:p>
          <a:p>
            <a:pPr lvl="1"/>
            <a:endParaRPr lang="en-US" alt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 rot="-1716628">
            <a:off x="7010400" y="4038600"/>
            <a:ext cx="876300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How?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/>
              <a:t>OLAP performance management strategies are different compared to OLTP performance management</a:t>
            </a:r>
          </a:p>
          <a:p>
            <a:r>
              <a:rPr lang="en-US" altLang="en-US"/>
              <a:t>Dimensional modeling distinguishes OLAP from OLTP at the logical design level (does not require vendor support)</a:t>
            </a:r>
          </a:p>
          <a:p>
            <a:r>
              <a:rPr lang="en-US" altLang="en-US"/>
              <a:t>Indexing and other related strategies work at the physical design level (requires vendor support)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Indexing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Indexing in OLAP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B-Tree Index</a:t>
            </a:r>
          </a:p>
          <a:p>
            <a:r>
              <a:rPr lang="en-US" altLang="en-US"/>
              <a:t>Bitmap Index</a:t>
            </a:r>
          </a:p>
          <a:p>
            <a:pPr lvl="1"/>
            <a:r>
              <a:rPr lang="en-US" altLang="en-US"/>
              <a:t>Pure bitmap index</a:t>
            </a:r>
          </a:p>
          <a:p>
            <a:pPr lvl="1"/>
            <a:r>
              <a:rPr lang="en-US" altLang="en-US"/>
              <a:t>Encoded bitmap index</a:t>
            </a:r>
          </a:p>
          <a:p>
            <a:pPr lvl="1"/>
            <a:r>
              <a:rPr lang="en-US" altLang="en-US"/>
              <a:t>Joined bitmap index</a:t>
            </a:r>
          </a:p>
          <a:p>
            <a:r>
              <a:rPr lang="en-US" altLang="en-US"/>
              <a:t>Join Index</a:t>
            </a:r>
          </a:p>
          <a:p>
            <a:r>
              <a:rPr lang="en-US" altLang="en-US"/>
              <a:t>Projection Index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 Index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B-Tree is a multi-level indexing structure</a:t>
            </a:r>
          </a:p>
          <a:p>
            <a:r>
              <a:rPr lang="en-US" altLang="en-US" sz="2800"/>
              <a:t>Because a single-level index is an ordered file, we can create a primary index </a:t>
            </a:r>
            <a:r>
              <a:rPr lang="en-US" altLang="en-US" sz="2800" i="1"/>
              <a:t>to the index itself</a:t>
            </a:r>
            <a:r>
              <a:rPr lang="en-US" altLang="en-US" sz="2800"/>
              <a:t>;</a:t>
            </a:r>
          </a:p>
          <a:p>
            <a:pPr lvl="1"/>
            <a:r>
              <a:rPr lang="en-US" altLang="en-US" sz="2400"/>
              <a:t>In this case, the original index file is called the </a:t>
            </a:r>
            <a:r>
              <a:rPr lang="en-US" altLang="en-US" sz="2400" i="1"/>
              <a:t>first-level index</a:t>
            </a:r>
            <a:r>
              <a:rPr lang="en-US" altLang="en-US" sz="2400"/>
              <a:t> and the index to the index is called the </a:t>
            </a:r>
            <a:r>
              <a:rPr lang="en-US" altLang="en-US" sz="2400" i="1"/>
              <a:t>second-level index</a:t>
            </a:r>
            <a:r>
              <a:rPr lang="en-US" altLang="en-US" sz="2400"/>
              <a:t>.</a:t>
            </a:r>
          </a:p>
          <a:p>
            <a:r>
              <a:rPr lang="en-US" altLang="en-US" sz="2800"/>
              <a:t>We can repeat the process, creating a third, fourth, ..., top level until all entries of the </a:t>
            </a:r>
            <a:r>
              <a:rPr lang="en-US" altLang="en-US" sz="2800" i="1"/>
              <a:t>top level</a:t>
            </a:r>
            <a:r>
              <a:rPr lang="en-US" altLang="en-US" sz="2800"/>
              <a:t> fit in one disk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4340" name="Picture 4" descr="fig14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9144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 Structure</a:t>
            </a:r>
          </a:p>
        </p:txBody>
      </p:sp>
      <p:pic>
        <p:nvPicPr>
          <p:cNvPr id="15364" name="Picture 4" descr="fig14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68363"/>
            <a:ext cx="7772400" cy="54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</Template>
  <TotalTime>383</TotalTime>
  <Words>1548</Words>
  <Application>Microsoft Office PowerPoint</Application>
  <PresentationFormat>On-screen Show (4:3)</PresentationFormat>
  <Paragraphs>223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Verdana</vt:lpstr>
      <vt:lpstr>ZapfDingbats</vt:lpstr>
      <vt:lpstr>blank</vt:lpstr>
      <vt:lpstr>OLAP Performance Management</vt:lpstr>
      <vt:lpstr>Outline</vt:lpstr>
      <vt:lpstr>Query Characteristics - 1</vt:lpstr>
      <vt:lpstr>Query Factors - 2</vt:lpstr>
      <vt:lpstr>Indexing</vt:lpstr>
      <vt:lpstr>Indexing in OLAP systems</vt:lpstr>
      <vt:lpstr>B-Tree Index</vt:lpstr>
      <vt:lpstr>PowerPoint Presentation</vt:lpstr>
      <vt:lpstr>B-Tree Structure</vt:lpstr>
      <vt:lpstr>B-Trees in Data Warehouses</vt:lpstr>
      <vt:lpstr>Bitmap Index</vt:lpstr>
      <vt:lpstr>Bitmap Index Example</vt:lpstr>
      <vt:lpstr>Use of bitmap index</vt:lpstr>
      <vt:lpstr>JOIN bitmap indices</vt:lpstr>
      <vt:lpstr>Encoded Bitmap Index</vt:lpstr>
      <vt:lpstr>Encoded Bitmap Index Example</vt:lpstr>
      <vt:lpstr>Use of encoded bitmap index</vt:lpstr>
      <vt:lpstr>Bitmap Indices in Data Warehouse</vt:lpstr>
      <vt:lpstr>Join Index</vt:lpstr>
      <vt:lpstr>Join index example</vt:lpstr>
      <vt:lpstr>JOIN Index in Data Warehouse</vt:lpstr>
      <vt:lpstr>Projection Index</vt:lpstr>
      <vt:lpstr>Projection Index - Example</vt:lpstr>
      <vt:lpstr>Partitioning</vt:lpstr>
      <vt:lpstr>Issues with large tables</vt:lpstr>
      <vt:lpstr>Data Partitioning</vt:lpstr>
      <vt:lpstr>Types of partitioning</vt:lpstr>
      <vt:lpstr>Cube Materialization</vt:lpstr>
      <vt:lpstr>Cube Materialization</vt:lpstr>
      <vt:lpstr>Dense vs Sparse Cubes</vt:lpstr>
      <vt:lpstr>Cube Materialization</vt:lpstr>
      <vt:lpstr>Full Cube</vt:lpstr>
      <vt:lpstr>Full Cube - Example</vt:lpstr>
      <vt:lpstr>Cube Materialization - Example</vt:lpstr>
      <vt:lpstr>SalesData – Number of cells?</vt:lpstr>
      <vt:lpstr>SalesData – Cuboids</vt:lpstr>
      <vt:lpstr>Partial Materialization</vt:lpstr>
      <vt:lpstr>Iceberg Cube</vt:lpstr>
      <vt:lpstr>Iceberg Cube - Example</vt:lpstr>
      <vt:lpstr>Iceberg Cube - Example</vt:lpstr>
      <vt:lpstr>Shell Cube</vt:lpstr>
      <vt:lpstr>Other Strategies</vt:lpstr>
      <vt:lpstr>Other strategies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for OLAP</dc:title>
  <dc:creator>HOME</dc:creator>
  <cp:lastModifiedBy>IIITB</cp:lastModifiedBy>
  <cp:revision>74</cp:revision>
  <dcterms:created xsi:type="dcterms:W3CDTF">2011-08-24T16:33:03Z</dcterms:created>
  <dcterms:modified xsi:type="dcterms:W3CDTF">2014-08-04T13:20:30Z</dcterms:modified>
</cp:coreProperties>
</file>