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63" r:id="rId4"/>
    <p:sldId id="264"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7379" autoAdjust="0"/>
  </p:normalViewPr>
  <p:slideViewPr>
    <p:cSldViewPr snapToGrid="0" showGuides="1">
      <p:cViewPr>
        <p:scale>
          <a:sx n="70" d="100"/>
          <a:sy n="70" d="100"/>
        </p:scale>
        <p:origin x="754"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3C417-93BD-446E-8802-2C0EEC61BED8}" type="datetimeFigureOut">
              <a:rPr lang="en-GB" smtClean="0"/>
              <a:t>14/12/2015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B6CA68-CCFB-471F-835E-48B361C260EC}" type="slidenum">
              <a:rPr lang="en-GB" smtClean="0"/>
              <a:t>‹#›</a:t>
            </a:fld>
            <a:endParaRPr lang="en-GB"/>
          </a:p>
        </p:txBody>
      </p:sp>
    </p:spTree>
    <p:extLst>
      <p:ext uri="{BB962C8B-B14F-4D97-AF65-F5344CB8AC3E}">
        <p14:creationId xmlns:p14="http://schemas.microsoft.com/office/powerpoint/2010/main" val="191303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6" Type="http://schemas.openxmlformats.org/officeDocument/2006/relationships/hyperlink" Target="https://en.wikipedia.org/wiki/Ada_Lovelace#cite_note-60" TargetMode="External"/><Relationship Id="rId21" Type="http://schemas.openxmlformats.org/officeDocument/2006/relationships/hyperlink" Target="https://en.wikipedia.org/wiki/Ada_Lovelace#cite_note-FOOTNOTEWoolley1999307-57" TargetMode="External"/><Relationship Id="rId34" Type="http://schemas.openxmlformats.org/officeDocument/2006/relationships/hyperlink" Target="https://en.wikipedia.org/w/index.php?title=Grace_Hopper&amp;action=edit&amp;section=4" TargetMode="External"/><Relationship Id="rId42" Type="http://schemas.openxmlformats.org/officeDocument/2006/relationships/hyperlink" Target="https://en.wikipedia.org/wiki/Grace_Hopper#cite_note-21" TargetMode="External"/><Relationship Id="rId47" Type="http://schemas.openxmlformats.org/officeDocument/2006/relationships/hyperlink" Target="https://en.wikipedia.org/wiki/COBOL" TargetMode="External"/><Relationship Id="rId50" Type="http://schemas.openxmlformats.org/officeDocument/2006/relationships/hyperlink" Target="https://en.wikipedia.org/wiki/Machine_code" TargetMode="External"/><Relationship Id="rId55" Type="http://schemas.openxmlformats.org/officeDocument/2006/relationships/hyperlink" Target="https://en.wikipedia.org/wiki/Post_Office_Research_Station" TargetMode="External"/><Relationship Id="rId63" Type="http://schemas.openxmlformats.org/officeDocument/2006/relationships/hyperlink" Target="https://en.wikipedia.org/wiki/Sex_Discrimination_Act_1975" TargetMode="External"/><Relationship Id="rId7" Type="http://schemas.openxmlformats.org/officeDocument/2006/relationships/hyperlink" Target="https://en.wikipedia.org/wiki/Ada_Lovelace#cite_note-FOOTNOTEWoolley1999305-48" TargetMode="External"/><Relationship Id="rId2" Type="http://schemas.openxmlformats.org/officeDocument/2006/relationships/slide" Target="../slides/slide6.xml"/><Relationship Id="rId16" Type="http://schemas.openxmlformats.org/officeDocument/2006/relationships/hyperlink" Target="https://en.wikipedia.org/wiki/Analytical_Engine" TargetMode="External"/><Relationship Id="rId29" Type="http://schemas.openxmlformats.org/officeDocument/2006/relationships/hyperlink" Target="https://en.wikipedia.org/wiki/Computing_Machinery_and_Intelligence" TargetMode="External"/><Relationship Id="rId11" Type="http://schemas.openxmlformats.org/officeDocument/2006/relationships/hyperlink" Target="https://en.wikipedia.org/wiki/Ada_Lovelace#cite_note-FOOTNOTEWoolley1999335-51" TargetMode="External"/><Relationship Id="rId24" Type="http://schemas.openxmlformats.org/officeDocument/2006/relationships/hyperlink" Target="https://en.wikipedia.org/wiki/Ada_Lovelace#cite_note-59" TargetMode="External"/><Relationship Id="rId32" Type="http://schemas.openxmlformats.org/officeDocument/2006/relationships/hyperlink" Target="https://en.wikipedia.org/wiki/Benjamin_Woolley" TargetMode="External"/><Relationship Id="rId37" Type="http://schemas.openxmlformats.org/officeDocument/2006/relationships/hyperlink" Target="https://en.wikipedia.org/wiki/Grace_Hopper#cite_note-Ogilvie-17" TargetMode="External"/><Relationship Id="rId40" Type="http://schemas.openxmlformats.org/officeDocument/2006/relationships/hyperlink" Target="https://en.wikipedia.org/wiki/A-0_programming_language" TargetMode="External"/><Relationship Id="rId45" Type="http://schemas.openxmlformats.org/officeDocument/2006/relationships/hyperlink" Target="https://en.wikipedia.org/w/index.php?title=Grace_Hopper&amp;action=edit&amp;section=5" TargetMode="External"/><Relationship Id="rId53" Type="http://schemas.openxmlformats.org/officeDocument/2006/relationships/hyperlink" Target="https://en.wikipedia.org/wiki/Grace_Hopper#cite_note-KBW-19" TargetMode="External"/><Relationship Id="rId58" Type="http://schemas.openxmlformats.org/officeDocument/2006/relationships/hyperlink" Target="https://en.wikipedia.org/wiki/ICT_1301" TargetMode="External"/><Relationship Id="rId66" Type="http://schemas.openxmlformats.org/officeDocument/2006/relationships/hyperlink" Target="https://en.wikipedia.org/wiki/Steve_Shirley#cite_note-shropstar-1" TargetMode="External"/><Relationship Id="rId5" Type="http://schemas.openxmlformats.org/officeDocument/2006/relationships/hyperlink" Target="https://en.wikipedia.org/wiki/Mesmerism" TargetMode="External"/><Relationship Id="rId61" Type="http://schemas.openxmlformats.org/officeDocument/2006/relationships/hyperlink" Target="https://en.wikipedia.org/wiki/Steria" TargetMode="External"/><Relationship Id="rId19" Type="http://schemas.openxmlformats.org/officeDocument/2006/relationships/hyperlink" Target="https://en.wikipedia.org/wiki/Ada_Lovelace#cite_note-FOOTNOTEWoolley1999267-56" TargetMode="External"/><Relationship Id="rId14" Type="http://schemas.openxmlformats.org/officeDocument/2006/relationships/hyperlink" Target="https://en.wikipedia.org/wiki/Ada_Lovelace#cite_note-FOOTNOTEToole1998xi-53" TargetMode="External"/><Relationship Id="rId22" Type="http://schemas.openxmlformats.org/officeDocument/2006/relationships/hyperlink" Target="https://en.wikipedia.org/wiki/Ada_Lovelace#cite_note-58" TargetMode="External"/><Relationship Id="rId27" Type="http://schemas.openxmlformats.org/officeDocument/2006/relationships/hyperlink" Target="https://en.wikipedia.org/wiki/Artificial_intelligence" TargetMode="External"/><Relationship Id="rId30" Type="http://schemas.openxmlformats.org/officeDocument/2006/relationships/hyperlink" Target="https://en.wikipedia.org/wiki/Richard_Taylor_(editor)" TargetMode="External"/><Relationship Id="rId35" Type="http://schemas.openxmlformats.org/officeDocument/2006/relationships/hyperlink" Target="https://en.wikipedia.org/wiki/Eckert%E2%80%93Mauchly_Computer_Corporation" TargetMode="External"/><Relationship Id="rId43" Type="http://schemas.openxmlformats.org/officeDocument/2006/relationships/hyperlink" Target="https://en.wikipedia.org/wiki/MATH-MATIC" TargetMode="External"/><Relationship Id="rId48" Type="http://schemas.openxmlformats.org/officeDocument/2006/relationships/hyperlink" Target="https://en.wikipedia.org/wiki/IBM" TargetMode="External"/><Relationship Id="rId56" Type="http://schemas.openxmlformats.org/officeDocument/2006/relationships/hyperlink" Target="https://en.wikipedia.org/wiki/Machine_language" TargetMode="External"/><Relationship Id="rId64" Type="http://schemas.openxmlformats.org/officeDocument/2006/relationships/hyperlink" Target="https://en.wikipedia.org/wiki/Steve_Shirley#cite_note-steve-9" TargetMode="External"/><Relationship Id="rId8" Type="http://schemas.openxmlformats.org/officeDocument/2006/relationships/hyperlink" Target="https://en.wikipedia.org/wiki/Ada_Lovelace#cite_note-FOOTNOTEWoolley1999310.E2.80.9314-49" TargetMode="External"/><Relationship Id="rId51" Type="http://schemas.openxmlformats.org/officeDocument/2006/relationships/hyperlink" Target="https://en.wikipedia.org/wiki/Assembly_language" TargetMode="External"/><Relationship Id="rId3" Type="http://schemas.openxmlformats.org/officeDocument/2006/relationships/hyperlink" Target="https://en.wikipedia.org/wiki/Phrenology" TargetMode="External"/><Relationship Id="rId12" Type="http://schemas.openxmlformats.org/officeDocument/2006/relationships/hyperlink" Target="https://en.wikipedia.org/wiki/Difference_Engine" TargetMode="External"/><Relationship Id="rId17" Type="http://schemas.openxmlformats.org/officeDocument/2006/relationships/hyperlink" Target="https://en.wikipedia.org/wiki/Ada_Lovelace#cite_note-FOOTNOTEMenabrea1843-54" TargetMode="External"/><Relationship Id="rId25" Type="http://schemas.openxmlformats.org/officeDocument/2006/relationships/hyperlink" Target="https://en.wikipedia.org/wiki/Ada_Lovelace#cite_note-Annals_of_the_History_of_Computing-1" TargetMode="External"/><Relationship Id="rId33" Type="http://schemas.openxmlformats.org/officeDocument/2006/relationships/hyperlink" Target="https://en.wikipedia.org/wiki/Ada_Lovelace#cite_note-FOOTNOTEWoolley1999277.E2.80.9380-61" TargetMode="External"/><Relationship Id="rId38" Type="http://schemas.openxmlformats.org/officeDocument/2006/relationships/hyperlink" Target="https://en.wikipedia.org/wiki/Remington_Rand" TargetMode="External"/><Relationship Id="rId46" Type="http://schemas.openxmlformats.org/officeDocument/2006/relationships/hyperlink" Target="https://en.wikipedia.org/wiki/CODASYL" TargetMode="External"/><Relationship Id="rId59" Type="http://schemas.openxmlformats.org/officeDocument/2006/relationships/hyperlink" Target="https://en.wikipedia.org/wiki/Xansa" TargetMode="External"/><Relationship Id="rId67" Type="http://schemas.openxmlformats.org/officeDocument/2006/relationships/hyperlink" Target="https://en.wikipedia.org/wiki/Steve_Shirley#cite_note-10" TargetMode="External"/><Relationship Id="rId20" Type="http://schemas.openxmlformats.org/officeDocument/2006/relationships/hyperlink" Target="https://en.wikipedia.org/wiki/Michael_Faraday" TargetMode="External"/><Relationship Id="rId41" Type="http://schemas.openxmlformats.org/officeDocument/2006/relationships/hyperlink" Target="https://en.wikipedia.org/wiki/Grace_Hopper#cite_note-mcgee2004-20" TargetMode="External"/><Relationship Id="rId54" Type="http://schemas.openxmlformats.org/officeDocument/2006/relationships/hyperlink" Target="https://en.wikipedia.org/wiki/Steve_Shirley#cite_note-:0-6" TargetMode="External"/><Relationship Id="rId62" Type="http://schemas.openxmlformats.org/officeDocument/2006/relationships/hyperlink" Target="https://en.wikipedia.org/wiki/Steve_Shirley#cite_note-let_it_go-8" TargetMode="External"/><Relationship Id="rId1" Type="http://schemas.openxmlformats.org/officeDocument/2006/relationships/notesMaster" Target="../notesMasters/notesMaster1.xml"/><Relationship Id="rId6" Type="http://schemas.openxmlformats.org/officeDocument/2006/relationships/hyperlink" Target="https://en.wikipedia.org/wiki/Ada_Lovelace#cite_note-FOOTNOTEWoolley1999232.E2.80.9333-47" TargetMode="External"/><Relationship Id="rId15" Type="http://schemas.openxmlformats.org/officeDocument/2006/relationships/hyperlink" Target="https://en.wikipedia.org/wiki/Luigi_Menabrea" TargetMode="External"/><Relationship Id="rId23" Type="http://schemas.openxmlformats.org/officeDocument/2006/relationships/hyperlink" Target="https://en.wikipedia.org/wiki/Bernoulli_numbers" TargetMode="External"/><Relationship Id="rId28" Type="http://schemas.openxmlformats.org/officeDocument/2006/relationships/hyperlink" Target="https://en.wikipedia.org/wiki/Alan_Turing" TargetMode="External"/><Relationship Id="rId36" Type="http://schemas.openxmlformats.org/officeDocument/2006/relationships/hyperlink" Target="https://en.wikipedia.org/wiki/UNIVAC_I" TargetMode="External"/><Relationship Id="rId49" Type="http://schemas.openxmlformats.org/officeDocument/2006/relationships/hyperlink" Target="https://en.wikipedia.org/wiki/COMTRAN" TargetMode="External"/><Relationship Id="rId57" Type="http://schemas.openxmlformats.org/officeDocument/2006/relationships/hyperlink" Target="https://en.wikipedia.org/wiki/Steve_Shirley#cite_note-7" TargetMode="External"/><Relationship Id="rId10" Type="http://schemas.openxmlformats.org/officeDocument/2006/relationships/hyperlink" Target="https://en.wikipedia.org/wiki/Ada_Lovelace#cite_note-FOOTNOTEWoolley1999315.E2.80.9317-50" TargetMode="External"/><Relationship Id="rId31" Type="http://schemas.openxmlformats.org/officeDocument/2006/relationships/hyperlink" Target="https://en.wikipedia.org/wiki/Scientific_Memoirs" TargetMode="External"/><Relationship Id="rId44" Type="http://schemas.openxmlformats.org/officeDocument/2006/relationships/hyperlink" Target="https://en.wikipedia.org/wiki/FLOW-MATIC" TargetMode="External"/><Relationship Id="rId52" Type="http://schemas.openxmlformats.org/officeDocument/2006/relationships/hyperlink" Target="https://en.wikipedia.org/wiki/Grace_Hopper#cite_note-KWB-22" TargetMode="External"/><Relationship Id="rId60" Type="http://schemas.openxmlformats.org/officeDocument/2006/relationships/hyperlink" Target="https://en.wikipedia.org/wiki/Steve_Shirley#cite_note-shropstar2-3" TargetMode="External"/><Relationship Id="rId65" Type="http://schemas.openxmlformats.org/officeDocument/2006/relationships/hyperlink" Target="https://en.wikipedia.org/wiki/Concorde" TargetMode="External"/><Relationship Id="rId4" Type="http://schemas.openxmlformats.org/officeDocument/2006/relationships/hyperlink" Target="https://en.wikipedia.org/wiki/Ada_Lovelace#cite_note-FOOTNOTEWoolley1999198-46" TargetMode="External"/><Relationship Id="rId9" Type="http://schemas.openxmlformats.org/officeDocument/2006/relationships/hyperlink" Target="https://en.wikipedia.org/wiki/Karl_von_Reichenbach" TargetMode="External"/><Relationship Id="rId13" Type="http://schemas.openxmlformats.org/officeDocument/2006/relationships/hyperlink" Target="https://en.wikipedia.org/wiki/Ada_Lovelace#cite_note-FOOTNOTEToole199836.E2.80.9338-52" TargetMode="External"/><Relationship Id="rId18" Type="http://schemas.openxmlformats.org/officeDocument/2006/relationships/hyperlink" Target="https://en.wikipedia.org/wiki/Ada_Lovelace#cite_note-FOOTNOTEWoolley1999265-55" TargetMode="External"/><Relationship Id="rId39" Type="http://schemas.openxmlformats.org/officeDocument/2006/relationships/hyperlink" Target="https://en.wikipedia.org/wiki/Compiler"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Every organisation</a:t>
            </a:r>
            <a:r>
              <a:rPr lang="en-GB" baseline="0" dirty="0" smtClean="0"/>
              <a:t> uses IT today, you will in most careers</a:t>
            </a:r>
          </a:p>
          <a:p>
            <a:r>
              <a:rPr lang="en-GB" baseline="0" dirty="0" smtClean="0"/>
              <a:t>But in most jobs you will used IT as a consumer as you do at home</a:t>
            </a:r>
          </a:p>
          <a:p>
            <a:endParaRPr lang="en-GB" dirty="0"/>
          </a:p>
        </p:txBody>
      </p:sp>
      <p:sp>
        <p:nvSpPr>
          <p:cNvPr id="4" name="Slide Number Placeholder 3"/>
          <p:cNvSpPr>
            <a:spLocks noGrp="1"/>
          </p:cNvSpPr>
          <p:nvPr>
            <p:ph type="sldNum" sz="quarter" idx="10"/>
          </p:nvPr>
        </p:nvSpPr>
        <p:spPr/>
        <p:txBody>
          <a:bodyPr/>
          <a:lstStyle/>
          <a:p>
            <a:fld id="{E9B6CA68-CCFB-471F-835E-48B361C260EC}" type="slidenum">
              <a:rPr lang="en-GB" smtClean="0"/>
              <a:t>3</a:t>
            </a:fld>
            <a:endParaRPr lang="en-GB"/>
          </a:p>
        </p:txBody>
      </p:sp>
    </p:spTree>
    <p:extLst>
      <p:ext uri="{BB962C8B-B14F-4D97-AF65-F5344CB8AC3E}">
        <p14:creationId xmlns:p14="http://schemas.microsoft.com/office/powerpoint/2010/main" val="4937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of these exist</a:t>
            </a:r>
            <a:r>
              <a:rPr lang="en-GB" baseline="0" dirty="0" smtClean="0"/>
              <a:t> in most companies </a:t>
            </a:r>
          </a:p>
          <a:p>
            <a:r>
              <a:rPr lang="en-GB" baseline="0" dirty="0" smtClean="0"/>
              <a:t>Some only in software development companies</a:t>
            </a:r>
            <a:endParaRPr lang="en-GB" dirty="0"/>
          </a:p>
        </p:txBody>
      </p:sp>
      <p:sp>
        <p:nvSpPr>
          <p:cNvPr id="4" name="Slide Number Placeholder 3"/>
          <p:cNvSpPr>
            <a:spLocks noGrp="1"/>
          </p:cNvSpPr>
          <p:nvPr>
            <p:ph type="sldNum" sz="quarter" idx="10"/>
          </p:nvPr>
        </p:nvSpPr>
        <p:spPr/>
        <p:txBody>
          <a:bodyPr/>
          <a:lstStyle/>
          <a:p>
            <a:fld id="{E9B6CA68-CCFB-471F-835E-48B361C260EC}" type="slidenum">
              <a:rPr lang="en-GB" smtClean="0"/>
              <a:t>5</a:t>
            </a:fld>
            <a:endParaRPr lang="en-GB"/>
          </a:p>
        </p:txBody>
      </p:sp>
    </p:spTree>
    <p:extLst>
      <p:ext uri="{BB962C8B-B14F-4D97-AF65-F5344CB8AC3E}">
        <p14:creationId xmlns:p14="http://schemas.microsoft.com/office/powerpoint/2010/main" val="64913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Ada Lovelace</a:t>
            </a:r>
          </a:p>
          <a:p>
            <a:r>
              <a:rPr lang="en-GB" sz="1200" b="0" i="0" kern="1200" dirty="0" smtClean="0">
                <a:solidFill>
                  <a:schemeClr val="tx1"/>
                </a:solidFill>
                <a:effectLst/>
                <a:latin typeface="+mn-lt"/>
                <a:ea typeface="+mn-ea"/>
                <a:cs typeface="+mn-cs"/>
              </a:rPr>
              <a:t>Throughout her life, Lovelace was strongly interested in scientific developments and fads of the day, including </a:t>
            </a:r>
            <a:r>
              <a:rPr lang="en-GB" sz="1200" b="0" i="0" u="none" strike="noStrike" kern="1200" dirty="0" smtClean="0">
                <a:solidFill>
                  <a:schemeClr val="tx1"/>
                </a:solidFill>
                <a:effectLst/>
                <a:latin typeface="+mn-lt"/>
                <a:ea typeface="+mn-ea"/>
                <a:cs typeface="+mn-cs"/>
                <a:hlinkClick r:id="rId3" tooltip="Phrenology"/>
              </a:rPr>
              <a:t>phrenology</a:t>
            </a:r>
            <a:r>
              <a:rPr lang="en-GB" sz="1200" b="0" i="0" u="none" strike="noStrike" kern="1200" baseline="30000" dirty="0" smtClean="0">
                <a:solidFill>
                  <a:schemeClr val="tx1"/>
                </a:solidFill>
                <a:effectLst/>
                <a:latin typeface="+mn-lt"/>
                <a:ea typeface="+mn-ea"/>
                <a:cs typeface="+mn-cs"/>
                <a:hlinkClick r:id="rId4"/>
              </a:rPr>
              <a:t>[45]</a:t>
            </a:r>
            <a:r>
              <a:rPr lang="en-GB" sz="1200" b="0" i="0" kern="1200" dirty="0" smtClean="0">
                <a:solidFill>
                  <a:schemeClr val="tx1"/>
                </a:solidFill>
                <a:effectLst/>
                <a:latin typeface="+mn-lt"/>
                <a:ea typeface="+mn-ea"/>
                <a:cs typeface="+mn-cs"/>
              </a:rPr>
              <a:t> and </a:t>
            </a:r>
            <a:r>
              <a:rPr lang="en-GB" sz="1200" b="0" i="0" u="none" strike="noStrike" kern="1200" dirty="0" smtClean="0">
                <a:solidFill>
                  <a:schemeClr val="tx1"/>
                </a:solidFill>
                <a:effectLst/>
                <a:latin typeface="+mn-lt"/>
                <a:ea typeface="+mn-ea"/>
                <a:cs typeface="+mn-cs"/>
                <a:hlinkClick r:id="rId5" tooltip="Mesmerism"/>
              </a:rPr>
              <a:t>mesmerism</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6"/>
              </a:rPr>
              <a:t>[46]</a:t>
            </a:r>
            <a:r>
              <a:rPr lang="en-GB" sz="1200" b="0" i="0" kern="1200" dirty="0" smtClean="0">
                <a:solidFill>
                  <a:schemeClr val="tx1"/>
                </a:solidFill>
                <a:effectLst/>
                <a:latin typeface="+mn-lt"/>
                <a:ea typeface="+mn-ea"/>
                <a:cs typeface="+mn-cs"/>
              </a:rPr>
              <a:t> After her work with Babbage, Lovelace continued to work on other projects. In 1844 she commented to a friend </a:t>
            </a:r>
            <a:r>
              <a:rPr lang="en-GB" sz="1200" b="0" i="0" kern="1200" dirty="0" err="1" smtClean="0">
                <a:solidFill>
                  <a:schemeClr val="tx1"/>
                </a:solidFill>
                <a:effectLst/>
                <a:latin typeface="+mn-lt"/>
                <a:ea typeface="+mn-ea"/>
                <a:cs typeface="+mn-cs"/>
              </a:rPr>
              <a:t>Woronzow</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Greig</a:t>
            </a:r>
            <a:r>
              <a:rPr lang="en-GB" sz="1200" b="0" i="0" kern="1200" dirty="0" smtClean="0">
                <a:solidFill>
                  <a:schemeClr val="tx1"/>
                </a:solidFill>
                <a:effectLst/>
                <a:latin typeface="+mn-lt"/>
                <a:ea typeface="+mn-ea"/>
                <a:cs typeface="+mn-cs"/>
              </a:rPr>
              <a:t> about her desire to create a mathematical model for how the brain gives rise to thoughts and nerves to feelings ("a calculus of the nervous system").</a:t>
            </a:r>
            <a:r>
              <a:rPr lang="en-GB" sz="1200" b="0" i="0" u="none" strike="noStrike" kern="1200" baseline="30000" dirty="0" smtClean="0">
                <a:solidFill>
                  <a:schemeClr val="tx1"/>
                </a:solidFill>
                <a:effectLst/>
                <a:latin typeface="+mn-lt"/>
                <a:ea typeface="+mn-ea"/>
                <a:cs typeface="+mn-cs"/>
                <a:hlinkClick r:id="rId7"/>
              </a:rPr>
              <a:t>[47]</a:t>
            </a:r>
            <a:r>
              <a:rPr lang="en-GB" sz="1200" b="0" i="0" kern="1200" dirty="0" smtClean="0">
                <a:solidFill>
                  <a:schemeClr val="tx1"/>
                </a:solidFill>
                <a:effectLst/>
                <a:latin typeface="+mn-lt"/>
                <a:ea typeface="+mn-ea"/>
                <a:cs typeface="+mn-cs"/>
              </a:rPr>
              <a:t> She never achieved this, however. In part, her interest in the brain came from a long-running pre-occupation, inherited from her mother, about her 'potential' madness. As part of her research into this project, she visited the electrical engineer Andrew Crosse in 1844 to learn how to carry out electrical experiments.</a:t>
            </a:r>
            <a:r>
              <a:rPr lang="en-GB" sz="1200" b="0" i="0" u="none" strike="noStrike" kern="1200" baseline="30000" dirty="0" smtClean="0">
                <a:solidFill>
                  <a:schemeClr val="tx1"/>
                </a:solidFill>
                <a:effectLst/>
                <a:latin typeface="+mn-lt"/>
                <a:ea typeface="+mn-ea"/>
                <a:cs typeface="+mn-cs"/>
                <a:hlinkClick r:id="rId8"/>
              </a:rPr>
              <a:t>[48]</a:t>
            </a:r>
            <a:r>
              <a:rPr lang="en-GB" sz="1200" b="0" i="0" kern="1200" dirty="0" smtClean="0">
                <a:solidFill>
                  <a:schemeClr val="tx1"/>
                </a:solidFill>
                <a:effectLst/>
                <a:latin typeface="+mn-lt"/>
                <a:ea typeface="+mn-ea"/>
                <a:cs typeface="+mn-cs"/>
              </a:rPr>
              <a:t> In the same year, she wrote a review of a paper by Baron </a:t>
            </a:r>
            <a:r>
              <a:rPr lang="en-GB" sz="1200" b="0" i="0" u="none" strike="noStrike" kern="1200" dirty="0" smtClean="0">
                <a:solidFill>
                  <a:schemeClr val="tx1"/>
                </a:solidFill>
                <a:effectLst/>
                <a:latin typeface="+mn-lt"/>
                <a:ea typeface="+mn-ea"/>
                <a:cs typeface="+mn-cs"/>
                <a:hlinkClick r:id="rId9" tooltip="Karl von Reichenbach"/>
              </a:rPr>
              <a:t>Karl von </a:t>
            </a:r>
            <a:r>
              <a:rPr lang="en-GB" sz="1200" b="0" i="0" u="none" strike="noStrike" kern="1200" dirty="0" err="1" smtClean="0">
                <a:solidFill>
                  <a:schemeClr val="tx1"/>
                </a:solidFill>
                <a:effectLst/>
                <a:latin typeface="+mn-lt"/>
                <a:ea typeface="+mn-ea"/>
                <a:cs typeface="+mn-cs"/>
                <a:hlinkClick r:id="rId9" tooltip="Karl von Reichenbach"/>
              </a:rPr>
              <a:t>Reichenbach</a:t>
            </a:r>
            <a:r>
              <a:rPr lang="en-GB" sz="1200" b="0" i="0" kern="1200" dirty="0" smtClean="0">
                <a:solidFill>
                  <a:schemeClr val="tx1"/>
                </a:solidFill>
                <a:effectLst/>
                <a:latin typeface="+mn-lt"/>
                <a:ea typeface="+mn-ea"/>
                <a:cs typeface="+mn-cs"/>
              </a:rPr>
              <a:t>, </a:t>
            </a:r>
            <a:r>
              <a:rPr lang="en-GB" sz="1200" b="0" i="1" kern="1200" dirty="0" smtClean="0">
                <a:solidFill>
                  <a:schemeClr val="tx1"/>
                </a:solidFill>
                <a:effectLst/>
                <a:latin typeface="+mn-lt"/>
                <a:ea typeface="+mn-ea"/>
                <a:cs typeface="+mn-cs"/>
              </a:rPr>
              <a:t>Researches on Magnetism</a:t>
            </a:r>
            <a:r>
              <a:rPr lang="en-GB" sz="1200" b="0" i="0" kern="1200" dirty="0" smtClean="0">
                <a:solidFill>
                  <a:schemeClr val="tx1"/>
                </a:solidFill>
                <a:effectLst/>
                <a:latin typeface="+mn-lt"/>
                <a:ea typeface="+mn-ea"/>
                <a:cs typeface="+mn-cs"/>
              </a:rPr>
              <a:t>, but this was not published and does not appear to have progressed past the first draft.</a:t>
            </a:r>
            <a:r>
              <a:rPr lang="en-GB" sz="1200" b="0" i="0" u="none" strike="noStrike" kern="1200" baseline="30000" dirty="0" smtClean="0">
                <a:solidFill>
                  <a:schemeClr val="tx1"/>
                </a:solidFill>
                <a:effectLst/>
                <a:latin typeface="+mn-lt"/>
                <a:ea typeface="+mn-ea"/>
                <a:cs typeface="+mn-cs"/>
                <a:hlinkClick r:id="rId10"/>
              </a:rPr>
              <a:t>[49]</a:t>
            </a:r>
            <a:r>
              <a:rPr lang="en-GB" sz="1200" b="0" i="0" kern="1200" dirty="0" smtClean="0">
                <a:solidFill>
                  <a:schemeClr val="tx1"/>
                </a:solidFill>
                <a:effectLst/>
                <a:latin typeface="+mn-lt"/>
                <a:ea typeface="+mn-ea"/>
                <a:cs typeface="+mn-cs"/>
              </a:rPr>
              <a:t> In 1851, the year before her cancer struck, she wrote to her mother mentioning "certain productions" she was working on regarding the relation of maths and music.</a:t>
            </a:r>
            <a:r>
              <a:rPr lang="en-GB" sz="1200" b="0" i="0" u="none" strike="noStrike" kern="1200" baseline="30000" dirty="0" smtClean="0">
                <a:solidFill>
                  <a:schemeClr val="tx1"/>
                </a:solidFill>
                <a:effectLst/>
                <a:latin typeface="+mn-lt"/>
                <a:ea typeface="+mn-ea"/>
                <a:cs typeface="+mn-cs"/>
                <a:hlinkClick r:id="rId11"/>
              </a:rPr>
              <a:t>[50]</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Lovelace first met Babbage in June 1833, through their mutual friend Mary Somerville. Later that month Babbage invited Lovelace to see the prototype for his </a:t>
            </a:r>
            <a:r>
              <a:rPr lang="en-GB" sz="1200" b="0" i="0" u="none" strike="noStrike" kern="1200" dirty="0" smtClean="0">
                <a:solidFill>
                  <a:schemeClr val="tx1"/>
                </a:solidFill>
                <a:effectLst/>
                <a:latin typeface="+mn-lt"/>
                <a:ea typeface="+mn-ea"/>
                <a:cs typeface="+mn-cs"/>
                <a:hlinkClick r:id="rId12" tooltip="Difference Engine"/>
              </a:rPr>
              <a:t>Difference Engine</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13"/>
              </a:rPr>
              <a:t>[51]</a:t>
            </a:r>
            <a:r>
              <a:rPr lang="en-GB" sz="1200" b="0" i="0" kern="1200" dirty="0" smtClean="0">
                <a:solidFill>
                  <a:schemeClr val="tx1"/>
                </a:solidFill>
                <a:effectLst/>
                <a:latin typeface="+mn-lt"/>
                <a:ea typeface="+mn-ea"/>
                <a:cs typeface="+mn-cs"/>
              </a:rPr>
              <a:t> She became fascinated with the machine and used her relationship with Somerville to visit Babbage as often as she could. Babbage was impressed by Lovelace's intellect and analytic skills. He called her </a:t>
            </a:r>
            <a:r>
              <a:rPr lang="en-GB" sz="1200" b="0" i="1" kern="1200" dirty="0" smtClean="0">
                <a:solidFill>
                  <a:schemeClr val="tx1"/>
                </a:solidFill>
                <a:effectLst/>
                <a:latin typeface="+mn-lt"/>
                <a:ea typeface="+mn-ea"/>
                <a:cs typeface="+mn-cs"/>
              </a:rPr>
              <a:t>The Enchantress of Numbers</a:t>
            </a:r>
            <a:r>
              <a:rPr lang="en-GB" sz="1200" b="0" i="0" kern="1200" dirty="0" smtClean="0">
                <a:solidFill>
                  <a:schemeClr val="tx1"/>
                </a:solidFill>
                <a:effectLst/>
                <a:latin typeface="+mn-lt"/>
                <a:ea typeface="+mn-ea"/>
                <a:cs typeface="+mn-cs"/>
              </a:rPr>
              <a:t>. In 1843 he wrote of her:</a:t>
            </a:r>
          </a:p>
          <a:p>
            <a:r>
              <a:rPr lang="en-GB" dirty="0" smtClean="0">
                <a:effectLst/>
              </a:rPr>
              <a:t>Forget this world and all its troubles and if possible its multitudinous Charlatans—every thing in short but the Enchantress of Numbers.</a:t>
            </a:r>
            <a:r>
              <a:rPr lang="en-GB" sz="1200" b="0" i="0" u="none" strike="noStrike" kern="1200" baseline="30000" dirty="0" smtClean="0">
                <a:solidFill>
                  <a:schemeClr val="tx1"/>
                </a:solidFill>
                <a:effectLst/>
                <a:latin typeface="+mn-lt"/>
                <a:ea typeface="+mn-ea"/>
                <a:cs typeface="+mn-cs"/>
                <a:hlinkClick r:id="rId14"/>
              </a:rPr>
              <a:t>[52]</a:t>
            </a:r>
            <a:endParaRPr lang="en-GB" dirty="0" smtClean="0">
              <a:effectLst/>
            </a:endParaRPr>
          </a:p>
          <a:p>
            <a:r>
              <a:rPr lang="en-GB" sz="1200" b="0" i="0" kern="1200" dirty="0" smtClean="0">
                <a:solidFill>
                  <a:schemeClr val="tx1"/>
                </a:solidFill>
                <a:effectLst/>
                <a:latin typeface="+mn-lt"/>
                <a:ea typeface="+mn-ea"/>
                <a:cs typeface="+mn-cs"/>
              </a:rPr>
              <a:t>During a nine-month period in 1842–43, Lovelace translated the Italian mathematician </a:t>
            </a:r>
            <a:r>
              <a:rPr lang="en-GB" sz="1200" b="0" i="0" u="none" strike="noStrike" kern="1200" dirty="0" smtClean="0">
                <a:solidFill>
                  <a:schemeClr val="tx1"/>
                </a:solidFill>
                <a:effectLst/>
                <a:latin typeface="+mn-lt"/>
                <a:ea typeface="+mn-ea"/>
                <a:cs typeface="+mn-cs"/>
                <a:hlinkClick r:id="rId15" tooltip="Luigi Menabrea"/>
              </a:rPr>
              <a:t>Luigi </a:t>
            </a:r>
            <a:r>
              <a:rPr lang="en-GB" sz="1200" b="0" i="0" u="none" strike="noStrike" kern="1200" dirty="0" err="1" smtClean="0">
                <a:solidFill>
                  <a:schemeClr val="tx1"/>
                </a:solidFill>
                <a:effectLst/>
                <a:latin typeface="+mn-lt"/>
                <a:ea typeface="+mn-ea"/>
                <a:cs typeface="+mn-cs"/>
                <a:hlinkClick r:id="rId15" tooltip="Luigi Menabrea"/>
              </a:rPr>
              <a:t>Menabrea</a:t>
            </a:r>
            <a:r>
              <a:rPr lang="en-GB" sz="1200" b="0" i="0" kern="1200" dirty="0" err="1" smtClean="0">
                <a:solidFill>
                  <a:schemeClr val="tx1"/>
                </a:solidFill>
                <a:effectLst/>
                <a:latin typeface="+mn-lt"/>
                <a:ea typeface="+mn-ea"/>
                <a:cs typeface="+mn-cs"/>
              </a:rPr>
              <a:t>'s</a:t>
            </a:r>
            <a:r>
              <a:rPr lang="en-GB" sz="1200" b="0" i="0" kern="1200" dirty="0" smtClean="0">
                <a:solidFill>
                  <a:schemeClr val="tx1"/>
                </a:solidFill>
                <a:effectLst/>
                <a:latin typeface="+mn-lt"/>
                <a:ea typeface="+mn-ea"/>
                <a:cs typeface="+mn-cs"/>
              </a:rPr>
              <a:t> article on Babbage's newest proposed machine, the </a:t>
            </a:r>
            <a:r>
              <a:rPr lang="en-GB" sz="1200" b="0" i="0" u="none" strike="noStrike" kern="1200" dirty="0" smtClean="0">
                <a:solidFill>
                  <a:schemeClr val="tx1"/>
                </a:solidFill>
                <a:effectLst/>
                <a:latin typeface="+mn-lt"/>
                <a:ea typeface="+mn-ea"/>
                <a:cs typeface="+mn-cs"/>
                <a:hlinkClick r:id="rId16" tooltip="Analytical Engine"/>
              </a:rPr>
              <a:t>Analytical Engine</a:t>
            </a:r>
            <a:r>
              <a:rPr lang="en-GB" sz="1200" b="0" i="0" kern="1200" dirty="0" smtClean="0">
                <a:solidFill>
                  <a:schemeClr val="tx1"/>
                </a:solidFill>
                <a:effectLst/>
                <a:latin typeface="+mn-lt"/>
                <a:ea typeface="+mn-ea"/>
                <a:cs typeface="+mn-cs"/>
              </a:rPr>
              <a:t>. With the article, she appended a set of notes.</a:t>
            </a:r>
            <a:r>
              <a:rPr lang="en-GB" sz="1200" b="0" i="0" u="none" strike="noStrike" kern="1200" baseline="30000" dirty="0" smtClean="0">
                <a:solidFill>
                  <a:schemeClr val="tx1"/>
                </a:solidFill>
                <a:effectLst/>
                <a:latin typeface="+mn-lt"/>
                <a:ea typeface="+mn-ea"/>
                <a:cs typeface="+mn-cs"/>
                <a:hlinkClick r:id="rId17"/>
              </a:rPr>
              <a:t>[53]</a:t>
            </a:r>
            <a:r>
              <a:rPr lang="en-GB" sz="1200" b="0" i="0" kern="1200" dirty="0" smtClean="0">
                <a:solidFill>
                  <a:schemeClr val="tx1"/>
                </a:solidFill>
                <a:effectLst/>
                <a:latin typeface="+mn-lt"/>
                <a:ea typeface="+mn-ea"/>
                <a:cs typeface="+mn-cs"/>
              </a:rPr>
              <a:t>Explaining the Analytical Engine's function was a difficult task, as even other scientists did not really grasp the concept and the British establishment was uninterested in it.</a:t>
            </a:r>
            <a:r>
              <a:rPr lang="en-GB" sz="1200" b="0" i="0" u="none" strike="noStrike" kern="1200" baseline="30000" dirty="0" smtClean="0">
                <a:solidFill>
                  <a:schemeClr val="tx1"/>
                </a:solidFill>
                <a:effectLst/>
                <a:latin typeface="+mn-lt"/>
                <a:ea typeface="+mn-ea"/>
                <a:cs typeface="+mn-cs"/>
                <a:hlinkClick r:id="rId18"/>
              </a:rPr>
              <a:t>[54]</a:t>
            </a:r>
            <a:r>
              <a:rPr lang="en-GB" sz="1200" b="0" i="0" kern="1200" dirty="0" smtClean="0">
                <a:solidFill>
                  <a:schemeClr val="tx1"/>
                </a:solidFill>
                <a:effectLst/>
                <a:latin typeface="+mn-lt"/>
                <a:ea typeface="+mn-ea"/>
                <a:cs typeface="+mn-cs"/>
              </a:rPr>
              <a:t> Lovelace's notes even had to explain how the Engine differed from the original Difference Engine.</a:t>
            </a:r>
            <a:r>
              <a:rPr lang="en-GB" sz="1200" b="0" i="0" u="none" strike="noStrike" kern="1200" baseline="30000" dirty="0" smtClean="0">
                <a:solidFill>
                  <a:schemeClr val="tx1"/>
                </a:solidFill>
                <a:effectLst/>
                <a:latin typeface="+mn-lt"/>
                <a:ea typeface="+mn-ea"/>
                <a:cs typeface="+mn-cs"/>
                <a:hlinkClick r:id="rId19"/>
              </a:rPr>
              <a:t>[55]</a:t>
            </a:r>
            <a:r>
              <a:rPr lang="en-GB" sz="1200" b="0" i="0" kern="1200" dirty="0" smtClean="0">
                <a:solidFill>
                  <a:schemeClr val="tx1"/>
                </a:solidFill>
                <a:effectLst/>
                <a:latin typeface="+mn-lt"/>
                <a:ea typeface="+mn-ea"/>
                <a:cs typeface="+mn-cs"/>
              </a:rPr>
              <a:t> Her work was well received at the time; the scientist </a:t>
            </a:r>
            <a:r>
              <a:rPr lang="en-GB" sz="1200" b="0" i="0" u="none" strike="noStrike" kern="1200" dirty="0" smtClean="0">
                <a:solidFill>
                  <a:schemeClr val="tx1"/>
                </a:solidFill>
                <a:effectLst/>
                <a:latin typeface="+mn-lt"/>
                <a:ea typeface="+mn-ea"/>
                <a:cs typeface="+mn-cs"/>
                <a:hlinkClick r:id="rId20" tooltip="Michael Faraday"/>
              </a:rPr>
              <a:t>Michael Faraday</a:t>
            </a:r>
            <a:r>
              <a:rPr lang="en-GB" sz="1200" b="0" i="0" kern="1200" dirty="0" smtClean="0">
                <a:solidFill>
                  <a:schemeClr val="tx1"/>
                </a:solidFill>
                <a:effectLst/>
                <a:latin typeface="+mn-lt"/>
                <a:ea typeface="+mn-ea"/>
                <a:cs typeface="+mn-cs"/>
              </a:rPr>
              <a:t> described himself as a supporter of her writing.</a:t>
            </a:r>
            <a:r>
              <a:rPr lang="en-GB" sz="1200" b="0" i="0" u="none" strike="noStrike" kern="1200" baseline="30000" dirty="0" smtClean="0">
                <a:solidFill>
                  <a:schemeClr val="tx1"/>
                </a:solidFill>
                <a:effectLst/>
                <a:latin typeface="+mn-lt"/>
                <a:ea typeface="+mn-ea"/>
                <a:cs typeface="+mn-cs"/>
                <a:hlinkClick r:id="rId21"/>
              </a:rPr>
              <a:t>[56]</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notes are around three times longer than the article itself and include (in Section G</a:t>
            </a:r>
            <a:r>
              <a:rPr lang="en-GB" sz="1200" b="0" i="0" u="none" strike="noStrike" kern="1200" baseline="30000" dirty="0" smtClean="0">
                <a:solidFill>
                  <a:schemeClr val="tx1"/>
                </a:solidFill>
                <a:effectLst/>
                <a:latin typeface="+mn-lt"/>
                <a:ea typeface="+mn-ea"/>
                <a:cs typeface="+mn-cs"/>
                <a:hlinkClick r:id="rId22"/>
              </a:rPr>
              <a:t>[57]</a:t>
            </a:r>
            <a:r>
              <a:rPr lang="en-GB" sz="1200" b="0" i="0" kern="1200" dirty="0" smtClean="0">
                <a:solidFill>
                  <a:schemeClr val="tx1"/>
                </a:solidFill>
                <a:effectLst/>
                <a:latin typeface="+mn-lt"/>
                <a:ea typeface="+mn-ea"/>
                <a:cs typeface="+mn-cs"/>
              </a:rPr>
              <a:t>), in complete detail, a method for calculating a sequence of </a:t>
            </a:r>
            <a:r>
              <a:rPr lang="en-GB" sz="1200" b="0" i="0" u="none" strike="noStrike" kern="1200" dirty="0" smtClean="0">
                <a:solidFill>
                  <a:schemeClr val="tx1"/>
                </a:solidFill>
                <a:effectLst/>
                <a:latin typeface="+mn-lt"/>
                <a:ea typeface="+mn-ea"/>
                <a:cs typeface="+mn-cs"/>
                <a:hlinkClick r:id="rId23" tooltip="Bernoulli numbers"/>
              </a:rPr>
              <a:t>Bernoulli numbers</a:t>
            </a:r>
            <a:r>
              <a:rPr lang="en-GB" sz="1200" b="0" i="0" kern="1200" dirty="0" smtClean="0">
                <a:solidFill>
                  <a:schemeClr val="tx1"/>
                </a:solidFill>
                <a:effectLst/>
                <a:latin typeface="+mn-lt"/>
                <a:ea typeface="+mn-ea"/>
                <a:cs typeface="+mn-cs"/>
              </a:rPr>
              <a:t> with the Engine, which would have run correctly had the Analytical Engine been built (only his Difference Engine has been built, completed in London in 2002).</a:t>
            </a:r>
            <a:r>
              <a:rPr lang="en-GB" sz="1200" b="0" i="0" u="none" strike="noStrike" kern="1200" baseline="30000" dirty="0" smtClean="0">
                <a:solidFill>
                  <a:schemeClr val="tx1"/>
                </a:solidFill>
                <a:effectLst/>
                <a:latin typeface="+mn-lt"/>
                <a:ea typeface="+mn-ea"/>
                <a:cs typeface="+mn-cs"/>
                <a:hlinkClick r:id="rId24"/>
              </a:rPr>
              <a:t>[58]</a:t>
            </a:r>
            <a:r>
              <a:rPr lang="en-GB" sz="1200" b="0" i="0" kern="1200" dirty="0" smtClean="0">
                <a:solidFill>
                  <a:schemeClr val="tx1"/>
                </a:solidFill>
                <a:effectLst/>
                <a:latin typeface="+mn-lt"/>
                <a:ea typeface="+mn-ea"/>
                <a:cs typeface="+mn-cs"/>
              </a:rPr>
              <a:t> Based on this work Lovelace is now widely considered the first computer programmer</a:t>
            </a:r>
            <a:r>
              <a:rPr lang="en-GB" sz="1200" b="0" i="0" u="none" strike="noStrike" kern="1200" baseline="30000" dirty="0" smtClean="0">
                <a:solidFill>
                  <a:schemeClr val="tx1"/>
                </a:solidFill>
                <a:effectLst/>
                <a:latin typeface="+mn-lt"/>
                <a:ea typeface="+mn-ea"/>
                <a:cs typeface="+mn-cs"/>
                <a:hlinkClick r:id="rId25"/>
              </a:rPr>
              <a:t>[1]</a:t>
            </a:r>
            <a:r>
              <a:rPr lang="en-GB" sz="1200" b="0" i="0" kern="1200" dirty="0" smtClean="0">
                <a:solidFill>
                  <a:schemeClr val="tx1"/>
                </a:solidFill>
                <a:effectLst/>
                <a:latin typeface="+mn-lt"/>
                <a:ea typeface="+mn-ea"/>
                <a:cs typeface="+mn-cs"/>
              </a:rPr>
              <a:t> and her method is recognised as the world's first computer program.</a:t>
            </a:r>
            <a:r>
              <a:rPr lang="en-GB" sz="1200" b="0" i="0" u="none" strike="noStrike" kern="1200" baseline="30000" dirty="0" smtClean="0">
                <a:solidFill>
                  <a:schemeClr val="tx1"/>
                </a:solidFill>
                <a:effectLst/>
                <a:latin typeface="+mn-lt"/>
                <a:ea typeface="+mn-ea"/>
                <a:cs typeface="+mn-cs"/>
                <a:hlinkClick r:id="rId26"/>
              </a:rPr>
              <a:t>[59]</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Section G also contains Lovelace's dismissal of </a:t>
            </a:r>
            <a:r>
              <a:rPr lang="en-GB" sz="1200" b="0" i="0" u="none" strike="noStrike" kern="1200" dirty="0" smtClean="0">
                <a:solidFill>
                  <a:schemeClr val="tx1"/>
                </a:solidFill>
                <a:effectLst/>
                <a:latin typeface="+mn-lt"/>
                <a:ea typeface="+mn-ea"/>
                <a:cs typeface="+mn-cs"/>
                <a:hlinkClick r:id="rId27" tooltip="Artificial intelligence"/>
              </a:rPr>
              <a:t>artificial intelligence</a:t>
            </a:r>
            <a:r>
              <a:rPr lang="en-GB" sz="1200" b="0" i="0" kern="1200" dirty="0" smtClean="0">
                <a:solidFill>
                  <a:schemeClr val="tx1"/>
                </a:solidFill>
                <a:effectLst/>
                <a:latin typeface="+mn-lt"/>
                <a:ea typeface="+mn-ea"/>
                <a:cs typeface="+mn-cs"/>
              </a:rPr>
              <a:t>. She wrote that "The Analytical Engine has no pretensions whatever to originate anything. It can do whatever we know how to order it to perform. It can follow analysis; but it has no power of anticipating any analytical relations or truths." This objection has been the subject of much debate and rebuttal, for example by </a:t>
            </a:r>
            <a:r>
              <a:rPr lang="en-GB" sz="1200" b="0" i="0" u="none" strike="noStrike" kern="1200" dirty="0" smtClean="0">
                <a:solidFill>
                  <a:schemeClr val="tx1"/>
                </a:solidFill>
                <a:effectLst/>
                <a:latin typeface="+mn-lt"/>
                <a:ea typeface="+mn-ea"/>
                <a:cs typeface="+mn-cs"/>
                <a:hlinkClick r:id="rId28" tooltip="Alan Turing"/>
              </a:rPr>
              <a:t>Alan Turing</a:t>
            </a:r>
            <a:r>
              <a:rPr lang="en-GB" sz="1200" b="0" i="0" kern="1200" dirty="0" smtClean="0">
                <a:solidFill>
                  <a:schemeClr val="tx1"/>
                </a:solidFill>
                <a:effectLst/>
                <a:latin typeface="+mn-lt"/>
                <a:ea typeface="+mn-ea"/>
                <a:cs typeface="+mn-cs"/>
              </a:rPr>
              <a:t> in his paper "</a:t>
            </a:r>
            <a:r>
              <a:rPr lang="en-GB" sz="1200" b="0" i="0" u="none" strike="noStrike" kern="1200" dirty="0" smtClean="0">
                <a:solidFill>
                  <a:schemeClr val="tx1"/>
                </a:solidFill>
                <a:effectLst/>
                <a:latin typeface="+mn-lt"/>
                <a:ea typeface="+mn-ea"/>
                <a:cs typeface="+mn-cs"/>
                <a:hlinkClick r:id="rId29" tooltip="Computing Machinery and Intelligence"/>
              </a:rPr>
              <a:t>Computing Machinery and Intelligence</a:t>
            </a:r>
            <a:r>
              <a:rPr lang="en-GB" sz="1200" b="0" i="0" kern="1200" dirty="0" smtClean="0">
                <a:solidFill>
                  <a:schemeClr val="tx1"/>
                </a:solidFill>
                <a:effectLst/>
                <a:latin typeface="+mn-lt"/>
                <a:ea typeface="+mn-ea"/>
                <a:cs typeface="+mn-cs"/>
              </a:rPr>
              <a:t>".</a:t>
            </a:r>
          </a:p>
          <a:p>
            <a:r>
              <a:rPr lang="en-GB" sz="1200" b="0" i="0" kern="1200" dirty="0" smtClean="0">
                <a:solidFill>
                  <a:schemeClr val="tx1"/>
                </a:solidFill>
                <a:effectLst/>
                <a:latin typeface="+mn-lt"/>
                <a:ea typeface="+mn-ea"/>
                <a:cs typeface="+mn-cs"/>
              </a:rPr>
              <a:t>Lovelace and Babbage had a minor falling out when the papers were published, when he tried to leave his own statement (a criticism of the government's treatment of his Engine) as an unsigned preface—which would imply that she had written that also. When </a:t>
            </a:r>
            <a:r>
              <a:rPr lang="en-GB" sz="1200" b="0" i="0" u="none" strike="noStrike" kern="1200" dirty="0" smtClean="0">
                <a:solidFill>
                  <a:schemeClr val="tx1"/>
                </a:solidFill>
                <a:effectLst/>
                <a:latin typeface="+mn-lt"/>
                <a:ea typeface="+mn-ea"/>
                <a:cs typeface="+mn-cs"/>
                <a:hlinkClick r:id="rId30" tooltip="Richard Taylor (editor)"/>
              </a:rPr>
              <a:t>Taylor</a:t>
            </a:r>
            <a:r>
              <a:rPr lang="en-GB" sz="1200" b="0" i="0" kern="1200" dirty="0" smtClean="0">
                <a:solidFill>
                  <a:schemeClr val="tx1"/>
                </a:solidFill>
                <a:effectLst/>
                <a:latin typeface="+mn-lt"/>
                <a:ea typeface="+mn-ea"/>
                <a:cs typeface="+mn-cs"/>
              </a:rPr>
              <a:t>'s </a:t>
            </a:r>
            <a:r>
              <a:rPr lang="en-GB" sz="1200" b="0" i="1" u="none" strike="noStrike" kern="1200" dirty="0" smtClean="0">
                <a:solidFill>
                  <a:schemeClr val="tx1"/>
                </a:solidFill>
                <a:effectLst/>
                <a:latin typeface="+mn-lt"/>
                <a:ea typeface="+mn-ea"/>
                <a:cs typeface="+mn-cs"/>
                <a:hlinkClick r:id="rId31" tooltip="Scientific Memoirs"/>
              </a:rPr>
              <a:t>Scientific Memoirs</a:t>
            </a:r>
            <a:r>
              <a:rPr lang="en-GB" sz="1200" b="0" i="0" kern="1200" dirty="0" smtClean="0">
                <a:solidFill>
                  <a:schemeClr val="tx1"/>
                </a:solidFill>
                <a:effectLst/>
                <a:latin typeface="+mn-lt"/>
                <a:ea typeface="+mn-ea"/>
                <a:cs typeface="+mn-cs"/>
              </a:rPr>
              <a:t> ruled that the statement should be signed, Babbage wrote to Lovelace asking her to withdraw the paper. This was the first that she knew he was leaving it unsigned, and she wrote back refusing to withdraw the paper. The historian </a:t>
            </a:r>
            <a:r>
              <a:rPr lang="en-GB" sz="1200" b="0" i="0" u="none" strike="noStrike" kern="1200" dirty="0" smtClean="0">
                <a:solidFill>
                  <a:schemeClr val="tx1"/>
                </a:solidFill>
                <a:effectLst/>
                <a:latin typeface="+mn-lt"/>
                <a:ea typeface="+mn-ea"/>
                <a:cs typeface="+mn-cs"/>
                <a:hlinkClick r:id="rId32" tooltip="Benjamin Woolley"/>
              </a:rPr>
              <a:t>Benjamin Woolley</a:t>
            </a:r>
            <a:r>
              <a:rPr lang="en-GB" sz="1200" b="0" i="0" kern="1200" dirty="0" smtClean="0">
                <a:solidFill>
                  <a:schemeClr val="tx1"/>
                </a:solidFill>
                <a:effectLst/>
                <a:latin typeface="+mn-lt"/>
                <a:ea typeface="+mn-ea"/>
                <a:cs typeface="+mn-cs"/>
              </a:rPr>
              <a:t> theorised that, "His actions suggested he had so enthusiastically sought Ada's involvement, and so happily indulged her ... because of her 'celebrated name'."</a:t>
            </a:r>
            <a:r>
              <a:rPr lang="en-GB" sz="1200" b="0" i="0" u="none" strike="noStrike" kern="1200" baseline="30000" dirty="0" smtClean="0">
                <a:solidFill>
                  <a:schemeClr val="tx1"/>
                </a:solidFill>
                <a:effectLst/>
                <a:latin typeface="+mn-lt"/>
                <a:ea typeface="+mn-ea"/>
                <a:cs typeface="+mn-cs"/>
                <a:hlinkClick r:id="rId33"/>
              </a:rPr>
              <a:t>[60]</a:t>
            </a:r>
            <a:r>
              <a:rPr lang="en-GB" sz="1200" b="0" i="0" kern="1200" dirty="0" smtClean="0">
                <a:solidFill>
                  <a:schemeClr val="tx1"/>
                </a:solidFill>
                <a:effectLst/>
                <a:latin typeface="+mn-lt"/>
                <a:ea typeface="+mn-ea"/>
                <a:cs typeface="+mn-cs"/>
              </a:rPr>
              <a:t> Their friendship recovered, and they continued to correspond. On 12 August 1851, when she was dying of cancer, Lovelace wrote to him asking him to be her executor, though this letter did not give him the necessary legal authority. Part of the terrace at Worthy Manor was known as </a:t>
            </a:r>
            <a:r>
              <a:rPr lang="en-GB" sz="1200" b="0" i="1" kern="1200" dirty="0" smtClean="0">
                <a:solidFill>
                  <a:schemeClr val="tx1"/>
                </a:solidFill>
                <a:effectLst/>
                <a:latin typeface="+mn-lt"/>
                <a:ea typeface="+mn-ea"/>
                <a:cs typeface="+mn-cs"/>
              </a:rPr>
              <a:t>Philosopher's Walk</a:t>
            </a:r>
            <a:r>
              <a:rPr lang="en-GB" sz="1200" b="0" i="0" kern="1200" dirty="0" smtClean="0">
                <a:solidFill>
                  <a:schemeClr val="tx1"/>
                </a:solidFill>
                <a:effectLst/>
                <a:latin typeface="+mn-lt"/>
                <a:ea typeface="+mn-ea"/>
                <a:cs typeface="+mn-cs"/>
              </a:rPr>
              <a:t>, as it was there that Lovelace and Babbage were reputed to have walked while discussing mathematical principles.</a:t>
            </a:r>
            <a:r>
              <a:rPr lang="en-GB" sz="1200" b="0" i="0" u="none" strike="noStrike" kern="1200" baseline="30000" dirty="0" smtClean="0">
                <a:solidFill>
                  <a:schemeClr val="tx1"/>
                </a:solidFill>
                <a:effectLst/>
                <a:latin typeface="+mn-lt"/>
                <a:ea typeface="+mn-ea"/>
                <a:cs typeface="+mn-cs"/>
                <a:hlinkClick r:id="rId21"/>
              </a:rPr>
              <a:t>[56]</a:t>
            </a:r>
            <a:endParaRPr lang="en-GB"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Grace</a:t>
            </a:r>
            <a:r>
              <a:rPr lang="en-GB" b="1" baseline="0" dirty="0" smtClean="0"/>
              <a:t> Hopper</a:t>
            </a:r>
          </a:p>
          <a:p>
            <a:r>
              <a:rPr lang="en-GB" sz="1200" b="1" i="0" kern="1200" dirty="0" smtClean="0">
                <a:solidFill>
                  <a:schemeClr val="tx1"/>
                </a:solidFill>
                <a:effectLst/>
                <a:latin typeface="+mn-lt"/>
                <a:ea typeface="+mn-ea"/>
                <a:cs typeface="+mn-cs"/>
              </a:rPr>
              <a:t>UNIVAC</a:t>
            </a:r>
            <a:r>
              <a:rPr lang="en-GB" sz="1200" b="0" i="0" kern="1200" dirty="0" smtClean="0">
                <a:solidFill>
                  <a:schemeClr val="tx1"/>
                </a:solidFill>
                <a:effectLst/>
                <a:latin typeface="+mn-lt"/>
                <a:ea typeface="+mn-ea"/>
                <a:cs typeface="+mn-cs"/>
              </a:rPr>
              <a:t>[</a:t>
            </a:r>
            <a:r>
              <a:rPr lang="en-GB" sz="1200" b="0" i="0" u="none" strike="noStrike" kern="1200" dirty="0" smtClean="0">
                <a:solidFill>
                  <a:schemeClr val="tx1"/>
                </a:solidFill>
                <a:effectLst/>
                <a:latin typeface="+mn-lt"/>
                <a:ea typeface="+mn-ea"/>
                <a:cs typeface="+mn-cs"/>
                <a:hlinkClick r:id="rId34" tooltip="Edit section: UNIVAC"/>
              </a:rPr>
              <a:t>edit</a:t>
            </a:r>
            <a:r>
              <a:rPr lang="en-GB" sz="1200" b="0" i="0" kern="1200" dirty="0" smtClean="0">
                <a:solidFill>
                  <a:schemeClr val="tx1"/>
                </a:solidFill>
                <a:effectLst/>
                <a:latin typeface="+mn-lt"/>
                <a:ea typeface="+mn-ea"/>
                <a:cs typeface="+mn-cs"/>
              </a:rPr>
              <a:t>]</a:t>
            </a:r>
            <a:endParaRPr lang="en-GB" sz="1200" b="1"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1949, Hopper became an employee of the </a:t>
            </a:r>
            <a:r>
              <a:rPr lang="en-GB" sz="1200" b="0" i="0" u="none" strike="noStrike" kern="1200" dirty="0" smtClean="0">
                <a:solidFill>
                  <a:schemeClr val="tx1"/>
                </a:solidFill>
                <a:effectLst/>
                <a:latin typeface="+mn-lt"/>
                <a:ea typeface="+mn-ea"/>
                <a:cs typeface="+mn-cs"/>
                <a:hlinkClick r:id="rId35" tooltip="Eckert–Mauchly Computer Corporation"/>
              </a:rPr>
              <a:t>Eckert–</a:t>
            </a:r>
            <a:r>
              <a:rPr lang="en-GB" sz="1200" b="0" i="0" u="none" strike="noStrike" kern="1200" dirty="0" err="1" smtClean="0">
                <a:solidFill>
                  <a:schemeClr val="tx1"/>
                </a:solidFill>
                <a:effectLst/>
                <a:latin typeface="+mn-lt"/>
                <a:ea typeface="+mn-ea"/>
                <a:cs typeface="+mn-cs"/>
                <a:hlinkClick r:id="rId35" tooltip="Eckert–Mauchly Computer Corporation"/>
              </a:rPr>
              <a:t>Mauchly</a:t>
            </a:r>
            <a:r>
              <a:rPr lang="en-GB" sz="1200" b="0" i="0" u="none" strike="noStrike" kern="1200" dirty="0" smtClean="0">
                <a:solidFill>
                  <a:schemeClr val="tx1"/>
                </a:solidFill>
                <a:effectLst/>
                <a:latin typeface="+mn-lt"/>
                <a:ea typeface="+mn-ea"/>
                <a:cs typeface="+mn-cs"/>
                <a:hlinkClick r:id="rId35" tooltip="Eckert–Mauchly Computer Corporation"/>
              </a:rPr>
              <a:t> Computer Corporation</a:t>
            </a:r>
            <a:r>
              <a:rPr lang="en-GB" sz="1200" b="0" i="0" kern="1200" dirty="0" smtClean="0">
                <a:solidFill>
                  <a:schemeClr val="tx1"/>
                </a:solidFill>
                <a:effectLst/>
                <a:latin typeface="+mn-lt"/>
                <a:ea typeface="+mn-ea"/>
                <a:cs typeface="+mn-cs"/>
              </a:rPr>
              <a:t> as a senior mathematician and joined the team developing the </a:t>
            </a:r>
            <a:r>
              <a:rPr lang="en-GB" sz="1200" b="0" i="0" u="none" strike="noStrike" kern="1200" dirty="0" smtClean="0">
                <a:solidFill>
                  <a:schemeClr val="tx1"/>
                </a:solidFill>
                <a:effectLst/>
                <a:latin typeface="+mn-lt"/>
                <a:ea typeface="+mn-ea"/>
                <a:cs typeface="+mn-cs"/>
                <a:hlinkClick r:id="rId36" tooltip="UNIVAC I"/>
              </a:rPr>
              <a:t>UNIVAC I</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37"/>
              </a:rPr>
              <a:t>[17]</a:t>
            </a:r>
            <a:r>
              <a:rPr lang="en-GB" sz="1200" b="0" i="0" kern="1200" dirty="0" smtClean="0">
                <a:solidFill>
                  <a:schemeClr val="tx1"/>
                </a:solidFill>
                <a:effectLst/>
                <a:latin typeface="+mn-lt"/>
                <a:ea typeface="+mn-ea"/>
                <a:cs typeface="+mn-cs"/>
              </a:rPr>
              <a:t> In the early 1950s, the company was taken over by </a:t>
            </a:r>
            <a:r>
              <a:rPr lang="en-GB" sz="1200" b="0" i="0" kern="1200" dirty="0" err="1" smtClean="0">
                <a:solidFill>
                  <a:schemeClr val="tx1"/>
                </a:solidFill>
                <a:effectLst/>
                <a:latin typeface="+mn-lt"/>
                <a:ea typeface="+mn-ea"/>
                <a:cs typeface="+mn-cs"/>
              </a:rPr>
              <a:t>the</a:t>
            </a:r>
            <a:r>
              <a:rPr lang="en-GB" sz="1200" b="0" i="0" u="none" strike="noStrike" kern="1200" dirty="0" err="1" smtClean="0">
                <a:solidFill>
                  <a:schemeClr val="tx1"/>
                </a:solidFill>
                <a:effectLst/>
                <a:latin typeface="+mn-lt"/>
                <a:ea typeface="+mn-ea"/>
                <a:cs typeface="+mn-cs"/>
                <a:hlinkClick r:id="rId38" tooltip="Remington Rand"/>
              </a:rPr>
              <a:t>Remington</a:t>
            </a:r>
            <a:r>
              <a:rPr lang="en-GB" sz="1200" b="0" i="0" u="none" strike="noStrike" kern="1200" dirty="0" smtClean="0">
                <a:solidFill>
                  <a:schemeClr val="tx1"/>
                </a:solidFill>
                <a:effectLst/>
                <a:latin typeface="+mn-lt"/>
                <a:ea typeface="+mn-ea"/>
                <a:cs typeface="+mn-cs"/>
                <a:hlinkClick r:id="rId38" tooltip="Remington Rand"/>
              </a:rPr>
              <a:t> Rand</a:t>
            </a:r>
            <a:r>
              <a:rPr lang="en-GB" sz="1200" b="0" i="0" kern="1200" dirty="0" smtClean="0">
                <a:solidFill>
                  <a:schemeClr val="tx1"/>
                </a:solidFill>
                <a:effectLst/>
                <a:latin typeface="+mn-lt"/>
                <a:ea typeface="+mn-ea"/>
                <a:cs typeface="+mn-cs"/>
              </a:rPr>
              <a:t> corporation, and it was while she was working for them that her original </a:t>
            </a:r>
            <a:r>
              <a:rPr lang="en-GB" sz="1200" b="0" i="0" u="none" strike="noStrike" kern="1200" dirty="0" smtClean="0">
                <a:solidFill>
                  <a:schemeClr val="tx1"/>
                </a:solidFill>
                <a:effectLst/>
                <a:latin typeface="+mn-lt"/>
                <a:ea typeface="+mn-ea"/>
                <a:cs typeface="+mn-cs"/>
                <a:hlinkClick r:id="rId39" tooltip="Compiler"/>
              </a:rPr>
              <a:t>compiler</a:t>
            </a:r>
            <a:r>
              <a:rPr lang="en-GB" sz="1200" b="0" i="0" kern="1200" dirty="0" smtClean="0">
                <a:solidFill>
                  <a:schemeClr val="tx1"/>
                </a:solidFill>
                <a:effectLst/>
                <a:latin typeface="+mn-lt"/>
                <a:ea typeface="+mn-ea"/>
                <a:cs typeface="+mn-cs"/>
              </a:rPr>
              <a:t> work was done. The compiler was known as the A compiler and its first version was </a:t>
            </a:r>
            <a:r>
              <a:rPr lang="en-GB" sz="1200" b="0" i="0" u="none" strike="noStrike" kern="1200" dirty="0" smtClean="0">
                <a:solidFill>
                  <a:schemeClr val="tx1"/>
                </a:solidFill>
                <a:effectLst/>
                <a:latin typeface="+mn-lt"/>
                <a:ea typeface="+mn-ea"/>
                <a:cs typeface="+mn-cs"/>
                <a:hlinkClick r:id="rId40" tooltip="A-0 programming language"/>
              </a:rPr>
              <a:t>A-0</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41"/>
              </a:rPr>
              <a:t>[20]</a:t>
            </a:r>
            <a:r>
              <a:rPr lang="en-GB" sz="1200" b="0" i="0" kern="1200" baseline="30000" dirty="0" smtClean="0">
                <a:solidFill>
                  <a:schemeClr val="tx1"/>
                </a:solidFill>
                <a:effectLst/>
                <a:latin typeface="+mn-lt"/>
                <a:ea typeface="+mn-ea"/>
                <a:cs typeface="+mn-cs"/>
              </a:rPr>
              <a:t>:11</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1952 she had an operational compiler. "Nobody believed that," she said. "I had a running compiler and nobody would touch it. They told me computers could only do arithmetic."</a:t>
            </a:r>
            <a:r>
              <a:rPr lang="en-GB" sz="1200" b="0" i="0" u="none" strike="noStrike" kern="1200" baseline="30000" dirty="0" smtClean="0">
                <a:solidFill>
                  <a:schemeClr val="tx1"/>
                </a:solidFill>
                <a:effectLst/>
                <a:latin typeface="+mn-lt"/>
                <a:ea typeface="+mn-ea"/>
                <a:cs typeface="+mn-cs"/>
                <a:hlinkClick r:id="rId42"/>
              </a:rPr>
              <a:t>[21]</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1954 Hopper was named the company's first director of automatic programming, and her department released some of the first compiler-based programming languages, including </a:t>
            </a:r>
            <a:r>
              <a:rPr lang="en-GB" sz="1200" b="0" i="0" u="none" strike="noStrike" kern="1200" dirty="0" smtClean="0">
                <a:solidFill>
                  <a:schemeClr val="tx1"/>
                </a:solidFill>
                <a:effectLst/>
                <a:latin typeface="+mn-lt"/>
                <a:ea typeface="+mn-ea"/>
                <a:cs typeface="+mn-cs"/>
                <a:hlinkClick r:id="rId43" tooltip="MATH-MATIC"/>
              </a:rPr>
              <a:t>MATH-MATIC</a:t>
            </a:r>
            <a:r>
              <a:rPr lang="en-GB" sz="1200" b="0" i="0" kern="1200" dirty="0" smtClean="0">
                <a:solidFill>
                  <a:schemeClr val="tx1"/>
                </a:solidFill>
                <a:effectLst/>
                <a:latin typeface="+mn-lt"/>
                <a:ea typeface="+mn-ea"/>
                <a:cs typeface="+mn-cs"/>
              </a:rPr>
              <a:t> and </a:t>
            </a:r>
            <a:r>
              <a:rPr lang="en-GB" sz="1200" b="0" i="0" u="none" strike="noStrike" kern="1200" dirty="0" smtClean="0">
                <a:solidFill>
                  <a:schemeClr val="tx1"/>
                </a:solidFill>
                <a:effectLst/>
                <a:latin typeface="+mn-lt"/>
                <a:ea typeface="+mn-ea"/>
                <a:cs typeface="+mn-cs"/>
                <a:hlinkClick r:id="rId44" tooltip="FLOW-MATIC"/>
              </a:rPr>
              <a:t>FLOW-MATIC</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37"/>
              </a:rPr>
              <a:t>[17]</a:t>
            </a:r>
            <a:endParaRPr lang="en-GB" sz="1200" b="0" i="0" kern="1200" dirty="0" smtClean="0">
              <a:solidFill>
                <a:schemeClr val="tx1"/>
              </a:solidFill>
              <a:effectLst/>
              <a:latin typeface="+mn-lt"/>
              <a:ea typeface="+mn-ea"/>
              <a:cs typeface="+mn-cs"/>
            </a:endParaRPr>
          </a:p>
          <a:p>
            <a:r>
              <a:rPr lang="en-GB" sz="1200" b="1" i="0" kern="1200" dirty="0" smtClean="0">
                <a:solidFill>
                  <a:schemeClr val="tx1"/>
                </a:solidFill>
                <a:effectLst/>
                <a:latin typeface="+mn-lt"/>
                <a:ea typeface="+mn-ea"/>
                <a:cs typeface="+mn-cs"/>
              </a:rPr>
              <a:t>COBOL</a:t>
            </a:r>
            <a:r>
              <a:rPr lang="en-GB" sz="1200" b="0" i="0" kern="1200" dirty="0" smtClean="0">
                <a:solidFill>
                  <a:schemeClr val="tx1"/>
                </a:solidFill>
                <a:effectLst/>
                <a:latin typeface="+mn-lt"/>
                <a:ea typeface="+mn-ea"/>
                <a:cs typeface="+mn-cs"/>
              </a:rPr>
              <a:t>[</a:t>
            </a:r>
            <a:r>
              <a:rPr lang="en-GB" sz="1200" b="0" i="0" u="none" strike="noStrike" kern="1200" dirty="0" smtClean="0">
                <a:solidFill>
                  <a:schemeClr val="tx1"/>
                </a:solidFill>
                <a:effectLst/>
                <a:latin typeface="+mn-lt"/>
                <a:ea typeface="+mn-ea"/>
                <a:cs typeface="+mn-cs"/>
                <a:hlinkClick r:id="rId45" tooltip="Edit section: COBOL"/>
              </a:rPr>
              <a:t>edit</a:t>
            </a:r>
            <a:r>
              <a:rPr lang="en-GB" sz="1200" b="0" i="0" kern="1200" dirty="0" smtClean="0">
                <a:solidFill>
                  <a:schemeClr val="tx1"/>
                </a:solidFill>
                <a:effectLst/>
                <a:latin typeface="+mn-lt"/>
                <a:ea typeface="+mn-ea"/>
                <a:cs typeface="+mn-cs"/>
              </a:rPr>
              <a:t>]</a:t>
            </a:r>
            <a:endParaRPr lang="en-GB" sz="1200" b="1"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Grace Murray Hopper at the UNIVAC keyboard, c. 1960</a:t>
            </a:r>
          </a:p>
          <a:p>
            <a:r>
              <a:rPr lang="en-GB" sz="1200" b="0" i="0" kern="1200" dirty="0" smtClean="0">
                <a:solidFill>
                  <a:schemeClr val="tx1"/>
                </a:solidFill>
                <a:effectLst/>
                <a:latin typeface="+mn-lt"/>
                <a:ea typeface="+mn-ea"/>
                <a:cs typeface="+mn-cs"/>
              </a:rPr>
              <a:t>In the spring of 1959, a two-day conference known as the Conference on Data Systems Languages (</a:t>
            </a:r>
            <a:r>
              <a:rPr lang="en-GB" sz="1200" b="0" i="0" u="none" strike="noStrike" kern="1200" dirty="0" smtClean="0">
                <a:solidFill>
                  <a:schemeClr val="tx1"/>
                </a:solidFill>
                <a:effectLst/>
                <a:latin typeface="+mn-lt"/>
                <a:ea typeface="+mn-ea"/>
                <a:cs typeface="+mn-cs"/>
                <a:hlinkClick r:id="rId46" tooltip="CODASYL"/>
              </a:rPr>
              <a:t>CODASYL</a:t>
            </a:r>
            <a:r>
              <a:rPr lang="en-GB" sz="1200" b="0" i="0" kern="1200" dirty="0" smtClean="0">
                <a:solidFill>
                  <a:schemeClr val="tx1"/>
                </a:solidFill>
                <a:effectLst/>
                <a:latin typeface="+mn-lt"/>
                <a:ea typeface="+mn-ea"/>
                <a:cs typeface="+mn-cs"/>
              </a:rPr>
              <a:t>) brought together computer experts from industry and government. Hopper served as a technical consultant to the committee, and many of her former employees served on the short-term committee that defined the new language </a:t>
            </a:r>
            <a:r>
              <a:rPr lang="en-GB" sz="1200" b="0" i="0" u="none" strike="noStrike" kern="1200" dirty="0" smtClean="0">
                <a:solidFill>
                  <a:schemeClr val="tx1"/>
                </a:solidFill>
                <a:effectLst/>
                <a:latin typeface="+mn-lt"/>
                <a:ea typeface="+mn-ea"/>
                <a:cs typeface="+mn-cs"/>
                <a:hlinkClick r:id="rId47" tooltip="COBOL"/>
              </a:rPr>
              <a:t>COBOL</a:t>
            </a:r>
            <a:r>
              <a:rPr lang="en-GB" sz="1200" b="0" i="0" kern="1200" dirty="0" smtClean="0">
                <a:solidFill>
                  <a:schemeClr val="tx1"/>
                </a:solidFill>
                <a:effectLst/>
                <a:latin typeface="+mn-lt"/>
                <a:ea typeface="+mn-ea"/>
                <a:cs typeface="+mn-cs"/>
              </a:rPr>
              <a:t> (an acronym for </a:t>
            </a:r>
            <a:r>
              <a:rPr lang="en-GB" sz="1200" b="1" i="0" kern="1200" dirty="0" err="1" smtClean="0">
                <a:solidFill>
                  <a:schemeClr val="tx1"/>
                </a:solidFill>
                <a:effectLst/>
                <a:latin typeface="+mn-lt"/>
                <a:ea typeface="+mn-ea"/>
                <a:cs typeface="+mn-cs"/>
              </a:rPr>
              <a:t>CO</a:t>
            </a:r>
            <a:r>
              <a:rPr lang="en-GB" sz="1200" b="0" i="0" kern="1200" dirty="0" err="1" smtClean="0">
                <a:solidFill>
                  <a:schemeClr val="tx1"/>
                </a:solidFill>
                <a:effectLst/>
                <a:latin typeface="+mn-lt"/>
                <a:ea typeface="+mn-ea"/>
                <a:cs typeface="+mn-cs"/>
              </a:rPr>
              <a:t>mmon</a:t>
            </a:r>
            <a:r>
              <a:rPr lang="en-GB" sz="1200" b="0" i="0" kern="1200" dirty="0" smtClean="0">
                <a:solidFill>
                  <a:schemeClr val="tx1"/>
                </a:solidFill>
                <a:effectLst/>
                <a:latin typeface="+mn-lt"/>
                <a:ea typeface="+mn-ea"/>
                <a:cs typeface="+mn-cs"/>
              </a:rPr>
              <a:t> </a:t>
            </a:r>
            <a:r>
              <a:rPr lang="en-GB" sz="1200" b="1" i="0" kern="1200" dirty="0" smtClean="0">
                <a:solidFill>
                  <a:schemeClr val="tx1"/>
                </a:solidFill>
                <a:effectLst/>
                <a:latin typeface="+mn-lt"/>
                <a:ea typeface="+mn-ea"/>
                <a:cs typeface="+mn-cs"/>
              </a:rPr>
              <a:t>B</a:t>
            </a:r>
            <a:r>
              <a:rPr lang="en-GB" sz="1200" b="0" i="0" kern="1200" dirty="0" smtClean="0">
                <a:solidFill>
                  <a:schemeClr val="tx1"/>
                </a:solidFill>
                <a:effectLst/>
                <a:latin typeface="+mn-lt"/>
                <a:ea typeface="+mn-ea"/>
                <a:cs typeface="+mn-cs"/>
              </a:rPr>
              <a:t>usiness-</a:t>
            </a:r>
            <a:r>
              <a:rPr lang="en-GB" sz="1200" b="1" i="0" kern="1200" dirty="0" smtClean="0">
                <a:solidFill>
                  <a:schemeClr val="tx1"/>
                </a:solidFill>
                <a:effectLst/>
                <a:latin typeface="+mn-lt"/>
                <a:ea typeface="+mn-ea"/>
                <a:cs typeface="+mn-cs"/>
              </a:rPr>
              <a:t>O</a:t>
            </a:r>
            <a:r>
              <a:rPr lang="en-GB" sz="1200" b="0" i="0" kern="1200" dirty="0" smtClean="0">
                <a:solidFill>
                  <a:schemeClr val="tx1"/>
                </a:solidFill>
                <a:effectLst/>
                <a:latin typeface="+mn-lt"/>
                <a:ea typeface="+mn-ea"/>
                <a:cs typeface="+mn-cs"/>
              </a:rPr>
              <a:t>riented </a:t>
            </a:r>
            <a:r>
              <a:rPr lang="en-GB" sz="1200" b="1" i="0" kern="1200" dirty="0" smtClean="0">
                <a:solidFill>
                  <a:schemeClr val="tx1"/>
                </a:solidFill>
                <a:effectLst/>
                <a:latin typeface="+mn-lt"/>
                <a:ea typeface="+mn-ea"/>
                <a:cs typeface="+mn-cs"/>
              </a:rPr>
              <a:t>L</a:t>
            </a:r>
            <a:r>
              <a:rPr lang="en-GB" sz="1200" b="0" i="0" kern="1200" dirty="0" smtClean="0">
                <a:solidFill>
                  <a:schemeClr val="tx1"/>
                </a:solidFill>
                <a:effectLst/>
                <a:latin typeface="+mn-lt"/>
                <a:ea typeface="+mn-ea"/>
                <a:cs typeface="+mn-cs"/>
              </a:rPr>
              <a:t>anguage). The new language extended Hopper's FLOW-MATIC language with some ideas from the </a:t>
            </a:r>
            <a:r>
              <a:rPr lang="en-GB" sz="1200" b="0" i="0" u="none" strike="noStrike" kern="1200" dirty="0" smtClean="0">
                <a:solidFill>
                  <a:schemeClr val="tx1"/>
                </a:solidFill>
                <a:effectLst/>
                <a:latin typeface="+mn-lt"/>
                <a:ea typeface="+mn-ea"/>
                <a:cs typeface="+mn-cs"/>
                <a:hlinkClick r:id="rId48" tooltip="IBM"/>
              </a:rPr>
              <a:t>IBM</a:t>
            </a:r>
            <a:r>
              <a:rPr lang="en-GB" sz="1200" b="0" i="0" kern="1200" dirty="0" smtClean="0">
                <a:solidFill>
                  <a:schemeClr val="tx1"/>
                </a:solidFill>
                <a:effectLst/>
                <a:latin typeface="+mn-lt"/>
                <a:ea typeface="+mn-ea"/>
                <a:cs typeface="+mn-cs"/>
              </a:rPr>
              <a:t> equivalent, </a:t>
            </a:r>
            <a:r>
              <a:rPr lang="en-GB" sz="1200" b="0" i="0" u="none" strike="noStrike" kern="1200" dirty="0" smtClean="0">
                <a:solidFill>
                  <a:schemeClr val="tx1"/>
                </a:solidFill>
                <a:effectLst/>
                <a:latin typeface="+mn-lt"/>
                <a:ea typeface="+mn-ea"/>
                <a:cs typeface="+mn-cs"/>
                <a:hlinkClick r:id="rId49" tooltip="COMTRAN"/>
              </a:rPr>
              <a:t>COMTRAN</a:t>
            </a:r>
            <a:r>
              <a:rPr lang="en-GB" sz="1200" b="0" i="0" kern="1200" dirty="0" smtClean="0">
                <a:solidFill>
                  <a:schemeClr val="tx1"/>
                </a:solidFill>
                <a:effectLst/>
                <a:latin typeface="+mn-lt"/>
                <a:ea typeface="+mn-ea"/>
                <a:cs typeface="+mn-cs"/>
              </a:rPr>
              <a:t>. Hopper's belief that programs should be written in a language that was close to English (rather than in </a:t>
            </a:r>
            <a:r>
              <a:rPr lang="en-GB" sz="1200" b="0" i="0" u="none" strike="noStrike" kern="1200" dirty="0" smtClean="0">
                <a:solidFill>
                  <a:schemeClr val="tx1"/>
                </a:solidFill>
                <a:effectLst/>
                <a:latin typeface="+mn-lt"/>
                <a:ea typeface="+mn-ea"/>
                <a:cs typeface="+mn-cs"/>
                <a:hlinkClick r:id="rId50" tooltip="Machine code"/>
              </a:rPr>
              <a:t>machine code</a:t>
            </a:r>
            <a:r>
              <a:rPr lang="en-GB" sz="1200" b="0" i="0" kern="1200" dirty="0" smtClean="0">
                <a:solidFill>
                  <a:schemeClr val="tx1"/>
                </a:solidFill>
                <a:effectLst/>
                <a:latin typeface="+mn-lt"/>
                <a:ea typeface="+mn-ea"/>
                <a:cs typeface="+mn-cs"/>
              </a:rPr>
              <a:t> or in languages close to machine code, such as </a:t>
            </a:r>
            <a:r>
              <a:rPr lang="en-GB" sz="1200" b="0" i="0" u="none" strike="noStrike" kern="1200" dirty="0" smtClean="0">
                <a:solidFill>
                  <a:schemeClr val="tx1"/>
                </a:solidFill>
                <a:effectLst/>
                <a:latin typeface="+mn-lt"/>
                <a:ea typeface="+mn-ea"/>
                <a:cs typeface="+mn-cs"/>
                <a:hlinkClick r:id="rId51" tooltip="Assembly language"/>
              </a:rPr>
              <a:t>assembly languages</a:t>
            </a:r>
            <a:r>
              <a:rPr lang="en-GB" sz="1200" b="0" i="0" kern="1200" dirty="0" smtClean="0">
                <a:solidFill>
                  <a:schemeClr val="tx1"/>
                </a:solidFill>
                <a:effectLst/>
                <a:latin typeface="+mn-lt"/>
                <a:ea typeface="+mn-ea"/>
                <a:cs typeface="+mn-cs"/>
              </a:rPr>
              <a:t>) was captured in the new business language, and COBOL went on to be the most ubiquitous business language to date.</a:t>
            </a:r>
            <a:r>
              <a:rPr lang="en-GB" sz="1200" b="0" i="0" u="none" strike="noStrike" kern="1200" baseline="30000" dirty="0" smtClean="0">
                <a:solidFill>
                  <a:schemeClr val="tx1"/>
                </a:solidFill>
                <a:effectLst/>
                <a:latin typeface="+mn-lt"/>
                <a:ea typeface="+mn-ea"/>
                <a:cs typeface="+mn-cs"/>
                <a:hlinkClick r:id="rId52"/>
              </a:rPr>
              <a:t>[22]</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From 1967 to 1977, Hopper served as the director of the Navy Programming Languages Group in the Navy's Office of Information Systems Planning and was promoted to the rank of Captain in 1973.</a:t>
            </a:r>
            <a:r>
              <a:rPr lang="en-GB" sz="1200" b="0" i="0" u="none" strike="noStrike" kern="1200" baseline="30000" dirty="0" smtClean="0">
                <a:solidFill>
                  <a:schemeClr val="tx1"/>
                </a:solidFill>
                <a:effectLst/>
                <a:latin typeface="+mn-lt"/>
                <a:ea typeface="+mn-ea"/>
                <a:cs typeface="+mn-cs"/>
                <a:hlinkClick r:id="rId53"/>
              </a:rPr>
              <a:t>[19]</a:t>
            </a:r>
            <a:r>
              <a:rPr lang="en-GB" sz="1200" b="0" i="0" kern="1200" dirty="0" smtClean="0">
                <a:solidFill>
                  <a:schemeClr val="tx1"/>
                </a:solidFill>
                <a:effectLst/>
                <a:latin typeface="+mn-lt"/>
                <a:ea typeface="+mn-ea"/>
                <a:cs typeface="+mn-cs"/>
              </a:rPr>
              <a:t> She developed validation software for COBOL and its compiler as part of a COBOL standardization program for the entire Navy.</a:t>
            </a:r>
            <a:r>
              <a:rPr lang="en-GB" sz="1200" b="0" i="0" u="none" strike="noStrike" kern="1200" baseline="30000" dirty="0" smtClean="0">
                <a:solidFill>
                  <a:schemeClr val="tx1"/>
                </a:solidFill>
                <a:effectLst/>
                <a:latin typeface="+mn-lt"/>
                <a:ea typeface="+mn-ea"/>
                <a:cs typeface="+mn-cs"/>
                <a:hlinkClick r:id="rId53"/>
              </a:rPr>
              <a:t>[19]</a:t>
            </a:r>
            <a:endParaRPr lang="en-GB"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Dame Stephanie Shirley</a:t>
            </a:r>
          </a:p>
          <a:p>
            <a:r>
              <a:rPr lang="en-GB" sz="1200" b="0" i="0" kern="1200" dirty="0" smtClean="0">
                <a:solidFill>
                  <a:schemeClr val="tx1"/>
                </a:solidFill>
                <a:effectLst/>
                <a:latin typeface="+mn-lt"/>
                <a:ea typeface="+mn-ea"/>
                <a:cs typeface="+mn-cs"/>
              </a:rPr>
              <a:t>After leaving school Vera decided not to go to university to study biology (the "only science then available to my gender") but instead to seek employment in a mathematics/technical environment.</a:t>
            </a:r>
            <a:r>
              <a:rPr lang="en-GB" sz="1200" b="0" i="0" u="none" strike="noStrike" kern="1200" baseline="30000" dirty="0" smtClean="0">
                <a:solidFill>
                  <a:schemeClr val="tx1"/>
                </a:solidFill>
                <a:effectLst/>
                <a:latin typeface="+mn-lt"/>
                <a:ea typeface="+mn-ea"/>
                <a:cs typeface="+mn-cs"/>
                <a:hlinkClick r:id="rId54"/>
              </a:rPr>
              <a:t>[6]</a:t>
            </a:r>
            <a:r>
              <a:rPr lang="en-GB" sz="1200" b="0" i="0" kern="1200" dirty="0" smtClean="0">
                <a:solidFill>
                  <a:schemeClr val="tx1"/>
                </a:solidFill>
                <a:effectLst/>
                <a:latin typeface="+mn-lt"/>
                <a:ea typeface="+mn-ea"/>
                <a:cs typeface="+mn-cs"/>
              </a:rPr>
              <a:t> At the age of 18, she became a British citizen and changed her name to Stephanie Brook.</a:t>
            </a:r>
            <a:r>
              <a:rPr lang="en-GB" sz="1200" b="0" i="0" u="none" strike="noStrike" kern="1200" baseline="30000" dirty="0" smtClean="0">
                <a:solidFill>
                  <a:schemeClr val="tx1"/>
                </a:solidFill>
                <a:effectLst/>
                <a:latin typeface="+mn-lt"/>
                <a:ea typeface="+mn-ea"/>
                <a:cs typeface="+mn-cs"/>
                <a:hlinkClick r:id="rId54"/>
              </a:rPr>
              <a:t>[6]</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In the 1950s, Shirley worked at the </a:t>
            </a:r>
            <a:r>
              <a:rPr lang="en-GB" sz="1200" b="0" i="0" u="none" strike="noStrike" kern="1200" dirty="0" smtClean="0">
                <a:solidFill>
                  <a:schemeClr val="tx1"/>
                </a:solidFill>
                <a:effectLst/>
                <a:latin typeface="+mn-lt"/>
                <a:ea typeface="+mn-ea"/>
                <a:cs typeface="+mn-cs"/>
                <a:hlinkClick r:id="rId55" tooltip="Post Office Research Station"/>
              </a:rPr>
              <a:t>Post Office Research Station</a:t>
            </a:r>
            <a:r>
              <a:rPr lang="en-GB" sz="1200" b="0" i="0" kern="1200" dirty="0" smtClean="0">
                <a:solidFill>
                  <a:schemeClr val="tx1"/>
                </a:solidFill>
                <a:effectLst/>
                <a:latin typeface="+mn-lt"/>
                <a:ea typeface="+mn-ea"/>
                <a:cs typeface="+mn-cs"/>
              </a:rPr>
              <a:t> at Dollis Hill, building computers from scratch and writing code in </a:t>
            </a:r>
            <a:r>
              <a:rPr lang="en-GB" sz="1200" b="0" i="0" u="none" strike="noStrike" kern="1200" dirty="0" smtClean="0">
                <a:solidFill>
                  <a:schemeClr val="tx1"/>
                </a:solidFill>
                <a:effectLst/>
                <a:latin typeface="+mn-lt"/>
                <a:ea typeface="+mn-ea"/>
                <a:cs typeface="+mn-cs"/>
                <a:hlinkClick r:id="rId56" tooltip="Machine language"/>
              </a:rPr>
              <a:t>machine language</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57"/>
              </a:rPr>
              <a:t>[7]</a:t>
            </a:r>
            <a:r>
              <a:rPr lang="en-GB" sz="1200" b="0" i="0" kern="1200" dirty="0" smtClean="0">
                <a:solidFill>
                  <a:schemeClr val="tx1"/>
                </a:solidFill>
                <a:effectLst/>
                <a:latin typeface="+mn-lt"/>
                <a:ea typeface="+mn-ea"/>
                <a:cs typeface="+mn-cs"/>
              </a:rPr>
              <a:t> She took evening classes for six years to obtain a degree in mathematics. In 1959, she moved to CDL Ltd, manufacturers of the </a:t>
            </a:r>
            <a:r>
              <a:rPr lang="en-GB" sz="1200" b="0" i="0" u="none" strike="noStrike" kern="1200" dirty="0" smtClean="0">
                <a:solidFill>
                  <a:schemeClr val="tx1"/>
                </a:solidFill>
                <a:effectLst/>
                <a:latin typeface="+mn-lt"/>
                <a:ea typeface="+mn-ea"/>
                <a:cs typeface="+mn-cs"/>
                <a:hlinkClick r:id="rId58" tooltip="ICT 1301"/>
              </a:rPr>
              <a:t>ICT 1301</a:t>
            </a:r>
            <a:r>
              <a:rPr lang="en-GB" sz="1200" b="0" i="0" kern="1200" dirty="0" smtClean="0">
                <a:solidFill>
                  <a:schemeClr val="tx1"/>
                </a:solidFill>
                <a:effectLst/>
                <a:latin typeface="+mn-lt"/>
                <a:ea typeface="+mn-ea"/>
                <a:cs typeface="+mn-cs"/>
              </a:rPr>
              <a:t> computer.</a:t>
            </a:r>
          </a:p>
          <a:p>
            <a:r>
              <a:rPr lang="en-GB" sz="1200" b="0" i="0" kern="1200" dirty="0" smtClean="0">
                <a:solidFill>
                  <a:schemeClr val="tx1"/>
                </a:solidFill>
                <a:effectLst/>
                <a:latin typeface="+mn-lt"/>
                <a:ea typeface="+mn-ea"/>
                <a:cs typeface="+mn-cs"/>
              </a:rPr>
              <a:t>In 1962, Shirley founded, with a capital of £6, the software company </a:t>
            </a:r>
            <a:r>
              <a:rPr lang="en-GB" sz="1200" b="0" i="0" u="none" strike="noStrike" kern="1200" dirty="0" smtClean="0">
                <a:solidFill>
                  <a:schemeClr val="tx1"/>
                </a:solidFill>
                <a:effectLst/>
                <a:latin typeface="+mn-lt"/>
                <a:ea typeface="+mn-ea"/>
                <a:cs typeface="+mn-cs"/>
                <a:hlinkClick r:id="rId59" tooltip="Xansa"/>
              </a:rPr>
              <a:t>Freelance Programmers</a:t>
            </a:r>
            <a:r>
              <a:rPr lang="en-GB" sz="1200" b="0" i="0" kern="1200" dirty="0" smtClean="0">
                <a:solidFill>
                  <a:schemeClr val="tx1"/>
                </a:solidFill>
                <a:effectLst/>
                <a:latin typeface="+mn-lt"/>
                <a:ea typeface="+mn-ea"/>
                <a:cs typeface="+mn-cs"/>
              </a:rPr>
              <a:t>,</a:t>
            </a:r>
            <a:r>
              <a:rPr lang="en-GB" sz="1200" b="0" i="0" u="none" strike="noStrike" kern="1200" baseline="30000" dirty="0" smtClean="0">
                <a:solidFill>
                  <a:schemeClr val="tx1"/>
                </a:solidFill>
                <a:effectLst/>
                <a:latin typeface="+mn-lt"/>
                <a:ea typeface="+mn-ea"/>
                <a:cs typeface="+mn-cs"/>
                <a:hlinkClick r:id="rId60"/>
              </a:rPr>
              <a:t>[3]</a:t>
            </a:r>
            <a:r>
              <a:rPr lang="en-GB" sz="1200" b="0" i="0" kern="1200" dirty="0" smtClean="0">
                <a:solidFill>
                  <a:schemeClr val="tx1"/>
                </a:solidFill>
                <a:effectLst/>
                <a:latin typeface="+mn-lt"/>
                <a:ea typeface="+mn-ea"/>
                <a:cs typeface="+mn-cs"/>
              </a:rPr>
              <a:t> (later </a:t>
            </a:r>
            <a:r>
              <a:rPr lang="en-GB" sz="1200" b="0" i="0" u="none" strike="noStrike" kern="1200" dirty="0" smtClean="0">
                <a:solidFill>
                  <a:schemeClr val="tx1"/>
                </a:solidFill>
                <a:effectLst/>
                <a:latin typeface="+mn-lt"/>
                <a:ea typeface="+mn-ea"/>
                <a:cs typeface="+mn-cs"/>
                <a:hlinkClick r:id="rId59" tooltip="Xansa"/>
              </a:rPr>
              <a:t>Xansa</a:t>
            </a:r>
            <a:r>
              <a:rPr lang="en-GB" sz="1200" b="0" i="0" kern="1200" dirty="0" smtClean="0">
                <a:solidFill>
                  <a:schemeClr val="tx1"/>
                </a:solidFill>
                <a:effectLst/>
                <a:latin typeface="+mn-lt"/>
                <a:ea typeface="+mn-ea"/>
                <a:cs typeface="+mn-cs"/>
              </a:rPr>
              <a:t> since acquired by </a:t>
            </a:r>
            <a:r>
              <a:rPr lang="en-GB" sz="1200" b="0" i="0" u="none" strike="noStrike" kern="1200" dirty="0" err="1" smtClean="0">
                <a:solidFill>
                  <a:schemeClr val="tx1"/>
                </a:solidFill>
                <a:effectLst/>
                <a:latin typeface="+mn-lt"/>
                <a:ea typeface="+mn-ea"/>
                <a:cs typeface="+mn-cs"/>
                <a:hlinkClick r:id="rId61" tooltip="Steria"/>
              </a:rPr>
              <a:t>Steria</a:t>
            </a:r>
            <a:r>
              <a:rPr lang="en-GB" sz="1200" b="0" i="0" kern="1200" dirty="0" smtClean="0">
                <a:solidFill>
                  <a:schemeClr val="tx1"/>
                </a:solidFill>
                <a:effectLst/>
                <a:latin typeface="+mn-lt"/>
                <a:ea typeface="+mn-ea"/>
                <a:cs typeface="+mn-cs"/>
              </a:rPr>
              <a:t> and now part of the </a:t>
            </a:r>
            <a:r>
              <a:rPr lang="en-GB" sz="1200" b="0" i="0" kern="1200" dirty="0" err="1" smtClean="0">
                <a:solidFill>
                  <a:schemeClr val="tx1"/>
                </a:solidFill>
                <a:effectLst/>
                <a:latin typeface="+mn-lt"/>
                <a:ea typeface="+mn-ea"/>
                <a:cs typeface="+mn-cs"/>
              </a:rPr>
              <a:t>Sopra</a:t>
            </a:r>
            <a:r>
              <a:rPr lang="en-GB" sz="1200" b="0" i="0" kern="1200" dirty="0" smtClean="0">
                <a:solidFill>
                  <a:schemeClr val="tx1"/>
                </a:solidFill>
                <a:effectLst/>
                <a:latin typeface="+mn-lt"/>
                <a:ea typeface="+mn-ea"/>
                <a:cs typeface="+mn-cs"/>
              </a:rPr>
              <a:t> </a:t>
            </a:r>
            <a:r>
              <a:rPr lang="en-GB" sz="1200" b="0" i="0" kern="1200" dirty="0" err="1" smtClean="0">
                <a:solidFill>
                  <a:schemeClr val="tx1"/>
                </a:solidFill>
                <a:effectLst/>
                <a:latin typeface="+mn-lt"/>
                <a:ea typeface="+mn-ea"/>
                <a:cs typeface="+mn-cs"/>
              </a:rPr>
              <a:t>Steria</a:t>
            </a:r>
            <a:r>
              <a:rPr lang="en-GB" sz="1200" b="0" i="0" kern="1200" dirty="0" smtClean="0">
                <a:solidFill>
                  <a:schemeClr val="tx1"/>
                </a:solidFill>
                <a:effectLst/>
                <a:latin typeface="+mn-lt"/>
                <a:ea typeface="+mn-ea"/>
                <a:cs typeface="+mn-cs"/>
              </a:rPr>
              <a:t> Group). She wanted to create job opportunities for women with dependents, and predominantly employed women, with only 3 male programmers of a total of over 300,</a:t>
            </a:r>
            <a:r>
              <a:rPr lang="en-GB" sz="1200" b="0" i="0" u="none" strike="noStrike" kern="1200" baseline="30000" dirty="0" smtClean="0">
                <a:solidFill>
                  <a:schemeClr val="tx1"/>
                </a:solidFill>
                <a:effectLst/>
                <a:latin typeface="+mn-lt"/>
                <a:ea typeface="+mn-ea"/>
                <a:cs typeface="+mn-cs"/>
                <a:hlinkClick r:id="rId62"/>
              </a:rPr>
              <a:t>[8]</a:t>
            </a:r>
            <a:r>
              <a:rPr lang="en-GB" sz="1200" b="0" i="0" kern="1200" dirty="0" smtClean="0">
                <a:solidFill>
                  <a:schemeClr val="tx1"/>
                </a:solidFill>
                <a:effectLst/>
                <a:latin typeface="+mn-lt"/>
                <a:ea typeface="+mn-ea"/>
                <a:cs typeface="+mn-cs"/>
              </a:rPr>
              <a:t> until the </a:t>
            </a:r>
            <a:r>
              <a:rPr lang="en-GB" sz="1200" b="0" i="0" u="none" strike="noStrike" kern="1200" dirty="0" smtClean="0">
                <a:solidFill>
                  <a:schemeClr val="tx1"/>
                </a:solidFill>
                <a:effectLst/>
                <a:latin typeface="+mn-lt"/>
                <a:ea typeface="+mn-ea"/>
                <a:cs typeface="+mn-cs"/>
                <a:hlinkClick r:id="rId63" tooltip="Sex Discrimination Act 1975"/>
              </a:rPr>
              <a:t>Sex Discrimination Act 1975</a:t>
            </a:r>
            <a:r>
              <a:rPr lang="en-GB" sz="1200" b="0" i="0" kern="1200" dirty="0" smtClean="0">
                <a:solidFill>
                  <a:schemeClr val="tx1"/>
                </a:solidFill>
                <a:effectLst/>
                <a:latin typeface="+mn-lt"/>
                <a:ea typeface="+mn-ea"/>
                <a:cs typeface="+mn-cs"/>
              </a:rPr>
              <a:t> made that practice illegal. She adopted the </a:t>
            </a:r>
            <a:r>
              <a:rPr lang="en-GB" sz="1200" b="0" i="0" kern="1200" dirty="0" err="1" smtClean="0">
                <a:solidFill>
                  <a:schemeClr val="tx1"/>
                </a:solidFill>
                <a:effectLst/>
                <a:latin typeface="+mn-lt"/>
                <a:ea typeface="+mn-ea"/>
                <a:cs typeface="+mn-cs"/>
              </a:rPr>
              <a:t>name,</a:t>
            </a:r>
            <a:r>
              <a:rPr lang="en-GB" sz="1200" b="0" i="1" kern="1200" dirty="0" err="1" smtClean="0">
                <a:solidFill>
                  <a:schemeClr val="tx1"/>
                </a:solidFill>
                <a:effectLst/>
                <a:latin typeface="+mn-lt"/>
                <a:ea typeface="+mn-ea"/>
                <a:cs typeface="+mn-cs"/>
              </a:rPr>
              <a:t>Steve</a:t>
            </a:r>
            <a:r>
              <a:rPr lang="en-GB" sz="1200" b="0" i="0" kern="1200" dirty="0" smtClean="0">
                <a:solidFill>
                  <a:schemeClr val="tx1"/>
                </a:solidFill>
                <a:effectLst/>
                <a:latin typeface="+mn-lt"/>
                <a:ea typeface="+mn-ea"/>
                <a:cs typeface="+mn-cs"/>
              </a:rPr>
              <a:t>, to help her in the male-dominated business world.</a:t>
            </a:r>
            <a:r>
              <a:rPr lang="en-GB" sz="1200" b="0" i="0" u="none" strike="noStrike" kern="1200" baseline="30000" dirty="0" smtClean="0">
                <a:solidFill>
                  <a:schemeClr val="tx1"/>
                </a:solidFill>
                <a:effectLst/>
                <a:latin typeface="+mn-lt"/>
                <a:ea typeface="+mn-ea"/>
                <a:cs typeface="+mn-cs"/>
                <a:hlinkClick r:id="rId64"/>
              </a:rPr>
              <a:t>[9]</a:t>
            </a:r>
            <a:r>
              <a:rPr lang="en-GB" sz="1200" b="0" i="0" kern="1200" dirty="0" smtClean="0">
                <a:solidFill>
                  <a:schemeClr val="tx1"/>
                </a:solidFill>
                <a:effectLst/>
                <a:latin typeface="+mn-lt"/>
                <a:ea typeface="+mn-ea"/>
                <a:cs typeface="+mn-cs"/>
              </a:rPr>
              <a:t> Her team's projects included programming </a:t>
            </a:r>
            <a:r>
              <a:rPr lang="en-GB" sz="1200" b="0" i="0" u="none" strike="noStrike" kern="1200" dirty="0" smtClean="0">
                <a:solidFill>
                  <a:schemeClr val="tx1"/>
                </a:solidFill>
                <a:effectLst/>
                <a:latin typeface="+mn-lt"/>
                <a:ea typeface="+mn-ea"/>
                <a:cs typeface="+mn-cs"/>
                <a:hlinkClick r:id="rId65" tooltip="Concorde"/>
              </a:rPr>
              <a:t>Concorde</a:t>
            </a:r>
            <a:r>
              <a:rPr lang="en-GB" sz="1200" b="0" i="0" kern="1200" dirty="0" smtClean="0">
                <a:solidFill>
                  <a:schemeClr val="tx1"/>
                </a:solidFill>
                <a:effectLst/>
                <a:latin typeface="+mn-lt"/>
                <a:ea typeface="+mn-ea"/>
                <a:cs typeface="+mn-cs"/>
              </a:rPr>
              <a:t>'s black box flight recorder.</a:t>
            </a:r>
            <a:r>
              <a:rPr lang="en-GB" sz="1200" b="0" i="0" u="none" strike="noStrike" kern="1200" baseline="30000" dirty="0" smtClean="0">
                <a:solidFill>
                  <a:schemeClr val="tx1"/>
                </a:solidFill>
                <a:effectLst/>
                <a:latin typeface="+mn-lt"/>
                <a:ea typeface="+mn-ea"/>
                <a:cs typeface="+mn-cs"/>
                <a:hlinkClick r:id="rId66"/>
              </a:rPr>
              <a:t>[1]</a:t>
            </a:r>
            <a:r>
              <a:rPr lang="en-GB" sz="1200" b="0" i="0" u="none" strike="noStrike" kern="1200" baseline="30000" dirty="0" smtClean="0">
                <a:solidFill>
                  <a:schemeClr val="tx1"/>
                </a:solidFill>
                <a:effectLst/>
                <a:latin typeface="+mn-lt"/>
                <a:ea typeface="+mn-ea"/>
                <a:cs typeface="+mn-cs"/>
                <a:hlinkClick r:id="rId67"/>
              </a:rPr>
              <a:t>[10]</a:t>
            </a: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Shirley retired in 1993 at the age of 60 and has since focused on her philanthropy.</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9B6CA68-CCFB-471F-835E-48B361C260EC}" type="slidenum">
              <a:rPr lang="en-GB" smtClean="0"/>
              <a:t>6</a:t>
            </a:fld>
            <a:endParaRPr lang="en-GB"/>
          </a:p>
        </p:txBody>
      </p:sp>
    </p:spTree>
    <p:extLst>
      <p:ext uri="{BB962C8B-B14F-4D97-AF65-F5344CB8AC3E}">
        <p14:creationId xmlns:p14="http://schemas.microsoft.com/office/powerpoint/2010/main" val="1364780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are going to need IT skills</a:t>
            </a:r>
          </a:p>
          <a:p>
            <a:r>
              <a:rPr lang="en-GB" dirty="0" smtClean="0"/>
              <a:t>But don’t just be a</a:t>
            </a:r>
            <a:r>
              <a:rPr lang="en-GB" baseline="0" dirty="0" smtClean="0"/>
              <a:t> consumer</a:t>
            </a:r>
          </a:p>
          <a:p>
            <a:r>
              <a:rPr lang="en-GB" baseline="0" dirty="0" smtClean="0"/>
              <a:t>Learn the basics of coding so you can contribute</a:t>
            </a:r>
            <a:endParaRPr lang="en-GB" dirty="0"/>
          </a:p>
        </p:txBody>
      </p:sp>
      <p:sp>
        <p:nvSpPr>
          <p:cNvPr id="4" name="Slide Number Placeholder 3"/>
          <p:cNvSpPr>
            <a:spLocks noGrp="1"/>
          </p:cNvSpPr>
          <p:nvPr>
            <p:ph type="sldNum" sz="quarter" idx="10"/>
          </p:nvPr>
        </p:nvSpPr>
        <p:spPr/>
        <p:txBody>
          <a:bodyPr/>
          <a:lstStyle/>
          <a:p>
            <a:fld id="{E9B6CA68-CCFB-471F-835E-48B361C260EC}" type="slidenum">
              <a:rPr lang="en-GB" smtClean="0"/>
              <a:t>7</a:t>
            </a:fld>
            <a:endParaRPr lang="en-GB"/>
          </a:p>
        </p:txBody>
      </p:sp>
    </p:spTree>
    <p:extLst>
      <p:ext uri="{BB962C8B-B14F-4D97-AF65-F5344CB8AC3E}">
        <p14:creationId xmlns:p14="http://schemas.microsoft.com/office/powerpoint/2010/main" val="663360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Rectangle 1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831850" y="3646446"/>
            <a:ext cx="10515600" cy="1730064"/>
          </a:xfrm>
        </p:spPr>
        <p:txBody>
          <a:bodyPr anchor="b"/>
          <a:lstStyle>
            <a:lvl1pPr>
              <a:defRPr sz="6000">
                <a:solidFill>
                  <a:schemeClr val="bg1"/>
                </a:solidFill>
              </a:defRPr>
            </a:lvl1pPr>
          </a:lstStyle>
          <a:p>
            <a:r>
              <a:rPr lang="en-US" smtClean="0"/>
              <a:t>Click to edit Master title style</a:t>
            </a:r>
            <a:endParaRPr lang="en-GB"/>
          </a:p>
        </p:txBody>
      </p:sp>
      <p:sp>
        <p:nvSpPr>
          <p:cNvPr id="16" name="Text Placeholder 2"/>
          <p:cNvSpPr>
            <a:spLocks noGrp="1"/>
          </p:cNvSpPr>
          <p:nvPr>
            <p:ph type="body" idx="1"/>
          </p:nvPr>
        </p:nvSpPr>
        <p:spPr>
          <a:xfrm>
            <a:off x="831850" y="5403499"/>
            <a:ext cx="10515600" cy="11311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Tree>
    <p:extLst>
      <p:ext uri="{BB962C8B-B14F-4D97-AF65-F5344CB8AC3E}">
        <p14:creationId xmlns:p14="http://schemas.microsoft.com/office/powerpoint/2010/main" val="29170566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5705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08187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3909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echnologies">
    <p:spTree>
      <p:nvGrpSpPr>
        <p:cNvPr id="1" name=""/>
        <p:cNvGrpSpPr/>
        <p:nvPr/>
      </p:nvGrpSpPr>
      <p:grpSpPr>
        <a:xfrm>
          <a:off x="0" y="0"/>
          <a:ext cx="0" cy="0"/>
          <a:chOff x="0" y="0"/>
          <a:chExt cx="0" cy="0"/>
        </a:xfrm>
      </p:grpSpPr>
      <p:pic>
        <p:nvPicPr>
          <p:cNvPr id="3" name="Picture 2" descr="C:\Users\rik\Pictures\BizTalk_h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212" y="4417455"/>
            <a:ext cx="1258375" cy="4411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1211" y="1802445"/>
            <a:ext cx="2904905" cy="415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071212" y="3519888"/>
            <a:ext cx="1707731" cy="4297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71212" y="2687966"/>
            <a:ext cx="2055340" cy="3641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2986" y="934265"/>
            <a:ext cx="2850039" cy="421080"/>
          </a:xfrm>
          <a:prstGeom prst="rect">
            <a:avLst/>
          </a:prstGeom>
        </p:spPr>
      </p:pic>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1211" y="5335488"/>
            <a:ext cx="2122983" cy="423872"/>
          </a:xfrm>
          <a:prstGeom prst="rect">
            <a:avLst/>
          </a:prstGeom>
        </p:spPr>
      </p:pic>
      <p:pic>
        <p:nvPicPr>
          <p:cNvPr id="10" name="Picture 9"/>
          <p:cNvPicPr/>
          <p:nvPr userDrawn="1"/>
        </p:nvPicPr>
        <p:blipFill>
          <a:blip r:embed="rId8">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73924" y="3338479"/>
            <a:ext cx="3682224" cy="2282335"/>
          </a:xfrm>
          <a:prstGeom prst="rect">
            <a:avLst/>
          </a:prstGeom>
        </p:spPr>
      </p:pic>
    </p:spTree>
    <p:extLst>
      <p:ext uri="{BB962C8B-B14F-4D97-AF65-F5344CB8AC3E}">
        <p14:creationId xmlns:p14="http://schemas.microsoft.com/office/powerpoint/2010/main" val="5786748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ntact">
    <p:spTree>
      <p:nvGrpSpPr>
        <p:cNvPr id="1" name=""/>
        <p:cNvGrpSpPr/>
        <p:nvPr/>
      </p:nvGrpSpPr>
      <p:grpSpPr>
        <a:xfrm>
          <a:off x="0" y="0"/>
          <a:ext cx="0" cy="0"/>
          <a:chOff x="0" y="0"/>
          <a:chExt cx="0" cy="0"/>
        </a:xfrm>
      </p:grpSpPr>
      <p:pic>
        <p:nvPicPr>
          <p:cNvPr id="10" name="Picture 9"/>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18" name="TextBox 17"/>
          <p:cNvSpPr txBox="1"/>
          <p:nvPr userDrawn="1"/>
        </p:nvSpPr>
        <p:spPr>
          <a:xfrm>
            <a:off x="2060979" y="1170679"/>
            <a:ext cx="2496196" cy="369332"/>
          </a:xfrm>
          <a:prstGeom prst="rect">
            <a:avLst/>
          </a:prstGeom>
          <a:noFill/>
        </p:spPr>
        <p:txBody>
          <a:bodyPr wrap="none" rtlCol="0">
            <a:spAutoFit/>
          </a:bodyPr>
          <a:lstStyle/>
          <a:p>
            <a:r>
              <a:rPr lang="en-GB" sz="1800" dirty="0" smtClean="0">
                <a:latin typeface="Segoe UI Light" pitchFamily="34" charset="0"/>
              </a:rPr>
              <a:t>blogs.blackmarble.co.uk</a:t>
            </a:r>
            <a:endParaRPr lang="en-GB" sz="1800" dirty="0">
              <a:latin typeface="Segoe UI Light" pitchFamily="34" charset="0"/>
            </a:endParaRP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smtClean="0">
                <a:latin typeface="Segoe UI Light" pitchFamily="34" charset="0"/>
              </a:rPr>
              <a:t>+44 (0)1274 300175</a:t>
            </a:r>
            <a:endParaRPr lang="en-GB" sz="1800" dirty="0">
              <a:latin typeface="Segoe UI Light" pitchFamily="34" charset="0"/>
            </a:endParaRP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smtClean="0">
                <a:latin typeface="Segoe UI Light" pitchFamily="34" charset="0"/>
              </a:rPr>
              <a:t>@</a:t>
            </a:r>
            <a:r>
              <a:rPr lang="en-GB" sz="1800" dirty="0" err="1" smtClean="0">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smtClean="0">
                <a:latin typeface="Segoe UI Light" pitchFamily="34" charset="0"/>
              </a:rPr>
              <a:t>Black Marble Ltd.</a:t>
            </a:r>
            <a:endParaRPr lang="en-GB" sz="1800" dirty="0">
              <a:latin typeface="Segoe UI Light" pitchFamily="34" charset="0"/>
            </a:endParaRP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smtClean="0">
                <a:latin typeface="Segoe UI Light" pitchFamily="34" charset="0"/>
              </a:rPr>
              <a:t>Black Marble</a:t>
            </a:r>
            <a:endParaRPr lang="en-GB" sz="1800" dirty="0">
              <a:latin typeface="Segoe UI Light"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971533"/>
            <a:ext cx="778780" cy="77878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473924" y="3338479"/>
            <a:ext cx="3682224" cy="2282335"/>
          </a:xfrm>
          <a:prstGeom prst="rect">
            <a:avLst/>
          </a:prstGeom>
        </p:spPr>
      </p:pic>
    </p:spTree>
    <p:extLst>
      <p:ext uri="{BB962C8B-B14F-4D97-AF65-F5344CB8AC3E}">
        <p14:creationId xmlns:p14="http://schemas.microsoft.com/office/powerpoint/2010/main" val="86773751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0933939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7450921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9988789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53763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310880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62815" y="3579541"/>
            <a:ext cx="8084635" cy="1852729"/>
          </a:xfrm>
        </p:spPr>
        <p:txBody>
          <a:bodyPr anchor="b"/>
          <a:lstStyle>
            <a:lvl1pPr>
              <a:defRPr sz="6000">
                <a:solidFill>
                  <a:schemeClr val="bg1"/>
                </a:solidFill>
              </a:defRPr>
            </a:lvl1pPr>
          </a:lstStyle>
          <a:p>
            <a:r>
              <a:rPr lang="en-US" smtClean="0"/>
              <a:t>Click to edit Master title style</a:t>
            </a:r>
            <a:endParaRPr lang="en-GB"/>
          </a:p>
        </p:txBody>
      </p:sp>
      <p:sp>
        <p:nvSpPr>
          <p:cNvPr id="3" name="Text Placeholder 2"/>
          <p:cNvSpPr>
            <a:spLocks noGrp="1"/>
          </p:cNvSpPr>
          <p:nvPr>
            <p:ph type="body" idx="1"/>
          </p:nvPr>
        </p:nvSpPr>
        <p:spPr>
          <a:xfrm>
            <a:off x="3262815" y="5459259"/>
            <a:ext cx="8084635"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9" name="Picture 8"/>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6" name="Picture Placeholder 5"/>
          <p:cNvSpPr>
            <a:spLocks noGrp="1"/>
          </p:cNvSpPr>
          <p:nvPr>
            <p:ph type="pic" sz="quarter" idx="10" hasCustomPrompt="1"/>
          </p:nvPr>
        </p:nvSpPr>
        <p:spPr>
          <a:xfrm>
            <a:off x="568719" y="2538297"/>
            <a:ext cx="1939059" cy="3829050"/>
          </a:xfrm>
        </p:spPr>
        <p:txBody>
          <a:bodyPr anchor="b"/>
          <a:lstStyle>
            <a:lvl1pPr marL="0" indent="0">
              <a:buNone/>
              <a:defRPr>
                <a:solidFill>
                  <a:schemeClr val="bg1"/>
                </a:solidFill>
              </a:defRPr>
            </a:lvl1pPr>
          </a:lstStyle>
          <a:p>
            <a:r>
              <a:rPr lang="en-GB" dirty="0" smtClean="0"/>
              <a:t>Click to add mini-me</a:t>
            </a:r>
            <a:endParaRPr lang="en-GB" dirty="0"/>
          </a:p>
        </p:txBody>
      </p:sp>
    </p:spTree>
    <p:extLst>
      <p:ext uri="{BB962C8B-B14F-4D97-AF65-F5344CB8AC3E}">
        <p14:creationId xmlns:p14="http://schemas.microsoft.com/office/powerpoint/2010/main" val="21275617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smtClean="0"/>
              <a:t>Click to add mini-me</a:t>
            </a:r>
            <a:endParaRPr lang="en-GB" dirty="0"/>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smtClean="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600" baseline="0">
                <a:solidFill>
                  <a:schemeClr val="bg1"/>
                </a:solidFill>
              </a:defRPr>
            </a:lvl1pPr>
          </a:lstStyle>
          <a:p>
            <a:pPr lvl="0"/>
            <a:r>
              <a:rPr lang="en-US" dirty="0" smtClean="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600" baseline="0">
                <a:solidFill>
                  <a:schemeClr val="bg1"/>
                </a:solidFill>
              </a:defRPr>
            </a:lvl1pPr>
          </a:lstStyle>
          <a:p>
            <a:pPr lvl="0"/>
            <a:r>
              <a:rPr lang="en-US" dirty="0" smtClean="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600" baseline="0">
                <a:solidFill>
                  <a:schemeClr val="bg1"/>
                </a:solidFill>
              </a:defRPr>
            </a:lvl1pPr>
          </a:lstStyle>
          <a:p>
            <a:pPr lvl="0"/>
            <a:r>
              <a:rPr lang="en-US" dirty="0" smtClean="0"/>
              <a:t>Click to add LinkedIn</a:t>
            </a:r>
          </a:p>
        </p:txBody>
      </p:sp>
    </p:spTree>
    <p:extLst>
      <p:ext uri="{BB962C8B-B14F-4D97-AF65-F5344CB8AC3E}">
        <p14:creationId xmlns:p14="http://schemas.microsoft.com/office/powerpoint/2010/main" val="20754307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MVP">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smtClean="0"/>
              <a:t>Click to add mini-me</a:t>
            </a:r>
            <a:endParaRPr lang="en-GB" dirty="0"/>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smtClean="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600" baseline="0">
                <a:solidFill>
                  <a:schemeClr val="bg1"/>
                </a:solidFill>
              </a:defRPr>
            </a:lvl1pPr>
          </a:lstStyle>
          <a:p>
            <a:pPr lvl="0"/>
            <a:r>
              <a:rPr lang="en-US" dirty="0" smtClean="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600" baseline="0">
                <a:solidFill>
                  <a:schemeClr val="bg1"/>
                </a:solidFill>
              </a:defRPr>
            </a:lvl1pPr>
          </a:lstStyle>
          <a:p>
            <a:pPr lvl="0"/>
            <a:r>
              <a:rPr lang="en-US" dirty="0" smtClean="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600" baseline="0">
                <a:solidFill>
                  <a:schemeClr val="bg1"/>
                </a:solidFill>
              </a:defRPr>
            </a:lvl1pPr>
          </a:lstStyle>
          <a:p>
            <a:pPr lvl="0"/>
            <a:r>
              <a:rPr lang="en-US" dirty="0" smtClean="0"/>
              <a:t>Click to add LinkedIn</a:t>
            </a:r>
          </a:p>
        </p:txBody>
      </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4863" y="4532736"/>
            <a:ext cx="1001646" cy="1573267"/>
          </a:xfrm>
          <a:prstGeom prst="rect">
            <a:avLst/>
          </a:prstGeom>
        </p:spPr>
      </p:pic>
    </p:spTree>
    <p:extLst>
      <p:ext uri="{BB962C8B-B14F-4D97-AF65-F5344CB8AC3E}">
        <p14:creationId xmlns:p14="http://schemas.microsoft.com/office/powerpoint/2010/main" val="41974589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5"/>
          <p:cNvSpPr>
            <a:spLocks noGrp="1"/>
          </p:cNvSpPr>
          <p:nvPr>
            <p:ph type="pic" sz="quarter" idx="12" hasCustomPrompt="1"/>
          </p:nvPr>
        </p:nvSpPr>
        <p:spPr>
          <a:xfrm>
            <a:off x="472432" y="2765502"/>
            <a:ext cx="2157822" cy="3925230"/>
          </a:xfrm>
        </p:spPr>
        <p:txBody>
          <a:bodyPr anchor="b"/>
          <a:lstStyle>
            <a:lvl1pPr marL="0" indent="0">
              <a:buNone/>
              <a:defRPr>
                <a:solidFill>
                  <a:schemeClr val="bg1"/>
                </a:solidFill>
              </a:defRPr>
            </a:lvl1pPr>
          </a:lstStyle>
          <a:p>
            <a:r>
              <a:rPr lang="en-GB" dirty="0" smtClean="0"/>
              <a:t>Click to add mini-me</a:t>
            </a:r>
            <a:endParaRPr lang="en-GB" dirty="0"/>
          </a:p>
        </p:txBody>
      </p:sp>
      <p:sp>
        <p:nvSpPr>
          <p:cNvPr id="12" name="Picture Placeholder 5"/>
          <p:cNvSpPr>
            <a:spLocks noGrp="1"/>
          </p:cNvSpPr>
          <p:nvPr>
            <p:ph type="pic" sz="quarter" idx="13" hasCustomPrompt="1"/>
          </p:nvPr>
        </p:nvSpPr>
        <p:spPr>
          <a:xfrm>
            <a:off x="6274783" y="2765502"/>
            <a:ext cx="2157822" cy="3925230"/>
          </a:xfrm>
        </p:spPr>
        <p:txBody>
          <a:bodyPr anchor="b"/>
          <a:lstStyle>
            <a:lvl1pPr marL="0" indent="0">
              <a:buNone/>
              <a:defRPr>
                <a:solidFill>
                  <a:schemeClr val="bg1"/>
                </a:solidFill>
              </a:defRPr>
            </a:lvl1pPr>
          </a:lstStyle>
          <a:p>
            <a:r>
              <a:rPr lang="en-GB" dirty="0" smtClean="0"/>
              <a:t>Click to add mini-me</a:t>
            </a:r>
            <a:endParaRPr lang="en-GB" dirty="0"/>
          </a:p>
        </p:txBody>
      </p:sp>
      <p:sp>
        <p:nvSpPr>
          <p:cNvPr id="6" name="Title 1"/>
          <p:cNvSpPr txBox="1">
            <a:spLocks/>
          </p:cNvSpPr>
          <p:nvPr userDrawn="1"/>
        </p:nvSpPr>
        <p:spPr>
          <a:xfrm>
            <a:off x="2713053"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smtClean="0"/>
              <a:t>Speaker Name</a:t>
            </a:r>
            <a:endParaRPr lang="en-GB" dirty="0"/>
          </a:p>
        </p:txBody>
      </p:sp>
      <p:sp>
        <p:nvSpPr>
          <p:cNvPr id="9" name="Text Placeholder 2"/>
          <p:cNvSpPr>
            <a:spLocks noGrp="1"/>
          </p:cNvSpPr>
          <p:nvPr>
            <p:ph type="body" idx="10"/>
          </p:nvPr>
        </p:nvSpPr>
        <p:spPr>
          <a:xfrm>
            <a:off x="2713053"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4" name="Title 1"/>
          <p:cNvSpPr txBox="1">
            <a:spLocks/>
          </p:cNvSpPr>
          <p:nvPr userDrawn="1"/>
        </p:nvSpPr>
        <p:spPr>
          <a:xfrm>
            <a:off x="8535424"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smtClean="0"/>
              <a:t>Speaker Name</a:t>
            </a:r>
            <a:endParaRPr lang="en-GB" dirty="0"/>
          </a:p>
        </p:txBody>
      </p:sp>
      <p:sp>
        <p:nvSpPr>
          <p:cNvPr id="15" name="Text Placeholder 2"/>
          <p:cNvSpPr>
            <a:spLocks noGrp="1"/>
          </p:cNvSpPr>
          <p:nvPr>
            <p:ph type="body" idx="11"/>
          </p:nvPr>
        </p:nvSpPr>
        <p:spPr>
          <a:xfrm>
            <a:off x="8535424"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6890777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5982666"/>
          </a:xfrm>
        </p:spPr>
        <p:txBody>
          <a:bodyPr>
            <a:normAutofit/>
          </a:bodyPr>
          <a:lstStyle>
            <a:lvl1pPr>
              <a:lnSpc>
                <a:spcPct val="125000"/>
              </a:lnSpc>
              <a:defRPr sz="4000"/>
            </a:lvl1pPr>
          </a:lstStyle>
          <a:p>
            <a:r>
              <a:rPr lang="en-US" dirty="0" smtClean="0"/>
              <a:t>Click to edit Agenda</a:t>
            </a:r>
            <a:endParaRPr lang="en-GB" dirty="0"/>
          </a:p>
        </p:txBody>
      </p:sp>
    </p:spTree>
    <p:extLst>
      <p:ext uri="{BB962C8B-B14F-4D97-AF65-F5344CB8AC3E}">
        <p14:creationId xmlns:p14="http://schemas.microsoft.com/office/powerpoint/2010/main" val="1239997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831850" y="4653611"/>
            <a:ext cx="10515600" cy="1730064"/>
          </a:xfrm>
        </p:spPr>
        <p:txBody>
          <a:bodyPr anchor="t">
            <a:normAutofit/>
          </a:bodyPr>
          <a:lstStyle>
            <a:lvl1pPr>
              <a:defRPr sz="3600">
                <a:solidFill>
                  <a:schemeClr val="tx1"/>
                </a:solidFill>
              </a:defRPr>
            </a:lvl1pPr>
          </a:lstStyle>
          <a:p>
            <a:r>
              <a:rPr lang="en-US" dirty="0" smtClean="0"/>
              <a:t>Click to edit Citation</a:t>
            </a:r>
            <a:endParaRPr lang="en-GB" dirty="0"/>
          </a:p>
        </p:txBody>
      </p:sp>
      <p:sp>
        <p:nvSpPr>
          <p:cNvPr id="16" name="Text Placeholder 2"/>
          <p:cNvSpPr>
            <a:spLocks noGrp="1"/>
          </p:cNvSpPr>
          <p:nvPr>
            <p:ph type="body" idx="1" hasCustomPrompt="1"/>
          </p:nvPr>
        </p:nvSpPr>
        <p:spPr>
          <a:xfrm>
            <a:off x="831850" y="543340"/>
            <a:ext cx="10515600" cy="4002156"/>
          </a:xfrm>
        </p:spPr>
        <p:txBody>
          <a:bodyPr anchor="ctr">
            <a:normAutofit/>
          </a:bodyPr>
          <a:lstStyle>
            <a:lvl1pPr marL="0" indent="0">
              <a:buNone/>
              <a:defRPr sz="4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Quote</a:t>
            </a:r>
          </a:p>
        </p:txBody>
      </p:sp>
    </p:spTree>
    <p:extLst>
      <p:ext uri="{BB962C8B-B14F-4D97-AF65-F5344CB8AC3E}">
        <p14:creationId xmlns:p14="http://schemas.microsoft.com/office/powerpoint/2010/main" val="99429278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688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grpSp>
        <p:nvGrpSpPr>
          <p:cNvPr id="7" name="Group 6"/>
          <p:cNvGrpSpPr/>
          <p:nvPr userDrawn="1"/>
        </p:nvGrpSpPr>
        <p:grpSpPr>
          <a:xfrm>
            <a:off x="0" y="-41502"/>
            <a:ext cx="12192000" cy="369332"/>
            <a:chOff x="0" y="932934"/>
            <a:chExt cx="12192000" cy="369332"/>
          </a:xfrm>
        </p:grpSpPr>
        <p:sp>
          <p:nvSpPr>
            <p:cNvPr id="8" name="Rectangle 7"/>
            <p:cNvSpPr/>
            <p:nvPr userDrawn="1"/>
          </p:nvSpPr>
          <p:spPr>
            <a:xfrm>
              <a:off x="0" y="969818"/>
              <a:ext cx="12192000" cy="29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1052945" y="932934"/>
              <a:ext cx="216130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bg1"/>
                  </a:solidFill>
                  <a:effectLst/>
                  <a:latin typeface="+mn-lt"/>
                  <a:ea typeface="+mn-ea"/>
                  <a:cs typeface="+mn-cs"/>
                </a:rPr>
                <a:t>+44 1274 300 175</a:t>
              </a:r>
            </a:p>
          </p:txBody>
        </p:sp>
        <p:sp>
          <p:nvSpPr>
            <p:cNvPr id="10" name="TextBox 9"/>
            <p:cNvSpPr txBox="1"/>
            <p:nvPr userDrawn="1"/>
          </p:nvSpPr>
          <p:spPr>
            <a:xfrm>
              <a:off x="8977746" y="932934"/>
              <a:ext cx="216131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bg1"/>
                  </a:solidFill>
                  <a:effectLst/>
                  <a:latin typeface="+mn-lt"/>
                  <a:ea typeface="+mn-ea"/>
                  <a:cs typeface="+mn-cs"/>
                </a:rPr>
                <a:t>blackmarble.com</a:t>
              </a:r>
            </a:p>
          </p:txBody>
        </p:sp>
      </p:grpSp>
      <p:sp>
        <p:nvSpPr>
          <p:cNvPr id="11" name="Rectangle 10"/>
          <p:cNvSpPr/>
          <p:nvPr userDrawn="1"/>
        </p:nvSpPr>
        <p:spPr>
          <a:xfrm>
            <a:off x="0" y="6575822"/>
            <a:ext cx="12192000" cy="291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05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6" r:id="rId5"/>
    <p:sldLayoutId id="2147483661" r:id="rId6"/>
    <p:sldLayoutId id="2147483665" r:id="rId7"/>
    <p:sldLayoutId id="2147483664" r:id="rId8"/>
    <p:sldLayoutId id="2147483652" r:id="rId9"/>
    <p:sldLayoutId id="2147483653" r:id="rId10"/>
    <p:sldLayoutId id="2147483654" r:id="rId11"/>
    <p:sldLayoutId id="2147483655" r:id="rId12"/>
    <p:sldLayoutId id="2147483662" r:id="rId13"/>
    <p:sldLayoutId id="2147483663" r:id="rId14"/>
    <p:sldLayoutId id="2147483656" r:id="rId15"/>
    <p:sldLayoutId id="2147483657" r:id="rId16"/>
    <p:sldLayoutId id="2147483658" r:id="rId17"/>
    <p:sldLayoutId id="2147483659" r:id="rId1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1.xml"/><Relationship Id="rId16" Type="http://schemas.openxmlformats.org/officeDocument/2006/relationships/image" Target="../media/image32.jpeg"/><Relationship Id="rId1" Type="http://schemas.openxmlformats.org/officeDocument/2006/relationships/slideLayout" Target="../slideLayouts/slideLayout11.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36.jpeg"/><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Careers you did not think of in IT</a:t>
            </a:r>
            <a:endParaRPr lang="en-GB" dirty="0"/>
          </a:p>
        </p:txBody>
      </p:sp>
      <p:sp>
        <p:nvSpPr>
          <p:cNvPr id="3" name="Text Placeholder 2"/>
          <p:cNvSpPr>
            <a:spLocks noGrp="1"/>
          </p:cNvSpPr>
          <p:nvPr>
            <p:ph type="body" idx="1"/>
          </p:nvPr>
        </p:nvSpPr>
        <p:spPr/>
        <p:txBody>
          <a:bodyPr/>
          <a:lstStyle/>
          <a:p>
            <a:r>
              <a:rPr lang="en-GB" dirty="0" smtClean="0"/>
              <a:t>Richard Fennell</a:t>
            </a:r>
          </a:p>
          <a:p>
            <a:r>
              <a:rPr lang="en-GB" sz="2000" dirty="0" smtClean="0"/>
              <a:t>Engineering Director, Black Marble</a:t>
            </a:r>
            <a:endParaRPr lang="en-GB" sz="2000" dirty="0"/>
          </a:p>
        </p:txBody>
      </p:sp>
    </p:spTree>
    <p:extLst>
      <p:ext uri="{BB962C8B-B14F-4D97-AF65-F5344CB8AC3E}">
        <p14:creationId xmlns:p14="http://schemas.microsoft.com/office/powerpoint/2010/main" val="315861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images4.fanpop.com/image/photos/18800000/S02E04-The-Dinner-Party-the-it-crowd-18860952-640-352.jpg"/>
          <p:cNvPicPr>
            <a:picLocks noChangeAspect="1" noChangeArrowheads="1"/>
          </p:cNvPicPr>
          <p:nvPr/>
        </p:nvPicPr>
        <p:blipFill rotWithShape="1">
          <a:blip r:embed="rId2">
            <a:extLst>
              <a:ext uri="{28A0092B-C50C-407E-A947-70E740481C1C}">
                <a14:useLocalDpi xmlns:a14="http://schemas.microsoft.com/office/drawing/2010/main" val="0"/>
              </a:ext>
            </a:extLst>
          </a:blip>
          <a:srcRect b="6101"/>
          <a:stretch/>
        </p:blipFill>
        <p:spPr bwMode="auto">
          <a:xfrm>
            <a:off x="0" y="278851"/>
            <a:ext cx="12192000" cy="62965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24255" y="939339"/>
            <a:ext cx="4139738" cy="1077218"/>
          </a:xfrm>
          <a:prstGeom prst="rect">
            <a:avLst/>
          </a:prstGeom>
          <a:noFill/>
        </p:spPr>
        <p:txBody>
          <a:bodyPr wrap="square" rtlCol="0">
            <a:spAutoFit/>
          </a:bodyPr>
          <a:lstStyle/>
          <a:p>
            <a:r>
              <a:rPr lang="en-GB" sz="3200" dirty="0" smtClean="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Is this your image of a career in IT?</a:t>
            </a:r>
            <a:endParaRPr lang="en-GB" sz="32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265300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descr="http://elearningstuff.net/wp-content/uploads/2011/07/bbciplay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4717" y="2997399"/>
            <a:ext cx="1140031" cy="1140031"/>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descr="http://www.newsinitiative.org/wp-content/uploads/2015/08/itune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199" t="-5793" r="12387" b="5793"/>
          <a:stretch/>
        </p:blipFill>
        <p:spPr bwMode="auto">
          <a:xfrm>
            <a:off x="2923106" y="2086097"/>
            <a:ext cx="1707391" cy="1396870"/>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http://static1.gamespot.com/uploads/original/1535/15354745/2849647-6803049559-2746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9267" y="1616579"/>
            <a:ext cx="1575405" cy="1153403"/>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descr="http://cdn2.business2community.com/wp-content/uploads/2014/11/543c477e9547e.jpg.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6565" y="5145833"/>
            <a:ext cx="1143211" cy="1143211"/>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21" descr="http://news.doddleme.com/wp-content/uploads/2013/02/playstation-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19816" y="4358462"/>
            <a:ext cx="1396712" cy="128031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p:txBody>
          <a:bodyPr/>
          <a:lstStyle/>
          <a:p>
            <a:r>
              <a:rPr lang="en-GB" dirty="0" smtClean="0"/>
              <a:t>Most people are consumers</a:t>
            </a:r>
            <a:endParaRPr lang="en-GB" dirty="0"/>
          </a:p>
        </p:txBody>
      </p:sp>
      <p:pic>
        <p:nvPicPr>
          <p:cNvPr id="4119" name="Picture 23" descr="Amazon-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8437" y="4099695"/>
            <a:ext cx="2347563" cy="852948"/>
          </a:xfrm>
          <a:prstGeom prst="rect">
            <a:avLst/>
          </a:prstGeom>
          <a:noFill/>
          <a:extLst>
            <a:ext uri="{909E8E84-426E-40DD-AFC4-6F175D3DCCD1}">
              <a14:hiddenFill xmlns:a14="http://schemas.microsoft.com/office/drawing/2010/main">
                <a:solidFill>
                  <a:srgbClr val="FFFFFF"/>
                </a:solidFill>
              </a14:hiddenFill>
            </a:ext>
          </a:extLst>
        </p:spPr>
      </p:pic>
      <p:pic>
        <p:nvPicPr>
          <p:cNvPr id="4125" name="Picture 29" descr="http://www.stocksaints.com/sites/default/files/styles/article_image_full_node/public/field/image/Facebook,%20Inc._1.jpg?itok=fmGFFam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97573" y="3899366"/>
            <a:ext cx="2609163" cy="1213564"/>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https://upload.wikimedia.org/wikipedia/en/thumb/f/f7/WhatsApp_logo.svg/1280px-WhatsApp_logo.sv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041097" y="5476022"/>
            <a:ext cx="2146363" cy="779734"/>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http://blog.postofficeshop.co.uk/wp-content/uploads/2015/04/6009__2776__youtube-logo-full_color.jpe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86800" y="726470"/>
            <a:ext cx="2183227" cy="1309936"/>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http://katerussell.co.uk/wp-content/uploads/2015/02/demand-5-logo-purp.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214823" y="4668203"/>
            <a:ext cx="1197686" cy="1197686"/>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37" descr="http://static6.businessinsider.com/image/539aedc269beddc243d29c52-800-371/netflix_web_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75511" y="1616579"/>
            <a:ext cx="2041951" cy="946955"/>
          </a:xfrm>
          <a:prstGeom prst="rect">
            <a:avLst/>
          </a:prstGeom>
          <a:noFill/>
          <a:extLst>
            <a:ext uri="{909E8E84-426E-40DD-AFC4-6F175D3DCCD1}">
              <a14:hiddenFill xmlns:a14="http://schemas.microsoft.com/office/drawing/2010/main">
                <a:solidFill>
                  <a:srgbClr val="FFFFFF"/>
                </a:solidFill>
              </a14:hiddenFill>
            </a:ext>
          </a:extLst>
        </p:spPr>
      </p:pic>
      <p:pic>
        <p:nvPicPr>
          <p:cNvPr id="4135" name="Picture 39" descr="http://e1.365dm.com/14/08/16-9/20/nowtv-brand-ticket_3189619.jpg?2014081209161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902155" y="5166900"/>
            <a:ext cx="1935744" cy="10888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15"/>
          <a:stretch>
            <a:fillRect/>
          </a:stretch>
        </p:blipFill>
        <p:spPr>
          <a:xfrm>
            <a:off x="8911365" y="2143512"/>
            <a:ext cx="2590800" cy="1762125"/>
          </a:xfrm>
          <a:prstGeom prst="rect">
            <a:avLst/>
          </a:prstGeom>
        </p:spPr>
      </p:pic>
      <p:pic>
        <p:nvPicPr>
          <p:cNvPr id="1026" name="Picture 2" descr="Instagram-logo-icon"/>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l="30319" t="10749" r="12270" b="11959"/>
          <a:stretch/>
        </p:blipFill>
        <p:spPr bwMode="auto">
          <a:xfrm>
            <a:off x="6930316" y="1381438"/>
            <a:ext cx="1508370" cy="15245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aqibsomal.com/wp-content/uploads/2015/10/snapchat-logo-pn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07147" y="3165390"/>
            <a:ext cx="2511025" cy="53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504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not be a creator?</a:t>
            </a:r>
            <a:endParaRPr lang="en-GB" dirty="0"/>
          </a:p>
        </p:txBody>
      </p:sp>
      <p:sp>
        <p:nvSpPr>
          <p:cNvPr id="3" name="Oval 2"/>
          <p:cNvSpPr/>
          <p:nvPr/>
        </p:nvSpPr>
        <p:spPr>
          <a:xfrm>
            <a:off x="1000369" y="2227385"/>
            <a:ext cx="10261600" cy="351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smtClean="0"/>
              <a:t>All Businesses</a:t>
            </a: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smtClean="0"/>
          </a:p>
          <a:p>
            <a:pPr algn="ctr"/>
            <a:endParaRPr lang="en-GB" dirty="0"/>
          </a:p>
          <a:p>
            <a:pPr algn="ctr"/>
            <a:endParaRPr lang="en-GB" dirty="0"/>
          </a:p>
        </p:txBody>
      </p:sp>
      <p:sp>
        <p:nvSpPr>
          <p:cNvPr id="4" name="Oval 3"/>
          <p:cNvSpPr/>
          <p:nvPr/>
        </p:nvSpPr>
        <p:spPr>
          <a:xfrm>
            <a:off x="3446585" y="3055815"/>
            <a:ext cx="5228491" cy="22273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600" dirty="0" smtClean="0"/>
              <a:t>IT Companies</a:t>
            </a:r>
            <a:endParaRPr lang="en-GB" sz="3600" dirty="0"/>
          </a:p>
        </p:txBody>
      </p:sp>
    </p:spTree>
    <p:extLst>
      <p:ext uri="{BB962C8B-B14F-4D97-AF65-F5344CB8AC3E}">
        <p14:creationId xmlns:p14="http://schemas.microsoft.com/office/powerpoint/2010/main" val="222605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394" y="832121"/>
            <a:ext cx="2161938" cy="584775"/>
          </a:xfrm>
          <a:prstGeom prst="rect">
            <a:avLst/>
          </a:prstGeom>
          <a:noFill/>
        </p:spPr>
        <p:txBody>
          <a:bodyPr wrap="none" rtlCol="0">
            <a:spAutoFit/>
          </a:bodyPr>
          <a:lstStyle/>
          <a:p>
            <a:r>
              <a:rPr lang="en-GB" sz="3200" b="1" dirty="0" smtClean="0">
                <a:solidFill>
                  <a:schemeClr val="accent1"/>
                </a:solidFill>
              </a:rPr>
              <a:t>Developer</a:t>
            </a:r>
            <a:endParaRPr lang="en-GB" sz="3200" b="1" dirty="0">
              <a:solidFill>
                <a:schemeClr val="accent1"/>
              </a:solidFill>
            </a:endParaRPr>
          </a:p>
        </p:txBody>
      </p:sp>
      <p:sp>
        <p:nvSpPr>
          <p:cNvPr id="3" name="TextBox 2"/>
          <p:cNvSpPr txBox="1"/>
          <p:nvPr/>
        </p:nvSpPr>
        <p:spPr>
          <a:xfrm>
            <a:off x="493418" y="2358845"/>
            <a:ext cx="1337226" cy="584775"/>
          </a:xfrm>
          <a:prstGeom prst="rect">
            <a:avLst/>
          </a:prstGeom>
          <a:noFill/>
        </p:spPr>
        <p:txBody>
          <a:bodyPr wrap="none" rtlCol="0">
            <a:spAutoFit/>
          </a:bodyPr>
          <a:lstStyle/>
          <a:p>
            <a:r>
              <a:rPr lang="en-GB" sz="3200" b="1" dirty="0" smtClean="0">
                <a:solidFill>
                  <a:srgbClr val="00B050"/>
                </a:solidFill>
              </a:rPr>
              <a:t>Tester</a:t>
            </a:r>
            <a:endParaRPr lang="en-GB" sz="3200" b="1" dirty="0">
              <a:solidFill>
                <a:srgbClr val="00B050"/>
              </a:solidFill>
            </a:endParaRPr>
          </a:p>
        </p:txBody>
      </p:sp>
      <p:sp>
        <p:nvSpPr>
          <p:cNvPr id="4" name="TextBox 3"/>
          <p:cNvSpPr txBox="1"/>
          <p:nvPr/>
        </p:nvSpPr>
        <p:spPr>
          <a:xfrm>
            <a:off x="1623228" y="1545494"/>
            <a:ext cx="3385029" cy="584775"/>
          </a:xfrm>
          <a:prstGeom prst="rect">
            <a:avLst/>
          </a:prstGeom>
          <a:noFill/>
        </p:spPr>
        <p:txBody>
          <a:bodyPr wrap="none" rtlCol="0">
            <a:spAutoFit/>
          </a:bodyPr>
          <a:lstStyle/>
          <a:p>
            <a:r>
              <a:rPr lang="en-GB" sz="3200" b="1" dirty="0" smtClean="0">
                <a:solidFill>
                  <a:srgbClr val="FFC000"/>
                </a:solidFill>
              </a:rPr>
              <a:t>Project Manager</a:t>
            </a:r>
            <a:endParaRPr lang="en-GB" sz="3200" b="1" dirty="0">
              <a:solidFill>
                <a:srgbClr val="FFC000"/>
              </a:solidFill>
            </a:endParaRPr>
          </a:p>
        </p:txBody>
      </p:sp>
      <p:sp>
        <p:nvSpPr>
          <p:cNvPr id="5" name="TextBox 4"/>
          <p:cNvSpPr txBox="1"/>
          <p:nvPr/>
        </p:nvSpPr>
        <p:spPr>
          <a:xfrm>
            <a:off x="2335425" y="2471723"/>
            <a:ext cx="3379451" cy="584775"/>
          </a:xfrm>
          <a:prstGeom prst="rect">
            <a:avLst/>
          </a:prstGeom>
          <a:noFill/>
        </p:spPr>
        <p:txBody>
          <a:bodyPr wrap="none" rtlCol="0">
            <a:spAutoFit/>
          </a:bodyPr>
          <a:lstStyle/>
          <a:p>
            <a:r>
              <a:rPr lang="en-GB" sz="3200" b="1" dirty="0" smtClean="0"/>
              <a:t>Business Analyst</a:t>
            </a:r>
            <a:endParaRPr lang="en-GB" sz="3200" b="1" dirty="0"/>
          </a:p>
        </p:txBody>
      </p:sp>
      <p:sp>
        <p:nvSpPr>
          <p:cNvPr id="6" name="TextBox 5"/>
          <p:cNvSpPr txBox="1"/>
          <p:nvPr/>
        </p:nvSpPr>
        <p:spPr>
          <a:xfrm>
            <a:off x="5943599" y="1265321"/>
            <a:ext cx="4782848" cy="584775"/>
          </a:xfrm>
          <a:prstGeom prst="rect">
            <a:avLst/>
          </a:prstGeom>
          <a:noFill/>
        </p:spPr>
        <p:txBody>
          <a:bodyPr wrap="none" rtlCol="0">
            <a:spAutoFit/>
          </a:bodyPr>
          <a:lstStyle/>
          <a:p>
            <a:r>
              <a:rPr lang="en-GB" sz="3200" b="1" dirty="0" smtClean="0">
                <a:solidFill>
                  <a:srgbClr val="7030A0"/>
                </a:solidFill>
              </a:rPr>
              <a:t>Database Administrator</a:t>
            </a:r>
            <a:endParaRPr lang="en-GB" sz="3200" b="1" dirty="0">
              <a:solidFill>
                <a:srgbClr val="7030A0"/>
              </a:solidFill>
            </a:endParaRPr>
          </a:p>
        </p:txBody>
      </p:sp>
      <p:sp>
        <p:nvSpPr>
          <p:cNvPr id="7" name="TextBox 6"/>
          <p:cNvSpPr txBox="1"/>
          <p:nvPr/>
        </p:nvSpPr>
        <p:spPr>
          <a:xfrm>
            <a:off x="6620344" y="1863148"/>
            <a:ext cx="1555234" cy="584775"/>
          </a:xfrm>
          <a:prstGeom prst="rect">
            <a:avLst/>
          </a:prstGeom>
          <a:noFill/>
        </p:spPr>
        <p:txBody>
          <a:bodyPr wrap="none" rtlCol="0">
            <a:spAutoFit/>
          </a:bodyPr>
          <a:lstStyle/>
          <a:p>
            <a:r>
              <a:rPr lang="en-GB" sz="3200" b="1" dirty="0" smtClean="0"/>
              <a:t>Quants</a:t>
            </a:r>
            <a:endParaRPr lang="en-GB" sz="3200" b="1" dirty="0"/>
          </a:p>
        </p:txBody>
      </p:sp>
      <p:sp>
        <p:nvSpPr>
          <p:cNvPr id="8" name="TextBox 7"/>
          <p:cNvSpPr txBox="1"/>
          <p:nvPr/>
        </p:nvSpPr>
        <p:spPr>
          <a:xfrm>
            <a:off x="7030787" y="3959404"/>
            <a:ext cx="3308919" cy="584775"/>
          </a:xfrm>
          <a:prstGeom prst="rect">
            <a:avLst/>
          </a:prstGeom>
          <a:noFill/>
        </p:spPr>
        <p:txBody>
          <a:bodyPr wrap="none" rtlCol="0">
            <a:spAutoFit/>
          </a:bodyPr>
          <a:lstStyle/>
          <a:p>
            <a:r>
              <a:rPr lang="en-GB" sz="3200" b="1" dirty="0" smtClean="0">
                <a:solidFill>
                  <a:schemeClr val="accent2">
                    <a:lumMod val="75000"/>
                  </a:schemeClr>
                </a:solidFill>
              </a:rPr>
              <a:t>Technical Writer</a:t>
            </a:r>
            <a:endParaRPr lang="en-GB" sz="3200" b="1" dirty="0">
              <a:solidFill>
                <a:schemeClr val="accent2">
                  <a:lumMod val="75000"/>
                </a:schemeClr>
              </a:solidFill>
            </a:endParaRPr>
          </a:p>
        </p:txBody>
      </p:sp>
      <p:sp>
        <p:nvSpPr>
          <p:cNvPr id="9" name="TextBox 8"/>
          <p:cNvSpPr txBox="1"/>
          <p:nvPr/>
        </p:nvSpPr>
        <p:spPr>
          <a:xfrm>
            <a:off x="2762595" y="719544"/>
            <a:ext cx="3504486" cy="584775"/>
          </a:xfrm>
          <a:prstGeom prst="rect">
            <a:avLst/>
          </a:prstGeom>
          <a:noFill/>
        </p:spPr>
        <p:txBody>
          <a:bodyPr wrap="none" rtlCol="0">
            <a:spAutoFit/>
          </a:bodyPr>
          <a:lstStyle/>
          <a:p>
            <a:r>
              <a:rPr lang="en-GB" sz="3200" b="1" dirty="0" smtClean="0">
                <a:solidFill>
                  <a:schemeClr val="accent2"/>
                </a:solidFill>
              </a:rPr>
              <a:t>Graphic Designer</a:t>
            </a:r>
            <a:endParaRPr lang="en-GB" sz="3200" b="1" dirty="0">
              <a:solidFill>
                <a:schemeClr val="accent2"/>
              </a:solidFill>
            </a:endParaRPr>
          </a:p>
        </p:txBody>
      </p:sp>
      <p:sp>
        <p:nvSpPr>
          <p:cNvPr id="10" name="TextBox 9"/>
          <p:cNvSpPr txBox="1"/>
          <p:nvPr/>
        </p:nvSpPr>
        <p:spPr>
          <a:xfrm>
            <a:off x="1328363" y="5573252"/>
            <a:ext cx="1919693" cy="584775"/>
          </a:xfrm>
          <a:prstGeom prst="rect">
            <a:avLst/>
          </a:prstGeom>
          <a:noFill/>
        </p:spPr>
        <p:txBody>
          <a:bodyPr wrap="none" rtlCol="0">
            <a:spAutoFit/>
          </a:bodyPr>
          <a:lstStyle/>
          <a:p>
            <a:r>
              <a:rPr lang="en-GB" sz="3200" b="1" dirty="0" smtClean="0">
                <a:solidFill>
                  <a:schemeClr val="accent2"/>
                </a:solidFill>
              </a:rPr>
              <a:t>3D Artist</a:t>
            </a:r>
            <a:endParaRPr lang="en-GB" sz="3200" b="1" dirty="0">
              <a:solidFill>
                <a:schemeClr val="accent2"/>
              </a:solidFill>
            </a:endParaRPr>
          </a:p>
        </p:txBody>
      </p:sp>
      <p:sp>
        <p:nvSpPr>
          <p:cNvPr id="11" name="TextBox 10"/>
          <p:cNvSpPr txBox="1"/>
          <p:nvPr/>
        </p:nvSpPr>
        <p:spPr>
          <a:xfrm>
            <a:off x="2278338" y="4072344"/>
            <a:ext cx="2010487" cy="584775"/>
          </a:xfrm>
          <a:prstGeom prst="rect">
            <a:avLst/>
          </a:prstGeom>
          <a:noFill/>
        </p:spPr>
        <p:txBody>
          <a:bodyPr wrap="none" rtlCol="0">
            <a:spAutoFit/>
          </a:bodyPr>
          <a:lstStyle/>
          <a:p>
            <a:r>
              <a:rPr lang="en-GB" sz="3200" b="1" dirty="0" smtClean="0">
                <a:solidFill>
                  <a:schemeClr val="accent2"/>
                </a:solidFill>
              </a:rPr>
              <a:t>Animator</a:t>
            </a:r>
            <a:endParaRPr lang="en-GB" sz="3200" b="1" dirty="0">
              <a:solidFill>
                <a:schemeClr val="accent2"/>
              </a:solidFill>
            </a:endParaRPr>
          </a:p>
        </p:txBody>
      </p:sp>
      <p:sp>
        <p:nvSpPr>
          <p:cNvPr id="12" name="TextBox 11"/>
          <p:cNvSpPr txBox="1"/>
          <p:nvPr/>
        </p:nvSpPr>
        <p:spPr>
          <a:xfrm>
            <a:off x="4537344" y="5687577"/>
            <a:ext cx="3651577" cy="584775"/>
          </a:xfrm>
          <a:prstGeom prst="rect">
            <a:avLst/>
          </a:prstGeom>
          <a:noFill/>
        </p:spPr>
        <p:txBody>
          <a:bodyPr wrap="none" rtlCol="0">
            <a:spAutoFit/>
          </a:bodyPr>
          <a:lstStyle/>
          <a:p>
            <a:r>
              <a:rPr lang="en-GB" sz="3200" b="1" dirty="0" smtClean="0">
                <a:solidFill>
                  <a:srgbClr val="7030A0"/>
                </a:solidFill>
              </a:rPr>
              <a:t>Network Security </a:t>
            </a:r>
            <a:endParaRPr lang="en-GB" sz="3200" b="1" dirty="0">
              <a:solidFill>
                <a:srgbClr val="7030A0"/>
              </a:solidFill>
            </a:endParaRPr>
          </a:p>
        </p:txBody>
      </p:sp>
      <p:sp>
        <p:nvSpPr>
          <p:cNvPr id="13" name="TextBox 12"/>
          <p:cNvSpPr txBox="1"/>
          <p:nvPr/>
        </p:nvSpPr>
        <p:spPr>
          <a:xfrm>
            <a:off x="253881" y="4773721"/>
            <a:ext cx="4335678" cy="584775"/>
          </a:xfrm>
          <a:prstGeom prst="rect">
            <a:avLst/>
          </a:prstGeom>
          <a:noFill/>
        </p:spPr>
        <p:txBody>
          <a:bodyPr wrap="square" rtlCol="0">
            <a:spAutoFit/>
          </a:bodyPr>
          <a:lstStyle/>
          <a:p>
            <a:r>
              <a:rPr lang="en-GB" sz="3200" b="1" dirty="0" smtClean="0">
                <a:solidFill>
                  <a:srgbClr val="7030A0"/>
                </a:solidFill>
              </a:rPr>
              <a:t>Installation Engineer</a:t>
            </a:r>
            <a:endParaRPr lang="en-GB" sz="3200" b="1" dirty="0">
              <a:solidFill>
                <a:srgbClr val="7030A0"/>
              </a:solidFill>
            </a:endParaRPr>
          </a:p>
        </p:txBody>
      </p:sp>
      <p:sp>
        <p:nvSpPr>
          <p:cNvPr id="15" name="TextBox 14"/>
          <p:cNvSpPr txBox="1"/>
          <p:nvPr/>
        </p:nvSpPr>
        <p:spPr>
          <a:xfrm>
            <a:off x="9961045" y="2058960"/>
            <a:ext cx="1530804" cy="584775"/>
          </a:xfrm>
          <a:prstGeom prst="rect">
            <a:avLst/>
          </a:prstGeom>
          <a:noFill/>
        </p:spPr>
        <p:txBody>
          <a:bodyPr wrap="none" rtlCol="0">
            <a:spAutoFit/>
          </a:bodyPr>
          <a:lstStyle/>
          <a:p>
            <a:r>
              <a:rPr lang="en-GB" sz="3200" b="1" dirty="0" smtClean="0">
                <a:solidFill>
                  <a:schemeClr val="accent1"/>
                </a:solidFill>
              </a:rPr>
              <a:t>Trainer</a:t>
            </a:r>
            <a:endParaRPr lang="en-GB" sz="3200" b="1" dirty="0">
              <a:solidFill>
                <a:schemeClr val="accent1"/>
              </a:solidFill>
            </a:endParaRPr>
          </a:p>
        </p:txBody>
      </p:sp>
      <p:sp>
        <p:nvSpPr>
          <p:cNvPr id="16" name="TextBox 15"/>
          <p:cNvSpPr txBox="1"/>
          <p:nvPr/>
        </p:nvSpPr>
        <p:spPr>
          <a:xfrm>
            <a:off x="6620344" y="503109"/>
            <a:ext cx="1662635" cy="584775"/>
          </a:xfrm>
          <a:prstGeom prst="rect">
            <a:avLst/>
          </a:prstGeom>
          <a:noFill/>
        </p:spPr>
        <p:txBody>
          <a:bodyPr wrap="none" rtlCol="0">
            <a:spAutoFit/>
          </a:bodyPr>
          <a:lstStyle/>
          <a:p>
            <a:r>
              <a:rPr lang="en-GB" sz="3200" b="1" dirty="0" smtClean="0">
                <a:solidFill>
                  <a:schemeClr val="accent1"/>
                </a:solidFill>
              </a:rPr>
              <a:t>Teacher</a:t>
            </a:r>
            <a:endParaRPr lang="en-GB" sz="3200" b="1" dirty="0">
              <a:solidFill>
                <a:schemeClr val="accent1"/>
              </a:solidFill>
            </a:endParaRPr>
          </a:p>
        </p:txBody>
      </p:sp>
      <p:sp>
        <p:nvSpPr>
          <p:cNvPr id="17" name="TextBox 16"/>
          <p:cNvSpPr txBox="1"/>
          <p:nvPr/>
        </p:nvSpPr>
        <p:spPr>
          <a:xfrm>
            <a:off x="8111565" y="3300450"/>
            <a:ext cx="3897221" cy="584775"/>
          </a:xfrm>
          <a:prstGeom prst="rect">
            <a:avLst/>
          </a:prstGeom>
          <a:noFill/>
        </p:spPr>
        <p:txBody>
          <a:bodyPr wrap="none" rtlCol="0">
            <a:spAutoFit/>
          </a:bodyPr>
          <a:lstStyle/>
          <a:p>
            <a:r>
              <a:rPr lang="en-GB" sz="3200" b="1" dirty="0" smtClean="0">
                <a:solidFill>
                  <a:schemeClr val="accent3">
                    <a:lumMod val="50000"/>
                  </a:schemeClr>
                </a:solidFill>
              </a:rPr>
              <a:t>Hardware Designer</a:t>
            </a:r>
            <a:endParaRPr lang="en-GB" sz="3200" b="1" dirty="0">
              <a:solidFill>
                <a:schemeClr val="accent3">
                  <a:lumMod val="50000"/>
                </a:schemeClr>
              </a:solidFill>
            </a:endParaRPr>
          </a:p>
        </p:txBody>
      </p:sp>
      <p:sp>
        <p:nvSpPr>
          <p:cNvPr id="19" name="TextBox 18"/>
          <p:cNvSpPr txBox="1"/>
          <p:nvPr/>
        </p:nvSpPr>
        <p:spPr>
          <a:xfrm>
            <a:off x="672955" y="3703012"/>
            <a:ext cx="1157689" cy="584775"/>
          </a:xfrm>
          <a:prstGeom prst="rect">
            <a:avLst/>
          </a:prstGeom>
          <a:noFill/>
        </p:spPr>
        <p:txBody>
          <a:bodyPr wrap="none" rtlCol="0">
            <a:spAutoFit/>
          </a:bodyPr>
          <a:lstStyle/>
          <a:p>
            <a:r>
              <a:rPr lang="en-GB" sz="3200" b="1" dirty="0" smtClean="0">
                <a:solidFill>
                  <a:srgbClr val="0070C0"/>
                </a:solidFill>
              </a:rPr>
              <a:t>Sales</a:t>
            </a:r>
            <a:endParaRPr lang="en-GB" sz="3200" b="1" dirty="0">
              <a:solidFill>
                <a:srgbClr val="0070C0"/>
              </a:solidFill>
            </a:endParaRPr>
          </a:p>
        </p:txBody>
      </p:sp>
      <p:sp>
        <p:nvSpPr>
          <p:cNvPr id="20" name="TextBox 19"/>
          <p:cNvSpPr txBox="1"/>
          <p:nvPr/>
        </p:nvSpPr>
        <p:spPr>
          <a:xfrm>
            <a:off x="2059271" y="3291657"/>
            <a:ext cx="2188997" cy="584775"/>
          </a:xfrm>
          <a:prstGeom prst="rect">
            <a:avLst/>
          </a:prstGeom>
          <a:noFill/>
        </p:spPr>
        <p:txBody>
          <a:bodyPr wrap="none" rtlCol="0">
            <a:spAutoFit/>
          </a:bodyPr>
          <a:lstStyle/>
          <a:p>
            <a:r>
              <a:rPr lang="en-GB" sz="3200" b="1" dirty="0" smtClean="0">
                <a:solidFill>
                  <a:srgbClr val="0070C0"/>
                </a:solidFill>
              </a:rPr>
              <a:t>Marketing</a:t>
            </a:r>
            <a:endParaRPr lang="en-GB" sz="3200" b="1" dirty="0">
              <a:solidFill>
                <a:srgbClr val="0070C0"/>
              </a:solidFill>
            </a:endParaRPr>
          </a:p>
        </p:txBody>
      </p:sp>
      <p:sp>
        <p:nvSpPr>
          <p:cNvPr id="21" name="TextBox 20"/>
          <p:cNvSpPr txBox="1"/>
          <p:nvPr/>
        </p:nvSpPr>
        <p:spPr>
          <a:xfrm>
            <a:off x="8288426" y="4878270"/>
            <a:ext cx="3042821" cy="584775"/>
          </a:xfrm>
          <a:prstGeom prst="rect">
            <a:avLst/>
          </a:prstGeom>
          <a:noFill/>
        </p:spPr>
        <p:txBody>
          <a:bodyPr wrap="none" rtlCol="0">
            <a:spAutoFit/>
          </a:bodyPr>
          <a:lstStyle/>
          <a:p>
            <a:r>
              <a:rPr lang="en-GB" sz="3200" b="1" dirty="0" smtClean="0">
                <a:solidFill>
                  <a:schemeClr val="accent4">
                    <a:lumMod val="75000"/>
                  </a:schemeClr>
                </a:solidFill>
              </a:rPr>
              <a:t>Technical Sales</a:t>
            </a:r>
            <a:endParaRPr lang="en-GB" sz="3200" b="1" dirty="0">
              <a:solidFill>
                <a:schemeClr val="accent4">
                  <a:lumMod val="75000"/>
                </a:schemeClr>
              </a:solidFill>
            </a:endParaRPr>
          </a:p>
        </p:txBody>
      </p:sp>
      <p:sp>
        <p:nvSpPr>
          <p:cNvPr id="22" name="TextBox 21"/>
          <p:cNvSpPr txBox="1"/>
          <p:nvPr/>
        </p:nvSpPr>
        <p:spPr>
          <a:xfrm>
            <a:off x="4674858" y="4053979"/>
            <a:ext cx="2142125" cy="584775"/>
          </a:xfrm>
          <a:prstGeom prst="rect">
            <a:avLst/>
          </a:prstGeom>
          <a:noFill/>
        </p:spPr>
        <p:txBody>
          <a:bodyPr wrap="none" rtlCol="0">
            <a:spAutoFit/>
          </a:bodyPr>
          <a:lstStyle/>
          <a:p>
            <a:r>
              <a:rPr lang="en-GB" sz="3200" b="1" dirty="0" smtClean="0">
                <a:solidFill>
                  <a:schemeClr val="accent4">
                    <a:lumMod val="75000"/>
                  </a:schemeClr>
                </a:solidFill>
              </a:rPr>
              <a:t>Evangelist</a:t>
            </a:r>
            <a:endParaRPr lang="en-GB" sz="3200" b="1" dirty="0">
              <a:solidFill>
                <a:schemeClr val="accent4">
                  <a:lumMod val="75000"/>
                </a:schemeClr>
              </a:solidFill>
            </a:endParaRPr>
          </a:p>
        </p:txBody>
      </p:sp>
      <p:sp>
        <p:nvSpPr>
          <p:cNvPr id="23" name="TextBox 22"/>
          <p:cNvSpPr txBox="1"/>
          <p:nvPr/>
        </p:nvSpPr>
        <p:spPr>
          <a:xfrm>
            <a:off x="4472650" y="3173100"/>
            <a:ext cx="3238387" cy="584775"/>
          </a:xfrm>
          <a:prstGeom prst="rect">
            <a:avLst/>
          </a:prstGeom>
          <a:noFill/>
        </p:spPr>
        <p:txBody>
          <a:bodyPr wrap="none" rtlCol="0">
            <a:spAutoFit/>
          </a:bodyPr>
          <a:lstStyle/>
          <a:p>
            <a:r>
              <a:rPr lang="en-GB" sz="3200" b="1" dirty="0" smtClean="0">
                <a:solidFill>
                  <a:srgbClr val="FFC000"/>
                </a:solidFill>
              </a:rPr>
              <a:t>IT Management</a:t>
            </a:r>
            <a:endParaRPr lang="en-GB" sz="3200" b="1" dirty="0">
              <a:solidFill>
                <a:srgbClr val="FFC000"/>
              </a:solidFill>
            </a:endParaRPr>
          </a:p>
        </p:txBody>
      </p:sp>
      <p:sp>
        <p:nvSpPr>
          <p:cNvPr id="24" name="TextBox 23"/>
          <p:cNvSpPr txBox="1"/>
          <p:nvPr/>
        </p:nvSpPr>
        <p:spPr>
          <a:xfrm>
            <a:off x="6206835" y="2511246"/>
            <a:ext cx="3646126" cy="584775"/>
          </a:xfrm>
          <a:prstGeom prst="rect">
            <a:avLst/>
          </a:prstGeom>
          <a:noFill/>
        </p:spPr>
        <p:txBody>
          <a:bodyPr wrap="none" rtlCol="0">
            <a:spAutoFit/>
          </a:bodyPr>
          <a:lstStyle/>
          <a:p>
            <a:r>
              <a:rPr lang="en-GB" sz="3200" b="1" dirty="0" smtClean="0">
                <a:solidFill>
                  <a:srgbClr val="7030A0"/>
                </a:solidFill>
              </a:rPr>
              <a:t>Technical Support</a:t>
            </a:r>
            <a:endParaRPr lang="en-GB" sz="3200" b="1" dirty="0">
              <a:solidFill>
                <a:srgbClr val="7030A0"/>
              </a:solidFill>
            </a:endParaRPr>
          </a:p>
        </p:txBody>
      </p:sp>
      <p:sp>
        <p:nvSpPr>
          <p:cNvPr id="25" name="TextBox 24"/>
          <p:cNvSpPr txBox="1"/>
          <p:nvPr/>
        </p:nvSpPr>
        <p:spPr>
          <a:xfrm>
            <a:off x="4756891" y="4878271"/>
            <a:ext cx="3020379" cy="584775"/>
          </a:xfrm>
          <a:prstGeom prst="rect">
            <a:avLst/>
          </a:prstGeom>
          <a:noFill/>
        </p:spPr>
        <p:txBody>
          <a:bodyPr wrap="none" rtlCol="0">
            <a:spAutoFit/>
          </a:bodyPr>
          <a:lstStyle/>
          <a:p>
            <a:r>
              <a:rPr lang="en-GB" sz="3200" b="1" dirty="0" smtClean="0"/>
              <a:t>Data Scientists</a:t>
            </a:r>
            <a:endParaRPr lang="en-GB" sz="3200" b="1" dirty="0"/>
          </a:p>
        </p:txBody>
      </p:sp>
      <p:sp>
        <p:nvSpPr>
          <p:cNvPr id="28" name="TextBox 27"/>
          <p:cNvSpPr txBox="1"/>
          <p:nvPr/>
        </p:nvSpPr>
        <p:spPr>
          <a:xfrm>
            <a:off x="9187564" y="518793"/>
            <a:ext cx="2304285" cy="584775"/>
          </a:xfrm>
          <a:prstGeom prst="rect">
            <a:avLst/>
          </a:prstGeom>
          <a:noFill/>
        </p:spPr>
        <p:txBody>
          <a:bodyPr wrap="none" rtlCol="0">
            <a:spAutoFit/>
          </a:bodyPr>
          <a:lstStyle/>
          <a:p>
            <a:r>
              <a:rPr lang="en-GB" sz="3200" b="1" dirty="0" smtClean="0">
                <a:solidFill>
                  <a:schemeClr val="accent2">
                    <a:lumMod val="75000"/>
                  </a:schemeClr>
                </a:solidFill>
              </a:rPr>
              <a:t>Translators</a:t>
            </a:r>
            <a:endParaRPr lang="en-GB" sz="3200" b="1" dirty="0">
              <a:solidFill>
                <a:schemeClr val="accent2">
                  <a:lumMod val="75000"/>
                </a:schemeClr>
              </a:solidFill>
            </a:endParaRPr>
          </a:p>
        </p:txBody>
      </p:sp>
      <p:sp>
        <p:nvSpPr>
          <p:cNvPr id="29" name="TextBox 28"/>
          <p:cNvSpPr txBox="1"/>
          <p:nvPr/>
        </p:nvSpPr>
        <p:spPr>
          <a:xfrm>
            <a:off x="8750892" y="5721349"/>
            <a:ext cx="2117887" cy="584775"/>
          </a:xfrm>
          <a:prstGeom prst="rect">
            <a:avLst/>
          </a:prstGeom>
          <a:noFill/>
        </p:spPr>
        <p:txBody>
          <a:bodyPr wrap="none" rtlCol="0">
            <a:spAutoFit/>
          </a:bodyPr>
          <a:lstStyle/>
          <a:p>
            <a:r>
              <a:rPr lang="en-GB" sz="3200" b="1" dirty="0" smtClean="0"/>
              <a:t>Architects</a:t>
            </a:r>
            <a:endParaRPr lang="en-GB" sz="3200" b="1" dirty="0"/>
          </a:p>
        </p:txBody>
      </p:sp>
    </p:spTree>
    <p:extLst>
      <p:ext uri="{BB962C8B-B14F-4D97-AF65-F5344CB8AC3E}">
        <p14:creationId xmlns:p14="http://schemas.microsoft.com/office/powerpoint/2010/main" val="131905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50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50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50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50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50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500"/>
                                  </p:stCondLst>
                                  <p:childTnLst>
                                    <p:set>
                                      <p:cBhvr>
                                        <p:cTn id="68" dur="1" fill="hold">
                                          <p:stCondLst>
                                            <p:cond delay="0"/>
                                          </p:stCondLst>
                                        </p:cTn>
                                        <p:tgtEl>
                                          <p:spTgt spid="7"/>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500"/>
                                  </p:stCondLst>
                                  <p:childTnLst>
                                    <p:set>
                                      <p:cBhvr>
                                        <p:cTn id="71" dur="1" fill="hold">
                                          <p:stCondLst>
                                            <p:cond delay="0"/>
                                          </p:stCondLst>
                                        </p:cTn>
                                        <p:tgtEl>
                                          <p:spTgt spid="25"/>
                                        </p:tgtEl>
                                        <p:attrNameLst>
                                          <p:attrName>style.visibility</p:attrName>
                                        </p:attrNameLst>
                                      </p:cBhvr>
                                      <p:to>
                                        <p:strVal val="visible"/>
                                      </p:to>
                                    </p:set>
                                  </p:childTnLst>
                                </p:cTn>
                              </p:par>
                            </p:childTnLst>
                          </p:cTn>
                        </p:par>
                        <p:par>
                          <p:cTn id="72" fill="hold">
                            <p:stCondLst>
                              <p:cond delay="1000"/>
                            </p:stCondLst>
                            <p:childTnLst>
                              <p:par>
                                <p:cTn id="73" presetID="1" presetClass="entr" presetSubtype="0" fill="hold" grpId="0" nodeType="afterEffect">
                                  <p:stCondLst>
                                    <p:cond delay="50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500"/>
                                  </p:stCondLst>
                                  <p:childTnLst>
                                    <p:set>
                                      <p:cBhvr>
                                        <p:cTn id="81" dur="1" fill="hold">
                                          <p:stCondLst>
                                            <p:cond delay="0"/>
                                          </p:stCondLst>
                                        </p:cTn>
                                        <p:tgtEl>
                                          <p:spTgt spid="2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5" grpId="0"/>
      <p:bldP spid="16" grpId="0"/>
      <p:bldP spid="19" grpId="0"/>
      <p:bldP spid="20" grpId="0"/>
      <p:bldP spid="21" grpId="0"/>
      <p:bldP spid="22" grpId="0"/>
      <p:bldP spid="23" grpId="0"/>
      <p:bldP spid="24" grpId="0"/>
      <p:bldP spid="25"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a3.files.biography.com/image/upload/c_fit,cs_srgb,dpr_1.0,h_1200,q_80,w_1200/MTE4MDAzNDEwODQwOTQ2MTk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004" y="623453"/>
            <a:ext cx="2369531" cy="23695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3" name="Rectangle 2"/>
          <p:cNvSpPr/>
          <p:nvPr/>
        </p:nvSpPr>
        <p:spPr>
          <a:xfrm>
            <a:off x="3713273" y="1438886"/>
            <a:ext cx="1582484" cy="369332"/>
          </a:xfrm>
          <a:prstGeom prst="rect">
            <a:avLst/>
          </a:prstGeom>
        </p:spPr>
        <p:txBody>
          <a:bodyPr wrap="none">
            <a:spAutoFit/>
          </a:bodyPr>
          <a:lstStyle/>
          <a:p>
            <a:r>
              <a:rPr lang="en-GB" dirty="0"/>
              <a:t>Ada Lovelace</a:t>
            </a:r>
          </a:p>
        </p:txBody>
      </p:sp>
      <p:pic>
        <p:nvPicPr>
          <p:cNvPr id="2054" name="Picture 6" descr="http://a3.files.biography.com/image/upload/c_fill,cs_srgb,dpr_1.0,g_face,h_300,q_80,w_300/MTE5NTU2MzE2NjYxNTE1Nzg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179" y="1126375"/>
            <a:ext cx="2394774" cy="239477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4" name="Rectangle 3"/>
          <p:cNvSpPr/>
          <p:nvPr/>
        </p:nvSpPr>
        <p:spPr>
          <a:xfrm>
            <a:off x="9662971" y="2138624"/>
            <a:ext cx="1633781" cy="369332"/>
          </a:xfrm>
          <a:prstGeom prst="rect">
            <a:avLst/>
          </a:prstGeom>
        </p:spPr>
        <p:txBody>
          <a:bodyPr wrap="none">
            <a:spAutoFit/>
          </a:bodyPr>
          <a:lstStyle/>
          <a:p>
            <a:r>
              <a:rPr lang="en-GB" dirty="0"/>
              <a:t>Grace Hopper</a:t>
            </a:r>
          </a:p>
        </p:txBody>
      </p:sp>
      <p:pic>
        <p:nvPicPr>
          <p:cNvPr id="2058" name="Picture 10" descr="http://e.fastcompany.net/multisite_files/fastcompany/imagecache/inline-large/inline/2015/03/3043882-inline-i-1-dame-stephanie-steve-shirley-you-can-always-tell-an-ambitious-woman-by-the-shape-of-her-head.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5005" y="3552219"/>
            <a:ext cx="2369531" cy="23695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
        <p:nvSpPr>
          <p:cNvPr id="6" name="Rectangle 5"/>
          <p:cNvSpPr/>
          <p:nvPr/>
        </p:nvSpPr>
        <p:spPr>
          <a:xfrm>
            <a:off x="3548305" y="5181199"/>
            <a:ext cx="2587953" cy="369332"/>
          </a:xfrm>
          <a:prstGeom prst="rect">
            <a:avLst/>
          </a:prstGeom>
        </p:spPr>
        <p:txBody>
          <a:bodyPr wrap="none">
            <a:spAutoFit/>
          </a:bodyPr>
          <a:lstStyle/>
          <a:p>
            <a:r>
              <a:rPr lang="en-GB" dirty="0" smtClean="0"/>
              <a:t>Dame Stephanie Shirley</a:t>
            </a:r>
            <a:endParaRPr lang="en-GB" dirty="0"/>
          </a:p>
        </p:txBody>
      </p:sp>
      <p:sp>
        <p:nvSpPr>
          <p:cNvPr id="2" name="Title 1"/>
          <p:cNvSpPr>
            <a:spLocks noGrp="1"/>
          </p:cNvSpPr>
          <p:nvPr>
            <p:ph type="title"/>
          </p:nvPr>
        </p:nvSpPr>
        <p:spPr>
          <a:xfrm>
            <a:off x="3713273" y="4074203"/>
            <a:ext cx="8369312" cy="872936"/>
          </a:xfrm>
        </p:spPr>
        <p:txBody>
          <a:bodyPr>
            <a:normAutofit fontScale="90000"/>
          </a:bodyPr>
          <a:lstStyle/>
          <a:p>
            <a:r>
              <a:rPr lang="en-US" dirty="0"/>
              <a:t>Not just a career path for the boys</a:t>
            </a:r>
            <a:br>
              <a:rPr lang="en-US" dirty="0"/>
            </a:br>
            <a:endParaRPr lang="en-GB" dirty="0"/>
          </a:p>
        </p:txBody>
      </p:sp>
    </p:spTree>
    <p:extLst>
      <p:ext uri="{BB962C8B-B14F-4D97-AF65-F5344CB8AC3E}">
        <p14:creationId xmlns:p14="http://schemas.microsoft.com/office/powerpoint/2010/main" val="204677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Callout 6"/>
          <p:cNvSpPr/>
          <p:nvPr/>
        </p:nvSpPr>
        <p:spPr>
          <a:xfrm>
            <a:off x="6815017" y="841129"/>
            <a:ext cx="4298462" cy="2287954"/>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3200" dirty="0"/>
              <a:t>But don’t just be a consumer</a:t>
            </a:r>
          </a:p>
        </p:txBody>
      </p:sp>
      <p:sp>
        <p:nvSpPr>
          <p:cNvPr id="8" name="Oval Callout 7"/>
          <p:cNvSpPr/>
          <p:nvPr/>
        </p:nvSpPr>
        <p:spPr>
          <a:xfrm>
            <a:off x="457201" y="755162"/>
            <a:ext cx="4298462" cy="2287954"/>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3200" dirty="0"/>
              <a:t>You are going to need IT skills</a:t>
            </a:r>
          </a:p>
        </p:txBody>
      </p:sp>
      <p:sp>
        <p:nvSpPr>
          <p:cNvPr id="9" name="Oval Callout 8"/>
          <p:cNvSpPr/>
          <p:nvPr/>
        </p:nvSpPr>
        <p:spPr>
          <a:xfrm>
            <a:off x="2790093" y="3681045"/>
            <a:ext cx="6861909" cy="2287954"/>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sz="3200" dirty="0"/>
              <a:t>Learn </a:t>
            </a:r>
            <a:r>
              <a:rPr lang="en-GB" sz="3200"/>
              <a:t>the </a:t>
            </a:r>
            <a:r>
              <a:rPr lang="en-GB" sz="3200" smtClean="0"/>
              <a:t>basics </a:t>
            </a:r>
            <a:r>
              <a:rPr lang="en-GB" sz="3200" dirty="0" smtClean="0"/>
              <a:t>concepts of coding </a:t>
            </a:r>
            <a:r>
              <a:rPr lang="en-GB" sz="3200" dirty="0"/>
              <a:t>so you can </a:t>
            </a:r>
            <a:r>
              <a:rPr lang="en-GB" sz="3200" dirty="0" smtClean="0"/>
              <a:t>contribute</a:t>
            </a:r>
            <a:endParaRPr lang="en-GB" sz="3200" dirty="0"/>
          </a:p>
        </p:txBody>
      </p:sp>
    </p:spTree>
    <p:extLst>
      <p:ext uri="{BB962C8B-B14F-4D97-AF65-F5344CB8AC3E}">
        <p14:creationId xmlns:p14="http://schemas.microsoft.com/office/powerpoint/2010/main" val="199909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Office Theme">
  <a:themeElements>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fontScheme name="Black Marb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Marble 2014.potx" id="{9D187450-6DCF-4F33-B88A-7BD099CC2F2C}" vid="{E6E796D6-3360-43CB-AEC9-4DD74FEF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Black%20Marble%202014</Template>
  <TotalTime>731</TotalTime>
  <Words>200</Words>
  <Application>Microsoft Office PowerPoint</Application>
  <PresentationFormat>Widescreen</PresentationFormat>
  <Paragraphs>82</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Black</vt:lpstr>
      <vt:lpstr>Segoe UI Light</vt:lpstr>
      <vt:lpstr>Segoe UI Semibold</vt:lpstr>
      <vt:lpstr>Office Theme</vt:lpstr>
      <vt:lpstr>Careers you did not think of in IT</vt:lpstr>
      <vt:lpstr>PowerPoint Presentation</vt:lpstr>
      <vt:lpstr>Most people are consumers</vt:lpstr>
      <vt:lpstr>Why not be a creator?</vt:lpstr>
      <vt:lpstr>PowerPoint Presentation</vt:lpstr>
      <vt:lpstr>Not just a career path for the boys </vt:lpstr>
      <vt:lpstr>PowerPoint Presentation</vt:lpstr>
    </vt:vector>
  </TitlesOfParts>
  <Company>Black Marble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Careers you did not think of in IT</dc:title>
  <dc:creator>Richard Fennell</dc:creator>
  <cp:lastModifiedBy>Richard Fennell</cp:lastModifiedBy>
  <cp:revision>20</cp:revision>
  <dcterms:created xsi:type="dcterms:W3CDTF">2015-11-29T15:46:08Z</dcterms:created>
  <dcterms:modified xsi:type="dcterms:W3CDTF">2015-12-14T17:32:13Z</dcterms:modified>
</cp:coreProperties>
</file>