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80" r:id="rId3"/>
    <p:sldId id="287" r:id="rId4"/>
    <p:sldId id="295" r:id="rId5"/>
    <p:sldId id="271" r:id="rId6"/>
    <p:sldId id="272" r:id="rId7"/>
    <p:sldId id="264" r:id="rId8"/>
    <p:sldId id="265" r:id="rId9"/>
    <p:sldId id="290" r:id="rId10"/>
    <p:sldId id="276" r:id="rId11"/>
    <p:sldId id="288" r:id="rId12"/>
    <p:sldId id="306" r:id="rId13"/>
    <p:sldId id="291" r:id="rId14"/>
    <p:sldId id="292" r:id="rId15"/>
    <p:sldId id="293" r:id="rId16"/>
    <p:sldId id="294" r:id="rId17"/>
    <p:sldId id="270" r:id="rId18"/>
    <p:sldId id="275" r:id="rId19"/>
    <p:sldId id="278" r:id="rId20"/>
    <p:sldId id="279" r:id="rId21"/>
    <p:sldId id="273" r:id="rId22"/>
    <p:sldId id="298" r:id="rId23"/>
    <p:sldId id="299" r:id="rId24"/>
    <p:sldId id="300" r:id="rId25"/>
    <p:sldId id="302" r:id="rId26"/>
    <p:sldId id="301" r:id="rId27"/>
    <p:sldId id="303" r:id="rId28"/>
    <p:sldId id="304" r:id="rId29"/>
    <p:sldId id="297" r:id="rId30"/>
    <p:sldId id="286" r:id="rId31"/>
    <p:sldId id="269" r:id="rId32"/>
    <p:sldId id="284" r:id="rId33"/>
    <p:sldId id="305" r:id="rId34"/>
    <p:sldId id="261" r:id="rId35"/>
    <p:sldId id="268" r:id="rId36"/>
    <p:sldId id="283" r:id="rId37"/>
    <p:sldId id="289" r:id="rId38"/>
    <p:sldId id="282" r:id="rId39"/>
    <p:sldId id="281" r:id="rId40"/>
    <p:sldId id="258" r:id="rId41"/>
    <p:sldId id="25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993" autoAdjust="0"/>
  </p:normalViewPr>
  <p:slideViewPr>
    <p:cSldViewPr snapToGrid="0" showGuides="1">
      <p:cViewPr varScale="1">
        <p:scale>
          <a:sx n="82" d="100"/>
          <a:sy n="82" d="100"/>
        </p:scale>
        <p:origin x="1572" y="10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21709-D8B8-4FBD-A78F-79B20A136344}" type="datetimeFigureOut">
              <a:rPr lang="en-GB" smtClean="0"/>
              <a:t>21/07/2015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38A3F-4DE2-46A7-9113-B1D466F9A641}" type="slidenum">
              <a:rPr lang="en-GB" smtClean="0"/>
              <a:t>‹#›</a:t>
            </a:fld>
            <a:endParaRPr lang="en-GB"/>
          </a:p>
        </p:txBody>
      </p:sp>
    </p:spTree>
    <p:extLst>
      <p:ext uri="{BB962C8B-B14F-4D97-AF65-F5344CB8AC3E}">
        <p14:creationId xmlns:p14="http://schemas.microsoft.com/office/powerpoint/2010/main" val="314950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logs.technet.com/b/privatecloud/archive/2014/05/19/powershell-dsc-for-linux-step-by-step.aspx"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powershell.org/wp/2014/05/14/why-puppet-vs-dsc-isnt-even-a-thing/comment-page-1/"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169.254.79.7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Everyone has Word document for setup, but…</a:t>
            </a:r>
          </a:p>
          <a:p>
            <a:pPr lvl="1"/>
            <a:r>
              <a:rPr lang="en-GB" dirty="0" smtClean="0"/>
              <a:t>Is it right? </a:t>
            </a:r>
          </a:p>
          <a:p>
            <a:pPr lvl="1"/>
            <a:r>
              <a:rPr lang="en-GB" dirty="0" smtClean="0"/>
              <a:t>Was it actual what was done?</a:t>
            </a:r>
          </a:p>
          <a:p>
            <a:r>
              <a:rPr lang="en-GB" dirty="0" smtClean="0"/>
              <a:t>You can use scripts, but they are time consuming</a:t>
            </a:r>
            <a:r>
              <a:rPr lang="en-GB" baseline="0" dirty="0" smtClean="0"/>
              <a:t> to maintain</a:t>
            </a:r>
          </a:p>
          <a:p>
            <a:r>
              <a:rPr lang="en-GB" baseline="0" dirty="0" smtClean="0"/>
              <a:t>Key to quality is </a:t>
            </a:r>
            <a:r>
              <a:rPr lang="en-GB" baseline="0" dirty="0" err="1" smtClean="0"/>
              <a:t>consistancy</a:t>
            </a:r>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3</a:t>
            </a:fld>
            <a:endParaRPr lang="en-GB"/>
          </a:p>
        </p:txBody>
      </p:sp>
    </p:spTree>
    <p:extLst>
      <p:ext uri="{BB962C8B-B14F-4D97-AF65-F5344CB8AC3E}">
        <p14:creationId xmlns:p14="http://schemas.microsoft.com/office/powerpoint/2010/main" val="928180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15</a:t>
            </a:fld>
            <a:endParaRPr lang="en-GB"/>
          </a:p>
        </p:txBody>
      </p:sp>
    </p:spTree>
    <p:extLst>
      <p:ext uri="{BB962C8B-B14F-4D97-AF65-F5344CB8AC3E}">
        <p14:creationId xmlns:p14="http://schemas.microsoft.com/office/powerpoint/2010/main" val="951455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16</a:t>
            </a:fld>
            <a:endParaRPr lang="en-GB"/>
          </a:p>
        </p:txBody>
      </p:sp>
    </p:spTree>
    <p:extLst>
      <p:ext uri="{BB962C8B-B14F-4D97-AF65-F5344CB8AC3E}">
        <p14:creationId xmlns:p14="http://schemas.microsoft.com/office/powerpoint/2010/main" val="4027201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doing one base on http://www.systemcentercentral.com/day-1-intro-to-powershell-dsc-and-configuring-your-first-pull-server/</a:t>
            </a:r>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17</a:t>
            </a:fld>
            <a:endParaRPr lang="en-GB"/>
          </a:p>
        </p:txBody>
      </p:sp>
    </p:spTree>
    <p:extLst>
      <p:ext uri="{BB962C8B-B14F-4D97-AF65-F5344CB8AC3E}">
        <p14:creationId xmlns:p14="http://schemas.microsoft.com/office/powerpoint/2010/main" val="1264918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Based on </a:t>
            </a:r>
            <a:r>
              <a:rPr lang="en-GB" dirty="0" err="1" smtClean="0"/>
              <a:t>NuGet</a:t>
            </a:r>
            <a:r>
              <a:rPr lang="en-GB" dirty="0" smtClean="0"/>
              <a:t>, and can leverage public repositories such as  Chocolatey or private ones</a:t>
            </a:r>
          </a:p>
          <a:p>
            <a:r>
              <a:rPr lang="en-GB" dirty="0" smtClean="0"/>
              <a:t>Think an </a:t>
            </a:r>
            <a:r>
              <a:rPr lang="en-GB" dirty="0" err="1" smtClean="0"/>
              <a:t>ITPro</a:t>
            </a:r>
            <a:r>
              <a:rPr lang="en-GB" dirty="0" smtClean="0"/>
              <a:t> repository</a:t>
            </a:r>
          </a:p>
          <a:p>
            <a:endParaRPr lang="en-GB" dirty="0" smtClean="0"/>
          </a:p>
          <a:p>
            <a:r>
              <a:rPr lang="en-GB" dirty="0" smtClean="0"/>
              <a:t>PowerShell 5 includes </a:t>
            </a:r>
            <a:r>
              <a:rPr lang="en-GB" dirty="0" err="1" smtClean="0"/>
              <a:t>OneGet</a:t>
            </a:r>
            <a:r>
              <a:rPr lang="en-GB" dirty="0" smtClean="0"/>
              <a:t> </a:t>
            </a:r>
          </a:p>
          <a:p>
            <a:pPr lvl="1"/>
            <a:r>
              <a:rPr lang="en-GB" dirty="0" smtClean="0"/>
              <a:t>Based on </a:t>
            </a:r>
            <a:r>
              <a:rPr lang="en-GB" dirty="0" err="1" smtClean="0"/>
              <a:t>NuGet</a:t>
            </a:r>
            <a:endParaRPr lang="en-GB" dirty="0" smtClean="0"/>
          </a:p>
          <a:p>
            <a:pPr lvl="1"/>
            <a:r>
              <a:rPr lang="en-GB" dirty="0" smtClean="0"/>
              <a:t>Single source for packages</a:t>
            </a:r>
          </a:p>
          <a:p>
            <a:pPr lvl="1"/>
            <a:r>
              <a:rPr lang="en-GB" dirty="0" smtClean="0"/>
              <a:t>Can be public or private</a:t>
            </a:r>
          </a:p>
          <a:p>
            <a:r>
              <a:rPr lang="en-GB" dirty="0" err="1" smtClean="0"/>
              <a:t>PowerShellGet</a:t>
            </a:r>
            <a:r>
              <a:rPr lang="en-GB" dirty="0" smtClean="0"/>
              <a:t> </a:t>
            </a:r>
          </a:p>
          <a:p>
            <a:pPr lvl="1"/>
            <a:r>
              <a:rPr lang="en-GB" dirty="0" smtClean="0"/>
              <a:t>Layered on </a:t>
            </a:r>
            <a:r>
              <a:rPr lang="en-GB" dirty="0" err="1" smtClean="0"/>
              <a:t>OneGet</a:t>
            </a:r>
            <a:r>
              <a:rPr lang="en-GB" dirty="0" smtClean="0"/>
              <a:t>  </a:t>
            </a:r>
          </a:p>
          <a:p>
            <a:pPr lvl="1"/>
            <a:r>
              <a:rPr lang="en-GB" dirty="0" err="1" smtClean="0"/>
              <a:t>Specificially</a:t>
            </a:r>
            <a:r>
              <a:rPr lang="en-GB" dirty="0" smtClean="0"/>
              <a:t> for DSC modules</a:t>
            </a:r>
          </a:p>
          <a:p>
            <a:pPr lvl="1"/>
            <a:r>
              <a:rPr lang="en-GB" dirty="0" smtClean="0"/>
              <a:t>CTP used https://msconfiggallery.cloudapp.net/packages</a:t>
            </a:r>
          </a:p>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19</a:t>
            </a:fld>
            <a:endParaRPr lang="en-GB"/>
          </a:p>
        </p:txBody>
      </p:sp>
    </p:spTree>
    <p:extLst>
      <p:ext uri="{BB962C8B-B14F-4D97-AF65-F5344CB8AC3E}">
        <p14:creationId xmlns:p14="http://schemas.microsoft.com/office/powerpoint/2010/main" val="1076023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 methods</a:t>
            </a:r>
          </a:p>
          <a:p>
            <a:r>
              <a:rPr lang="en-GB" dirty="0" smtClean="0"/>
              <a:t>Experience shows the hard bit the working out the correct state</a:t>
            </a:r>
          </a:p>
          <a:p>
            <a:pPr lvl="0"/>
            <a:r>
              <a:rPr lang="en-US" b="1" dirty="0" smtClean="0"/>
              <a:t>Get-</a:t>
            </a:r>
            <a:r>
              <a:rPr lang="en-US" b="1" dirty="0" err="1" smtClean="0"/>
              <a:t>TargetResource</a:t>
            </a:r>
            <a:r>
              <a:rPr lang="en-US" b="1" dirty="0" smtClean="0"/>
              <a:t> </a:t>
            </a:r>
            <a:r>
              <a:rPr lang="en-US" dirty="0" smtClean="0"/>
              <a:t> – This method should receive the keys of the resource and return a hash table with all the resource properties as configured on the system.</a:t>
            </a:r>
            <a:endParaRPr lang="en-GB" dirty="0" smtClean="0"/>
          </a:p>
          <a:p>
            <a:pPr lvl="0"/>
            <a:r>
              <a:rPr lang="en-US" b="1" dirty="0" smtClean="0"/>
              <a:t>Test-</a:t>
            </a:r>
            <a:r>
              <a:rPr lang="en-US" b="1" dirty="0" err="1" smtClean="0"/>
              <a:t>TargetResource</a:t>
            </a:r>
            <a:r>
              <a:rPr lang="en-US" dirty="0" smtClean="0"/>
              <a:t> – This method receives the keys and properties (as defined in the schema) and checks if the current configuration for the resource exists in the system. If any of the property values do not match the resource instance, $false should be returned and $true otherwise.</a:t>
            </a:r>
            <a:endParaRPr lang="en-GB" dirty="0" smtClean="0"/>
          </a:p>
          <a:p>
            <a:r>
              <a:rPr lang="en-US" b="1" dirty="0" smtClean="0"/>
              <a:t>Set-</a:t>
            </a:r>
            <a:r>
              <a:rPr lang="en-US" b="1" dirty="0" err="1" smtClean="0"/>
              <a:t>TargetResource</a:t>
            </a:r>
            <a:r>
              <a:rPr lang="en-US" b="1" dirty="0" smtClean="0"/>
              <a:t> </a:t>
            </a:r>
            <a:r>
              <a:rPr lang="en-US" dirty="0" smtClean="0"/>
              <a:t>- This method will called to guarantee the resource instance matches the property values. This method must be idempotent and after it is executed, it must ensure the resource instance is exactly as defined. It needs to be able to create a resource from scratch or to make some changes to an existing resource to make sure its state matches the state defined in the configuration</a:t>
            </a:r>
            <a:r>
              <a:rPr lang="en-GB" dirty="0" smtClean="0"/>
              <a:t> </a:t>
            </a:r>
            <a:r>
              <a:rPr lang="en-US" dirty="0" smtClean="0"/>
              <a:t> Would be useful to descript what each script does. Perhaps an example would be useful as well.</a:t>
            </a:r>
            <a:endParaRPr lang="en-GB" dirty="0" smtClean="0"/>
          </a:p>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21</a:t>
            </a:fld>
            <a:endParaRPr lang="en-GB"/>
          </a:p>
        </p:txBody>
      </p:sp>
    </p:spTree>
    <p:extLst>
      <p:ext uri="{BB962C8B-B14F-4D97-AF65-F5344CB8AC3E}">
        <p14:creationId xmlns:p14="http://schemas.microsoft.com/office/powerpoint/2010/main" val="3695857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22</a:t>
            </a:fld>
            <a:endParaRPr lang="en-GB"/>
          </a:p>
        </p:txBody>
      </p:sp>
    </p:spTree>
    <p:extLst>
      <p:ext uri="{BB962C8B-B14F-4D97-AF65-F5344CB8AC3E}">
        <p14:creationId xmlns:p14="http://schemas.microsoft.com/office/powerpoint/2010/main" val="1642605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23</a:t>
            </a:fld>
            <a:endParaRPr lang="en-GB"/>
          </a:p>
        </p:txBody>
      </p:sp>
    </p:spTree>
    <p:extLst>
      <p:ext uri="{BB962C8B-B14F-4D97-AF65-F5344CB8AC3E}">
        <p14:creationId xmlns:p14="http://schemas.microsoft.com/office/powerpoint/2010/main" val="2321355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24</a:t>
            </a:fld>
            <a:endParaRPr lang="en-GB"/>
          </a:p>
        </p:txBody>
      </p:sp>
    </p:spTree>
    <p:extLst>
      <p:ext uri="{BB962C8B-B14F-4D97-AF65-F5344CB8AC3E}">
        <p14:creationId xmlns:p14="http://schemas.microsoft.com/office/powerpoint/2010/main" val="2109133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25</a:t>
            </a:fld>
            <a:endParaRPr lang="en-GB"/>
          </a:p>
        </p:txBody>
      </p:sp>
    </p:spTree>
    <p:extLst>
      <p:ext uri="{BB962C8B-B14F-4D97-AF65-F5344CB8AC3E}">
        <p14:creationId xmlns:p14="http://schemas.microsoft.com/office/powerpoint/2010/main" val="2750392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26</a:t>
            </a:fld>
            <a:endParaRPr lang="en-GB"/>
          </a:p>
        </p:txBody>
      </p:sp>
    </p:spTree>
    <p:extLst>
      <p:ext uri="{BB962C8B-B14F-4D97-AF65-F5344CB8AC3E}">
        <p14:creationId xmlns:p14="http://schemas.microsoft.com/office/powerpoint/2010/main" val="368592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in PowerShell</a:t>
            </a:r>
            <a:r>
              <a:rPr lang="en-GB" baseline="0" dirty="0" smtClean="0"/>
              <a:t> 4 it is ‘baked into Windows’</a:t>
            </a:r>
            <a:endParaRPr lang="en-GB" dirty="0" smtClean="0"/>
          </a:p>
          <a:p>
            <a:r>
              <a:rPr lang="en-GB" dirty="0" smtClean="0"/>
              <a:t>Provides configuration as code, so gain all the benefits of code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configuration file that goes to a managed node is a static MOF file. That’s a plain-text file, as in “Management Object Format,” as in developed by the Distributed Management Task Force (DMTF). A vendor-neutral standard, in other words</a:t>
            </a:r>
          </a:p>
          <a:p>
            <a:r>
              <a:rPr lang="en-GB" dirty="0" smtClean="0"/>
              <a:t>http://www.dmtf.org/</a:t>
            </a:r>
          </a:p>
          <a:p>
            <a:r>
              <a:rPr lang="en-US" dirty="0" smtClean="0"/>
              <a:t>Treat configuration files as first-class citizens</a:t>
            </a:r>
            <a:endParaRPr lang="en-GB" dirty="0" smtClean="0"/>
          </a:p>
          <a:p>
            <a:r>
              <a:rPr lang="en-US" dirty="0" smtClean="0"/>
              <a:t>Put your configuration files under source control</a:t>
            </a:r>
            <a:endParaRPr lang="en-GB" dirty="0" smtClean="0"/>
          </a:p>
          <a:p>
            <a:r>
              <a:rPr lang="en-US" dirty="0" smtClean="0"/>
              <a:t>Use configuration files to describe end states</a:t>
            </a:r>
            <a:endParaRPr lang="en-GB" dirty="0" smtClean="0"/>
          </a:p>
          <a:p>
            <a:r>
              <a:rPr lang="en-US" dirty="0" smtClean="0"/>
              <a:t>Test your configurations</a:t>
            </a:r>
            <a:endParaRPr lang="en-GB" dirty="0" smtClean="0"/>
          </a:p>
          <a:p>
            <a:r>
              <a:rPr lang="en-US" dirty="0" smtClean="0"/>
              <a:t>Use a pull server as a single point-of-truth</a:t>
            </a:r>
            <a:endParaRPr lang="en-GB" dirty="0" smtClean="0"/>
          </a:p>
          <a:p>
            <a:r>
              <a:rPr lang="en-US" dirty="0" smtClean="0"/>
              <a:t>Don't make manual changes to machines</a:t>
            </a:r>
            <a:endParaRPr lang="en-GB" dirty="0" smtClean="0"/>
          </a:p>
          <a:p>
            <a:r>
              <a:rPr lang="en-US" dirty="0" smtClean="0"/>
              <a:t>Consider rollback scenarios</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5</a:t>
            </a:fld>
            <a:endParaRPr lang="en-GB"/>
          </a:p>
        </p:txBody>
      </p:sp>
    </p:spTree>
    <p:extLst>
      <p:ext uri="{BB962C8B-B14F-4D97-AF65-F5344CB8AC3E}">
        <p14:creationId xmlns:p14="http://schemas.microsoft.com/office/powerpoint/2010/main" val="2210336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27</a:t>
            </a:fld>
            <a:endParaRPr lang="en-GB"/>
          </a:p>
        </p:txBody>
      </p:sp>
    </p:spTree>
    <p:extLst>
      <p:ext uri="{BB962C8B-B14F-4D97-AF65-F5344CB8AC3E}">
        <p14:creationId xmlns:p14="http://schemas.microsoft.com/office/powerpoint/2010/main" val="3597666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28</a:t>
            </a:fld>
            <a:endParaRPr lang="en-GB"/>
          </a:p>
        </p:txBody>
      </p:sp>
    </p:spTree>
    <p:extLst>
      <p:ext uri="{BB962C8B-B14F-4D97-AF65-F5344CB8AC3E}">
        <p14:creationId xmlns:p14="http://schemas.microsoft.com/office/powerpoint/2010/main" val="2585119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31</a:t>
            </a:fld>
            <a:endParaRPr lang="en-GB"/>
          </a:p>
        </p:txBody>
      </p:sp>
    </p:spTree>
    <p:extLst>
      <p:ext uri="{BB962C8B-B14F-4D97-AF65-F5344CB8AC3E}">
        <p14:creationId xmlns:p14="http://schemas.microsoft.com/office/powerpoint/2010/main" val="4248047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hlinkClick r:id="rId3"/>
              </a:rPr>
              <a:t>http://blogs.technet.com/b/privatecloud/archive/2014/05/19/powershell-dsc-for-linux-step-by-step.aspx</a:t>
            </a:r>
            <a:r>
              <a:rPr lang="en-GB" dirty="0" smtClean="0"/>
              <a:t> </a:t>
            </a:r>
          </a:p>
          <a:p>
            <a:r>
              <a:rPr lang="en-GB" dirty="0" smtClean="0"/>
              <a:t>Not going to convert the world to DCS, but allow Windows admins to manage Linux</a:t>
            </a:r>
            <a:r>
              <a:rPr lang="en-GB" baseline="0" dirty="0" smtClean="0"/>
              <a:t> in a similar format</a:t>
            </a:r>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34</a:t>
            </a:fld>
            <a:endParaRPr lang="en-GB"/>
          </a:p>
        </p:txBody>
      </p:sp>
    </p:spTree>
    <p:extLst>
      <p:ext uri="{BB962C8B-B14F-4D97-AF65-F5344CB8AC3E}">
        <p14:creationId xmlns:p14="http://schemas.microsoft.com/office/powerpoint/2010/main" val="1146669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hlinkClick r:id="rId3"/>
              </a:rPr>
              <a:t>http://powershell.org/wp/2014/05/14/why-puppet-vs-dsc-isnt-even-a-thing/comment-page-1/</a:t>
            </a:r>
            <a:endParaRPr lang="en-GB" dirty="0" smtClean="0"/>
          </a:p>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36</a:t>
            </a:fld>
            <a:endParaRPr lang="en-GB"/>
          </a:p>
        </p:txBody>
      </p:sp>
    </p:spTree>
    <p:extLst>
      <p:ext uri="{BB962C8B-B14F-4D97-AF65-F5344CB8AC3E}">
        <p14:creationId xmlns:p14="http://schemas.microsoft.com/office/powerpoint/2010/main" val="135272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Worked example</a:t>
            </a:r>
            <a:r>
              <a:rPr lang="en-GB" baseline="0" dirty="0" smtClean="0"/>
              <a:t> </a:t>
            </a:r>
            <a:r>
              <a:rPr lang="en-GB" baseline="0" smtClean="0"/>
              <a:t>of installing TFS</a:t>
            </a:r>
            <a:endParaRPr lang="en-GB"/>
          </a:p>
        </p:txBody>
      </p:sp>
      <p:sp>
        <p:nvSpPr>
          <p:cNvPr id="4" name="Slide Number Placeholder 3"/>
          <p:cNvSpPr>
            <a:spLocks noGrp="1"/>
          </p:cNvSpPr>
          <p:nvPr>
            <p:ph type="sldNum" sz="quarter" idx="10"/>
          </p:nvPr>
        </p:nvSpPr>
        <p:spPr/>
        <p:txBody>
          <a:bodyPr/>
          <a:lstStyle/>
          <a:p>
            <a:fld id="{A2A38A3F-4DE2-46A7-9113-B1D466F9A641}" type="slidenum">
              <a:rPr lang="en-GB" smtClean="0"/>
              <a:t>39</a:t>
            </a:fld>
            <a:endParaRPr lang="en-GB"/>
          </a:p>
        </p:txBody>
      </p:sp>
    </p:spTree>
    <p:extLst>
      <p:ext uri="{BB962C8B-B14F-4D97-AF65-F5344CB8AC3E}">
        <p14:creationId xmlns:p14="http://schemas.microsoft.com/office/powerpoint/2010/main" val="313511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Deploy a web site</a:t>
            </a:r>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7</a:t>
            </a:fld>
            <a:endParaRPr lang="en-GB"/>
          </a:p>
        </p:txBody>
      </p:sp>
    </p:spTree>
    <p:extLst>
      <p:ext uri="{BB962C8B-B14F-4D97-AF65-F5344CB8AC3E}">
        <p14:creationId xmlns:p14="http://schemas.microsoft.com/office/powerpoint/2010/main" val="121182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smtClean="0"/>
              <a:t>We have</a:t>
            </a:r>
            <a:r>
              <a:rPr lang="en-GB" baseline="0" dirty="0" smtClean="0"/>
              <a:t> an newly installed Win2012R2, running in non-UI mode</a:t>
            </a:r>
            <a:endParaRPr lang="en-GB" dirty="0" smtClean="0"/>
          </a:p>
          <a:p>
            <a:pPr marL="228600" indent="-228600">
              <a:buFont typeface="+mj-lt"/>
              <a:buAutoNum type="arabicPeriod"/>
            </a:pPr>
            <a:r>
              <a:rPr lang="en-GB" dirty="0" smtClean="0"/>
              <a:t>Create a test page C:\src\default.htm </a:t>
            </a:r>
          </a:p>
          <a:p>
            <a:pPr marL="228600" indent="-228600">
              <a:buFont typeface="+mj-lt"/>
              <a:buAutoNum type="arabicPeriod"/>
            </a:pPr>
            <a:r>
              <a:rPr lang="en-GB" sz="1200" kern="1200" dirty="0" smtClean="0">
                <a:solidFill>
                  <a:schemeClr val="tx1"/>
                </a:solidFill>
                <a:effectLst/>
                <a:latin typeface="+mn-lt"/>
                <a:ea typeface="+mn-ea"/>
                <a:cs typeface="+mn-cs"/>
              </a:rPr>
              <a:t>Save the above as dsc.ps1 file</a:t>
            </a:r>
          </a:p>
          <a:p>
            <a:pPr marL="228600" indent="-228600">
              <a:buFont typeface="+mj-lt"/>
              <a:buAutoNum type="arabicPeriod"/>
            </a:pPr>
            <a:r>
              <a:rPr lang="en-GB" sz="1200" kern="1200" dirty="0" smtClean="0">
                <a:solidFill>
                  <a:schemeClr val="tx1"/>
                </a:solidFill>
                <a:effectLst/>
                <a:latin typeface="+mn-lt"/>
                <a:ea typeface="+mn-ea"/>
                <a:cs typeface="+mn-cs"/>
              </a:rPr>
              <a:t>Run PowerShell</a:t>
            </a:r>
          </a:p>
          <a:p>
            <a:pPr marL="228600" indent="-228600">
              <a:buFont typeface="+mj-lt"/>
              <a:buAutoNum type="arabicPeriod"/>
            </a:pPr>
            <a:r>
              <a:rPr lang="en-GB" sz="1200" kern="1200" dirty="0" smtClean="0">
                <a:solidFill>
                  <a:schemeClr val="tx1"/>
                </a:solidFill>
                <a:effectLst/>
                <a:latin typeface="+mn-lt"/>
                <a:ea typeface="+mn-ea"/>
                <a:cs typeface="+mn-cs"/>
              </a:rPr>
              <a:t>Import the file .</a:t>
            </a:r>
            <a:r>
              <a:rPr lang="en-GB" sz="1200" kern="1200" baseline="0" dirty="0" smtClean="0">
                <a:solidFill>
                  <a:schemeClr val="tx1"/>
                </a:solidFill>
                <a:effectLst/>
                <a:latin typeface="+mn-lt"/>
                <a:ea typeface="+mn-ea"/>
                <a:cs typeface="+mn-cs"/>
              </a:rPr>
              <a:t> .\dsc.ps1</a:t>
            </a:r>
            <a:endParaRPr lang="en-GB" sz="1200" kern="1200" dirty="0" smtClean="0">
              <a:solidFill>
                <a:schemeClr val="tx1"/>
              </a:solidFill>
              <a:effectLst/>
              <a:latin typeface="+mn-lt"/>
              <a:ea typeface="+mn-ea"/>
              <a:cs typeface="+mn-cs"/>
            </a:endParaRPr>
          </a:p>
          <a:p>
            <a:pPr marL="228600" indent="-228600">
              <a:buFont typeface="+mj-lt"/>
              <a:buAutoNum type="arabicPeriod"/>
            </a:pPr>
            <a:r>
              <a:rPr lang="en-GB" sz="1200" kern="1200" dirty="0" smtClean="0">
                <a:solidFill>
                  <a:schemeClr val="tx1"/>
                </a:solidFill>
                <a:effectLst/>
                <a:latin typeface="+mn-lt"/>
                <a:ea typeface="+mn-ea"/>
                <a:cs typeface="+mn-cs"/>
              </a:rPr>
              <a:t>Run </a:t>
            </a:r>
            <a:r>
              <a:rPr lang="en-GB" sz="1200" kern="1200" dirty="0" err="1" smtClean="0">
                <a:solidFill>
                  <a:schemeClr val="tx1"/>
                </a:solidFill>
                <a:effectLst/>
                <a:latin typeface="+mn-lt"/>
                <a:ea typeface="+mn-ea"/>
                <a:cs typeface="+mn-cs"/>
              </a:rPr>
              <a:t>MyWebConfig</a:t>
            </a:r>
            <a:r>
              <a:rPr lang="en-GB" sz="1200" kern="1200" dirty="0" smtClean="0">
                <a:solidFill>
                  <a:schemeClr val="tx1"/>
                </a:solidFill>
                <a:effectLst/>
                <a:latin typeface="+mn-lt"/>
                <a:ea typeface="+mn-ea"/>
                <a:cs typeface="+mn-cs"/>
              </a:rPr>
              <a:t>, it generates a MOF, note the name is that of the machine</a:t>
            </a:r>
          </a:p>
          <a:p>
            <a:pPr marL="228600" indent="-228600">
              <a:buFont typeface="+mj-lt"/>
              <a:buAutoNum type="arabicPeriod"/>
            </a:pPr>
            <a:r>
              <a:rPr lang="en-GB" sz="1200" kern="1200" dirty="0" smtClean="0">
                <a:solidFill>
                  <a:schemeClr val="tx1"/>
                </a:solidFill>
                <a:effectLst/>
                <a:latin typeface="+mn-lt"/>
                <a:ea typeface="+mn-ea"/>
                <a:cs typeface="+mn-cs"/>
              </a:rPr>
              <a:t>Start-</a:t>
            </a:r>
            <a:r>
              <a:rPr lang="en-GB" sz="1200" kern="1200" dirty="0" err="1" smtClean="0">
                <a:solidFill>
                  <a:schemeClr val="tx1"/>
                </a:solidFill>
                <a:effectLst/>
                <a:latin typeface="+mn-lt"/>
                <a:ea typeface="+mn-ea"/>
                <a:cs typeface="+mn-cs"/>
              </a:rPr>
              <a:t>DscConfiguration</a:t>
            </a:r>
            <a:r>
              <a:rPr lang="en-GB" sz="1200" kern="1200" dirty="0" smtClean="0">
                <a:solidFill>
                  <a:schemeClr val="tx1"/>
                </a:solidFill>
                <a:effectLst/>
                <a:latin typeface="+mn-lt"/>
                <a:ea typeface="+mn-ea"/>
                <a:cs typeface="+mn-cs"/>
              </a:rPr>
              <a:t> -Wait -Verbose -Path .\</a:t>
            </a:r>
            <a:r>
              <a:rPr lang="en-GB" sz="1200" kern="1200" dirty="0" err="1" smtClean="0">
                <a:solidFill>
                  <a:schemeClr val="tx1"/>
                </a:solidFill>
                <a:effectLst/>
                <a:latin typeface="+mn-lt"/>
                <a:ea typeface="+mn-ea"/>
                <a:cs typeface="+mn-cs"/>
              </a:rPr>
              <a:t>MyWebConfig</a:t>
            </a:r>
            <a:endParaRPr lang="en-GB" sz="1200" kern="1200" dirty="0" smtClean="0">
              <a:solidFill>
                <a:schemeClr val="tx1"/>
              </a:solidFill>
              <a:effectLst/>
              <a:latin typeface="+mn-lt"/>
              <a:ea typeface="+mn-ea"/>
              <a:cs typeface="+mn-cs"/>
            </a:endParaRPr>
          </a:p>
          <a:p>
            <a:pPr marL="228600" indent="-228600">
              <a:buFont typeface="+mj-lt"/>
              <a:buAutoNum type="arabicPeriod"/>
            </a:pPr>
            <a:r>
              <a:rPr lang="en-GB" sz="1200" kern="1200" dirty="0" smtClean="0">
                <a:solidFill>
                  <a:schemeClr val="tx1"/>
                </a:solidFill>
                <a:effectLst/>
                <a:latin typeface="+mn-lt"/>
                <a:ea typeface="+mn-ea"/>
                <a:cs typeface="+mn-cs"/>
              </a:rPr>
              <a:t>Takes a while, you</a:t>
            </a:r>
            <a:r>
              <a:rPr lang="en-GB" sz="1200" kern="1200" baseline="0" dirty="0" smtClean="0">
                <a:solidFill>
                  <a:schemeClr val="tx1"/>
                </a:solidFill>
                <a:effectLst/>
                <a:latin typeface="+mn-lt"/>
                <a:ea typeface="+mn-ea"/>
                <a:cs typeface="+mn-cs"/>
              </a:rPr>
              <a:t> should be able to browse </a:t>
            </a:r>
            <a:r>
              <a:rPr lang="en-GB" sz="1200" u="sng" kern="1200" dirty="0" smtClean="0">
                <a:solidFill>
                  <a:schemeClr val="tx1"/>
                </a:solidFill>
                <a:effectLst/>
                <a:latin typeface="+mn-lt"/>
                <a:ea typeface="+mn-ea"/>
                <a:cs typeface="+mn-cs"/>
                <a:hlinkClick r:id="rId3"/>
              </a:rPr>
              <a:t>http://169.254.79.78/</a:t>
            </a:r>
            <a:r>
              <a:rPr lang="en-GB" sz="1200" kern="1200" dirty="0" smtClean="0">
                <a:solidFill>
                  <a:schemeClr val="tx1"/>
                </a:solidFill>
                <a:effectLst/>
                <a:latin typeface="+mn-lt"/>
                <a:ea typeface="+mn-ea"/>
                <a:cs typeface="+mn-cs"/>
              </a:rPr>
              <a:t> </a:t>
            </a:r>
          </a:p>
          <a:p>
            <a:pPr marL="228600" indent="-228600">
              <a:buFont typeface="+mj-lt"/>
              <a:buAutoNum type="arabicPeriod"/>
            </a:pPr>
            <a:r>
              <a:rPr lang="en-GB" sz="1200" kern="1200" dirty="0" smtClean="0">
                <a:solidFill>
                  <a:schemeClr val="tx1"/>
                </a:solidFill>
                <a:effectLst/>
                <a:latin typeface="+mn-lt"/>
                <a:ea typeface="+mn-ea"/>
                <a:cs typeface="+mn-cs"/>
              </a:rPr>
              <a:t>Delete default.htm and try to</a:t>
            </a:r>
            <a:r>
              <a:rPr lang="en-GB" sz="1200" kern="1200" baseline="0" dirty="0" smtClean="0">
                <a:solidFill>
                  <a:schemeClr val="tx1"/>
                </a:solidFill>
                <a:effectLst/>
                <a:latin typeface="+mn-lt"/>
                <a:ea typeface="+mn-ea"/>
                <a:cs typeface="+mn-cs"/>
              </a:rPr>
              <a:t> browse again, it will fail</a:t>
            </a:r>
          </a:p>
          <a:p>
            <a:pPr marL="228600" indent="-228600">
              <a:buFont typeface="+mj-lt"/>
              <a:buAutoNum type="arabicPeriod"/>
            </a:pPr>
            <a:r>
              <a:rPr lang="en-GB" sz="1200" kern="1200" baseline="0" dirty="0" smtClean="0">
                <a:solidFill>
                  <a:schemeClr val="tx1"/>
                </a:solidFill>
                <a:effectLst/>
                <a:latin typeface="+mn-lt"/>
                <a:ea typeface="+mn-ea"/>
                <a:cs typeface="+mn-cs"/>
              </a:rPr>
              <a:t>R</a:t>
            </a:r>
            <a:r>
              <a:rPr lang="en-GB" sz="1200" kern="1200" dirty="0" smtClean="0">
                <a:solidFill>
                  <a:schemeClr val="tx1"/>
                </a:solidFill>
                <a:effectLst/>
                <a:latin typeface="+mn-lt"/>
                <a:ea typeface="+mn-ea"/>
                <a:cs typeface="+mn-cs"/>
              </a:rPr>
              <a:t>erun the </a:t>
            </a:r>
            <a:r>
              <a:rPr lang="en-GB" sz="1200" kern="1200" dirty="0" err="1" smtClean="0">
                <a:solidFill>
                  <a:schemeClr val="tx1"/>
                </a:solidFill>
                <a:effectLst/>
                <a:latin typeface="+mn-lt"/>
                <a:ea typeface="+mn-ea"/>
                <a:cs typeface="+mn-cs"/>
              </a:rPr>
              <a:t>config</a:t>
            </a:r>
            <a:r>
              <a:rPr lang="en-GB" sz="1200" kern="1200" dirty="0" smtClean="0">
                <a:solidFill>
                  <a:schemeClr val="tx1"/>
                </a:solidFill>
                <a:effectLst/>
                <a:latin typeface="+mn-lt"/>
                <a:ea typeface="+mn-ea"/>
                <a:cs typeface="+mn-cs"/>
              </a:rPr>
              <a:t> and it is fixed – DSC can stop drift</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8</a:t>
            </a:fld>
            <a:endParaRPr lang="en-GB"/>
          </a:p>
        </p:txBody>
      </p:sp>
    </p:spTree>
    <p:extLst>
      <p:ext uri="{BB962C8B-B14F-4D97-AF65-F5344CB8AC3E}">
        <p14:creationId xmlns:p14="http://schemas.microsoft.com/office/powerpoint/2010/main" val="96620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i="0" kern="1200" dirty="0" smtClean="0">
                <a:solidFill>
                  <a:schemeClr val="tx1"/>
                </a:solidFill>
                <a:effectLst/>
                <a:latin typeface="+mn-lt"/>
                <a:ea typeface="+mn-ea"/>
                <a:cs typeface="+mn-cs"/>
              </a:rPr>
              <a:t>A more complex sample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To specify the environmental part of the configuration, DSC uses the </a:t>
            </a:r>
            <a:r>
              <a:rPr lang="en-GB" sz="1200" b="1" i="0" kern="1200" dirty="0" err="1" smtClean="0">
                <a:solidFill>
                  <a:schemeClr val="tx1"/>
                </a:solidFill>
                <a:effectLst/>
                <a:latin typeface="+mn-lt"/>
                <a:ea typeface="+mn-ea"/>
                <a:cs typeface="+mn-cs"/>
              </a:rPr>
              <a:t>ConfigurationData</a:t>
            </a:r>
            <a:r>
              <a:rPr lang="en-GB" sz="1200" b="0" i="0" kern="1200" dirty="0" smtClean="0">
                <a:solidFill>
                  <a:schemeClr val="tx1"/>
                </a:solidFill>
                <a:effectLst/>
                <a:latin typeface="+mn-lt"/>
                <a:ea typeface="+mn-ea"/>
                <a:cs typeface="+mn-cs"/>
              </a:rPr>
              <a:t> parameter, which is a hash table (or it can take a .psd1 file which contains the hash table). This hash table must have at least one key </a:t>
            </a:r>
            <a:r>
              <a:rPr lang="en-GB" sz="1200" b="1" i="0" kern="1200" dirty="0" err="1" smtClean="0">
                <a:solidFill>
                  <a:schemeClr val="tx1"/>
                </a:solidFill>
                <a:effectLst/>
                <a:latin typeface="+mn-lt"/>
                <a:ea typeface="+mn-ea"/>
                <a:cs typeface="+mn-cs"/>
              </a:rPr>
              <a:t>AllNodes</a:t>
            </a:r>
            <a:r>
              <a:rPr lang="en-GB" sz="1200" b="0" i="0" kern="1200" dirty="0" smtClean="0">
                <a:solidFill>
                  <a:schemeClr val="tx1"/>
                </a:solidFill>
                <a:effectLst/>
                <a:latin typeface="+mn-lt"/>
                <a:ea typeface="+mn-ea"/>
                <a:cs typeface="+mn-cs"/>
              </a:rPr>
              <a:t>, which has a structured value.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Note the </a:t>
            </a:r>
            <a:r>
              <a:rPr lang="en-GB" sz="1200" b="0" i="0" kern="1200" dirty="0" err="1" smtClean="0">
                <a:solidFill>
                  <a:schemeClr val="tx1"/>
                </a:solidFill>
                <a:effectLst/>
                <a:latin typeface="+mn-lt"/>
                <a:ea typeface="+mn-ea"/>
                <a:cs typeface="+mn-cs"/>
              </a:rPr>
              <a:t>AllNodes</a:t>
            </a:r>
            <a:r>
              <a:rPr lang="en-GB" sz="1200" b="0" i="0" kern="1200" dirty="0" smtClean="0">
                <a:solidFill>
                  <a:schemeClr val="tx1"/>
                </a:solidFill>
                <a:effectLst/>
                <a:latin typeface="+mn-lt"/>
                <a:ea typeface="+mn-ea"/>
                <a:cs typeface="+mn-cs"/>
              </a:rPr>
              <a:t> key, whose value is an array. Each element of this array is also a hash table, which requires </a:t>
            </a:r>
            <a:r>
              <a:rPr lang="en-GB" sz="1200" b="0" i="0" kern="1200" dirty="0" err="1" smtClean="0">
                <a:solidFill>
                  <a:schemeClr val="tx1"/>
                </a:solidFill>
                <a:effectLst/>
                <a:latin typeface="+mn-lt"/>
                <a:ea typeface="+mn-ea"/>
                <a:cs typeface="+mn-cs"/>
              </a:rPr>
              <a:t>NodeName</a:t>
            </a:r>
            <a:r>
              <a:rPr lang="en-GB" sz="1200" b="0" i="0" kern="1200" dirty="0" smtClean="0">
                <a:solidFill>
                  <a:schemeClr val="tx1"/>
                </a:solidFill>
                <a:effectLst/>
                <a:latin typeface="+mn-lt"/>
                <a:ea typeface="+mn-ea"/>
                <a:cs typeface="+mn-cs"/>
              </a:rPr>
              <a:t> as a key:</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DSC offers three special variables to use in the configuration script:</a:t>
            </a:r>
          </a:p>
          <a:p>
            <a:pPr marL="628650" lvl="1" indent="-171450">
              <a:buFont typeface="Arial" panose="020B0604020202020204" pitchFamily="34" charset="0"/>
              <a:buChar char="•"/>
            </a:pPr>
            <a:r>
              <a:rPr lang="en-GB" sz="1200" b="1" i="0" kern="1200" dirty="0" smtClean="0">
                <a:solidFill>
                  <a:schemeClr val="tx1"/>
                </a:solidFill>
                <a:effectLst/>
                <a:latin typeface="+mn-lt"/>
                <a:ea typeface="+mn-ea"/>
                <a:cs typeface="+mn-cs"/>
              </a:rPr>
              <a:t>$</a:t>
            </a:r>
            <a:r>
              <a:rPr lang="en-GB" sz="1200" b="1" i="0" kern="1200" dirty="0" err="1" smtClean="0">
                <a:solidFill>
                  <a:schemeClr val="tx1"/>
                </a:solidFill>
                <a:effectLst/>
                <a:latin typeface="+mn-lt"/>
                <a:ea typeface="+mn-ea"/>
                <a:cs typeface="+mn-cs"/>
              </a:rPr>
              <a:t>AllNodes</a:t>
            </a:r>
            <a:r>
              <a:rPr lang="en-GB" sz="1200" b="0" i="0" kern="1200" dirty="0" smtClean="0">
                <a:solidFill>
                  <a:schemeClr val="tx1"/>
                </a:solidFill>
                <a:effectLst/>
                <a:latin typeface="+mn-lt"/>
                <a:ea typeface="+mn-ea"/>
                <a:cs typeface="+mn-cs"/>
              </a:rPr>
              <a:t> Refers to all of the nodes. You can use filtering with </a:t>
            </a:r>
            <a:r>
              <a:rPr lang="en-GB" sz="1200" b="1" i="0" kern="1200" dirty="0" smtClean="0">
                <a:solidFill>
                  <a:schemeClr val="tx1"/>
                </a:solidFill>
                <a:effectLst/>
                <a:latin typeface="+mn-lt"/>
                <a:ea typeface="+mn-ea"/>
                <a:cs typeface="+mn-cs"/>
              </a:rPr>
              <a:t>.Where()</a:t>
            </a:r>
            <a:r>
              <a:rPr lang="en-GB" sz="1200" b="0" i="0" kern="1200" dirty="0" smtClean="0">
                <a:solidFill>
                  <a:schemeClr val="tx1"/>
                </a:solidFill>
                <a:effectLst/>
                <a:latin typeface="+mn-lt"/>
                <a:ea typeface="+mn-ea"/>
                <a:cs typeface="+mn-cs"/>
              </a:rPr>
              <a:t> and </a:t>
            </a:r>
            <a:r>
              <a:rPr lang="en-GB" sz="1200" b="1" i="0" kern="1200" dirty="0" smtClean="0">
                <a:solidFill>
                  <a:schemeClr val="tx1"/>
                </a:solidFill>
                <a:effectLst/>
                <a:latin typeface="+mn-lt"/>
                <a:ea typeface="+mn-ea"/>
                <a:cs typeface="+mn-cs"/>
              </a:rPr>
              <a:t>.</a:t>
            </a:r>
            <a:r>
              <a:rPr lang="en-GB" sz="1200" b="1" i="0" kern="1200" dirty="0" err="1" smtClean="0">
                <a:solidFill>
                  <a:schemeClr val="tx1"/>
                </a:solidFill>
                <a:effectLst/>
                <a:latin typeface="+mn-lt"/>
                <a:ea typeface="+mn-ea"/>
                <a:cs typeface="+mn-cs"/>
              </a:rPr>
              <a:t>ForEach</a:t>
            </a:r>
            <a:r>
              <a:rPr lang="en-GB" sz="1200" b="1" i="0" kern="1200" dirty="0" smtClean="0">
                <a:solidFill>
                  <a:schemeClr val="tx1"/>
                </a:solidFill>
                <a:effectLst/>
                <a:latin typeface="+mn-lt"/>
                <a:ea typeface="+mn-ea"/>
                <a:cs typeface="+mn-cs"/>
              </a:rPr>
              <a:t>()</a:t>
            </a:r>
            <a:r>
              <a:rPr lang="en-GB" sz="1200" b="0" i="0" kern="1200" dirty="0" smtClean="0">
                <a:solidFill>
                  <a:schemeClr val="tx1"/>
                </a:solidFill>
                <a:effectLst/>
                <a:latin typeface="+mn-lt"/>
                <a:ea typeface="+mn-ea"/>
                <a:cs typeface="+mn-cs"/>
              </a:rPr>
              <a:t>, so instead of hard-coding node names to select particular nodes for action, you could write something like this to select VM-1 and VM-3 in the above example:</a:t>
            </a:r>
          </a:p>
          <a:p>
            <a:pPr marL="628650" lvl="1" indent="-171450">
              <a:buFont typeface="Arial" panose="020B0604020202020204" pitchFamily="34" charset="0"/>
              <a:buChar char="•"/>
            </a:pPr>
            <a:r>
              <a:rPr lang="en-GB" sz="1200" b="1" i="0" kern="1200" dirty="0" smtClean="0">
                <a:solidFill>
                  <a:schemeClr val="tx1"/>
                </a:solidFill>
                <a:effectLst/>
                <a:latin typeface="+mn-lt"/>
                <a:ea typeface="+mn-ea"/>
                <a:cs typeface="+mn-cs"/>
              </a:rPr>
              <a:t>$Node</a:t>
            </a:r>
            <a:r>
              <a:rPr lang="en-GB" sz="1200" b="0" i="0" kern="1200" dirty="0" smtClean="0">
                <a:solidFill>
                  <a:schemeClr val="tx1"/>
                </a:solidFill>
                <a:effectLst/>
                <a:latin typeface="+mn-lt"/>
                <a:ea typeface="+mn-ea"/>
                <a:cs typeface="+mn-cs"/>
              </a:rPr>
              <a:t> Once the set of nodes is filtered, you can use $Node to refer to the particular entry</a:t>
            </a:r>
          </a:p>
          <a:p>
            <a:pPr marL="628650" lvl="1" indent="-171450">
              <a:buFont typeface="Arial" panose="020B0604020202020204" pitchFamily="34" charset="0"/>
              <a:buChar char="•"/>
            </a:pPr>
            <a:r>
              <a:rPr lang="en-GB" sz="1200" b="0" i="0" kern="1200" dirty="0" smtClean="0">
                <a:solidFill>
                  <a:schemeClr val="tx1"/>
                </a:solidFill>
                <a:effectLst/>
                <a:latin typeface="+mn-lt"/>
                <a:ea typeface="+mn-ea"/>
                <a:cs typeface="+mn-cs"/>
              </a:rPr>
              <a:t>$</a:t>
            </a:r>
            <a:r>
              <a:rPr lang="en-GB" sz="1200" b="1" i="0" kern="1200" dirty="0" err="1" smtClean="0">
                <a:solidFill>
                  <a:schemeClr val="tx1"/>
                </a:solidFill>
                <a:effectLst/>
                <a:latin typeface="+mn-lt"/>
                <a:ea typeface="+mn-ea"/>
                <a:cs typeface="+mn-cs"/>
              </a:rPr>
              <a:t>ConfigurationData</a:t>
            </a:r>
            <a:r>
              <a:rPr lang="en-GB" sz="1200" b="0" i="0" kern="1200" dirty="0" smtClean="0">
                <a:solidFill>
                  <a:schemeClr val="tx1"/>
                </a:solidFill>
                <a:effectLst/>
                <a:latin typeface="+mn-lt"/>
                <a:ea typeface="+mn-ea"/>
                <a:cs typeface="+mn-cs"/>
              </a:rPr>
              <a:t> You can use this variable inside a configuration to access the configuration data hash table passed as a parameter</a:t>
            </a:r>
            <a:r>
              <a:rPr lang="en-GB" dirty="0" smtClean="0">
                <a:effectLst/>
              </a:rPr>
              <a:t/>
            </a:r>
            <a:br>
              <a:rPr lang="en-GB" dirty="0" smtClean="0">
                <a:effectLst/>
              </a:rPr>
            </a:b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9</a:t>
            </a:fld>
            <a:endParaRPr lang="en-GB"/>
          </a:p>
        </p:txBody>
      </p:sp>
    </p:spTree>
    <p:extLst>
      <p:ext uri="{BB962C8B-B14F-4D97-AF65-F5344CB8AC3E}">
        <p14:creationId xmlns:p14="http://schemas.microsoft.com/office/powerpoint/2010/main" val="3561396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way to think of modules resources</a:t>
            </a:r>
            <a:r>
              <a:rPr lang="en-GB" baseline="0" dirty="0" smtClean="0"/>
              <a:t> </a:t>
            </a:r>
            <a:r>
              <a:rPr lang="en-GB" dirty="0" smtClean="0"/>
              <a:t>is as</a:t>
            </a:r>
            <a:r>
              <a:rPr lang="en-GB" baseline="0" dirty="0" smtClean="0"/>
              <a:t> a </a:t>
            </a:r>
            <a:r>
              <a:rPr lang="en-GB" dirty="0" smtClean="0"/>
              <a:t>noun with verb</a:t>
            </a:r>
            <a:r>
              <a:rPr lang="en-GB" baseline="0" dirty="0" smtClean="0"/>
              <a:t> actions</a:t>
            </a:r>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10</a:t>
            </a:fld>
            <a:endParaRPr lang="en-GB"/>
          </a:p>
        </p:txBody>
      </p:sp>
    </p:spTree>
    <p:extLst>
      <p:ext uri="{BB962C8B-B14F-4D97-AF65-F5344CB8AC3E}">
        <p14:creationId xmlns:p14="http://schemas.microsoft.com/office/powerpoint/2010/main" val="293207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11</a:t>
            </a:fld>
            <a:endParaRPr lang="en-GB"/>
          </a:p>
        </p:txBody>
      </p:sp>
    </p:spTree>
    <p:extLst>
      <p:ext uri="{BB962C8B-B14F-4D97-AF65-F5344CB8AC3E}">
        <p14:creationId xmlns:p14="http://schemas.microsoft.com/office/powerpoint/2010/main" val="4025645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13</a:t>
            </a:fld>
            <a:endParaRPr lang="en-GB"/>
          </a:p>
        </p:txBody>
      </p:sp>
    </p:spTree>
    <p:extLst>
      <p:ext uri="{BB962C8B-B14F-4D97-AF65-F5344CB8AC3E}">
        <p14:creationId xmlns:p14="http://schemas.microsoft.com/office/powerpoint/2010/main" val="200319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A38A3F-4DE2-46A7-9113-B1D466F9A641}" type="slidenum">
              <a:rPr lang="en-GB" smtClean="0"/>
              <a:t>14</a:t>
            </a:fld>
            <a:endParaRPr lang="en-GB"/>
          </a:p>
        </p:txBody>
      </p:sp>
    </p:spTree>
    <p:extLst>
      <p:ext uri="{BB962C8B-B14F-4D97-AF65-F5344CB8AC3E}">
        <p14:creationId xmlns:p14="http://schemas.microsoft.com/office/powerpoint/2010/main" val="74857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7" name="Rectangle 1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a:spLocks noGrp="1"/>
          </p:cNvSpPr>
          <p:nvPr>
            <p:ph type="title"/>
          </p:nvPr>
        </p:nvSpPr>
        <p:spPr>
          <a:xfrm>
            <a:off x="831850" y="3646446"/>
            <a:ext cx="10515600" cy="1730064"/>
          </a:xfrm>
        </p:spPr>
        <p:txBody>
          <a:bodyPr anchor="b"/>
          <a:lstStyle>
            <a:lvl1pPr>
              <a:defRPr sz="6000">
                <a:solidFill>
                  <a:schemeClr val="bg1"/>
                </a:solidFill>
              </a:defRPr>
            </a:lvl1pPr>
          </a:lstStyle>
          <a:p>
            <a:r>
              <a:rPr lang="en-US" smtClean="0"/>
              <a:t>Click to edit Master title style</a:t>
            </a:r>
            <a:endParaRPr lang="en-GB"/>
          </a:p>
        </p:txBody>
      </p:sp>
      <p:sp>
        <p:nvSpPr>
          <p:cNvPr id="16" name="Text Placeholder 2"/>
          <p:cNvSpPr>
            <a:spLocks noGrp="1"/>
          </p:cNvSpPr>
          <p:nvPr>
            <p:ph type="body" idx="1"/>
          </p:nvPr>
        </p:nvSpPr>
        <p:spPr>
          <a:xfrm>
            <a:off x="831850" y="5403499"/>
            <a:ext cx="10515600" cy="113111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Tree>
    <p:extLst>
      <p:ext uri="{BB962C8B-B14F-4D97-AF65-F5344CB8AC3E}">
        <p14:creationId xmlns:p14="http://schemas.microsoft.com/office/powerpoint/2010/main" val="29170566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echnologies">
    <p:spTree>
      <p:nvGrpSpPr>
        <p:cNvPr id="1" name=""/>
        <p:cNvGrpSpPr/>
        <p:nvPr/>
      </p:nvGrpSpPr>
      <p:grpSpPr>
        <a:xfrm>
          <a:off x="0" y="0"/>
          <a:ext cx="0" cy="0"/>
          <a:chOff x="0" y="0"/>
          <a:chExt cx="0" cy="0"/>
        </a:xfrm>
      </p:grpSpPr>
      <p:pic>
        <p:nvPicPr>
          <p:cNvPr id="3" name="Picture 2" descr="C:\Users\rik\Pictures\BizTalk_h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1212" y="4417455"/>
            <a:ext cx="1258375" cy="4411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1211" y="1802445"/>
            <a:ext cx="2904905" cy="4150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1071212" y="3519888"/>
            <a:ext cx="1707731" cy="4297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71212" y="2687966"/>
            <a:ext cx="2055340" cy="3641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52986" y="934265"/>
            <a:ext cx="2850039" cy="421080"/>
          </a:xfrm>
          <a:prstGeom prst="rect">
            <a:avLst/>
          </a:prstGeom>
        </p:spPr>
      </p:pic>
      <p:pic>
        <p:nvPicPr>
          <p:cNvPr id="8" name="Picture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45524" y="3201378"/>
            <a:ext cx="3939933" cy="2057400"/>
          </a:xfrm>
          <a:prstGeom prst="rect">
            <a:avLst/>
          </a:prstGeom>
        </p:spPr>
      </p:pic>
      <p:pic>
        <p:nvPicPr>
          <p:cNvPr id="9" name="Pictur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1211" y="5335488"/>
            <a:ext cx="2122983" cy="423872"/>
          </a:xfrm>
          <a:prstGeom prst="rect">
            <a:avLst/>
          </a:prstGeom>
        </p:spPr>
      </p:pic>
      <p:pic>
        <p:nvPicPr>
          <p:cNvPr id="10" name="Picture 9"/>
          <p:cNvPicPr/>
          <p:nvPr userDrawn="1"/>
        </p:nvPicPr>
        <p:blipFill>
          <a:blip r:embed="rId9">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Tree>
    <p:extLst>
      <p:ext uri="{BB962C8B-B14F-4D97-AF65-F5344CB8AC3E}">
        <p14:creationId xmlns:p14="http://schemas.microsoft.com/office/powerpoint/2010/main" val="5786748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ontac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5524" y="3201378"/>
            <a:ext cx="3939933" cy="2057400"/>
          </a:xfrm>
          <a:prstGeom prst="rect">
            <a:avLst/>
          </a:prstGeom>
        </p:spPr>
      </p:pic>
      <p:pic>
        <p:nvPicPr>
          <p:cNvPr id="10" name="Picture 9"/>
          <p:cNvPicPr/>
          <p:nvPr userDrawn="1"/>
        </p:nvPicPr>
        <p:blipFill>
          <a:blip r:embed="rId3">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
        <p:nvSpPr>
          <p:cNvPr id="18" name="TextBox 17"/>
          <p:cNvSpPr txBox="1"/>
          <p:nvPr userDrawn="1"/>
        </p:nvSpPr>
        <p:spPr>
          <a:xfrm>
            <a:off x="2088688" y="1193827"/>
            <a:ext cx="2496196" cy="369332"/>
          </a:xfrm>
          <a:prstGeom prst="rect">
            <a:avLst/>
          </a:prstGeom>
          <a:noFill/>
        </p:spPr>
        <p:txBody>
          <a:bodyPr wrap="none" rtlCol="0">
            <a:spAutoFit/>
          </a:bodyPr>
          <a:lstStyle/>
          <a:p>
            <a:r>
              <a:rPr lang="en-GB" sz="1800" dirty="0" smtClean="0">
                <a:latin typeface="Segoe UI Light" pitchFamily="34" charset="0"/>
              </a:rPr>
              <a:t>blogs.blackmarble.co.uk</a:t>
            </a:r>
            <a:endParaRPr lang="en-GB" sz="1800" dirty="0">
              <a:latin typeface="Segoe UI Light" pitchFamily="34" charset="0"/>
            </a:endParaRPr>
          </a:p>
        </p:txBody>
      </p:sp>
      <p:sp>
        <p:nvSpPr>
          <p:cNvPr id="19" name="TextBox 18"/>
          <p:cNvSpPr txBox="1"/>
          <p:nvPr userDrawn="1"/>
        </p:nvSpPr>
        <p:spPr>
          <a:xfrm>
            <a:off x="2088688" y="2210234"/>
            <a:ext cx="2063385" cy="369332"/>
          </a:xfrm>
          <a:prstGeom prst="rect">
            <a:avLst/>
          </a:prstGeom>
          <a:noFill/>
        </p:spPr>
        <p:txBody>
          <a:bodyPr wrap="none" rtlCol="0">
            <a:spAutoFit/>
          </a:bodyPr>
          <a:lstStyle/>
          <a:p>
            <a:r>
              <a:rPr lang="en-GB" sz="1800" dirty="0" smtClean="0">
                <a:latin typeface="Segoe UI Light" pitchFamily="34" charset="0"/>
              </a:rPr>
              <a:t>+44 (0)1274 300175</a:t>
            </a:r>
            <a:endParaRPr lang="en-GB" sz="1800" dirty="0">
              <a:latin typeface="Segoe UI Light" pitchFamily="34" charset="0"/>
            </a:endParaRPr>
          </a:p>
        </p:txBody>
      </p:sp>
      <p:sp>
        <p:nvSpPr>
          <p:cNvPr id="20" name="TextBox 19"/>
          <p:cNvSpPr txBox="1"/>
          <p:nvPr userDrawn="1"/>
        </p:nvSpPr>
        <p:spPr>
          <a:xfrm>
            <a:off x="2088687" y="3215819"/>
            <a:ext cx="1574470" cy="369332"/>
          </a:xfrm>
          <a:prstGeom prst="rect">
            <a:avLst/>
          </a:prstGeom>
          <a:noFill/>
        </p:spPr>
        <p:txBody>
          <a:bodyPr wrap="none" rtlCol="0">
            <a:spAutoFit/>
          </a:bodyPr>
          <a:lstStyle/>
          <a:p>
            <a:r>
              <a:rPr lang="en-GB" sz="1800" dirty="0" smtClean="0">
                <a:latin typeface="Segoe UI Light" pitchFamily="34" charset="0"/>
              </a:rPr>
              <a:t>@</a:t>
            </a:r>
            <a:r>
              <a:rPr lang="en-GB" sz="1800" dirty="0" err="1" smtClean="0">
                <a:latin typeface="Segoe UI Light" pitchFamily="34" charset="0"/>
              </a:rPr>
              <a:t>blackmarble</a:t>
            </a:r>
            <a:endParaRPr lang="en-GB" sz="1800" dirty="0">
              <a:latin typeface="Segoe UI Light" pitchFamily="34" charset="0"/>
            </a:endParaRPr>
          </a:p>
        </p:txBody>
      </p:sp>
      <p:sp>
        <p:nvSpPr>
          <p:cNvPr id="21" name="TextBox 20"/>
          <p:cNvSpPr txBox="1"/>
          <p:nvPr userDrawn="1"/>
        </p:nvSpPr>
        <p:spPr>
          <a:xfrm>
            <a:off x="2088688" y="4181004"/>
            <a:ext cx="1831142" cy="369332"/>
          </a:xfrm>
          <a:prstGeom prst="rect">
            <a:avLst/>
          </a:prstGeom>
          <a:noFill/>
        </p:spPr>
        <p:txBody>
          <a:bodyPr wrap="none" rtlCol="0">
            <a:spAutoFit/>
          </a:bodyPr>
          <a:lstStyle/>
          <a:p>
            <a:r>
              <a:rPr lang="en-GB" sz="1800" dirty="0" smtClean="0">
                <a:latin typeface="Segoe UI Light" pitchFamily="34" charset="0"/>
              </a:rPr>
              <a:t>Black Marble Ltd.</a:t>
            </a:r>
            <a:endParaRPr lang="en-GB" sz="1800" dirty="0">
              <a:latin typeface="Segoe UI Light" pitchFamily="34" charset="0"/>
            </a:endParaRPr>
          </a:p>
        </p:txBody>
      </p:sp>
      <p:sp>
        <p:nvSpPr>
          <p:cNvPr id="22" name="TextBox 21"/>
          <p:cNvSpPr txBox="1"/>
          <p:nvPr userDrawn="1"/>
        </p:nvSpPr>
        <p:spPr>
          <a:xfrm>
            <a:off x="2088688" y="5116611"/>
            <a:ext cx="1417376" cy="369332"/>
          </a:xfrm>
          <a:prstGeom prst="rect">
            <a:avLst/>
          </a:prstGeom>
          <a:noFill/>
        </p:spPr>
        <p:txBody>
          <a:bodyPr wrap="none" rtlCol="0">
            <a:spAutoFit/>
          </a:bodyPr>
          <a:lstStyle/>
          <a:p>
            <a:r>
              <a:rPr lang="en-GB" sz="1800" dirty="0" smtClean="0">
                <a:latin typeface="Segoe UI Light" pitchFamily="34" charset="0"/>
              </a:rPr>
              <a:t>Black Marble</a:t>
            </a:r>
            <a:endParaRPr lang="en-GB" sz="1800" dirty="0">
              <a:latin typeface="Segoe UI Light" pitchFamily="34" charset="0"/>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6718" y="3982522"/>
            <a:ext cx="720000" cy="720000"/>
          </a:xfrm>
          <a:prstGeom prst="rect">
            <a:avLst/>
          </a:prstGeom>
        </p:spPr>
      </p:pic>
      <p:pic>
        <p:nvPicPr>
          <p:cNvPr id="23" name="Picture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6718" y="4918129"/>
            <a:ext cx="720000" cy="720000"/>
          </a:xfrm>
          <a:prstGeom prst="rect">
            <a:avLst/>
          </a:prstGeom>
        </p:spPr>
      </p:pic>
      <p:pic>
        <p:nvPicPr>
          <p:cNvPr id="24" name="Picture 2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56718" y="2014292"/>
            <a:ext cx="720000" cy="720000"/>
          </a:xfrm>
          <a:prstGeom prst="rect">
            <a:avLst/>
          </a:prstGeom>
        </p:spPr>
      </p:pic>
      <p:pic>
        <p:nvPicPr>
          <p:cNvPr id="25" name="Picture 2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56718" y="995345"/>
            <a:ext cx="720000" cy="720000"/>
          </a:xfrm>
          <a:prstGeom prst="rect">
            <a:avLst/>
          </a:prstGeom>
        </p:spPr>
      </p:pic>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56718" y="3017337"/>
            <a:ext cx="720000" cy="720000"/>
          </a:xfrm>
          <a:prstGeom prst="rect">
            <a:avLst/>
          </a:prstGeom>
        </p:spPr>
      </p:pic>
    </p:spTree>
    <p:extLst>
      <p:ext uri="{BB962C8B-B14F-4D97-AF65-F5344CB8AC3E}">
        <p14:creationId xmlns:p14="http://schemas.microsoft.com/office/powerpoint/2010/main" val="8677375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933939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450921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998878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53763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310880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262815" y="3579541"/>
            <a:ext cx="8084635" cy="1852729"/>
          </a:xfrm>
        </p:spPr>
        <p:txBody>
          <a:bodyPr anchor="b"/>
          <a:lstStyle>
            <a:lvl1pPr>
              <a:defRPr sz="6000">
                <a:solidFill>
                  <a:schemeClr val="bg1"/>
                </a:solidFill>
              </a:defRPr>
            </a:lvl1pPr>
          </a:lstStyle>
          <a:p>
            <a:r>
              <a:rPr lang="en-US" smtClean="0"/>
              <a:t>Click to edit Master title style</a:t>
            </a:r>
            <a:endParaRPr lang="en-GB"/>
          </a:p>
        </p:txBody>
      </p:sp>
      <p:sp>
        <p:nvSpPr>
          <p:cNvPr id="3" name="Text Placeholder 2"/>
          <p:cNvSpPr>
            <a:spLocks noGrp="1"/>
          </p:cNvSpPr>
          <p:nvPr>
            <p:ph type="body" idx="1"/>
          </p:nvPr>
        </p:nvSpPr>
        <p:spPr>
          <a:xfrm>
            <a:off x="3262815" y="5459259"/>
            <a:ext cx="8084635" cy="90808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9" name="Picture 8"/>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96" y="2779312"/>
            <a:ext cx="1434621" cy="3881915"/>
          </a:xfrm>
          <a:prstGeom prst="rect">
            <a:avLst/>
          </a:prstGeom>
        </p:spPr>
      </p:pic>
    </p:spTree>
    <p:extLst>
      <p:ext uri="{BB962C8B-B14F-4D97-AF65-F5344CB8AC3E}">
        <p14:creationId xmlns:p14="http://schemas.microsoft.com/office/powerpoint/2010/main" val="21275617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262815" y="3579542"/>
            <a:ext cx="7888405" cy="858644"/>
          </a:xfrm>
        </p:spPr>
        <p:txBody>
          <a:bodyPr anchor="b"/>
          <a:lstStyle>
            <a:lvl1pPr>
              <a:defRPr sz="6000">
                <a:solidFill>
                  <a:schemeClr val="bg1"/>
                </a:solidFill>
              </a:defRPr>
            </a:lvl1pPr>
          </a:lstStyle>
          <a:p>
            <a:r>
              <a:rPr lang="en-US" dirty="0" smtClean="0"/>
              <a:t>Speaker Name</a:t>
            </a:r>
            <a:endParaRPr lang="en-GB" dirty="0"/>
          </a:p>
        </p:txBody>
      </p:sp>
      <p:sp>
        <p:nvSpPr>
          <p:cNvPr id="3" name="Text Placeholder 2"/>
          <p:cNvSpPr>
            <a:spLocks noGrp="1"/>
          </p:cNvSpPr>
          <p:nvPr>
            <p:ph type="body" idx="1"/>
          </p:nvPr>
        </p:nvSpPr>
        <p:spPr>
          <a:xfrm>
            <a:off x="3262815" y="4594303"/>
            <a:ext cx="7888405"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096" y="2009716"/>
            <a:ext cx="1719037" cy="4651511"/>
          </a:xfrm>
          <a:prstGeom prst="rect">
            <a:avLst/>
          </a:prstGeom>
        </p:spPr>
      </p:pic>
    </p:spTree>
    <p:extLst>
      <p:ext uri="{BB962C8B-B14F-4D97-AF65-F5344CB8AC3E}">
        <p14:creationId xmlns:p14="http://schemas.microsoft.com/office/powerpoint/2010/main" val="20754307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userDrawn="1"/>
        </p:nvSpPr>
        <p:spPr>
          <a:xfrm>
            <a:off x="2713053"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smtClean="0"/>
              <a:t>Speaker Name</a:t>
            </a:r>
            <a:endParaRPr lang="en-GB" dirty="0"/>
          </a:p>
        </p:txBody>
      </p:sp>
      <p:sp>
        <p:nvSpPr>
          <p:cNvPr id="9" name="Text Placeholder 2"/>
          <p:cNvSpPr>
            <a:spLocks noGrp="1"/>
          </p:cNvSpPr>
          <p:nvPr>
            <p:ph type="body" idx="10"/>
          </p:nvPr>
        </p:nvSpPr>
        <p:spPr>
          <a:xfrm>
            <a:off x="2713053"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4783" y="2765502"/>
            <a:ext cx="2157822" cy="3925230"/>
          </a:xfrm>
          <a:prstGeom prst="rect">
            <a:avLst/>
          </a:prstGeom>
        </p:spPr>
      </p:pic>
      <p:sp>
        <p:nvSpPr>
          <p:cNvPr id="14" name="Title 1"/>
          <p:cNvSpPr txBox="1">
            <a:spLocks/>
          </p:cNvSpPr>
          <p:nvPr userDrawn="1"/>
        </p:nvSpPr>
        <p:spPr>
          <a:xfrm>
            <a:off x="8535424"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smtClean="0"/>
              <a:t>Speaker Name</a:t>
            </a:r>
            <a:endParaRPr lang="en-GB" dirty="0"/>
          </a:p>
        </p:txBody>
      </p:sp>
      <p:sp>
        <p:nvSpPr>
          <p:cNvPr id="15" name="Text Placeholder 2"/>
          <p:cNvSpPr>
            <a:spLocks noGrp="1"/>
          </p:cNvSpPr>
          <p:nvPr>
            <p:ph type="body" idx="11"/>
          </p:nvPr>
        </p:nvSpPr>
        <p:spPr>
          <a:xfrm>
            <a:off x="8535424"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96" y="2779312"/>
            <a:ext cx="1434621" cy="3881915"/>
          </a:xfrm>
          <a:prstGeom prst="rect">
            <a:avLst/>
          </a:prstGeom>
        </p:spPr>
      </p:pic>
    </p:spTree>
    <p:extLst>
      <p:ext uri="{BB962C8B-B14F-4D97-AF65-F5344CB8AC3E}">
        <p14:creationId xmlns:p14="http://schemas.microsoft.com/office/powerpoint/2010/main" val="36890777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0688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5705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3081872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3909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grpSp>
        <p:nvGrpSpPr>
          <p:cNvPr id="7" name="Group 6"/>
          <p:cNvGrpSpPr/>
          <p:nvPr userDrawn="1"/>
        </p:nvGrpSpPr>
        <p:grpSpPr>
          <a:xfrm>
            <a:off x="0" y="-41502"/>
            <a:ext cx="12192000" cy="369332"/>
            <a:chOff x="0" y="932934"/>
            <a:chExt cx="12192000" cy="369332"/>
          </a:xfrm>
        </p:grpSpPr>
        <p:sp>
          <p:nvSpPr>
            <p:cNvPr id="8" name="Rectangle 7"/>
            <p:cNvSpPr/>
            <p:nvPr userDrawn="1"/>
          </p:nvSpPr>
          <p:spPr>
            <a:xfrm>
              <a:off x="0" y="969818"/>
              <a:ext cx="12192000" cy="2955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userDrawn="1"/>
          </p:nvSpPr>
          <p:spPr>
            <a:xfrm>
              <a:off x="1052945" y="932934"/>
              <a:ext cx="216130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bg1"/>
                  </a:solidFill>
                  <a:effectLst/>
                  <a:latin typeface="+mn-lt"/>
                  <a:ea typeface="+mn-ea"/>
                  <a:cs typeface="+mn-cs"/>
                </a:rPr>
                <a:t>+44 1274 300 175</a:t>
              </a:r>
            </a:p>
          </p:txBody>
        </p:sp>
        <p:sp>
          <p:nvSpPr>
            <p:cNvPr id="10" name="TextBox 9"/>
            <p:cNvSpPr txBox="1"/>
            <p:nvPr userDrawn="1"/>
          </p:nvSpPr>
          <p:spPr>
            <a:xfrm>
              <a:off x="8977746" y="932934"/>
              <a:ext cx="2161310" cy="369332"/>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bg1"/>
                  </a:solidFill>
                  <a:effectLst/>
                  <a:latin typeface="+mn-lt"/>
                  <a:ea typeface="+mn-ea"/>
                  <a:cs typeface="+mn-cs"/>
                </a:rPr>
                <a:t>blackmarble.com</a:t>
              </a:r>
            </a:p>
          </p:txBody>
        </p:sp>
      </p:grpSp>
      <p:sp>
        <p:nvSpPr>
          <p:cNvPr id="11" name="Rectangle 10"/>
          <p:cNvSpPr/>
          <p:nvPr userDrawn="1"/>
        </p:nvSpPr>
        <p:spPr>
          <a:xfrm>
            <a:off x="0" y="6575822"/>
            <a:ext cx="12192000" cy="291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051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62" r:id="rId10"/>
    <p:sldLayoutId id="2147483663" r:id="rId11"/>
    <p:sldLayoutId id="2147483656" r:id="rId12"/>
    <p:sldLayoutId id="2147483657" r:id="rId13"/>
    <p:sldLayoutId id="2147483658" r:id="rId14"/>
    <p:sldLayoutId id="2147483659"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powershell.org/wp/forums/forum/dsc-desired-state-configuration" TargetMode="External"/><Relationship Id="rId7" Type="http://schemas.openxmlformats.org/officeDocument/2006/relationships/hyperlink" Target="https://vsardevops.codeplex.com/" TargetMode="External"/><Relationship Id="rId2" Type="http://schemas.openxmlformats.org/officeDocument/2006/relationships/hyperlink" Target="http://channel9.msdn.com/Events/TechEd/NorthAmerica/2014/DCIM-B417" TargetMode="External"/><Relationship Id="rId1" Type="http://schemas.openxmlformats.org/officeDocument/2006/relationships/slideLayout" Target="../slideLayouts/slideLayout2.xml"/><Relationship Id="rId6" Type="http://schemas.openxmlformats.org/officeDocument/2006/relationships/hyperlink" Target="https://github.com/powershellorg/dsc" TargetMode="External"/><Relationship Id="rId5" Type="http://schemas.openxmlformats.org/officeDocument/2006/relationships/hyperlink" Target="http://gallery.technet.microsoft.com/DSC-Resource-Kit-All-c449312d" TargetMode="External"/><Relationship Id="rId4" Type="http://schemas.openxmlformats.org/officeDocument/2006/relationships/hyperlink" Target="http://blogs.msdn.com/b/powershel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a:t>What is Desired State Configuration and how does it help me?</a:t>
            </a:r>
          </a:p>
        </p:txBody>
      </p:sp>
      <p:sp>
        <p:nvSpPr>
          <p:cNvPr id="3" name="Text Placeholder 2"/>
          <p:cNvSpPr>
            <a:spLocks noGrp="1"/>
          </p:cNvSpPr>
          <p:nvPr>
            <p:ph type="body" idx="1"/>
          </p:nvPr>
        </p:nvSpPr>
        <p:spPr/>
        <p:txBody>
          <a:bodyPr>
            <a:normAutofit fontScale="92500" lnSpcReduction="20000"/>
          </a:bodyPr>
          <a:lstStyle/>
          <a:p>
            <a:r>
              <a:rPr lang="en-GB" dirty="0" smtClean="0"/>
              <a:t>Richard Fennell</a:t>
            </a:r>
          </a:p>
          <a:p>
            <a:r>
              <a:rPr lang="en-GB" dirty="0" smtClean="0"/>
              <a:t>Engineering Director Black Marble Ltd.</a:t>
            </a:r>
          </a:p>
          <a:p>
            <a:r>
              <a:rPr lang="en-GB" dirty="0" smtClean="0"/>
              <a:t>Microsoft MVP (Visual Studio ALM)</a:t>
            </a:r>
            <a:endParaRPr lang="en-GB" dirty="0"/>
          </a:p>
        </p:txBody>
      </p:sp>
    </p:spTree>
    <p:extLst>
      <p:ext uri="{BB962C8B-B14F-4D97-AF65-F5344CB8AC3E}">
        <p14:creationId xmlns:p14="http://schemas.microsoft.com/office/powerpoint/2010/main" val="8050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DSC Resource names explained</a:t>
            </a:r>
            <a:endParaRPr lang="en-GB" dirty="0"/>
          </a:p>
        </p:txBody>
      </p:sp>
      <p:sp>
        <p:nvSpPr>
          <p:cNvPr id="3" name="Content Placeholder 2"/>
          <p:cNvSpPr>
            <a:spLocks noGrp="1"/>
          </p:cNvSpPr>
          <p:nvPr>
            <p:ph idx="1"/>
          </p:nvPr>
        </p:nvSpPr>
        <p:spPr/>
        <p:txBody>
          <a:bodyPr>
            <a:normAutofit/>
          </a:bodyPr>
          <a:lstStyle/>
          <a:p>
            <a:pPr marL="0" indent="0">
              <a:buNone/>
            </a:pPr>
            <a:r>
              <a:rPr lang="en-US" b="1" dirty="0" smtClean="0"/>
              <a:t>[</a:t>
            </a:r>
            <a:r>
              <a:rPr lang="en-US" b="1" dirty="0" err="1"/>
              <a:t>CompanyNamePrefix</a:t>
            </a:r>
            <a:r>
              <a:rPr lang="en-US" b="1" dirty="0"/>
              <a:t>]_[prefix][</a:t>
            </a:r>
            <a:r>
              <a:rPr lang="en-US" b="1" dirty="0" err="1"/>
              <a:t>ResourceName</a:t>
            </a:r>
            <a:r>
              <a:rPr lang="en-US" b="1" dirty="0"/>
              <a:t>]</a:t>
            </a:r>
            <a:endParaRPr lang="en-GB" sz="3200" dirty="0"/>
          </a:p>
          <a:p>
            <a:r>
              <a:rPr lang="en-US" dirty="0"/>
              <a:t>Where, 	</a:t>
            </a:r>
            <a:endParaRPr lang="en-GB" sz="3200" dirty="0"/>
          </a:p>
          <a:p>
            <a:pPr lvl="1"/>
            <a:r>
              <a:rPr lang="en-US" b="1" dirty="0" err="1"/>
              <a:t>CompanyNamePrefix</a:t>
            </a:r>
            <a:r>
              <a:rPr lang="en-US" dirty="0"/>
              <a:t> is the prefix for your company. </a:t>
            </a:r>
            <a:endParaRPr lang="en-GB" sz="2800" dirty="0"/>
          </a:p>
          <a:p>
            <a:pPr lvl="1"/>
            <a:r>
              <a:rPr lang="en-US" b="1" dirty="0"/>
              <a:t>Prefix</a:t>
            </a:r>
            <a:r>
              <a:rPr lang="en-US" dirty="0"/>
              <a:t> is an optional prefix you would want to give your resource to indicate whether it is e</a:t>
            </a:r>
            <a:r>
              <a:rPr lang="en-US" b="1" dirty="0"/>
              <a:t>x</a:t>
            </a:r>
            <a:r>
              <a:rPr lang="en-US" dirty="0"/>
              <a:t>perimental (</a:t>
            </a:r>
            <a:r>
              <a:rPr lang="en-US" b="1" dirty="0"/>
              <a:t>x</a:t>
            </a:r>
            <a:r>
              <a:rPr lang="en-US" dirty="0"/>
              <a:t>) or </a:t>
            </a:r>
            <a:r>
              <a:rPr lang="en-US" b="1" dirty="0"/>
              <a:t>c</a:t>
            </a:r>
            <a:r>
              <a:rPr lang="en-US" dirty="0"/>
              <a:t>ommunity (</a:t>
            </a:r>
            <a:r>
              <a:rPr lang="en-US" b="1" dirty="0"/>
              <a:t>c</a:t>
            </a:r>
            <a:r>
              <a:rPr lang="en-US" dirty="0"/>
              <a:t>). </a:t>
            </a:r>
            <a:r>
              <a:rPr lang="en-US" sz="2000" dirty="0"/>
              <a:t> </a:t>
            </a:r>
            <a:endParaRPr lang="en-GB" sz="2800" dirty="0"/>
          </a:p>
          <a:p>
            <a:pPr lvl="1"/>
            <a:r>
              <a:rPr lang="en-US" b="1" dirty="0" err="1"/>
              <a:t>ResourceName</a:t>
            </a:r>
            <a:r>
              <a:rPr lang="en-US" dirty="0"/>
              <a:t> is the name of your resource. The resource name must be noun and ideally the resource that you are looking to </a:t>
            </a:r>
            <a:r>
              <a:rPr lang="en-US" dirty="0" smtClean="0"/>
              <a:t>configure.</a:t>
            </a:r>
            <a:endParaRPr lang="en-GB" sz="2800" dirty="0"/>
          </a:p>
          <a:p>
            <a:r>
              <a:rPr lang="en-US" dirty="0" smtClean="0"/>
              <a:t>Example</a:t>
            </a:r>
            <a:r>
              <a:rPr lang="en-US" dirty="0"/>
              <a:t>: </a:t>
            </a:r>
            <a:r>
              <a:rPr lang="en-US" dirty="0" err="1"/>
              <a:t>MSFT_xIPAddress</a:t>
            </a:r>
            <a:r>
              <a:rPr lang="en-US" dirty="0"/>
              <a:t>, </a:t>
            </a:r>
            <a:r>
              <a:rPr lang="en-US" dirty="0" err="1" smtClean="0"/>
              <a:t>VSAR_cSample</a:t>
            </a:r>
            <a:endParaRPr lang="en-GB" sz="2800" dirty="0"/>
          </a:p>
        </p:txBody>
      </p:sp>
    </p:spTree>
    <p:extLst>
      <p:ext uri="{BB962C8B-B14F-4D97-AF65-F5344CB8AC3E}">
        <p14:creationId xmlns:p14="http://schemas.microsoft.com/office/powerpoint/2010/main" val="274493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 don’t have to push </a:t>
            </a:r>
          </a:p>
        </p:txBody>
      </p:sp>
      <p:sp>
        <p:nvSpPr>
          <p:cNvPr id="4" name="Rounded Rectangle 3"/>
          <p:cNvSpPr/>
          <p:nvPr/>
        </p:nvSpPr>
        <p:spPr>
          <a:xfrm>
            <a:off x="2147787" y="2105526"/>
            <a:ext cx="1900989" cy="10347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GB" dirty="0" smtClean="0"/>
              <a:t>Pull Client 1</a:t>
            </a:r>
            <a:endParaRPr lang="en-GB" dirty="0"/>
          </a:p>
        </p:txBody>
      </p:sp>
      <p:sp>
        <p:nvSpPr>
          <p:cNvPr id="6" name="Rounded Rectangle 5"/>
          <p:cNvSpPr/>
          <p:nvPr/>
        </p:nvSpPr>
        <p:spPr>
          <a:xfrm>
            <a:off x="2600976" y="2534652"/>
            <a:ext cx="1002631" cy="41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LCM</a:t>
            </a:r>
            <a:endParaRPr lang="en-GB" dirty="0"/>
          </a:p>
        </p:txBody>
      </p:sp>
      <p:sp>
        <p:nvSpPr>
          <p:cNvPr id="7" name="Rounded Rectangle 6"/>
          <p:cNvSpPr/>
          <p:nvPr/>
        </p:nvSpPr>
        <p:spPr>
          <a:xfrm>
            <a:off x="2147787" y="3569368"/>
            <a:ext cx="1900989" cy="10347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GB" dirty="0" smtClean="0"/>
              <a:t>Pull Client 2</a:t>
            </a:r>
            <a:endParaRPr lang="en-GB" dirty="0"/>
          </a:p>
        </p:txBody>
      </p:sp>
      <p:sp>
        <p:nvSpPr>
          <p:cNvPr id="8" name="Rounded Rectangle 7"/>
          <p:cNvSpPr/>
          <p:nvPr/>
        </p:nvSpPr>
        <p:spPr>
          <a:xfrm>
            <a:off x="2600976" y="3998494"/>
            <a:ext cx="1002631" cy="41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LCM</a:t>
            </a:r>
            <a:endParaRPr lang="en-GB" dirty="0"/>
          </a:p>
        </p:txBody>
      </p:sp>
      <p:sp>
        <p:nvSpPr>
          <p:cNvPr id="9" name="Rounded Rectangle 8"/>
          <p:cNvSpPr/>
          <p:nvPr/>
        </p:nvSpPr>
        <p:spPr>
          <a:xfrm>
            <a:off x="2147787" y="5033210"/>
            <a:ext cx="1900989" cy="10347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smtClean="0"/>
              <a:t>Pull Client 3</a:t>
            </a:r>
            <a:endParaRPr lang="en-GB" dirty="0"/>
          </a:p>
        </p:txBody>
      </p:sp>
      <p:sp>
        <p:nvSpPr>
          <p:cNvPr id="10" name="Rounded Rectangle 9"/>
          <p:cNvSpPr/>
          <p:nvPr/>
        </p:nvSpPr>
        <p:spPr>
          <a:xfrm>
            <a:off x="2600976" y="5462336"/>
            <a:ext cx="1002631" cy="41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LCM</a:t>
            </a:r>
            <a:endParaRPr lang="en-GB" dirty="0"/>
          </a:p>
        </p:txBody>
      </p:sp>
      <p:sp>
        <p:nvSpPr>
          <p:cNvPr id="5" name="Rounded Rectangle 4"/>
          <p:cNvSpPr/>
          <p:nvPr/>
        </p:nvSpPr>
        <p:spPr>
          <a:xfrm>
            <a:off x="7143758" y="1887415"/>
            <a:ext cx="3284621" cy="426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GB" dirty="0" smtClean="0"/>
              <a:t>Pull Server</a:t>
            </a:r>
            <a:endParaRPr lang="en-GB" dirty="0"/>
          </a:p>
        </p:txBody>
      </p:sp>
      <p:sp>
        <p:nvSpPr>
          <p:cNvPr id="11" name="Rounded Rectangle 10"/>
          <p:cNvSpPr/>
          <p:nvPr/>
        </p:nvSpPr>
        <p:spPr>
          <a:xfrm>
            <a:off x="7607897" y="2677487"/>
            <a:ext cx="2356339" cy="708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DSC OData Endpoint</a:t>
            </a:r>
            <a:endParaRPr lang="en-GB" dirty="0"/>
          </a:p>
        </p:txBody>
      </p:sp>
      <p:sp>
        <p:nvSpPr>
          <p:cNvPr id="13" name="Rounded Rectangle 12"/>
          <p:cNvSpPr/>
          <p:nvPr/>
        </p:nvSpPr>
        <p:spPr>
          <a:xfrm>
            <a:off x="7607897" y="3484788"/>
            <a:ext cx="2356339" cy="708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IIS Server</a:t>
            </a:r>
            <a:endParaRPr lang="en-GB" dirty="0"/>
          </a:p>
        </p:txBody>
      </p:sp>
      <p:sp>
        <p:nvSpPr>
          <p:cNvPr id="14" name="Rounded Rectangle 13"/>
          <p:cNvSpPr/>
          <p:nvPr/>
        </p:nvSpPr>
        <p:spPr>
          <a:xfrm>
            <a:off x="7607898" y="4327006"/>
            <a:ext cx="2356339" cy="708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Configurations</a:t>
            </a:r>
            <a:endParaRPr lang="en-GB" dirty="0"/>
          </a:p>
        </p:txBody>
      </p:sp>
      <p:sp>
        <p:nvSpPr>
          <p:cNvPr id="15" name="Rounded Rectangle 14"/>
          <p:cNvSpPr/>
          <p:nvPr/>
        </p:nvSpPr>
        <p:spPr>
          <a:xfrm>
            <a:off x="7607898" y="5186338"/>
            <a:ext cx="2356339" cy="708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Resources</a:t>
            </a:r>
            <a:endParaRPr lang="en-GB" dirty="0"/>
          </a:p>
        </p:txBody>
      </p:sp>
      <p:sp>
        <p:nvSpPr>
          <p:cNvPr id="12" name="Right Arrow 11"/>
          <p:cNvSpPr/>
          <p:nvPr/>
        </p:nvSpPr>
        <p:spPr>
          <a:xfrm>
            <a:off x="4651061" y="2042738"/>
            <a:ext cx="1945723" cy="55345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Get </a:t>
            </a:r>
            <a:r>
              <a:rPr lang="en-GB" dirty="0" err="1" smtClean="0"/>
              <a:t>Config</a:t>
            </a:r>
            <a:endParaRPr lang="en-GB" dirty="0"/>
          </a:p>
        </p:txBody>
      </p:sp>
      <p:sp>
        <p:nvSpPr>
          <p:cNvPr id="16" name="Left Arrow 15"/>
          <p:cNvSpPr/>
          <p:nvPr/>
        </p:nvSpPr>
        <p:spPr>
          <a:xfrm>
            <a:off x="4651060" y="2605348"/>
            <a:ext cx="1945723" cy="517358"/>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Send </a:t>
            </a:r>
            <a:r>
              <a:rPr lang="en-GB" dirty="0" err="1" smtClean="0"/>
              <a:t>Config</a:t>
            </a:r>
            <a:endParaRPr lang="en-GB" dirty="0"/>
          </a:p>
        </p:txBody>
      </p:sp>
      <p:sp>
        <p:nvSpPr>
          <p:cNvPr id="18" name="Right Arrow 17"/>
          <p:cNvSpPr/>
          <p:nvPr/>
        </p:nvSpPr>
        <p:spPr>
          <a:xfrm>
            <a:off x="4678583" y="3531359"/>
            <a:ext cx="1945723" cy="55345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Get </a:t>
            </a:r>
            <a:r>
              <a:rPr lang="en-GB" dirty="0" err="1" smtClean="0"/>
              <a:t>Config</a:t>
            </a:r>
            <a:endParaRPr lang="en-GB" dirty="0"/>
          </a:p>
        </p:txBody>
      </p:sp>
      <p:sp>
        <p:nvSpPr>
          <p:cNvPr id="19" name="Left Arrow 18"/>
          <p:cNvSpPr/>
          <p:nvPr/>
        </p:nvSpPr>
        <p:spPr>
          <a:xfrm>
            <a:off x="4651060" y="4068327"/>
            <a:ext cx="1890412" cy="517358"/>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Send </a:t>
            </a:r>
            <a:r>
              <a:rPr lang="en-GB" dirty="0" err="1" smtClean="0"/>
              <a:t>Config</a:t>
            </a:r>
            <a:endParaRPr lang="en-GB" dirty="0"/>
          </a:p>
        </p:txBody>
      </p:sp>
      <p:sp>
        <p:nvSpPr>
          <p:cNvPr id="20" name="Right Arrow 19"/>
          <p:cNvSpPr/>
          <p:nvPr/>
        </p:nvSpPr>
        <p:spPr>
          <a:xfrm>
            <a:off x="4627603" y="5017033"/>
            <a:ext cx="1945723" cy="55345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Get </a:t>
            </a:r>
            <a:r>
              <a:rPr lang="en-GB" dirty="0" err="1" smtClean="0"/>
              <a:t>Config</a:t>
            </a:r>
            <a:endParaRPr lang="en-GB" dirty="0"/>
          </a:p>
        </p:txBody>
      </p:sp>
      <p:sp>
        <p:nvSpPr>
          <p:cNvPr id="21" name="Left Arrow 20"/>
          <p:cNvSpPr/>
          <p:nvPr/>
        </p:nvSpPr>
        <p:spPr>
          <a:xfrm>
            <a:off x="4651060" y="5565381"/>
            <a:ext cx="1922266" cy="517358"/>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Send </a:t>
            </a:r>
            <a:r>
              <a:rPr lang="en-GB" dirty="0" err="1" smtClean="0"/>
              <a:t>Config</a:t>
            </a:r>
            <a:endParaRPr lang="en-GB" dirty="0"/>
          </a:p>
        </p:txBody>
      </p:sp>
    </p:spTree>
    <p:extLst>
      <p:ext uri="{BB962C8B-B14F-4D97-AF65-F5344CB8AC3E}">
        <p14:creationId xmlns:p14="http://schemas.microsoft.com/office/powerpoint/2010/main" val="46785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5" grpId="0" animBg="1"/>
      <p:bldP spid="11" grpId="0" animBg="1"/>
      <p:bldP spid="13" grpId="0" animBg="1"/>
      <p:bldP spid="14" grpId="0" animBg="1"/>
      <p:bldP spid="15" grpId="0" animBg="1"/>
      <p:bldP spid="12" grpId="0" animBg="1"/>
      <p:bldP spid="16" grpId="0" animBg="1"/>
      <p:bldP spid="18" grpId="0" animBg="1"/>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you create a DSC Pull Server?</a:t>
            </a:r>
            <a:endParaRPr lang="en-GB" dirty="0"/>
          </a:p>
        </p:txBody>
      </p:sp>
      <p:sp>
        <p:nvSpPr>
          <p:cNvPr id="3" name="Content Placeholder 2"/>
          <p:cNvSpPr>
            <a:spLocks noGrp="1"/>
          </p:cNvSpPr>
          <p:nvPr>
            <p:ph idx="1"/>
          </p:nvPr>
        </p:nvSpPr>
        <p:spPr/>
        <p:txBody>
          <a:bodyPr/>
          <a:lstStyle/>
          <a:p>
            <a:pPr marL="0" indent="0">
              <a:buNone/>
            </a:pPr>
            <a:r>
              <a:rPr lang="en-GB" dirty="0" smtClean="0"/>
              <a:t>You use DSC of course!</a:t>
            </a:r>
            <a:endParaRPr lang="en-GB" dirty="0"/>
          </a:p>
        </p:txBody>
      </p:sp>
      <p:sp>
        <p:nvSpPr>
          <p:cNvPr id="5" name="TextBox 4"/>
          <p:cNvSpPr txBox="1"/>
          <p:nvPr/>
        </p:nvSpPr>
        <p:spPr>
          <a:xfrm>
            <a:off x="838200" y="2529811"/>
            <a:ext cx="10515600" cy="3816429"/>
          </a:xfrm>
          <a:prstGeom prst="rect">
            <a:avLst/>
          </a:prstGeom>
          <a:solidFill>
            <a:schemeClr val="bg1">
              <a:lumMod val="85000"/>
            </a:schemeClr>
          </a:solidFill>
        </p:spPr>
        <p:txBody>
          <a:bodyPr wrap="square" rtlCol="0">
            <a:spAutoFit/>
          </a:bodyPr>
          <a:lstStyle/>
          <a:p>
            <a:r>
              <a:rPr lang="en-GB" sz="1100" dirty="0" smtClean="0">
                <a:latin typeface="Courier New" panose="02070309020205020404" pitchFamily="49" charset="0"/>
                <a:cs typeface="Courier New" panose="02070309020205020404" pitchFamily="49" charset="0"/>
              </a:rPr>
              <a:t>Configuration </a:t>
            </a:r>
            <a:r>
              <a:rPr lang="en-GB" sz="1100" dirty="0" err="1">
                <a:latin typeface="Courier New" panose="02070309020205020404" pitchFamily="49" charset="0"/>
                <a:cs typeface="Courier New" panose="02070309020205020404" pitchFamily="49" charset="0"/>
              </a:rPr>
              <a:t>NewPullServer</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param</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string[]]$</a:t>
            </a:r>
            <a:r>
              <a:rPr lang="en-GB" sz="1100" dirty="0" err="1">
                <a:latin typeface="Courier New" panose="02070309020205020404" pitchFamily="49" charset="0"/>
                <a:cs typeface="Courier New" panose="02070309020205020404" pitchFamily="49" charset="0"/>
              </a:rPr>
              <a:t>ComputerName</a:t>
            </a:r>
            <a:r>
              <a:rPr lang="en-GB" sz="1100" dirty="0">
                <a:latin typeface="Courier New" panose="02070309020205020404" pitchFamily="49" charset="0"/>
                <a:cs typeface="Courier New" panose="02070309020205020404" pitchFamily="49" charset="0"/>
              </a:rPr>
              <a:t> = ‘localhost’</a:t>
            </a: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Import-</a:t>
            </a:r>
            <a:r>
              <a:rPr lang="en-GB" sz="1100" dirty="0" err="1">
                <a:latin typeface="Courier New" panose="02070309020205020404" pitchFamily="49" charset="0"/>
                <a:cs typeface="Courier New" panose="02070309020205020404" pitchFamily="49" charset="0"/>
              </a:rPr>
              <a:t>DSCResource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ModuleName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xPSDesiredStateConfiguration</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Node $</a:t>
            </a:r>
            <a:r>
              <a:rPr lang="en-GB" sz="1100" dirty="0" err="1">
                <a:latin typeface="Courier New" panose="02070309020205020404" pitchFamily="49" charset="0"/>
                <a:cs typeface="Courier New" panose="02070309020205020404" pitchFamily="49" charset="0"/>
              </a:rPr>
              <a:t>ComputerName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WindowsFeature</a:t>
            </a:r>
            <a:r>
              <a:rPr lang="en-GB" sz="1100" dirty="0" smtClean="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DSCServiceFeature</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Ensure </a:t>
            </a:r>
            <a:r>
              <a:rPr lang="en-GB" sz="1100" dirty="0">
                <a:latin typeface="Courier New" panose="02070309020205020404" pitchFamily="49" charset="0"/>
                <a:cs typeface="Courier New" panose="02070309020205020404" pitchFamily="49" charset="0"/>
              </a:rPr>
              <a:t>= “Present”</a:t>
            </a:r>
          </a:p>
          <a:p>
            <a:r>
              <a:rPr lang="en-GB" sz="1100" dirty="0" smtClean="0">
                <a:latin typeface="Courier New" panose="02070309020205020404" pitchFamily="49" charset="0"/>
                <a:cs typeface="Courier New" panose="02070309020205020404" pitchFamily="49" charset="0"/>
              </a:rPr>
              <a:t>		Name   </a:t>
            </a:r>
            <a:r>
              <a:rPr lang="en-GB" sz="1100" dirty="0">
                <a:latin typeface="Courier New" panose="02070309020205020404" pitchFamily="49" charset="0"/>
                <a:cs typeface="Courier New" panose="02070309020205020404" pitchFamily="49" charset="0"/>
              </a:rPr>
              <a:t>= “DSC-Service”</a:t>
            </a: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xDscWebService</a:t>
            </a:r>
            <a:r>
              <a:rPr lang="en-GB" sz="1100" dirty="0" smtClean="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PSDSCPullServer</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Ensure = </a:t>
            </a:r>
            <a:r>
              <a:rPr lang="en-GB" sz="1100" dirty="0">
                <a:latin typeface="Courier New" panose="02070309020205020404" pitchFamily="49" charset="0"/>
                <a:cs typeface="Courier New" panose="02070309020205020404" pitchFamily="49" charset="0"/>
              </a:rPr>
              <a:t>“Present</a:t>
            </a:r>
            <a:r>
              <a:rPr lang="en-GB" sz="1100" dirty="0" smtClean="0">
                <a:latin typeface="Courier New" panose="02070309020205020404" pitchFamily="49" charset="0"/>
                <a:cs typeface="Courier New" panose="02070309020205020404" pitchFamily="49" charset="0"/>
              </a:rPr>
              <a:t>”</a:t>
            </a:r>
          </a:p>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 .</a:t>
            </a:r>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870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38200" y="2148723"/>
            <a:ext cx="10515600" cy="3647152"/>
          </a:xfrm>
          <a:prstGeom prst="rect">
            <a:avLst/>
          </a:prstGeom>
          <a:solidFill>
            <a:schemeClr val="bg1">
              <a:lumMod val="85000"/>
            </a:schemeClr>
          </a:solidFill>
        </p:spPr>
        <p:txBody>
          <a:bodyPr wrap="square" rtlCol="0">
            <a:spAutoFit/>
          </a:bodyPr>
          <a:lstStyle/>
          <a:p>
            <a:r>
              <a:rPr lang="en-GB" sz="1100" dirty="0">
                <a:latin typeface="Courier New" panose="02070309020205020404" pitchFamily="49" charset="0"/>
                <a:cs typeface="Courier New" panose="02070309020205020404" pitchFamily="49" charset="0"/>
              </a:rPr>
              <a:t>Configuration </a:t>
            </a:r>
            <a:r>
              <a:rPr lang="en-GB" sz="1100" dirty="0" err="1" smtClean="0">
                <a:latin typeface="Courier New" panose="02070309020205020404" pitchFamily="49" charset="0"/>
                <a:cs typeface="Courier New" panose="02070309020205020404" pitchFamily="49" charset="0"/>
              </a:rPr>
              <a:t>ContosoWebsite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param</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MachineName</a:t>
            </a:r>
            <a:r>
              <a:rPr lang="en-GB" sz="1100" dirty="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Node </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MachineName</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Install the IIS Role</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WindowsFeature</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IIS</a:t>
            </a: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Ensure </a:t>
            </a:r>
            <a:r>
              <a:rPr lang="en-GB" sz="1100" dirty="0">
                <a:latin typeface="Courier New" panose="02070309020205020404" pitchFamily="49" charset="0"/>
                <a:cs typeface="Courier New" panose="02070309020205020404" pitchFamily="49" charset="0"/>
              </a:rPr>
              <a:t>= “Present”</a:t>
            </a:r>
          </a:p>
          <a:p>
            <a:r>
              <a:rPr lang="en-GB" sz="1100" dirty="0" smtClean="0">
                <a:latin typeface="Courier New" panose="02070309020205020404" pitchFamily="49" charset="0"/>
                <a:cs typeface="Courier New" panose="02070309020205020404" pitchFamily="49" charset="0"/>
              </a:rPr>
              <a:t>			Name </a:t>
            </a:r>
            <a:r>
              <a:rPr lang="en-GB" sz="1100" dirty="0">
                <a:latin typeface="Courier New" panose="02070309020205020404" pitchFamily="49" charset="0"/>
                <a:cs typeface="Courier New" panose="02070309020205020404" pitchFamily="49" charset="0"/>
              </a:rPr>
              <a:t>= “Web-Server”</a:t>
            </a: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Install ASP.NET 4.5</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WindowsFeature</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ASP</a:t>
            </a: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Ensure </a:t>
            </a:r>
            <a:r>
              <a:rPr lang="en-GB" sz="1100" dirty="0">
                <a:latin typeface="Courier New" panose="02070309020205020404" pitchFamily="49" charset="0"/>
                <a:cs typeface="Courier New" panose="02070309020205020404" pitchFamily="49" charset="0"/>
              </a:rPr>
              <a:t>= “Present”</a:t>
            </a:r>
          </a:p>
          <a:p>
            <a:r>
              <a:rPr lang="en-GB" sz="1100" dirty="0" smtClean="0">
                <a:latin typeface="Courier New" panose="02070309020205020404" pitchFamily="49" charset="0"/>
                <a:cs typeface="Courier New" panose="02070309020205020404" pitchFamily="49" charset="0"/>
              </a:rPr>
              <a:t>			Name </a:t>
            </a:r>
            <a:r>
              <a:rPr lang="en-GB" sz="1100" dirty="0">
                <a:latin typeface="Courier New" panose="02070309020205020404" pitchFamily="49" charset="0"/>
                <a:cs typeface="Courier New" panose="02070309020205020404" pitchFamily="49" charset="0"/>
              </a:rPr>
              <a:t>= “Web-Asp-Net45”</a:t>
            </a: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ContosoWebsite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MachineName</a:t>
            </a:r>
            <a:r>
              <a:rPr lang="en-GB" sz="1100" dirty="0">
                <a:latin typeface="Courier New" panose="02070309020205020404" pitchFamily="49" charset="0"/>
                <a:cs typeface="Courier New" panose="02070309020205020404" pitchFamily="49" charset="0"/>
              </a:rPr>
              <a:t> “server2.contoso.com”</a:t>
            </a:r>
          </a:p>
        </p:txBody>
      </p:sp>
      <p:sp>
        <p:nvSpPr>
          <p:cNvPr id="2" name="Title 1"/>
          <p:cNvSpPr>
            <a:spLocks noGrp="1"/>
          </p:cNvSpPr>
          <p:nvPr>
            <p:ph type="title"/>
          </p:nvPr>
        </p:nvSpPr>
        <p:spPr/>
        <p:txBody>
          <a:bodyPr/>
          <a:lstStyle/>
          <a:p>
            <a:r>
              <a:rPr lang="en-GB" dirty="0"/>
              <a:t>Write a </a:t>
            </a:r>
            <a:r>
              <a:rPr lang="en-GB" dirty="0" smtClean="0"/>
              <a:t>configuration to pull</a:t>
            </a:r>
            <a:endParaRPr lang="en-GB" dirty="0"/>
          </a:p>
        </p:txBody>
      </p:sp>
    </p:spTree>
    <p:extLst>
      <p:ext uri="{BB962C8B-B14F-4D97-AF65-F5344CB8AC3E}">
        <p14:creationId xmlns:p14="http://schemas.microsoft.com/office/powerpoint/2010/main" val="32335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38200" y="2148723"/>
            <a:ext cx="10515600" cy="3647152"/>
          </a:xfrm>
          <a:prstGeom prst="rect">
            <a:avLst/>
          </a:prstGeom>
          <a:solidFill>
            <a:schemeClr val="bg1">
              <a:lumMod val="85000"/>
            </a:schemeClr>
          </a:solidFill>
        </p:spPr>
        <p:txBody>
          <a:bodyPr wrap="square" rtlCol="0">
            <a:spAutoFit/>
          </a:bodyPr>
          <a:lstStyle/>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Guid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guid</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NewGuid</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$source = “</a:t>
            </a:r>
            <a:r>
              <a:rPr lang="en-GB" sz="1100" dirty="0" err="1">
                <a:latin typeface="Courier New" panose="02070309020205020404" pitchFamily="49" charset="0"/>
                <a:cs typeface="Courier New" panose="02070309020205020404" pitchFamily="49" charset="0"/>
              </a:rPr>
              <a:t>ContosoWebsite</a:t>
            </a:r>
            <a:r>
              <a:rPr lang="en-GB" sz="1100" dirty="0">
                <a:latin typeface="Courier New" panose="02070309020205020404" pitchFamily="49" charset="0"/>
                <a:cs typeface="Courier New" panose="02070309020205020404" pitchFamily="49" charset="0"/>
              </a:rPr>
              <a:t>\server2.contoso.com.mof”</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$target= “\\server1\c$\program files\</a:t>
            </a:r>
            <a:r>
              <a:rPr lang="en-GB" sz="1100" dirty="0" err="1">
                <a:latin typeface="Courier New" panose="02070309020205020404" pitchFamily="49" charset="0"/>
                <a:cs typeface="Courier New" panose="02070309020205020404" pitchFamily="49" charset="0"/>
              </a:rPr>
              <a:t>windowspowershell</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dscservice</a:t>
            </a:r>
            <a:r>
              <a:rPr lang="en-GB" sz="1100" dirty="0">
                <a:latin typeface="Courier New" panose="02070309020205020404" pitchFamily="49" charset="0"/>
                <a:cs typeface="Courier New" panose="02070309020205020404" pitchFamily="49" charset="0"/>
              </a:rPr>
              <a:t>\configuration\$</a:t>
            </a:r>
            <a:r>
              <a:rPr lang="en-GB" sz="1100" dirty="0" err="1">
                <a:latin typeface="Courier New" panose="02070309020205020404" pitchFamily="49" charset="0"/>
                <a:cs typeface="Courier New" panose="02070309020205020404" pitchFamily="49" charset="0"/>
              </a:rPr>
              <a:t>Guid.mof</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copy $source $</a:t>
            </a:r>
            <a:r>
              <a:rPr lang="en-GB" sz="1100" dirty="0" smtClean="0">
                <a:latin typeface="Courier New" panose="02070309020205020404" pitchFamily="49" charset="0"/>
                <a:cs typeface="Courier New" panose="02070309020205020404" pitchFamily="49" charset="0"/>
              </a:rPr>
              <a:t>target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Rename the MOF with a GUID on server</a:t>
            </a:r>
            <a:endParaRPr lang="en-GB" dirty="0"/>
          </a:p>
        </p:txBody>
      </p:sp>
    </p:spTree>
    <p:extLst>
      <p:ext uri="{BB962C8B-B14F-4D97-AF65-F5344CB8AC3E}">
        <p14:creationId xmlns:p14="http://schemas.microsoft.com/office/powerpoint/2010/main" val="399939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38200" y="2148723"/>
            <a:ext cx="10515600" cy="3985706"/>
          </a:xfrm>
          <a:prstGeom prst="rect">
            <a:avLst/>
          </a:prstGeom>
          <a:solidFill>
            <a:schemeClr val="bg1">
              <a:lumMod val="85000"/>
            </a:schemeClr>
          </a:solidFill>
        </p:spPr>
        <p:txBody>
          <a:bodyPr wrap="square" rtlCol="0">
            <a:spAutoFit/>
          </a:bodyPr>
          <a:lstStyle/>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a:t>
            </a:r>
            <a:r>
              <a:rPr lang="en-GB" sz="1100" dirty="0">
                <a:latin typeface="Courier New" panose="02070309020205020404" pitchFamily="49" charset="0"/>
                <a:cs typeface="Courier New" panose="02070309020205020404" pitchFamily="49" charset="0"/>
              </a:rPr>
              <a:t>target= “\\server1\c$\program files\</a:t>
            </a:r>
            <a:r>
              <a:rPr lang="en-GB" sz="1100" dirty="0" err="1">
                <a:latin typeface="Courier New" panose="02070309020205020404" pitchFamily="49" charset="0"/>
                <a:cs typeface="Courier New" panose="02070309020205020404" pitchFamily="49" charset="0"/>
              </a:rPr>
              <a:t>windowspowershell</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dscservice</a:t>
            </a:r>
            <a:r>
              <a:rPr lang="en-GB" sz="1100" dirty="0">
                <a:latin typeface="Courier New" panose="02070309020205020404" pitchFamily="49" charset="0"/>
                <a:cs typeface="Courier New" panose="02070309020205020404" pitchFamily="49" charset="0"/>
              </a:rPr>
              <a:t>\configuration\$</a:t>
            </a:r>
            <a:r>
              <a:rPr lang="en-GB" sz="1100" dirty="0" err="1">
                <a:latin typeface="Courier New" panose="02070309020205020404" pitchFamily="49" charset="0"/>
                <a:cs typeface="Courier New" panose="02070309020205020404" pitchFamily="49" charset="0"/>
              </a:rPr>
              <a:t>Guid.mof</a:t>
            </a:r>
            <a:r>
              <a:rPr lang="en-GB" sz="1100" dirty="0">
                <a:latin typeface="Courier New" panose="02070309020205020404" pitchFamily="49" charset="0"/>
                <a:cs typeface="Courier New" panose="02070309020205020404" pitchFamily="49" charset="0"/>
              </a:rPr>
              <a:t>”</a:t>
            </a:r>
          </a:p>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New-</a:t>
            </a:r>
            <a:r>
              <a:rPr lang="en-GB" sz="1100" dirty="0" err="1" smtClean="0">
                <a:latin typeface="Courier New" panose="02070309020205020404" pitchFamily="49" charset="0"/>
                <a:cs typeface="Courier New" panose="02070309020205020404" pitchFamily="49" charset="0"/>
              </a:rPr>
              <a:t>DSCChecksum</a:t>
            </a:r>
            <a:r>
              <a:rPr lang="en-GB" sz="1100" dirty="0" smtClean="0">
                <a:latin typeface="Courier New" panose="02070309020205020404" pitchFamily="49" charset="0"/>
                <a:cs typeface="Courier New" panose="02070309020205020404" pitchFamily="49" charset="0"/>
              </a:rPr>
              <a:t> $target</a:t>
            </a: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Generate a checksum</a:t>
            </a:r>
            <a:endParaRPr lang="en-GB" dirty="0"/>
          </a:p>
        </p:txBody>
      </p:sp>
      <p:pic>
        <p:nvPicPr>
          <p:cNvPr id="1026" name="Picture 2" descr="image8.png (755×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4092106"/>
            <a:ext cx="7191375"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72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38200" y="2148723"/>
            <a:ext cx="10515600" cy="4154984"/>
          </a:xfrm>
          <a:prstGeom prst="rect">
            <a:avLst/>
          </a:prstGeom>
          <a:solidFill>
            <a:schemeClr val="bg1">
              <a:lumMod val="85000"/>
            </a:schemeClr>
          </a:solidFill>
        </p:spPr>
        <p:txBody>
          <a:bodyPr wrap="square" rtlCol="0">
            <a:spAutoFit/>
          </a:bodyPr>
          <a:lstStyle/>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Configuration </a:t>
            </a:r>
            <a:r>
              <a:rPr lang="en-GB" sz="1100" dirty="0" err="1">
                <a:latin typeface="Courier New" panose="02070309020205020404" pitchFamily="49" charset="0"/>
                <a:cs typeface="Courier New" panose="02070309020205020404" pitchFamily="49" charset="0"/>
              </a:rPr>
              <a:t>SetPullMode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param</a:t>
            </a:r>
            <a:r>
              <a:rPr lang="en-GB" sz="1100" dirty="0">
                <a:latin typeface="Courier New" panose="02070309020205020404" pitchFamily="49" charset="0"/>
                <a:cs typeface="Courier New" panose="02070309020205020404" pitchFamily="49" charset="0"/>
              </a:rPr>
              <a:t>([string]$</a:t>
            </a:r>
            <a:r>
              <a:rPr lang="en-GB" sz="1100" dirty="0" err="1">
                <a:latin typeface="Courier New" panose="02070309020205020404" pitchFamily="49" charset="0"/>
                <a:cs typeface="Courier New" panose="02070309020205020404" pitchFamily="49" charset="0"/>
              </a:rPr>
              <a:t>guid</a:t>
            </a:r>
            <a:r>
              <a:rPr lang="en-GB" sz="1100" dirty="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Node </a:t>
            </a:r>
            <a:r>
              <a:rPr lang="en-GB" sz="1100" dirty="0">
                <a:latin typeface="Courier New" panose="02070309020205020404" pitchFamily="49" charset="0"/>
                <a:cs typeface="Courier New" panose="02070309020205020404" pitchFamily="49" charset="0"/>
              </a:rPr>
              <a:t>server2.contoso.com</a:t>
            </a: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LocalConfigurationManager</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ConfigurationMode</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ApplyOnly</a:t>
            </a:r>
            <a:r>
              <a:rPr lang="en-GB" sz="1100" dirty="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ConfigurationID</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guid</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RefreshMode</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 ‘Pull’</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DownloadManagerName</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WebDownloadManager</a:t>
            </a:r>
            <a:r>
              <a:rPr lang="en-GB" sz="1100" dirty="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DownloadManagerCustomData</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ServerUrl</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 ‘http://server1:8080/</a:t>
            </a:r>
            <a:r>
              <a:rPr lang="en-GB" sz="1100" dirty="0" err="1">
                <a:latin typeface="Courier New" panose="02070309020205020404" pitchFamily="49" charset="0"/>
                <a:cs typeface="Courier New" panose="02070309020205020404" pitchFamily="49" charset="0"/>
              </a:rPr>
              <a:t>PSDSCPullServer.svc</a:t>
            </a:r>
            <a:r>
              <a:rPr lang="en-GB" sz="1100" dirty="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AllowUnsecureConnection</a:t>
            </a: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 ‘true’ }</a:t>
            </a: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SetPullMode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guid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Guid</a:t>
            </a:r>
            <a:r>
              <a:rPr lang="en-GB" sz="1100" dirty="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Set-</a:t>
            </a:r>
            <a:r>
              <a:rPr lang="en-GB" sz="1100" dirty="0" err="1">
                <a:latin typeface="Courier New" panose="02070309020205020404" pitchFamily="49" charset="0"/>
                <a:cs typeface="Courier New" panose="02070309020205020404" pitchFamily="49" charset="0"/>
              </a:rPr>
              <a:t>DSCLocalConfigurationManager</a:t>
            </a:r>
            <a:r>
              <a:rPr lang="en-GB" sz="1100" dirty="0">
                <a:latin typeface="Courier New" panose="02070309020205020404" pitchFamily="49" charset="0"/>
                <a:cs typeface="Courier New" panose="02070309020205020404" pitchFamily="49" charset="0"/>
              </a:rPr>
              <a:t> –Computer server2.contoso.com </a:t>
            </a:r>
            <a:r>
              <a:rPr lang="en-GB" sz="1100" dirty="0" smtClean="0">
                <a:latin typeface="Courier New" panose="02070309020205020404" pitchFamily="49" charset="0"/>
                <a:cs typeface="Courier New" panose="02070309020205020404" pitchFamily="49" charset="0"/>
              </a:rPr>
              <a:t>-</a:t>
            </a:r>
            <a:r>
              <a:rPr lang="en-GB" sz="1100" dirty="0">
                <a:latin typeface="Courier New" panose="02070309020205020404" pitchFamily="49" charset="0"/>
                <a:cs typeface="Courier New" panose="02070309020205020404" pitchFamily="49" charset="0"/>
              </a:rPr>
              <a:t>Path ./</a:t>
            </a:r>
            <a:r>
              <a:rPr lang="en-GB" sz="1100" dirty="0" err="1">
                <a:latin typeface="Courier New" panose="02070309020205020404" pitchFamily="49" charset="0"/>
                <a:cs typeface="Courier New" panose="02070309020205020404" pitchFamily="49" charset="0"/>
              </a:rPr>
              <a:t>SetPullMode</a:t>
            </a:r>
            <a:r>
              <a:rPr lang="en-GB" sz="1100" dirty="0">
                <a:latin typeface="Courier New" panose="02070309020205020404" pitchFamily="49" charset="0"/>
                <a:cs typeface="Courier New" panose="02070309020205020404" pitchFamily="49" charset="0"/>
              </a:rPr>
              <a:t> –Verbose</a:t>
            </a:r>
          </a:p>
          <a:p>
            <a:endParaRPr lang="en-GB"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Configure the client LCM</a:t>
            </a:r>
            <a:endParaRPr lang="en-GB" dirty="0"/>
          </a:p>
        </p:txBody>
      </p:sp>
    </p:spTree>
    <p:extLst>
      <p:ext uri="{BB962C8B-B14F-4D97-AF65-F5344CB8AC3E}">
        <p14:creationId xmlns:p14="http://schemas.microsoft.com/office/powerpoint/2010/main" val="58060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Demo – DSC Pull Server</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93132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to find module resources - today</a:t>
            </a:r>
            <a:endParaRPr lang="en-GB" dirty="0"/>
          </a:p>
        </p:txBody>
      </p:sp>
      <p:pic>
        <p:nvPicPr>
          <p:cNvPr id="3" name="Picture 2"/>
          <p:cNvPicPr>
            <a:picLocks noChangeAspect="1"/>
          </p:cNvPicPr>
          <p:nvPr/>
        </p:nvPicPr>
        <p:blipFill>
          <a:blip r:embed="rId2"/>
          <a:stretch>
            <a:fillRect/>
          </a:stretch>
        </p:blipFill>
        <p:spPr>
          <a:xfrm>
            <a:off x="1682994" y="1494753"/>
            <a:ext cx="8826011" cy="4960265"/>
          </a:xfrm>
          <a:prstGeom prst="rect">
            <a:avLst/>
          </a:prstGeom>
        </p:spPr>
      </p:pic>
    </p:spTree>
    <p:extLst>
      <p:ext uri="{BB962C8B-B14F-4D97-AF65-F5344CB8AC3E}">
        <p14:creationId xmlns:p14="http://schemas.microsoft.com/office/powerpoint/2010/main" val="161099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Where to find module resources - future</a:t>
            </a:r>
          </a:p>
        </p:txBody>
      </p:sp>
      <p:pic>
        <p:nvPicPr>
          <p:cNvPr id="2" name="Picture 1"/>
          <p:cNvPicPr>
            <a:picLocks noChangeAspect="1"/>
          </p:cNvPicPr>
          <p:nvPr/>
        </p:nvPicPr>
        <p:blipFill>
          <a:blip r:embed="rId3"/>
          <a:stretch>
            <a:fillRect/>
          </a:stretch>
        </p:blipFill>
        <p:spPr>
          <a:xfrm>
            <a:off x="1676401" y="1518107"/>
            <a:ext cx="8638442" cy="4854850"/>
          </a:xfrm>
          <a:prstGeom prst="rect">
            <a:avLst/>
          </a:prstGeom>
        </p:spPr>
      </p:pic>
    </p:spTree>
    <p:extLst>
      <p:ext uri="{BB962C8B-B14F-4D97-AF65-F5344CB8AC3E}">
        <p14:creationId xmlns:p14="http://schemas.microsoft.com/office/powerpoint/2010/main" val="227479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646446"/>
            <a:ext cx="10515600" cy="1730064"/>
          </a:xfrm>
        </p:spPr>
        <p:txBody>
          <a:bodyPr>
            <a:normAutofit fontScale="90000"/>
          </a:bodyPr>
          <a:lstStyle/>
          <a:p>
            <a:r>
              <a:rPr lang="en-GB" dirty="0"/>
              <a:t>What is Desired State </a:t>
            </a:r>
            <a:r>
              <a:rPr lang="en-GB" dirty="0" smtClean="0"/>
              <a:t>Configuration?</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31205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Writing Modules &amp; Resources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52641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a DSC Resources</a:t>
            </a:r>
            <a:endParaRPr lang="en-GB" dirty="0"/>
          </a:p>
        </p:txBody>
      </p:sp>
      <p:sp>
        <p:nvSpPr>
          <p:cNvPr id="6" name="Freeform 5"/>
          <p:cNvSpPr/>
          <p:nvPr/>
        </p:nvSpPr>
        <p:spPr>
          <a:xfrm>
            <a:off x="2782277" y="2007763"/>
            <a:ext cx="6103815" cy="1132047"/>
          </a:xfrm>
          <a:custGeom>
            <a:avLst/>
            <a:gdLst>
              <a:gd name="connsiteX0" fmla="*/ 0 w 6103815"/>
              <a:gd name="connsiteY0" fmla="*/ 0 h 1245252"/>
              <a:gd name="connsiteX1" fmla="*/ 6103815 w 6103815"/>
              <a:gd name="connsiteY1" fmla="*/ 0 h 1245252"/>
              <a:gd name="connsiteX2" fmla="*/ 6103815 w 6103815"/>
              <a:gd name="connsiteY2" fmla="*/ 1245252 h 1245252"/>
              <a:gd name="connsiteX3" fmla="*/ 0 w 6103815"/>
              <a:gd name="connsiteY3" fmla="*/ 1245252 h 1245252"/>
              <a:gd name="connsiteX4" fmla="*/ 0 w 6103815"/>
              <a:gd name="connsiteY4" fmla="*/ 0 h 1245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3815" h="1245252">
                <a:moveTo>
                  <a:pt x="0" y="0"/>
                </a:moveTo>
                <a:lnTo>
                  <a:pt x="6103815" y="0"/>
                </a:lnTo>
                <a:lnTo>
                  <a:pt x="6103815" y="1245252"/>
                </a:lnTo>
                <a:lnTo>
                  <a:pt x="0" y="1245252"/>
                </a:lnTo>
                <a:lnTo>
                  <a:pt x="0" y="0"/>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2266950">
              <a:lnSpc>
                <a:spcPct val="90000"/>
              </a:lnSpc>
              <a:spcBef>
                <a:spcPct val="0"/>
              </a:spcBef>
              <a:spcAft>
                <a:spcPct val="35000"/>
              </a:spcAft>
            </a:pPr>
            <a:r>
              <a:rPr lang="en-US" sz="5100" kern="1200" dirty="0" smtClean="0"/>
              <a:t>Get-</a:t>
            </a:r>
            <a:r>
              <a:rPr lang="en-US" sz="5100" kern="1200" dirty="0" err="1" smtClean="0"/>
              <a:t>TargetResource</a:t>
            </a:r>
            <a:r>
              <a:rPr lang="en-US" sz="5100" kern="1200" dirty="0" smtClean="0"/>
              <a:t>  </a:t>
            </a:r>
            <a:endParaRPr lang="en-GB" sz="5100" kern="1200" dirty="0"/>
          </a:p>
        </p:txBody>
      </p:sp>
      <p:sp>
        <p:nvSpPr>
          <p:cNvPr id="7" name="Freeform 6"/>
          <p:cNvSpPr/>
          <p:nvPr/>
        </p:nvSpPr>
        <p:spPr>
          <a:xfrm>
            <a:off x="2782277" y="3222827"/>
            <a:ext cx="6080355" cy="1245252"/>
          </a:xfrm>
          <a:custGeom>
            <a:avLst/>
            <a:gdLst>
              <a:gd name="connsiteX0" fmla="*/ 0 w 6103815"/>
              <a:gd name="connsiteY0" fmla="*/ 0 h 1245252"/>
              <a:gd name="connsiteX1" fmla="*/ 6103815 w 6103815"/>
              <a:gd name="connsiteY1" fmla="*/ 0 h 1245252"/>
              <a:gd name="connsiteX2" fmla="*/ 6103815 w 6103815"/>
              <a:gd name="connsiteY2" fmla="*/ 1245252 h 1245252"/>
              <a:gd name="connsiteX3" fmla="*/ 0 w 6103815"/>
              <a:gd name="connsiteY3" fmla="*/ 1245252 h 1245252"/>
              <a:gd name="connsiteX4" fmla="*/ 0 w 6103815"/>
              <a:gd name="connsiteY4" fmla="*/ 0 h 1245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3815" h="1245252">
                <a:moveTo>
                  <a:pt x="0" y="0"/>
                </a:moveTo>
                <a:lnTo>
                  <a:pt x="6103815" y="0"/>
                </a:lnTo>
                <a:lnTo>
                  <a:pt x="6103815" y="1245252"/>
                </a:lnTo>
                <a:lnTo>
                  <a:pt x="0" y="1245252"/>
                </a:lnTo>
                <a:lnTo>
                  <a:pt x="0" y="0"/>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2266950">
              <a:lnSpc>
                <a:spcPct val="90000"/>
              </a:lnSpc>
              <a:spcBef>
                <a:spcPct val="0"/>
              </a:spcBef>
              <a:spcAft>
                <a:spcPct val="35000"/>
              </a:spcAft>
            </a:pPr>
            <a:r>
              <a:rPr lang="en-US" sz="5100" dirty="0" smtClean="0"/>
              <a:t>Se</a:t>
            </a:r>
            <a:r>
              <a:rPr lang="en-US" sz="5100" kern="1200" dirty="0" smtClean="0"/>
              <a:t>t-</a:t>
            </a:r>
            <a:r>
              <a:rPr lang="en-US" sz="5100" kern="1200" dirty="0" err="1" smtClean="0"/>
              <a:t>TargetResource</a:t>
            </a:r>
            <a:r>
              <a:rPr lang="en-US" sz="5100" kern="1200" dirty="0" smtClean="0"/>
              <a:t> </a:t>
            </a:r>
          </a:p>
        </p:txBody>
      </p:sp>
      <p:sp>
        <p:nvSpPr>
          <p:cNvPr id="8" name="Freeform 7"/>
          <p:cNvSpPr/>
          <p:nvPr/>
        </p:nvSpPr>
        <p:spPr>
          <a:xfrm>
            <a:off x="2805734" y="4530342"/>
            <a:ext cx="6056899" cy="1245252"/>
          </a:xfrm>
          <a:custGeom>
            <a:avLst/>
            <a:gdLst>
              <a:gd name="connsiteX0" fmla="*/ 0 w 6056899"/>
              <a:gd name="connsiteY0" fmla="*/ 0 h 1245252"/>
              <a:gd name="connsiteX1" fmla="*/ 6056899 w 6056899"/>
              <a:gd name="connsiteY1" fmla="*/ 0 h 1245252"/>
              <a:gd name="connsiteX2" fmla="*/ 6056899 w 6056899"/>
              <a:gd name="connsiteY2" fmla="*/ 1245252 h 1245252"/>
              <a:gd name="connsiteX3" fmla="*/ 0 w 6056899"/>
              <a:gd name="connsiteY3" fmla="*/ 1245252 h 1245252"/>
              <a:gd name="connsiteX4" fmla="*/ 0 w 6056899"/>
              <a:gd name="connsiteY4" fmla="*/ 0 h 1245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6899" h="1245252">
                <a:moveTo>
                  <a:pt x="0" y="0"/>
                </a:moveTo>
                <a:lnTo>
                  <a:pt x="6056899" y="0"/>
                </a:lnTo>
                <a:lnTo>
                  <a:pt x="6056899" y="1245252"/>
                </a:lnTo>
                <a:lnTo>
                  <a:pt x="0" y="1245252"/>
                </a:lnTo>
                <a:lnTo>
                  <a:pt x="0" y="0"/>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2266950">
              <a:lnSpc>
                <a:spcPct val="90000"/>
              </a:lnSpc>
              <a:spcBef>
                <a:spcPct val="0"/>
              </a:spcBef>
              <a:spcAft>
                <a:spcPct val="35000"/>
              </a:spcAft>
            </a:pPr>
            <a:r>
              <a:rPr lang="en-US" sz="5100" dirty="0" smtClean="0"/>
              <a:t>Tes</a:t>
            </a:r>
            <a:r>
              <a:rPr lang="en-US" sz="5100" kern="1200" dirty="0" smtClean="0"/>
              <a:t>t-</a:t>
            </a:r>
            <a:r>
              <a:rPr lang="en-US" sz="5100" kern="1200" dirty="0" err="1" smtClean="0"/>
              <a:t>TargetResource</a:t>
            </a:r>
            <a:r>
              <a:rPr lang="en-US" sz="5100" kern="1200" dirty="0" smtClean="0"/>
              <a:t> </a:t>
            </a:r>
            <a:endParaRPr lang="en-GB" sz="5100" kern="1200" dirty="0"/>
          </a:p>
        </p:txBody>
      </p:sp>
    </p:spTree>
    <p:extLst>
      <p:ext uri="{BB962C8B-B14F-4D97-AF65-F5344CB8AC3E}">
        <p14:creationId xmlns:p14="http://schemas.microsoft.com/office/powerpoint/2010/main" val="7789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38200" y="1690688"/>
            <a:ext cx="10515600" cy="4493538"/>
          </a:xfrm>
          <a:prstGeom prst="rect">
            <a:avLst/>
          </a:prstGeom>
          <a:solidFill>
            <a:schemeClr val="bg1">
              <a:lumMod val="85000"/>
            </a:schemeClr>
          </a:solidFill>
        </p:spPr>
        <p:txBody>
          <a:bodyPr wrap="square" rtlCol="0">
            <a:spAutoFit/>
          </a:bodyPr>
          <a:lstStyle/>
          <a:p>
            <a:r>
              <a:rPr lang="en-GB" sz="1100" dirty="0">
                <a:latin typeface="Courier New" panose="02070309020205020404" pitchFamily="49" charset="0"/>
                <a:cs typeface="Courier New" panose="02070309020205020404" pitchFamily="49" charset="0"/>
              </a:rPr>
              <a:t>#This creates the definition for the resource</a:t>
            </a:r>
          </a:p>
          <a:p>
            <a:r>
              <a:rPr lang="en-GB" sz="1100" dirty="0" smtClean="0">
                <a:latin typeface="Courier New" panose="02070309020205020404" pitchFamily="49" charset="0"/>
                <a:cs typeface="Courier New" panose="02070309020205020404" pitchFamily="49" charset="0"/>
              </a:rPr>
              <a:t>#</a:t>
            </a:r>
            <a:r>
              <a:rPr lang="en-GB" sz="1100" dirty="0">
                <a:latin typeface="Courier New" panose="02070309020205020404" pitchFamily="49" charset="0"/>
                <a:cs typeface="Courier New" panose="02070309020205020404" pitchFamily="49" charset="0"/>
              </a:rPr>
              <a:t>The share to create</a:t>
            </a:r>
          </a:p>
          <a:p>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 New-</a:t>
            </a:r>
            <a:r>
              <a:rPr lang="en-GB" sz="1100" dirty="0" err="1">
                <a:latin typeface="Courier New" panose="02070309020205020404" pitchFamily="49" charset="0"/>
                <a:cs typeface="Courier New" panose="02070309020205020404" pitchFamily="49" charset="0"/>
              </a:rPr>
              <a:t>xDscResourceProperty</a:t>
            </a:r>
            <a:r>
              <a:rPr lang="en-GB" sz="1100" dirty="0">
                <a:latin typeface="Courier New" panose="02070309020205020404" pitchFamily="49" charset="0"/>
                <a:cs typeface="Courier New" panose="02070309020205020404" pitchFamily="49" charset="0"/>
              </a:rPr>
              <a:t> -Name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-Type String -Attribute Key</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#The path where the folder that maps to the share should be created</a:t>
            </a:r>
          </a:p>
          <a:p>
            <a:r>
              <a:rPr lang="en-GB" sz="1100" dirty="0">
                <a:latin typeface="Courier New" panose="02070309020205020404" pitchFamily="49" charset="0"/>
                <a:cs typeface="Courier New" panose="02070309020205020404" pitchFamily="49" charset="0"/>
              </a:rPr>
              <a:t>$Path      = New-</a:t>
            </a:r>
            <a:r>
              <a:rPr lang="en-GB" sz="1100" dirty="0" err="1">
                <a:latin typeface="Courier New" panose="02070309020205020404" pitchFamily="49" charset="0"/>
                <a:cs typeface="Courier New" panose="02070309020205020404" pitchFamily="49" charset="0"/>
              </a:rPr>
              <a:t>xDscResourceProperty</a:t>
            </a:r>
            <a:r>
              <a:rPr lang="en-GB" sz="1100" dirty="0">
                <a:latin typeface="Courier New" panose="02070309020205020404" pitchFamily="49" charset="0"/>
                <a:cs typeface="Courier New" panose="02070309020205020404" pitchFamily="49" charset="0"/>
              </a:rPr>
              <a:t> -Name Path -Type String -Attribute Required</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#Identify if the action is to create the share or remove the share (i.e. should it be present </a:t>
            </a:r>
            <a:r>
              <a:rPr lang="en-GB" sz="1100" dirty="0" smtClean="0">
                <a:latin typeface="Courier New" panose="02070309020205020404" pitchFamily="49" charset="0"/>
                <a:cs typeface="Courier New" panose="02070309020205020404" pitchFamily="49" charset="0"/>
              </a:rPr>
              <a:t>or </a:t>
            </a:r>
            <a:r>
              <a:rPr lang="en-GB" sz="1100" dirty="0">
                <a:latin typeface="Courier New" panose="02070309020205020404" pitchFamily="49" charset="0"/>
                <a:cs typeface="Courier New" panose="02070309020205020404" pitchFamily="49" charset="0"/>
              </a:rPr>
              <a:t>absent)</a:t>
            </a:r>
          </a:p>
          <a:p>
            <a:r>
              <a:rPr lang="en-GB" sz="1100" dirty="0">
                <a:latin typeface="Courier New" panose="02070309020205020404" pitchFamily="49" charset="0"/>
                <a:cs typeface="Courier New" panose="02070309020205020404" pitchFamily="49" charset="0"/>
              </a:rPr>
              <a:t>$Ensure    = New-</a:t>
            </a:r>
            <a:r>
              <a:rPr lang="en-GB" sz="1100" dirty="0" err="1">
                <a:latin typeface="Courier New" panose="02070309020205020404" pitchFamily="49" charset="0"/>
                <a:cs typeface="Courier New" panose="02070309020205020404" pitchFamily="49" charset="0"/>
              </a:rPr>
              <a:t>xDscResourceProperty</a:t>
            </a:r>
            <a:r>
              <a:rPr lang="en-GB" sz="1100" dirty="0">
                <a:latin typeface="Courier New" panose="02070309020205020404" pitchFamily="49" charset="0"/>
                <a:cs typeface="Courier New" panose="02070309020205020404" pitchFamily="49" charset="0"/>
              </a:rPr>
              <a:t> -Name Ensure -Type String -Attribute Write -</a:t>
            </a:r>
            <a:r>
              <a:rPr lang="en-GB" sz="1100" dirty="0" err="1">
                <a:latin typeface="Courier New" panose="02070309020205020404" pitchFamily="49" charset="0"/>
                <a:cs typeface="Courier New" panose="02070309020205020404" pitchFamily="49" charset="0"/>
              </a:rPr>
              <a:t>ValidateSet</a:t>
            </a:r>
            <a:r>
              <a:rPr lang="en-GB" sz="1100" dirty="0">
                <a:latin typeface="Courier New" panose="02070309020205020404" pitchFamily="49" charset="0"/>
                <a:cs typeface="Courier New" panose="02070309020205020404" pitchFamily="49" charset="0"/>
              </a:rPr>
              <a:t> "Present", "Absent"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#An array of users who should have full access</a:t>
            </a:r>
          </a:p>
          <a:p>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FullAccessUsers</a:t>
            </a:r>
            <a:r>
              <a:rPr lang="en-GB" sz="1100" dirty="0">
                <a:latin typeface="Courier New" panose="02070309020205020404" pitchFamily="49" charset="0"/>
                <a:cs typeface="Courier New" panose="02070309020205020404" pitchFamily="49" charset="0"/>
              </a:rPr>
              <a:t>      = New-</a:t>
            </a:r>
            <a:r>
              <a:rPr lang="en-GB" sz="1100" dirty="0" err="1">
                <a:latin typeface="Courier New" panose="02070309020205020404" pitchFamily="49" charset="0"/>
                <a:cs typeface="Courier New" panose="02070309020205020404" pitchFamily="49" charset="0"/>
              </a:rPr>
              <a:t>xDscResourceProperty</a:t>
            </a:r>
            <a:r>
              <a:rPr lang="en-GB" sz="1100" dirty="0">
                <a:latin typeface="Courier New" panose="02070309020205020404" pitchFamily="49" charset="0"/>
                <a:cs typeface="Courier New" panose="02070309020205020404" pitchFamily="49" charset="0"/>
              </a:rPr>
              <a:t> -Name </a:t>
            </a:r>
            <a:r>
              <a:rPr lang="en-GB" sz="1100" dirty="0" err="1">
                <a:latin typeface="Courier New" panose="02070309020205020404" pitchFamily="49" charset="0"/>
                <a:cs typeface="Courier New" panose="02070309020205020404" pitchFamily="49" charset="0"/>
              </a:rPr>
              <a:t>FullAccessUsers</a:t>
            </a:r>
            <a:r>
              <a:rPr lang="en-GB" sz="1100" dirty="0">
                <a:latin typeface="Courier New" panose="02070309020205020404" pitchFamily="49" charset="0"/>
                <a:cs typeface="Courier New" panose="02070309020205020404" pitchFamily="49" charset="0"/>
              </a:rPr>
              <a:t> -Type String[] -Attribute Write</a:t>
            </a:r>
          </a:p>
          <a:p>
            <a:endParaRPr lang="en-GB" sz="1100" dirty="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a:t>
            </a:r>
            <a:r>
              <a:rPr lang="en-GB" sz="1100" dirty="0">
                <a:latin typeface="Courier New" panose="02070309020205020404" pitchFamily="49" charset="0"/>
                <a:cs typeface="Courier New" panose="02070309020205020404" pitchFamily="49" charset="0"/>
              </a:rPr>
              <a:t>Create the actual resource</a:t>
            </a:r>
          </a:p>
          <a:p>
            <a:r>
              <a:rPr lang="en-GB" sz="1100" dirty="0">
                <a:latin typeface="Courier New" panose="02070309020205020404" pitchFamily="49" charset="0"/>
                <a:cs typeface="Courier New" panose="02070309020205020404" pitchFamily="49" charset="0"/>
              </a:rPr>
              <a:t>New-</a:t>
            </a:r>
            <a:r>
              <a:rPr lang="en-GB" sz="1100" dirty="0" err="1">
                <a:latin typeface="Courier New" panose="02070309020205020404" pitchFamily="49" charset="0"/>
                <a:cs typeface="Courier New" panose="02070309020205020404" pitchFamily="49" charset="0"/>
              </a:rPr>
              <a:t>xDscResource</a:t>
            </a:r>
            <a:r>
              <a:rPr lang="en-GB" sz="1100" dirty="0">
                <a:latin typeface="Courier New" panose="02070309020205020404" pitchFamily="49" charset="0"/>
                <a:cs typeface="Courier New" panose="02070309020205020404" pitchFamily="49" charset="0"/>
              </a:rPr>
              <a:t> -Name </a:t>
            </a:r>
            <a:r>
              <a:rPr lang="en-GB" sz="1100" dirty="0" err="1">
                <a:latin typeface="Courier New" panose="02070309020205020404" pitchFamily="49" charset="0"/>
                <a:cs typeface="Courier New" panose="02070309020205020404" pitchFamily="49" charset="0"/>
              </a:rPr>
              <a:t>VSAR_cCreateFileShare</a:t>
            </a:r>
            <a:r>
              <a:rPr lang="en-GB" sz="1100" dirty="0">
                <a:latin typeface="Courier New" panose="02070309020205020404" pitchFamily="49" charset="0"/>
                <a:cs typeface="Courier New" panose="02070309020205020404" pitchFamily="49" charset="0"/>
              </a:rPr>
              <a:t> -Property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$Path, $Ensure -Path 'C:\Program Files\</a:t>
            </a:r>
            <a:r>
              <a:rPr lang="en-GB" sz="1100" dirty="0" err="1">
                <a:latin typeface="Courier New" panose="02070309020205020404" pitchFamily="49" charset="0"/>
                <a:cs typeface="Courier New" panose="02070309020205020404" pitchFamily="49" charset="0"/>
              </a:rPr>
              <a:t>WindowsPowerShell</a:t>
            </a:r>
            <a:r>
              <a:rPr lang="en-GB" sz="1100" dirty="0">
                <a:latin typeface="Courier New" panose="02070309020205020404" pitchFamily="49" charset="0"/>
                <a:cs typeface="Courier New" panose="02070309020205020404" pitchFamily="49" charset="0"/>
              </a:rPr>
              <a:t>\Modules\</a:t>
            </a:r>
            <a:r>
              <a:rPr lang="en-GB" sz="1100" dirty="0" err="1">
                <a:latin typeface="Courier New" panose="02070309020205020404" pitchFamily="49" charset="0"/>
                <a:cs typeface="Courier New" panose="02070309020205020404" pitchFamily="49" charset="0"/>
              </a:rPr>
              <a:t>VSAR_cFileShare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FriendlyName</a:t>
            </a:r>
            <a:r>
              <a:rPr lang="en-GB" sz="1100" dirty="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VSAR_cCreateFileShare</a:t>
            </a:r>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b="1" dirty="0"/>
              <a:t>Generating the initial outline</a:t>
            </a:r>
            <a:endParaRPr lang="en-GB" b="1" dirty="0"/>
          </a:p>
        </p:txBody>
      </p:sp>
    </p:spTree>
    <p:extLst>
      <p:ext uri="{BB962C8B-B14F-4D97-AF65-F5344CB8AC3E}">
        <p14:creationId xmlns:p14="http://schemas.microsoft.com/office/powerpoint/2010/main" val="413707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Generating the initial outline</a:t>
            </a:r>
            <a:endParaRPr lang="en-GB" b="1" dirty="0"/>
          </a:p>
        </p:txBody>
      </p:sp>
      <p:sp>
        <p:nvSpPr>
          <p:cNvPr id="3" name="Content Placeholder 2"/>
          <p:cNvSpPr>
            <a:spLocks noGrp="1"/>
          </p:cNvSpPr>
          <p:nvPr>
            <p:ph idx="1"/>
          </p:nvPr>
        </p:nvSpPr>
        <p:spPr/>
        <p:txBody>
          <a:bodyPr>
            <a:normAutofit/>
          </a:bodyPr>
          <a:lstStyle/>
          <a:p>
            <a:pPr marL="0" indent="0">
              <a:buNone/>
            </a:pPr>
            <a:r>
              <a:rPr lang="en-US" dirty="0" err="1"/>
              <a:t>WindowsPowerShell</a:t>
            </a:r>
            <a:r>
              <a:rPr lang="en-US" dirty="0"/>
              <a:t> (folder</a:t>
            </a:r>
            <a:r>
              <a:rPr lang="en-US" dirty="0" smtClean="0"/>
              <a:t>)</a:t>
            </a:r>
          </a:p>
          <a:p>
            <a:pPr marL="0" indent="0">
              <a:buNone/>
            </a:pPr>
            <a:r>
              <a:rPr lang="en-US" dirty="0" smtClean="0"/>
              <a:t>    </a:t>
            </a:r>
            <a:r>
              <a:rPr lang="en-US" dirty="0"/>
              <a:t>Modules (folder)</a:t>
            </a:r>
            <a:endParaRPr lang="en-GB" dirty="0"/>
          </a:p>
          <a:p>
            <a:pPr marL="0" indent="0">
              <a:buNone/>
            </a:pPr>
            <a:r>
              <a:rPr lang="en-US" dirty="0"/>
              <a:t>        </a:t>
            </a:r>
            <a:r>
              <a:rPr lang="en-US" dirty="0" err="1"/>
              <a:t>VSAR_cFileShare</a:t>
            </a:r>
            <a:r>
              <a:rPr lang="en-US" dirty="0"/>
              <a:t> (folder)</a:t>
            </a:r>
            <a:endParaRPr lang="en-GB" dirty="0"/>
          </a:p>
          <a:p>
            <a:pPr marL="0" indent="0">
              <a:buNone/>
            </a:pPr>
            <a:r>
              <a:rPr lang="en-US" dirty="0"/>
              <a:t>            </a:t>
            </a:r>
            <a:r>
              <a:rPr lang="en-US" dirty="0" err="1"/>
              <a:t>DSCResources</a:t>
            </a:r>
            <a:r>
              <a:rPr lang="en-US" dirty="0"/>
              <a:t> (folder)</a:t>
            </a:r>
            <a:endParaRPr lang="en-GB" dirty="0"/>
          </a:p>
          <a:p>
            <a:pPr marL="0" indent="0">
              <a:buNone/>
            </a:pPr>
            <a:r>
              <a:rPr lang="en-US" dirty="0"/>
              <a:t>                </a:t>
            </a:r>
            <a:r>
              <a:rPr lang="en-US" dirty="0" err="1"/>
              <a:t>VSAR_cCreateFileShare</a:t>
            </a:r>
            <a:r>
              <a:rPr lang="en-US" dirty="0"/>
              <a:t> (folder)</a:t>
            </a:r>
            <a:endParaRPr lang="en-GB" dirty="0"/>
          </a:p>
          <a:p>
            <a:pPr marL="0" indent="0">
              <a:buNone/>
            </a:pPr>
            <a:r>
              <a:rPr lang="en-US" dirty="0"/>
              <a:t>                    VSAR_cCreateFileShare.psm1 (file)</a:t>
            </a:r>
            <a:endParaRPr lang="en-GB" dirty="0"/>
          </a:p>
          <a:p>
            <a:pPr marL="0" indent="0">
              <a:buNone/>
            </a:pPr>
            <a:r>
              <a:rPr lang="en-US" dirty="0"/>
              <a:t>                    </a:t>
            </a:r>
            <a:r>
              <a:rPr lang="en-US" dirty="0" err="1"/>
              <a:t>VSAR_cCreateFileShare.schema.mof</a:t>
            </a:r>
            <a:r>
              <a:rPr lang="en-US" dirty="0"/>
              <a:t> (file</a:t>
            </a:r>
            <a:r>
              <a:rPr lang="en-US" dirty="0" smtClean="0"/>
              <a:t>)</a:t>
            </a:r>
            <a:endParaRPr lang="en-GB" dirty="0"/>
          </a:p>
        </p:txBody>
      </p:sp>
      <p:sp>
        <p:nvSpPr>
          <p:cNvPr id="5" name="Rounded Rectangle 4"/>
          <p:cNvSpPr/>
          <p:nvPr/>
        </p:nvSpPr>
        <p:spPr>
          <a:xfrm>
            <a:off x="1512277" y="1690688"/>
            <a:ext cx="8534400" cy="3866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smtClean="0"/>
              <a:t>WARNING</a:t>
            </a:r>
          </a:p>
          <a:p>
            <a:pPr algn="ctr"/>
            <a:endParaRPr lang="en-GB" b="1" dirty="0" smtClean="0"/>
          </a:p>
          <a:p>
            <a:pPr algn="ctr"/>
            <a:r>
              <a:rPr lang="en-GB" dirty="0" err="1" smtClean="0"/>
              <a:t>xDscResourceDesigner</a:t>
            </a:r>
            <a:r>
              <a:rPr lang="en-GB" dirty="0" smtClean="0"/>
              <a:t> should </a:t>
            </a:r>
            <a:r>
              <a:rPr lang="en-GB" dirty="0"/>
              <a:t>have output one additional file named VSAR_cFileShare.psd1 in the </a:t>
            </a:r>
            <a:r>
              <a:rPr lang="en-GB" dirty="0" err="1"/>
              <a:t>VSAR_cFileShare</a:t>
            </a:r>
            <a:r>
              <a:rPr lang="en-GB" dirty="0"/>
              <a:t> folder.</a:t>
            </a:r>
          </a:p>
          <a:p>
            <a:pPr algn="ctr"/>
            <a:endParaRPr lang="en-GB" dirty="0"/>
          </a:p>
          <a:p>
            <a:pPr algn="ctr"/>
            <a:r>
              <a:rPr lang="en-GB" dirty="0"/>
              <a:t>To generate this, execute the following PowerShell command</a:t>
            </a:r>
            <a:r>
              <a:rPr lang="en-GB" dirty="0" smtClean="0"/>
              <a:t>:</a:t>
            </a:r>
          </a:p>
          <a:p>
            <a:pPr algn="ctr"/>
            <a:endParaRPr lang="en-GB" dirty="0"/>
          </a:p>
          <a:p>
            <a:pPr algn="ctr"/>
            <a:endParaRPr lang="en-GB" dirty="0"/>
          </a:p>
          <a:p>
            <a:r>
              <a:rPr lang="en-GB" i="1" dirty="0"/>
              <a:t>New-</a:t>
            </a:r>
            <a:r>
              <a:rPr lang="en-GB" i="1" dirty="0" err="1"/>
              <a:t>ModuleManifest</a:t>
            </a:r>
            <a:r>
              <a:rPr lang="en-GB" i="1" dirty="0"/>
              <a:t> –Path “C:\Program Files\</a:t>
            </a:r>
            <a:r>
              <a:rPr lang="en-GB" i="1" dirty="0" err="1"/>
              <a:t>WindowsPowerShell</a:t>
            </a:r>
            <a:r>
              <a:rPr lang="en-GB" i="1" dirty="0"/>
              <a:t>\Modules\</a:t>
            </a:r>
            <a:r>
              <a:rPr lang="en-GB" i="1" dirty="0" err="1"/>
              <a:t>VSAR_cFileShare</a:t>
            </a:r>
            <a:r>
              <a:rPr lang="en-GB" i="1" dirty="0"/>
              <a:t>\VSAR_cFileShare.psd1”</a:t>
            </a:r>
          </a:p>
        </p:txBody>
      </p:sp>
    </p:spTree>
    <p:extLst>
      <p:ext uri="{BB962C8B-B14F-4D97-AF65-F5344CB8AC3E}">
        <p14:creationId xmlns:p14="http://schemas.microsoft.com/office/powerpoint/2010/main" val="34726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38200" y="1702411"/>
            <a:ext cx="5187462" cy="4662815"/>
          </a:xfrm>
          <a:prstGeom prst="rect">
            <a:avLst/>
          </a:prstGeom>
          <a:solidFill>
            <a:schemeClr val="bg1">
              <a:lumMod val="85000"/>
            </a:schemeClr>
          </a:solidFill>
        </p:spPr>
        <p:txBody>
          <a:bodyPr wrap="square" rtlCol="0">
            <a:spAutoFit/>
          </a:bodyPr>
          <a:lstStyle/>
          <a:p>
            <a:r>
              <a:rPr lang="en-CA" sz="1100" dirty="0" smtClean="0">
                <a:latin typeface="Courier New" panose="02070309020205020404" pitchFamily="49" charset="0"/>
                <a:cs typeface="Courier New" panose="02070309020205020404" pitchFamily="49" charset="0"/>
              </a:rPr>
              <a:t>function Get-</a:t>
            </a:r>
            <a:r>
              <a:rPr lang="en-CA" sz="1100" dirty="0" err="1" smtClean="0">
                <a:latin typeface="Courier New" panose="02070309020205020404" pitchFamily="49" charset="0"/>
                <a:cs typeface="Courier New" panose="02070309020205020404" pitchFamily="49" charset="0"/>
              </a:rPr>
              <a:t>TargetResource</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CmdletBinding</a:t>
            </a:r>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OutputType</a:t>
            </a:r>
            <a:r>
              <a:rPr lang="en-CA" sz="1100" dirty="0" smtClean="0">
                <a:latin typeface="Courier New" panose="02070309020205020404" pitchFamily="49" charset="0"/>
                <a:cs typeface="Courier New" panose="02070309020205020404" pitchFamily="49" charset="0"/>
              </a:rPr>
              <a:t>([</a:t>
            </a:r>
            <a:r>
              <a:rPr lang="en-CA" sz="1100" dirty="0" err="1" smtClean="0">
                <a:latin typeface="Courier New" panose="02070309020205020404" pitchFamily="49" charset="0"/>
                <a:cs typeface="Courier New" panose="02070309020205020404" pitchFamily="49" charset="0"/>
              </a:rPr>
              <a:t>System.Collections.Hashtable</a:t>
            </a:r>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param</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[parameter(Mandatory = $true)]</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System.String</a:t>
            </a:r>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ShareName</a:t>
            </a:r>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[parameter(Mandatory = $true)]</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System.String</a:t>
            </a:r>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$Path</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#Temporary variable to store the results of the file share check</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shareInfo</a:t>
            </a:r>
            <a:r>
              <a:rPr lang="en-CA" sz="1100" dirty="0" smtClean="0">
                <a:latin typeface="Courier New" panose="02070309020205020404" pitchFamily="49" charset="0"/>
                <a:cs typeface="Courier New" panose="02070309020205020404" pitchFamily="49" charset="0"/>
              </a:rPr>
              <a:t> = $null</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Write-Verbose -Message "Checking if the file share $</a:t>
            </a:r>
            <a:r>
              <a:rPr lang="en-CA" sz="1100" dirty="0" err="1" smtClean="0">
                <a:latin typeface="Courier New" panose="02070309020205020404" pitchFamily="49" charset="0"/>
                <a:cs typeface="Courier New" panose="02070309020205020404" pitchFamily="49" charset="0"/>
              </a:rPr>
              <a:t>ShareName</a:t>
            </a:r>
            <a:r>
              <a:rPr lang="en-CA" sz="1100" dirty="0" smtClean="0">
                <a:latin typeface="Courier New" panose="02070309020205020404" pitchFamily="49" charset="0"/>
                <a:cs typeface="Courier New" panose="02070309020205020404" pitchFamily="49" charset="0"/>
              </a:rPr>
              <a:t> exists..."</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#If the share exists, it will return an object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shareInfo</a:t>
            </a:r>
            <a:r>
              <a:rPr lang="en-CA" sz="1100" dirty="0" smtClean="0">
                <a:latin typeface="Courier New" panose="02070309020205020404" pitchFamily="49" charset="0"/>
                <a:cs typeface="Courier New" panose="02070309020205020404" pitchFamily="49" charset="0"/>
              </a:rPr>
              <a:t> = Get-</a:t>
            </a:r>
            <a:r>
              <a:rPr lang="en-CA" sz="1100" dirty="0" err="1" smtClean="0">
                <a:latin typeface="Courier New" panose="02070309020205020404" pitchFamily="49" charset="0"/>
                <a:cs typeface="Courier New" panose="02070309020205020404" pitchFamily="49" charset="0"/>
              </a:rPr>
              <a:t>SmbShare</a:t>
            </a:r>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ShareName</a:t>
            </a:r>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ErrorAction</a:t>
            </a:r>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SilentlyContinue</a:t>
            </a:r>
            <a:endParaRPr lang="en-GB" sz="1100" dirty="0" smtClean="0">
              <a:latin typeface="Courier New" panose="02070309020205020404" pitchFamily="49" charset="0"/>
              <a:cs typeface="Courier New" panose="02070309020205020404" pitchFamily="49" charset="0"/>
            </a:endParaRPr>
          </a:p>
          <a:p>
            <a:r>
              <a:rPr lang="en-CA" sz="1100" dirty="0" smtClean="0"/>
              <a:t>    </a:t>
            </a:r>
          </a:p>
          <a:p>
            <a:endParaRPr lang="en-GB"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b="1" dirty="0" smtClean="0"/>
              <a:t>Implement </a:t>
            </a:r>
            <a:r>
              <a:rPr lang="en-CA" dirty="0" smtClean="0"/>
              <a:t>Get-</a:t>
            </a:r>
            <a:r>
              <a:rPr lang="en-CA" dirty="0" err="1" smtClean="0"/>
              <a:t>TargetResource</a:t>
            </a:r>
            <a:endParaRPr lang="en-GB" b="1" dirty="0"/>
          </a:p>
        </p:txBody>
      </p:sp>
      <p:sp>
        <p:nvSpPr>
          <p:cNvPr id="6" name="TextBox 5"/>
          <p:cNvSpPr txBox="1"/>
          <p:nvPr/>
        </p:nvSpPr>
        <p:spPr>
          <a:xfrm>
            <a:off x="6224954" y="1702411"/>
            <a:ext cx="5369169" cy="4662815"/>
          </a:xfrm>
          <a:prstGeom prst="rect">
            <a:avLst/>
          </a:prstGeom>
          <a:solidFill>
            <a:schemeClr val="bg1">
              <a:lumMod val="85000"/>
            </a:schemeClr>
          </a:solidFill>
        </p:spPr>
        <p:txBody>
          <a:bodyPr wrap="square" rtlCol="0">
            <a:spAutoFit/>
          </a:bodyPr>
          <a:lstStyle/>
          <a:p>
            <a:r>
              <a:rPr lang="en-CA" sz="1100" dirty="0" smtClean="0">
                <a:latin typeface="Courier New" panose="02070309020205020404" pitchFamily="49" charset="0"/>
                <a:cs typeface="Courier New" panose="02070309020205020404" pitchFamily="49" charset="0"/>
              </a:rPr>
              <a:t> </a:t>
            </a:r>
          </a:p>
          <a:p>
            <a:endParaRPr lang="en-CA"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if ($</a:t>
            </a:r>
            <a:r>
              <a:rPr lang="en-CA" sz="1100" dirty="0" err="1" smtClean="0">
                <a:latin typeface="Courier New" panose="02070309020205020404" pitchFamily="49" charset="0"/>
                <a:cs typeface="Courier New" panose="02070309020205020404" pitchFamily="49" charset="0"/>
              </a:rPr>
              <a:t>shareInfo</a:t>
            </a:r>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Write-Verbose -Message "File share exists."</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#If no exception, then the share exists</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ensureResult</a:t>
            </a:r>
            <a:r>
              <a:rPr lang="en-CA" sz="1100" dirty="0" smtClean="0">
                <a:latin typeface="Courier New" panose="02070309020205020404" pitchFamily="49" charset="0"/>
                <a:cs typeface="Courier New" panose="02070309020205020404" pitchFamily="49" charset="0"/>
              </a:rPr>
              <a:t> = "Present"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else</a:t>
            </a: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Write-Verbose -Message "File share does not exist."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#The share doesn't exist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ensureResult</a:t>
            </a:r>
            <a:r>
              <a:rPr lang="en-CA" sz="1100" dirty="0" smtClean="0">
                <a:latin typeface="Courier New" panose="02070309020205020404" pitchFamily="49" charset="0"/>
                <a:cs typeface="Courier New" panose="02070309020205020404" pitchFamily="49" charset="0"/>
              </a:rPr>
              <a:t> = "Absent"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Write-Verbose -Message "Creating </a:t>
            </a:r>
            <a:r>
              <a:rPr lang="en-CA" sz="1100" dirty="0" err="1" smtClean="0">
                <a:latin typeface="Courier New" panose="02070309020205020404" pitchFamily="49" charset="0"/>
                <a:cs typeface="Courier New" panose="02070309020205020404" pitchFamily="49" charset="0"/>
              </a:rPr>
              <a:t>hashtable</a:t>
            </a:r>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returnValue</a:t>
            </a:r>
            <a:r>
              <a:rPr lang="en-CA" sz="1100" dirty="0" smtClean="0">
                <a:latin typeface="Courier New" panose="02070309020205020404" pitchFamily="49" charset="0"/>
                <a:cs typeface="Courier New" panose="02070309020205020404" pitchFamily="49" charset="0"/>
              </a:rPr>
              <a:t> =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ShareName</a:t>
            </a:r>
            <a:r>
              <a:rPr lang="en-CA" sz="1100" dirty="0" smtClean="0">
                <a:latin typeface="Courier New" panose="02070309020205020404" pitchFamily="49" charset="0"/>
                <a:cs typeface="Courier New" panose="02070309020205020404" pitchFamily="49" charset="0"/>
              </a:rPr>
              <a:t> = $</a:t>
            </a:r>
            <a:r>
              <a:rPr lang="en-CA" sz="1100" dirty="0" err="1" smtClean="0">
                <a:latin typeface="Courier New" panose="02070309020205020404" pitchFamily="49" charset="0"/>
                <a:cs typeface="Courier New" panose="02070309020205020404" pitchFamily="49" charset="0"/>
              </a:rPr>
              <a:t>ShareName</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Path = $Path</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Ensure = $</a:t>
            </a:r>
            <a:r>
              <a:rPr lang="en-CA" sz="1100" dirty="0" err="1" smtClean="0">
                <a:latin typeface="Courier New" panose="02070309020205020404" pitchFamily="49" charset="0"/>
                <a:cs typeface="Courier New" panose="02070309020205020404" pitchFamily="49" charset="0"/>
              </a:rPr>
              <a:t>ensureResult</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returnValue</a:t>
            </a:r>
            <a:endParaRPr lang="en-GB" sz="1100" dirty="0" smtClean="0">
              <a:latin typeface="Courier New" panose="02070309020205020404" pitchFamily="49" charset="0"/>
              <a:cs typeface="Courier New" panose="02070309020205020404" pitchFamily="49" charset="0"/>
            </a:endParaRPr>
          </a:p>
          <a:p>
            <a:r>
              <a:rPr lang="en-CA" sz="1100" dirty="0" smtClean="0">
                <a:latin typeface="Courier New" panose="02070309020205020404" pitchFamily="49" charset="0"/>
                <a:cs typeface="Courier New" panose="02070309020205020404" pitchFamily="49" charset="0"/>
              </a:rPr>
              <a:t>}</a:t>
            </a:r>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09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62354" y="1702411"/>
            <a:ext cx="5281246" cy="4662815"/>
          </a:xfrm>
          <a:prstGeom prst="rect">
            <a:avLst/>
          </a:prstGeom>
          <a:solidFill>
            <a:schemeClr val="bg1">
              <a:lumMod val="85000"/>
            </a:schemeClr>
          </a:solidFill>
        </p:spPr>
        <p:txBody>
          <a:bodyPr wrap="square" rtlCol="0">
            <a:spAutoFit/>
          </a:bodyPr>
          <a:lstStyle/>
          <a:p>
            <a:r>
              <a:rPr lang="en-GB" sz="1100" dirty="0">
                <a:latin typeface="Courier New" panose="02070309020205020404" pitchFamily="49" charset="0"/>
                <a:cs typeface="Courier New" panose="02070309020205020404" pitchFamily="49" charset="0"/>
              </a:rPr>
              <a:t>function Set-</a:t>
            </a:r>
            <a:r>
              <a:rPr lang="en-GB" sz="1100" dirty="0" err="1">
                <a:latin typeface="Courier New" panose="02070309020205020404" pitchFamily="49" charset="0"/>
                <a:cs typeface="Courier New" panose="02070309020205020404" pitchFamily="49" charset="0"/>
              </a:rPr>
              <a:t>TargetResource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CmdletBinding</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param</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[parameter(Mandatory = $true)]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System.String</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[parameter(Mandatory = $true)]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System.String</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$Path,</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ValidateSet</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Present","Absent</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System.String</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$Ensure</a:t>
            </a:r>
          </a:p>
          <a:p>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if($Ensure -</a:t>
            </a:r>
            <a:r>
              <a:rPr lang="en-GB" sz="1100" dirty="0" err="1">
                <a:latin typeface="Courier New" panose="02070309020205020404" pitchFamily="49" charset="0"/>
                <a:cs typeface="Courier New" panose="02070309020205020404" pitchFamily="49" charset="0"/>
              </a:rPr>
              <a:t>eq</a:t>
            </a:r>
            <a:r>
              <a:rPr lang="en-GB" sz="1100" dirty="0">
                <a:latin typeface="Courier New" panose="02070309020205020404" pitchFamily="49" charset="0"/>
                <a:cs typeface="Courier New" panose="02070309020205020404" pitchFamily="49" charset="0"/>
              </a:rPr>
              <a:t> "Present")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#Add the share</a:t>
            </a:r>
          </a:p>
          <a:p>
            <a:r>
              <a:rPr lang="en-GB" sz="1100" dirty="0">
                <a:latin typeface="Courier New" panose="02070309020205020404" pitchFamily="49" charset="0"/>
                <a:cs typeface="Courier New" panose="02070309020205020404" pitchFamily="49" charset="0"/>
              </a:rPr>
              <a:t>        Write-Verbose -Message "Creating the file share"</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Write-Verbose -Message "Checking to see if the </a:t>
            </a:r>
            <a:r>
              <a:rPr lang="en-GB" sz="1100" dirty="0" smtClean="0">
                <a:latin typeface="Courier New" panose="02070309020205020404" pitchFamily="49" charset="0"/>
                <a:cs typeface="Courier New" panose="02070309020205020404" pitchFamily="49" charset="0"/>
              </a:rPr>
              <a:t>path </a:t>
            </a:r>
            <a:r>
              <a:rPr lang="en-GB" sz="1100" dirty="0">
                <a:latin typeface="Courier New" panose="02070309020205020404" pitchFamily="49" charset="0"/>
                <a:cs typeface="Courier New" panose="02070309020205020404" pitchFamily="49" charset="0"/>
              </a:rPr>
              <a:t>exists"</a:t>
            </a:r>
          </a:p>
          <a:p>
            <a:r>
              <a:rPr lang="en-GB" sz="1100" dirty="0">
                <a:latin typeface="Courier New" panose="02070309020205020404" pitchFamily="49" charset="0"/>
                <a:cs typeface="Courier New" panose="02070309020205020404" pitchFamily="49" charset="0"/>
              </a:rPr>
              <a:t>        #Check to see if the path exists</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PathExists</a:t>
            </a:r>
            <a:r>
              <a:rPr lang="en-GB" sz="1100" dirty="0">
                <a:latin typeface="Courier New" panose="02070309020205020404" pitchFamily="49" charset="0"/>
                <a:cs typeface="Courier New" panose="02070309020205020404" pitchFamily="49" charset="0"/>
              </a:rPr>
              <a:t> = Test-Path -Path $</a:t>
            </a:r>
            <a:r>
              <a:rPr lang="en-GB" sz="1100" dirty="0" smtClean="0">
                <a:latin typeface="Courier New" panose="02070309020205020404" pitchFamily="49" charset="0"/>
                <a:cs typeface="Courier New" panose="02070309020205020404" pitchFamily="49" charset="0"/>
              </a:rPr>
              <a:t>Path</a:t>
            </a:r>
            <a:endParaRPr lang="en-GB"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b="1" dirty="0" smtClean="0"/>
              <a:t>Implement </a:t>
            </a:r>
            <a:r>
              <a:rPr lang="en-CA" dirty="0"/>
              <a:t>S</a:t>
            </a:r>
            <a:r>
              <a:rPr lang="en-CA" dirty="0" smtClean="0"/>
              <a:t>et-</a:t>
            </a:r>
            <a:r>
              <a:rPr lang="en-CA" dirty="0" err="1" smtClean="0"/>
              <a:t>TargetResource</a:t>
            </a:r>
            <a:endParaRPr lang="en-GB" b="1" dirty="0"/>
          </a:p>
        </p:txBody>
      </p:sp>
      <p:sp>
        <p:nvSpPr>
          <p:cNvPr id="6" name="TextBox 5"/>
          <p:cNvSpPr txBox="1"/>
          <p:nvPr/>
        </p:nvSpPr>
        <p:spPr>
          <a:xfrm>
            <a:off x="6096000" y="1702411"/>
            <a:ext cx="5662246" cy="4662815"/>
          </a:xfrm>
          <a:prstGeom prst="rect">
            <a:avLst/>
          </a:prstGeom>
          <a:solidFill>
            <a:schemeClr val="bg1">
              <a:lumMod val="85000"/>
            </a:schemeClr>
          </a:solidFill>
        </p:spPr>
        <p:txBody>
          <a:bodyPr wrap="square" rtlCol="0">
            <a:spAutoFit/>
          </a:bodyPr>
          <a:lstStyle/>
          <a:p>
            <a:r>
              <a:rPr lang="en-GB" sz="1100" dirty="0">
                <a:cs typeface="Courier New" panose="02070309020205020404" pitchFamily="49" charset="0"/>
              </a:rPr>
              <a:t> </a:t>
            </a:r>
            <a:endParaRPr lang="en-GB" sz="1100" dirty="0" smtClean="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if </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PathExists</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Write-Verbose "The path does not exist"</a:t>
            </a:r>
          </a:p>
          <a:p>
            <a:r>
              <a:rPr lang="en-GB" sz="1100" dirty="0">
                <a:latin typeface="Courier New" panose="02070309020205020404" pitchFamily="49" charset="0"/>
                <a:cs typeface="Courier New" panose="02070309020205020404" pitchFamily="49" charset="0"/>
              </a:rPr>
              <a:t>            Write-Verbose "Creating the path..."</a:t>
            </a:r>
          </a:p>
          <a:p>
            <a:r>
              <a:rPr lang="en-GB" sz="1100" dirty="0">
                <a:latin typeface="Courier New" panose="02070309020205020404" pitchFamily="49" charset="0"/>
                <a:cs typeface="Courier New" panose="02070309020205020404" pitchFamily="49" charset="0"/>
              </a:rPr>
              <a:t>            #Create the folder because it doesn't exist</a:t>
            </a:r>
          </a:p>
          <a:p>
            <a:r>
              <a:rPr lang="en-GB" sz="1100" dirty="0">
                <a:latin typeface="Courier New" panose="02070309020205020404" pitchFamily="49" charset="0"/>
                <a:cs typeface="Courier New" panose="02070309020205020404" pitchFamily="49" charset="0"/>
              </a:rPr>
              <a:t>            New-Item -Path $Path -</a:t>
            </a:r>
            <a:r>
              <a:rPr lang="en-GB" sz="1100" dirty="0" err="1">
                <a:latin typeface="Courier New" panose="02070309020205020404" pitchFamily="49" charset="0"/>
                <a:cs typeface="Courier New" panose="02070309020205020404" pitchFamily="49" charset="0"/>
              </a:rPr>
              <a:t>ItemType</a:t>
            </a:r>
            <a:r>
              <a:rPr lang="en-GB" sz="1100" dirty="0">
                <a:latin typeface="Courier New" panose="02070309020205020404" pitchFamily="49" charset="0"/>
                <a:cs typeface="Courier New" panose="02070309020205020404" pitchFamily="49" charset="0"/>
              </a:rPr>
              <a:t> directory</a:t>
            </a:r>
          </a:p>
          <a:p>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Write-Verbose -Message "Creating the share"</a:t>
            </a:r>
          </a:p>
          <a:p>
            <a:r>
              <a:rPr lang="en-GB" sz="1100" dirty="0">
                <a:latin typeface="Courier New" panose="02070309020205020404" pitchFamily="49" charset="0"/>
                <a:cs typeface="Courier New" panose="02070309020205020404" pitchFamily="49" charset="0"/>
              </a:rPr>
              <a:t>        #Create the share</a:t>
            </a:r>
          </a:p>
          <a:p>
            <a:r>
              <a:rPr lang="en-GB" sz="1100" dirty="0">
                <a:latin typeface="Courier New" panose="02070309020205020404" pitchFamily="49" charset="0"/>
                <a:cs typeface="Courier New" panose="02070309020205020404" pitchFamily="49" charset="0"/>
              </a:rPr>
              <a:t>        New-</a:t>
            </a:r>
            <a:r>
              <a:rPr lang="en-GB" sz="1100" dirty="0" err="1">
                <a:latin typeface="Courier New" panose="02070309020205020404" pitchFamily="49" charset="0"/>
                <a:cs typeface="Courier New" panose="02070309020205020404" pitchFamily="49" charset="0"/>
              </a:rPr>
              <a:t>SmbShare</a:t>
            </a:r>
            <a:r>
              <a:rPr lang="en-GB" sz="1100" dirty="0">
                <a:latin typeface="Courier New" panose="02070309020205020404" pitchFamily="49" charset="0"/>
                <a:cs typeface="Courier New" panose="02070309020205020404" pitchFamily="49" charset="0"/>
              </a:rPr>
              <a:t> -Name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-Path $Path</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else</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Write-Verbose -Message "Removing the file share"</a:t>
            </a:r>
          </a:p>
          <a:p>
            <a:r>
              <a:rPr lang="en-GB" sz="1100" dirty="0">
                <a:latin typeface="Courier New" panose="02070309020205020404" pitchFamily="49" charset="0"/>
                <a:cs typeface="Courier New" panose="02070309020205020404" pitchFamily="49" charset="0"/>
              </a:rPr>
              <a:t>        #Remove the share</a:t>
            </a:r>
          </a:p>
          <a:p>
            <a:r>
              <a:rPr lang="en-GB" sz="1100" dirty="0">
                <a:latin typeface="Courier New" panose="02070309020205020404" pitchFamily="49" charset="0"/>
                <a:cs typeface="Courier New" panose="02070309020205020404" pitchFamily="49" charset="0"/>
              </a:rPr>
              <a:t>        Remove-</a:t>
            </a:r>
            <a:r>
              <a:rPr lang="en-GB" sz="1100" dirty="0" err="1">
                <a:latin typeface="Courier New" panose="02070309020205020404" pitchFamily="49" charset="0"/>
                <a:cs typeface="Courier New" panose="02070309020205020404" pitchFamily="49" charset="0"/>
              </a:rPr>
              <a:t>SmbShare</a:t>
            </a:r>
            <a:r>
              <a:rPr lang="en-GB" sz="1100" dirty="0">
                <a:latin typeface="Courier New" panose="02070309020205020404" pitchFamily="49" charset="0"/>
                <a:cs typeface="Courier New" panose="02070309020205020404" pitchFamily="49" charset="0"/>
              </a:rPr>
              <a:t> -Name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-Force</a:t>
            </a:r>
          </a:p>
          <a:p>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smtClean="0">
              <a:cs typeface="Courier New" panose="02070309020205020404" pitchFamily="49" charset="0"/>
            </a:endParaRPr>
          </a:p>
          <a:p>
            <a:endParaRPr lang="en-GB" sz="1100" dirty="0" smtClean="0">
              <a:cs typeface="Courier New" panose="02070309020205020404" pitchFamily="49" charset="0"/>
            </a:endParaRPr>
          </a:p>
          <a:p>
            <a:endParaRPr lang="en-GB" sz="1100" dirty="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741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62354" y="1702411"/>
            <a:ext cx="5281246" cy="4832092"/>
          </a:xfrm>
          <a:prstGeom prst="rect">
            <a:avLst/>
          </a:prstGeom>
          <a:solidFill>
            <a:schemeClr val="bg1">
              <a:lumMod val="85000"/>
            </a:schemeClr>
          </a:solidFill>
        </p:spPr>
        <p:txBody>
          <a:bodyPr wrap="square" rtlCol="0">
            <a:spAutoFit/>
          </a:bodyPr>
          <a:lstStyle/>
          <a:p>
            <a:r>
              <a:rPr lang="en-GB" sz="1100" dirty="0" smtClean="0">
                <a:latin typeface="Courier New" panose="02070309020205020404" pitchFamily="49" charset="0"/>
                <a:cs typeface="Courier New" panose="02070309020205020404" pitchFamily="49" charset="0"/>
              </a:rPr>
              <a:t>function Test-</a:t>
            </a:r>
            <a:r>
              <a:rPr lang="en-GB" sz="1100" dirty="0" err="1" smtClean="0">
                <a:latin typeface="Courier New" panose="02070309020205020404" pitchFamily="49" charset="0"/>
                <a:cs typeface="Courier New" panose="02070309020205020404" pitchFamily="49" charset="0"/>
              </a:rPr>
              <a:t>TargetResource</a:t>
            </a:r>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CmdletBinding</a:t>
            </a:r>
            <a:r>
              <a:rPr lang="en-GB" sz="1100" dirty="0" smtClean="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OutputType</a:t>
            </a:r>
            <a:r>
              <a:rPr lang="en-GB" sz="1100" dirty="0" smtClean="0">
                <a:latin typeface="Courier New" panose="02070309020205020404" pitchFamily="49" charset="0"/>
                <a:cs typeface="Courier New" panose="02070309020205020404" pitchFamily="49" charset="0"/>
              </a:rPr>
              <a:t>([</a:t>
            </a:r>
            <a:r>
              <a:rPr lang="en-GB" sz="1100" dirty="0" err="1" smtClean="0">
                <a:latin typeface="Courier New" panose="02070309020205020404" pitchFamily="49" charset="0"/>
                <a:cs typeface="Courier New" panose="02070309020205020404" pitchFamily="49" charset="0"/>
              </a:rPr>
              <a:t>System.Boolean</a:t>
            </a:r>
            <a:r>
              <a:rPr lang="en-GB" sz="1100" dirty="0" smtClean="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param</a:t>
            </a:r>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        [parameter(Mandatory = $true)]</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System.String</a:t>
            </a:r>
            <a:r>
              <a:rPr lang="en-GB" sz="1100" dirty="0" smtClean="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ShareName</a:t>
            </a:r>
            <a:r>
              <a:rPr lang="en-GB" sz="1100" dirty="0" smtClean="0">
                <a:latin typeface="Courier New" panose="02070309020205020404" pitchFamily="49" charset="0"/>
                <a:cs typeface="Courier New" panose="02070309020205020404" pitchFamily="49" charset="0"/>
              </a:rPr>
              <a:t>,</a:t>
            </a:r>
          </a:p>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[parameter(Mandatory = $true)]</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System.String</a:t>
            </a:r>
            <a:r>
              <a:rPr lang="en-GB" sz="1100" dirty="0" smtClean="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$Path,</a:t>
            </a:r>
          </a:p>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ValidateSet</a:t>
            </a:r>
            <a:r>
              <a:rPr lang="en-GB" sz="1100" dirty="0" smtClean="0">
                <a:latin typeface="Courier New" panose="02070309020205020404" pitchFamily="49" charset="0"/>
                <a:cs typeface="Courier New" panose="02070309020205020404" pitchFamily="49" charset="0"/>
              </a:rPr>
              <a:t>("</a:t>
            </a:r>
            <a:r>
              <a:rPr lang="en-GB" sz="1100" dirty="0" err="1" smtClean="0">
                <a:latin typeface="Courier New" panose="02070309020205020404" pitchFamily="49" charset="0"/>
                <a:cs typeface="Courier New" panose="02070309020205020404" pitchFamily="49" charset="0"/>
              </a:rPr>
              <a:t>Present","Absent</a:t>
            </a:r>
            <a:r>
              <a:rPr lang="en-GB" sz="1100" dirty="0" smtClean="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System.String</a:t>
            </a:r>
            <a:r>
              <a:rPr lang="en-GB" sz="1100" dirty="0" smtClean="0">
                <a:latin typeface="Courier New" panose="02070309020205020404" pitchFamily="49" charset="0"/>
                <a:cs typeface="Courier New" panose="02070309020205020404" pitchFamily="49" charset="0"/>
              </a:rPr>
              <a:t>]</a:t>
            </a:r>
          </a:p>
          <a:p>
            <a:r>
              <a:rPr lang="en-GB" sz="1100" dirty="0" smtClean="0">
                <a:latin typeface="Courier New" panose="02070309020205020404" pitchFamily="49" charset="0"/>
                <a:cs typeface="Courier New" panose="02070309020205020404" pitchFamily="49" charset="0"/>
              </a:rPr>
              <a:t>        $Ensure</a:t>
            </a:r>
          </a:p>
          <a:p>
            <a:r>
              <a:rPr lang="en-GB" sz="1100" dirty="0" smtClean="0">
                <a:latin typeface="Courier New" panose="02070309020205020404" pitchFamily="49" charset="0"/>
                <a:cs typeface="Courier New" panose="02070309020205020404" pitchFamily="49" charset="0"/>
              </a:rPr>
              <a:t>    )</a:t>
            </a:r>
          </a:p>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Write-Verbose -Message "Configuration has requested the share be $Ensure"</a:t>
            </a:r>
          </a:p>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#Initialize the return value variable</a:t>
            </a:r>
          </a:p>
          <a:p>
            <a:r>
              <a:rPr lang="en-GB" sz="1100" dirty="0" smtClean="0">
                <a:latin typeface="Courier New" panose="02070309020205020404" pitchFamily="49" charset="0"/>
                <a:cs typeface="Courier New" panose="02070309020205020404" pitchFamily="49" charset="0"/>
              </a:rPr>
              <a:t>    $</a:t>
            </a:r>
            <a:r>
              <a:rPr lang="en-GB" sz="1100" dirty="0" err="1" smtClean="0">
                <a:latin typeface="Courier New" panose="02070309020205020404" pitchFamily="49" charset="0"/>
                <a:cs typeface="Courier New" panose="02070309020205020404" pitchFamily="49" charset="0"/>
              </a:rPr>
              <a:t>returnValue</a:t>
            </a:r>
            <a:r>
              <a:rPr lang="en-GB" sz="1100" dirty="0" smtClean="0">
                <a:latin typeface="Courier New" panose="02070309020205020404" pitchFamily="49" charset="0"/>
                <a:cs typeface="Courier New" panose="02070309020205020404" pitchFamily="49" charset="0"/>
              </a:rPr>
              <a:t> = $false</a:t>
            </a:r>
            <a:br>
              <a:rPr lang="en-GB" sz="1100" dirty="0" smtClean="0">
                <a:latin typeface="Courier New" panose="02070309020205020404" pitchFamily="49" charset="0"/>
                <a:cs typeface="Courier New" panose="02070309020205020404" pitchFamily="49" charset="0"/>
              </a:rPr>
            </a:br>
            <a:endParaRPr lang="en-GB" sz="1100" dirty="0" smtClean="0">
              <a:latin typeface="Courier New" panose="02070309020205020404" pitchFamily="49" charset="0"/>
              <a:cs typeface="Courier New" panose="02070309020205020404" pitchFamily="49" charset="0"/>
            </a:endParaRPr>
          </a:p>
          <a:p>
            <a:r>
              <a:rPr lang="en-CA" sz="1100" dirty="0">
                <a:latin typeface="Courier New" panose="02070309020205020404" pitchFamily="49" charset="0"/>
                <a:cs typeface="Courier New" panose="02070309020205020404" pitchFamily="49" charset="0"/>
              </a:rPr>
              <a:t> if($Ensure -</a:t>
            </a:r>
            <a:r>
              <a:rPr lang="en-CA" sz="1100" dirty="0" err="1">
                <a:latin typeface="Courier New" panose="02070309020205020404" pitchFamily="49" charset="0"/>
                <a:cs typeface="Courier New" panose="02070309020205020404" pitchFamily="49" charset="0"/>
              </a:rPr>
              <a:t>eq</a:t>
            </a:r>
            <a:r>
              <a:rPr lang="en-CA" sz="1100" dirty="0">
                <a:latin typeface="Courier New" panose="02070309020205020404" pitchFamily="49" charset="0"/>
                <a:cs typeface="Courier New" panose="02070309020205020404" pitchFamily="49" charset="0"/>
              </a:rPr>
              <a:t> "Present")</a:t>
            </a:r>
          </a:p>
          <a:p>
            <a:r>
              <a:rPr lang="en-CA" sz="1100" dirty="0">
                <a:latin typeface="Courier New" panose="02070309020205020404" pitchFamily="49" charset="0"/>
                <a:cs typeface="Courier New" panose="02070309020205020404" pitchFamily="49" charset="0"/>
              </a:rPr>
              <a:t>  </a:t>
            </a:r>
            <a:endParaRPr lang="en-CA" sz="1100" dirty="0" smtClean="0">
              <a:latin typeface="Courier New" panose="02070309020205020404" pitchFamily="49" charset="0"/>
              <a:cs typeface="Courier New" panose="02070309020205020404" pitchFamily="49" charset="0"/>
            </a:endParaRPr>
          </a:p>
          <a:p>
            <a:endParaRPr lang="en-GB" sz="1100" dirty="0">
              <a:cs typeface="Courier New" panose="02070309020205020404" pitchFamily="49" charset="0"/>
            </a:endParaRPr>
          </a:p>
        </p:txBody>
      </p:sp>
      <p:sp>
        <p:nvSpPr>
          <p:cNvPr id="2" name="Title 1"/>
          <p:cNvSpPr>
            <a:spLocks noGrp="1"/>
          </p:cNvSpPr>
          <p:nvPr>
            <p:ph type="title"/>
          </p:nvPr>
        </p:nvSpPr>
        <p:spPr/>
        <p:txBody>
          <a:bodyPr/>
          <a:lstStyle/>
          <a:p>
            <a:r>
              <a:rPr lang="en-US" b="1" dirty="0" smtClean="0"/>
              <a:t>Implement </a:t>
            </a:r>
            <a:r>
              <a:rPr lang="en-CA" dirty="0" smtClean="0"/>
              <a:t>Test-</a:t>
            </a:r>
            <a:r>
              <a:rPr lang="en-CA" dirty="0" err="1" smtClean="0"/>
              <a:t>TargetResource</a:t>
            </a:r>
            <a:endParaRPr lang="en-GB" b="1" dirty="0"/>
          </a:p>
        </p:txBody>
      </p:sp>
      <p:sp>
        <p:nvSpPr>
          <p:cNvPr id="6" name="TextBox 5"/>
          <p:cNvSpPr txBox="1"/>
          <p:nvPr/>
        </p:nvSpPr>
        <p:spPr>
          <a:xfrm>
            <a:off x="6096000" y="1702411"/>
            <a:ext cx="5662246" cy="4832092"/>
          </a:xfrm>
          <a:prstGeom prst="rect">
            <a:avLst/>
          </a:prstGeom>
          <a:solidFill>
            <a:schemeClr val="bg1">
              <a:lumMod val="85000"/>
            </a:schemeClr>
          </a:solidFill>
        </p:spPr>
        <p:txBody>
          <a:bodyPr wrap="square" rtlCol="0">
            <a:spAutoFit/>
          </a:bodyPr>
          <a:lstStyle/>
          <a:p>
            <a:r>
              <a:rPr lang="en-CA" sz="1100" dirty="0" smtClean="0">
                <a:latin typeface="Courier New" panose="02070309020205020404" pitchFamily="49" charset="0"/>
                <a:cs typeface="Courier New" panose="02070309020205020404" pitchFamily="49" charset="0"/>
              </a:rPr>
              <a:t>     Write-Verbose </a:t>
            </a:r>
            <a:r>
              <a:rPr lang="en-CA" sz="1100" dirty="0">
                <a:latin typeface="Courier New" panose="02070309020205020404" pitchFamily="49" charset="0"/>
                <a:cs typeface="Courier New" panose="02070309020205020404" pitchFamily="49" charset="0"/>
              </a:rPr>
              <a:t>-Message "Checking </a:t>
            </a:r>
            <a:r>
              <a:rPr lang="en-CA" sz="1100" dirty="0" smtClean="0">
                <a:latin typeface="Courier New" panose="02070309020205020404" pitchFamily="49" charset="0"/>
                <a:cs typeface="Courier New" panose="02070309020205020404" pitchFamily="49" charset="0"/>
              </a:rPr>
              <a:t>file </a:t>
            </a:r>
            <a:r>
              <a:rPr lang="en-CA" sz="1100" dirty="0">
                <a:latin typeface="Courier New" panose="02070309020205020404" pitchFamily="49" charset="0"/>
                <a:cs typeface="Courier New" panose="02070309020205020404" pitchFamily="49" charset="0"/>
              </a:rPr>
              <a:t>share $</a:t>
            </a:r>
            <a:r>
              <a:rPr lang="en-CA" sz="1100" dirty="0" err="1">
                <a:latin typeface="Courier New" panose="02070309020205020404" pitchFamily="49" charset="0"/>
                <a:cs typeface="Courier New" panose="02070309020205020404" pitchFamily="49" charset="0"/>
              </a:rPr>
              <a:t>ShareName</a:t>
            </a:r>
            <a:r>
              <a:rPr lang="en-CA" sz="1100" dirty="0">
                <a:latin typeface="Courier New" panose="02070309020205020404" pitchFamily="49" charset="0"/>
                <a:cs typeface="Courier New" panose="02070309020205020404" pitchFamily="49" charset="0"/>
              </a:rPr>
              <a:t> exists..."</a:t>
            </a:r>
          </a:p>
          <a:p>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ShareInfo</a:t>
            </a:r>
            <a:r>
              <a:rPr lang="en-CA" sz="1100" dirty="0">
                <a:latin typeface="Courier New" panose="02070309020205020404" pitchFamily="49" charset="0"/>
                <a:cs typeface="Courier New" panose="02070309020205020404" pitchFamily="49" charset="0"/>
              </a:rPr>
              <a:t> = Get-</a:t>
            </a:r>
            <a:r>
              <a:rPr lang="en-CA" sz="1100" dirty="0" err="1">
                <a:latin typeface="Courier New" panose="02070309020205020404" pitchFamily="49" charset="0"/>
                <a:cs typeface="Courier New" panose="02070309020205020404" pitchFamily="49" charset="0"/>
              </a:rPr>
              <a:t>SmbShare</a:t>
            </a:r>
            <a:r>
              <a:rPr lang="en-CA" sz="1100" dirty="0">
                <a:latin typeface="Courier New" panose="02070309020205020404" pitchFamily="49" charset="0"/>
                <a:cs typeface="Courier New" panose="02070309020205020404" pitchFamily="49" charset="0"/>
              </a:rPr>
              <a:t> -Name $</a:t>
            </a:r>
            <a:r>
              <a:rPr lang="en-CA" sz="1100" dirty="0" err="1">
                <a:latin typeface="Courier New" panose="02070309020205020404" pitchFamily="49" charset="0"/>
                <a:cs typeface="Courier New" panose="02070309020205020404" pitchFamily="49" charset="0"/>
              </a:rPr>
              <a:t>ShareName</a:t>
            </a:r>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ErrorAction</a:t>
            </a:r>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SilentlyContinue</a:t>
            </a:r>
            <a:endParaRPr lang="en-CA" sz="1100" dirty="0">
              <a:latin typeface="Courier New" panose="02070309020205020404" pitchFamily="49" charset="0"/>
              <a:cs typeface="Courier New" panose="02070309020205020404" pitchFamily="49" charset="0"/>
            </a:endParaRPr>
          </a:p>
          <a:p>
            <a:r>
              <a:rPr lang="en-CA" sz="1100" dirty="0">
                <a:latin typeface="Courier New" panose="02070309020205020404" pitchFamily="49" charset="0"/>
                <a:cs typeface="Courier New" panose="02070309020205020404" pitchFamily="49" charset="0"/>
              </a:rPr>
              <a:t>        if ($</a:t>
            </a:r>
            <a:r>
              <a:rPr lang="en-CA" sz="1100" dirty="0" err="1">
                <a:latin typeface="Courier New" panose="02070309020205020404" pitchFamily="49" charset="0"/>
                <a:cs typeface="Courier New" panose="02070309020205020404" pitchFamily="49" charset="0"/>
              </a:rPr>
              <a:t>ShareInfo</a:t>
            </a:r>
            <a:r>
              <a:rPr lang="en-CA" sz="1100" dirty="0">
                <a:latin typeface="Courier New" panose="02070309020205020404" pitchFamily="49" charset="0"/>
                <a:cs typeface="Courier New" panose="02070309020205020404" pitchFamily="49" charset="0"/>
              </a:rPr>
              <a:t>)</a:t>
            </a:r>
          </a:p>
          <a:p>
            <a:r>
              <a:rPr lang="en-CA" sz="1100" dirty="0">
                <a:latin typeface="Courier New" panose="02070309020205020404" pitchFamily="49" charset="0"/>
                <a:cs typeface="Courier New" panose="02070309020205020404" pitchFamily="49" charset="0"/>
              </a:rPr>
              <a:t>        {</a:t>
            </a:r>
          </a:p>
          <a:p>
            <a:r>
              <a:rPr lang="en-CA" sz="1100" dirty="0">
                <a:latin typeface="Courier New" panose="02070309020205020404" pitchFamily="49" charset="0"/>
                <a:cs typeface="Courier New" panose="02070309020205020404" pitchFamily="49" charset="0"/>
              </a:rPr>
              <a:t>            Write-Verbose -Message "Share exists."</a:t>
            </a:r>
          </a:p>
          <a:p>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returnValue</a:t>
            </a:r>
            <a:r>
              <a:rPr lang="en-CA" sz="1100" dirty="0">
                <a:latin typeface="Courier New" panose="02070309020205020404" pitchFamily="49" charset="0"/>
                <a:cs typeface="Courier New" panose="02070309020205020404" pitchFamily="49" charset="0"/>
              </a:rPr>
              <a:t> = $true</a:t>
            </a:r>
          </a:p>
          <a:p>
            <a:r>
              <a:rPr lang="en-CA" sz="1100" dirty="0">
                <a:latin typeface="Courier New" panose="02070309020205020404" pitchFamily="49" charset="0"/>
                <a:cs typeface="Courier New" panose="02070309020205020404" pitchFamily="49" charset="0"/>
              </a:rPr>
              <a:t>        </a:t>
            </a:r>
            <a:r>
              <a:rPr lang="en-CA" sz="1100" dirty="0" smtClean="0">
                <a:latin typeface="Courier New" panose="02070309020205020404" pitchFamily="49" charset="0"/>
                <a:cs typeface="Courier New" panose="02070309020205020404" pitchFamily="49" charset="0"/>
              </a:rPr>
              <a:t>}  else  </a:t>
            </a:r>
            <a:r>
              <a:rPr lang="en-CA" sz="1100" dirty="0">
                <a:latin typeface="Courier New" panose="02070309020205020404" pitchFamily="49" charset="0"/>
                <a:cs typeface="Courier New" panose="02070309020205020404" pitchFamily="49" charset="0"/>
              </a:rPr>
              <a:t>{</a:t>
            </a:r>
          </a:p>
          <a:p>
            <a:r>
              <a:rPr lang="en-CA" sz="1100" dirty="0">
                <a:latin typeface="Courier New" panose="02070309020205020404" pitchFamily="49" charset="0"/>
                <a:cs typeface="Courier New" panose="02070309020205020404" pitchFamily="49" charset="0"/>
              </a:rPr>
              <a:t>            Write-Verbose -Message "Share does not exist."</a:t>
            </a:r>
          </a:p>
          <a:p>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returnValue</a:t>
            </a:r>
            <a:r>
              <a:rPr lang="en-CA" sz="1100" dirty="0">
                <a:latin typeface="Courier New" panose="02070309020205020404" pitchFamily="49" charset="0"/>
                <a:cs typeface="Courier New" panose="02070309020205020404" pitchFamily="49" charset="0"/>
              </a:rPr>
              <a:t> = $false</a:t>
            </a:r>
          </a:p>
          <a:p>
            <a:r>
              <a:rPr lang="en-CA" sz="1100" dirty="0">
                <a:latin typeface="Courier New" panose="02070309020205020404" pitchFamily="49" charset="0"/>
                <a:cs typeface="Courier New" panose="02070309020205020404" pitchFamily="49" charset="0"/>
              </a:rPr>
              <a:t>        }</a:t>
            </a:r>
          </a:p>
          <a:p>
            <a:r>
              <a:rPr lang="en-CA" sz="1100" dirty="0">
                <a:latin typeface="Courier New" panose="02070309020205020404" pitchFamily="49" charset="0"/>
                <a:cs typeface="Courier New" panose="02070309020205020404" pitchFamily="49" charset="0"/>
              </a:rPr>
              <a:t>    </a:t>
            </a:r>
            <a:r>
              <a:rPr lang="en-CA" sz="1100" dirty="0" smtClean="0">
                <a:latin typeface="Courier New" panose="02070309020205020404" pitchFamily="49" charset="0"/>
                <a:cs typeface="Courier New" panose="02070309020205020404" pitchFamily="49" charset="0"/>
              </a:rPr>
              <a:t>} else  </a:t>
            </a:r>
            <a:r>
              <a:rPr lang="en-CA" sz="1100" dirty="0">
                <a:latin typeface="Courier New" panose="02070309020205020404" pitchFamily="49" charset="0"/>
                <a:cs typeface="Courier New" panose="02070309020205020404" pitchFamily="49" charset="0"/>
              </a:rPr>
              <a:t>{</a:t>
            </a:r>
          </a:p>
          <a:p>
            <a:r>
              <a:rPr lang="en-CA" sz="1100" dirty="0" smtClean="0">
                <a:latin typeface="Courier New" panose="02070309020205020404" pitchFamily="49" charset="0"/>
                <a:cs typeface="Courier New" panose="02070309020205020404" pitchFamily="49" charset="0"/>
              </a:rPr>
              <a:t>        Write-Verbose </a:t>
            </a:r>
            <a:r>
              <a:rPr lang="en-CA" sz="1100" dirty="0">
                <a:latin typeface="Courier New" panose="02070309020205020404" pitchFamily="49" charset="0"/>
                <a:cs typeface="Courier New" panose="02070309020205020404" pitchFamily="49" charset="0"/>
              </a:rPr>
              <a:t>-Message "Checking </a:t>
            </a:r>
            <a:r>
              <a:rPr lang="en-CA" sz="1100" dirty="0" smtClean="0">
                <a:latin typeface="Courier New" panose="02070309020205020404" pitchFamily="49" charset="0"/>
                <a:cs typeface="Courier New" panose="02070309020205020404" pitchFamily="49" charset="0"/>
              </a:rPr>
              <a:t>the </a:t>
            </a:r>
            <a:r>
              <a:rPr lang="en-CA" sz="1100" dirty="0">
                <a:latin typeface="Courier New" panose="02070309020205020404" pitchFamily="49" charset="0"/>
                <a:cs typeface="Courier New" panose="02070309020205020404" pitchFamily="49" charset="0"/>
              </a:rPr>
              <a:t>file share $</a:t>
            </a:r>
            <a:r>
              <a:rPr lang="en-CA" sz="1100" dirty="0" err="1">
                <a:latin typeface="Courier New" panose="02070309020205020404" pitchFamily="49" charset="0"/>
                <a:cs typeface="Courier New" panose="02070309020205020404" pitchFamily="49" charset="0"/>
              </a:rPr>
              <a:t>ShareName</a:t>
            </a:r>
            <a:r>
              <a:rPr lang="en-CA" sz="1100" dirty="0">
                <a:latin typeface="Courier New" panose="02070309020205020404" pitchFamily="49" charset="0"/>
                <a:cs typeface="Courier New" panose="02070309020205020404" pitchFamily="49" charset="0"/>
              </a:rPr>
              <a:t> exists..."</a:t>
            </a:r>
          </a:p>
          <a:p>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ShareInfo</a:t>
            </a:r>
            <a:r>
              <a:rPr lang="en-CA" sz="1100" dirty="0">
                <a:latin typeface="Courier New" panose="02070309020205020404" pitchFamily="49" charset="0"/>
                <a:cs typeface="Courier New" panose="02070309020205020404" pitchFamily="49" charset="0"/>
              </a:rPr>
              <a:t> = Get-</a:t>
            </a:r>
            <a:r>
              <a:rPr lang="en-CA" sz="1100" dirty="0" err="1">
                <a:latin typeface="Courier New" panose="02070309020205020404" pitchFamily="49" charset="0"/>
                <a:cs typeface="Courier New" panose="02070309020205020404" pitchFamily="49" charset="0"/>
              </a:rPr>
              <a:t>SmbShare</a:t>
            </a:r>
            <a:r>
              <a:rPr lang="en-CA" sz="1100" dirty="0">
                <a:latin typeface="Courier New" panose="02070309020205020404" pitchFamily="49" charset="0"/>
                <a:cs typeface="Courier New" panose="02070309020205020404" pitchFamily="49" charset="0"/>
              </a:rPr>
              <a:t> -Name $</a:t>
            </a:r>
            <a:r>
              <a:rPr lang="en-CA" sz="1100" dirty="0" err="1">
                <a:latin typeface="Courier New" panose="02070309020205020404" pitchFamily="49" charset="0"/>
                <a:cs typeface="Courier New" panose="02070309020205020404" pitchFamily="49" charset="0"/>
              </a:rPr>
              <a:t>ShareName</a:t>
            </a:r>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ErrorAction</a:t>
            </a:r>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SilentlyContinue</a:t>
            </a:r>
            <a:endParaRPr lang="en-CA" sz="1100" dirty="0">
              <a:latin typeface="Courier New" panose="02070309020205020404" pitchFamily="49" charset="0"/>
              <a:cs typeface="Courier New" panose="02070309020205020404" pitchFamily="49" charset="0"/>
            </a:endParaRPr>
          </a:p>
          <a:p>
            <a:r>
              <a:rPr lang="en-CA" sz="1100" dirty="0">
                <a:latin typeface="Courier New" panose="02070309020205020404" pitchFamily="49" charset="0"/>
                <a:cs typeface="Courier New" panose="02070309020205020404" pitchFamily="49" charset="0"/>
              </a:rPr>
              <a:t>        if ($</a:t>
            </a:r>
            <a:r>
              <a:rPr lang="en-CA" sz="1100" dirty="0" err="1">
                <a:latin typeface="Courier New" panose="02070309020205020404" pitchFamily="49" charset="0"/>
                <a:cs typeface="Courier New" panose="02070309020205020404" pitchFamily="49" charset="0"/>
              </a:rPr>
              <a:t>ShareInfo</a:t>
            </a:r>
            <a:r>
              <a:rPr lang="en-CA" sz="1100" dirty="0">
                <a:latin typeface="Courier New" panose="02070309020205020404" pitchFamily="49" charset="0"/>
                <a:cs typeface="Courier New" panose="02070309020205020404" pitchFamily="49" charset="0"/>
              </a:rPr>
              <a:t>)</a:t>
            </a:r>
          </a:p>
          <a:p>
            <a:r>
              <a:rPr lang="en-CA" sz="1100" dirty="0">
                <a:latin typeface="Courier New" panose="02070309020205020404" pitchFamily="49" charset="0"/>
                <a:cs typeface="Courier New" panose="02070309020205020404" pitchFamily="49" charset="0"/>
              </a:rPr>
              <a:t>        {</a:t>
            </a:r>
          </a:p>
          <a:p>
            <a:r>
              <a:rPr lang="en-CA" sz="1100" dirty="0">
                <a:latin typeface="Courier New" panose="02070309020205020404" pitchFamily="49" charset="0"/>
                <a:cs typeface="Courier New" panose="02070309020205020404" pitchFamily="49" charset="0"/>
              </a:rPr>
              <a:t>        </a:t>
            </a:r>
            <a:r>
              <a:rPr lang="en-CA" sz="1100" dirty="0" smtClean="0">
                <a:latin typeface="Courier New" panose="02070309020205020404" pitchFamily="49" charset="0"/>
                <a:cs typeface="Courier New" panose="02070309020205020404" pitchFamily="49" charset="0"/>
              </a:rPr>
              <a:t>       Write-Verbose </a:t>
            </a:r>
            <a:r>
              <a:rPr lang="en-CA" sz="1100" dirty="0">
                <a:latin typeface="Courier New" panose="02070309020205020404" pitchFamily="49" charset="0"/>
                <a:cs typeface="Courier New" panose="02070309020205020404" pitchFamily="49" charset="0"/>
              </a:rPr>
              <a:t>-Message "Share exists."</a:t>
            </a:r>
          </a:p>
          <a:p>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returnValue</a:t>
            </a:r>
            <a:r>
              <a:rPr lang="en-CA" sz="1100" dirty="0">
                <a:latin typeface="Courier New" panose="02070309020205020404" pitchFamily="49" charset="0"/>
                <a:cs typeface="Courier New" panose="02070309020205020404" pitchFamily="49" charset="0"/>
              </a:rPr>
              <a:t> = $false</a:t>
            </a:r>
          </a:p>
          <a:p>
            <a:r>
              <a:rPr lang="en-CA" sz="1100" dirty="0">
                <a:latin typeface="Courier New" panose="02070309020205020404" pitchFamily="49" charset="0"/>
                <a:cs typeface="Courier New" panose="02070309020205020404" pitchFamily="49" charset="0"/>
              </a:rPr>
              <a:t>        </a:t>
            </a:r>
            <a:r>
              <a:rPr lang="en-CA" sz="1100" dirty="0" smtClean="0">
                <a:latin typeface="Courier New" panose="02070309020205020404" pitchFamily="49" charset="0"/>
                <a:cs typeface="Courier New" panose="02070309020205020404" pitchFamily="49" charset="0"/>
              </a:rPr>
              <a:t>}  else   </a:t>
            </a:r>
            <a:r>
              <a:rPr lang="en-CA" sz="1100" dirty="0">
                <a:latin typeface="Courier New" panose="02070309020205020404" pitchFamily="49" charset="0"/>
                <a:cs typeface="Courier New" panose="02070309020205020404" pitchFamily="49" charset="0"/>
              </a:rPr>
              <a:t>{</a:t>
            </a:r>
          </a:p>
          <a:p>
            <a:r>
              <a:rPr lang="en-CA" sz="1100" dirty="0">
                <a:latin typeface="Courier New" panose="02070309020205020404" pitchFamily="49" charset="0"/>
                <a:cs typeface="Courier New" panose="02070309020205020404" pitchFamily="49" charset="0"/>
              </a:rPr>
              <a:t>            Write-Verbose -Message "Share does not exist."</a:t>
            </a:r>
          </a:p>
          <a:p>
            <a:r>
              <a:rPr lang="en-CA" sz="1100" dirty="0">
                <a:latin typeface="Courier New" panose="02070309020205020404" pitchFamily="49" charset="0"/>
                <a:cs typeface="Courier New" panose="02070309020205020404" pitchFamily="49" charset="0"/>
              </a:rPr>
              <a:t>            $</a:t>
            </a:r>
            <a:r>
              <a:rPr lang="en-CA" sz="1100" dirty="0" err="1">
                <a:latin typeface="Courier New" panose="02070309020205020404" pitchFamily="49" charset="0"/>
                <a:cs typeface="Courier New" panose="02070309020205020404" pitchFamily="49" charset="0"/>
              </a:rPr>
              <a:t>returnValue</a:t>
            </a:r>
            <a:r>
              <a:rPr lang="en-CA" sz="1100" dirty="0">
                <a:latin typeface="Courier New" panose="02070309020205020404" pitchFamily="49" charset="0"/>
                <a:cs typeface="Courier New" panose="02070309020205020404" pitchFamily="49" charset="0"/>
              </a:rPr>
              <a:t> = $true</a:t>
            </a:r>
          </a:p>
          <a:p>
            <a:r>
              <a:rPr lang="en-CA" sz="1100" dirty="0">
                <a:latin typeface="Courier New" panose="02070309020205020404" pitchFamily="49" charset="0"/>
                <a:cs typeface="Courier New" panose="02070309020205020404" pitchFamily="49" charset="0"/>
              </a:rPr>
              <a:t>        }</a:t>
            </a:r>
          </a:p>
          <a:p>
            <a:r>
              <a:rPr lang="en-CA" sz="1100" dirty="0">
                <a:latin typeface="Courier New" panose="02070309020205020404" pitchFamily="49" charset="0"/>
                <a:cs typeface="Courier New" panose="02070309020205020404" pitchFamily="49" charset="0"/>
              </a:rPr>
              <a:t>    }</a:t>
            </a:r>
          </a:p>
          <a:p>
            <a:r>
              <a:rPr lang="en-CA" sz="1100" dirty="0" smtClean="0">
                <a:latin typeface="Courier New" panose="02070309020205020404" pitchFamily="49" charset="0"/>
                <a:cs typeface="Courier New" panose="02070309020205020404" pitchFamily="49" charset="0"/>
              </a:rPr>
              <a:t>    $</a:t>
            </a:r>
            <a:r>
              <a:rPr lang="en-CA" sz="1100" dirty="0" err="1" smtClean="0">
                <a:latin typeface="Courier New" panose="02070309020205020404" pitchFamily="49" charset="0"/>
                <a:cs typeface="Courier New" panose="02070309020205020404" pitchFamily="49" charset="0"/>
              </a:rPr>
              <a:t>returnValue</a:t>
            </a:r>
            <a:endParaRPr lang="en-CA" sz="1100" dirty="0">
              <a:latin typeface="Courier New" panose="02070309020205020404" pitchFamily="49" charset="0"/>
              <a:cs typeface="Courier New" panose="02070309020205020404" pitchFamily="49" charset="0"/>
            </a:endParaRPr>
          </a:p>
          <a:p>
            <a:r>
              <a:rPr lang="en-CA" sz="1100" dirty="0">
                <a:latin typeface="Courier New" panose="02070309020205020404" pitchFamily="49" charset="0"/>
                <a:cs typeface="Courier New" panose="02070309020205020404" pitchFamily="49" charset="0"/>
              </a:rPr>
              <a:t>}</a:t>
            </a:r>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480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38200" y="1550011"/>
            <a:ext cx="10193215" cy="4832092"/>
          </a:xfrm>
          <a:prstGeom prst="rect">
            <a:avLst/>
          </a:prstGeom>
          <a:solidFill>
            <a:schemeClr val="bg1">
              <a:lumMod val="85000"/>
            </a:schemeClr>
          </a:solidFill>
        </p:spPr>
        <p:txBody>
          <a:bodyPr wrap="square" rtlCol="0">
            <a:spAutoFit/>
          </a:bodyPr>
          <a:lstStyle/>
          <a:p>
            <a:r>
              <a:rPr lang="en-GB" sz="1100" dirty="0">
                <a:latin typeface="Courier New" panose="02070309020205020404" pitchFamily="49" charset="0"/>
                <a:cs typeface="Courier New" panose="02070309020205020404" pitchFamily="49" charset="0"/>
              </a:rPr>
              <a:t>#Unit tests for </a:t>
            </a:r>
            <a:r>
              <a:rPr lang="en-GB" sz="1100" dirty="0" err="1">
                <a:latin typeface="Courier New" panose="02070309020205020404" pitchFamily="49" charset="0"/>
                <a:cs typeface="Courier New" panose="02070309020205020404" pitchFamily="49" charset="0"/>
              </a:rPr>
              <a:t>VSAR_cCreateFileShare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Import-Module "C:\Program Files\</a:t>
            </a:r>
            <a:r>
              <a:rPr lang="en-GB" sz="1100" dirty="0" err="1">
                <a:latin typeface="Courier New" panose="02070309020205020404" pitchFamily="49" charset="0"/>
                <a:cs typeface="Courier New" panose="02070309020205020404" pitchFamily="49" charset="0"/>
              </a:rPr>
              <a:t>WindowsPowerShell</a:t>
            </a:r>
            <a:r>
              <a:rPr lang="en-GB" sz="1100" dirty="0">
                <a:latin typeface="Courier New" panose="02070309020205020404" pitchFamily="49" charset="0"/>
                <a:cs typeface="Courier New" panose="02070309020205020404" pitchFamily="49" charset="0"/>
              </a:rPr>
              <a:t>\Modules\</a:t>
            </a:r>
            <a:r>
              <a:rPr lang="en-GB" sz="1100" dirty="0" err="1">
                <a:latin typeface="Courier New" panose="02070309020205020404" pitchFamily="49" charset="0"/>
                <a:cs typeface="Courier New" panose="02070309020205020404" pitchFamily="49" charset="0"/>
              </a:rPr>
              <a:t>VSAR_cFileShare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DSCResources</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VSAR_cCreateFileShare</a:t>
            </a:r>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#Variable Declarations</a:t>
            </a:r>
          </a:p>
          <a:p>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TestShare</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$Path = "C:\Test"</a:t>
            </a:r>
          </a:p>
          <a:p>
            <a:r>
              <a:rPr lang="en-GB" sz="1100" dirty="0" smtClean="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PassCounter</a:t>
            </a:r>
            <a:r>
              <a:rPr lang="en-GB" sz="1100" dirty="0">
                <a:latin typeface="Courier New" panose="02070309020205020404" pitchFamily="49" charset="0"/>
                <a:cs typeface="Courier New" panose="02070309020205020404" pitchFamily="49" charset="0"/>
              </a:rPr>
              <a:t> = 0</a:t>
            </a:r>
          </a:p>
          <a:p>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FailCounter</a:t>
            </a:r>
            <a:r>
              <a:rPr lang="en-GB" sz="1100" dirty="0">
                <a:latin typeface="Courier New" panose="02070309020205020404" pitchFamily="49" charset="0"/>
                <a:cs typeface="Courier New" panose="02070309020205020404" pitchFamily="49" charset="0"/>
              </a:rPr>
              <a:t> = </a:t>
            </a:r>
            <a:r>
              <a:rPr lang="en-GB" sz="1100" dirty="0" smtClean="0">
                <a:latin typeface="Courier New" panose="02070309020205020404" pitchFamily="49" charset="0"/>
                <a:cs typeface="Courier New" panose="02070309020205020404" pitchFamily="49" charset="0"/>
              </a:rPr>
              <a:t>0</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SetupResult</a:t>
            </a:r>
            <a:r>
              <a:rPr lang="en-GB" sz="1100" dirty="0">
                <a:latin typeface="Courier New" panose="02070309020205020404" pitchFamily="49" charset="0"/>
                <a:cs typeface="Courier New" panose="02070309020205020404" pitchFamily="49" charset="0"/>
              </a:rPr>
              <a:t> = Get-</a:t>
            </a:r>
            <a:r>
              <a:rPr lang="en-GB" sz="1100" dirty="0" err="1">
                <a:latin typeface="Courier New" panose="02070309020205020404" pitchFamily="49" charset="0"/>
                <a:cs typeface="Courier New" panose="02070309020205020404" pitchFamily="49" charset="0"/>
              </a:rPr>
              <a:t>SmbShare</a:t>
            </a:r>
            <a:r>
              <a:rPr lang="en-GB" sz="1100" dirty="0">
                <a:latin typeface="Courier New" panose="02070309020205020404" pitchFamily="49" charset="0"/>
                <a:cs typeface="Courier New" panose="02070309020205020404" pitchFamily="49" charset="0"/>
              </a:rPr>
              <a:t> -Name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ErrorAction</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SilentlyContinue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if (!$</a:t>
            </a:r>
            <a:r>
              <a:rPr lang="en-GB" sz="1100" dirty="0" err="1">
                <a:latin typeface="Courier New" panose="02070309020205020404" pitchFamily="49" charset="0"/>
                <a:cs typeface="Courier New" panose="02070309020205020404" pitchFamily="49" charset="0"/>
              </a:rPr>
              <a:t>SetupResult</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New-</a:t>
            </a:r>
            <a:r>
              <a:rPr lang="en-GB" sz="1100" dirty="0" err="1">
                <a:latin typeface="Courier New" panose="02070309020205020404" pitchFamily="49" charset="0"/>
                <a:cs typeface="Courier New" panose="02070309020205020404" pitchFamily="49" charset="0"/>
              </a:rPr>
              <a:t>SmbShare</a:t>
            </a:r>
            <a:r>
              <a:rPr lang="en-GB" sz="1100" dirty="0">
                <a:latin typeface="Courier New" panose="02070309020205020404" pitchFamily="49" charset="0"/>
                <a:cs typeface="Courier New" panose="02070309020205020404" pitchFamily="49" charset="0"/>
              </a:rPr>
              <a:t> -Path $Path -Name $</a:t>
            </a:r>
            <a:r>
              <a:rPr lang="en-GB" sz="1100" dirty="0" err="1">
                <a:latin typeface="Courier New" panose="02070309020205020404" pitchFamily="49" charset="0"/>
                <a:cs typeface="Courier New" panose="02070309020205020404" pitchFamily="49" charset="0"/>
              </a:rPr>
              <a:t>ShareName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$Result = Get-</a:t>
            </a:r>
            <a:r>
              <a:rPr lang="en-GB" sz="1100" dirty="0" err="1">
                <a:latin typeface="Courier New" panose="02070309020205020404" pitchFamily="49" charset="0"/>
                <a:cs typeface="Courier New" panose="02070309020205020404" pitchFamily="49" charset="0"/>
              </a:rPr>
              <a:t>TargetResource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-Path $Path</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if ($</a:t>
            </a:r>
            <a:r>
              <a:rPr lang="en-GB" sz="1100" dirty="0" err="1">
                <a:latin typeface="Courier New" panose="02070309020205020404" pitchFamily="49" charset="0"/>
                <a:cs typeface="Courier New" panose="02070309020205020404" pitchFamily="49" charset="0"/>
              </a:rPr>
              <a:t>Result.Ensure</a:t>
            </a:r>
            <a:r>
              <a:rPr lang="en-GB" sz="1100" dirty="0">
                <a:latin typeface="Courier New" panose="02070309020205020404" pitchFamily="49" charset="0"/>
                <a:cs typeface="Courier New" panose="02070309020205020404" pitchFamily="49" charset="0"/>
              </a:rPr>
              <a:t> -ne "Present")</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FailCounter</a:t>
            </a:r>
            <a:r>
              <a:rPr lang="en-GB" sz="1100" dirty="0">
                <a:latin typeface="Courier New" panose="02070309020205020404" pitchFamily="49" charset="0"/>
                <a:cs typeface="Courier New" panose="02070309020205020404" pitchFamily="49" charset="0"/>
              </a:rPr>
              <a:t> += 1</a:t>
            </a:r>
          </a:p>
          <a:p>
            <a:r>
              <a:rPr lang="en-GB" sz="1100" dirty="0">
                <a:latin typeface="Courier New" panose="02070309020205020404" pitchFamily="49" charset="0"/>
                <a:cs typeface="Courier New" panose="02070309020205020404" pitchFamily="49" charset="0"/>
              </a:rPr>
              <a:t>    "Test 1 Failed"</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else</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PassCounter</a:t>
            </a:r>
            <a:r>
              <a:rPr lang="en-GB" sz="1100" dirty="0">
                <a:latin typeface="Courier New" panose="02070309020205020404" pitchFamily="49" charset="0"/>
                <a:cs typeface="Courier New" panose="02070309020205020404" pitchFamily="49" charset="0"/>
              </a:rPr>
              <a:t> += 1</a:t>
            </a:r>
          </a:p>
          <a:p>
            <a:r>
              <a:rPr lang="en-GB" sz="1100" dirty="0">
                <a:latin typeface="Courier New" panose="02070309020205020404" pitchFamily="49" charset="0"/>
                <a:cs typeface="Courier New" panose="02070309020205020404" pitchFamily="49" charset="0"/>
              </a:rPr>
              <a:t>    "Test 1 Passed"</a:t>
            </a:r>
          </a:p>
          <a:p>
            <a:r>
              <a:rPr lang="en-GB" sz="1100" dirty="0">
                <a:latin typeface="Courier New" panose="02070309020205020404" pitchFamily="49" charset="0"/>
                <a:cs typeface="Courier New" panose="02070309020205020404" pitchFamily="49" charset="0"/>
              </a:rPr>
              <a:t>} </a:t>
            </a:r>
          </a:p>
          <a:p>
            <a:endParaRPr lang="en-GB" sz="1100" dirty="0">
              <a:cs typeface="Courier New" panose="02070309020205020404" pitchFamily="49" charset="0"/>
            </a:endParaRPr>
          </a:p>
        </p:txBody>
      </p:sp>
      <p:sp>
        <p:nvSpPr>
          <p:cNvPr id="2" name="Title 1"/>
          <p:cNvSpPr>
            <a:spLocks noGrp="1"/>
          </p:cNvSpPr>
          <p:nvPr>
            <p:ph type="title"/>
          </p:nvPr>
        </p:nvSpPr>
        <p:spPr/>
        <p:txBody>
          <a:bodyPr/>
          <a:lstStyle/>
          <a:p>
            <a:r>
              <a:rPr lang="en-GB" b="1" dirty="0" smtClean="0"/>
              <a:t>Unit test the r</a:t>
            </a:r>
            <a:r>
              <a:rPr lang="en-CA" dirty="0" err="1" smtClean="0"/>
              <a:t>esource</a:t>
            </a:r>
            <a:endParaRPr lang="en-GB" b="1" dirty="0"/>
          </a:p>
        </p:txBody>
      </p:sp>
    </p:spTree>
    <p:extLst>
      <p:ext uri="{BB962C8B-B14F-4D97-AF65-F5344CB8AC3E}">
        <p14:creationId xmlns:p14="http://schemas.microsoft.com/office/powerpoint/2010/main" val="117954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38200" y="1690688"/>
            <a:ext cx="10515600" cy="4493538"/>
          </a:xfrm>
          <a:prstGeom prst="rect">
            <a:avLst/>
          </a:prstGeom>
          <a:solidFill>
            <a:schemeClr val="bg1">
              <a:lumMod val="85000"/>
            </a:schemeClr>
          </a:solidFill>
        </p:spPr>
        <p:txBody>
          <a:bodyPr wrap="square" rtlCol="0">
            <a:spAutoFit/>
          </a:bodyPr>
          <a:lstStyle/>
          <a:p>
            <a:r>
              <a:rPr lang="en-GB" sz="1100" dirty="0">
                <a:latin typeface="Courier New" panose="02070309020205020404" pitchFamily="49" charset="0"/>
                <a:cs typeface="Courier New" panose="02070309020205020404" pitchFamily="49" charset="0"/>
              </a:rPr>
              <a:t>Configuration </a:t>
            </a:r>
            <a:r>
              <a:rPr lang="en-GB" sz="1100" dirty="0" err="1">
                <a:latin typeface="Courier New" panose="02070309020205020404" pitchFamily="49" charset="0"/>
                <a:cs typeface="Courier New" panose="02070309020205020404" pitchFamily="49" charset="0"/>
              </a:rPr>
              <a:t>CreateDropShare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Import-</a:t>
            </a:r>
            <a:r>
              <a:rPr lang="en-GB" sz="1100" dirty="0" err="1">
                <a:latin typeface="Courier New" panose="02070309020205020404" pitchFamily="49" charset="0"/>
                <a:cs typeface="Courier New" panose="02070309020205020404" pitchFamily="49" charset="0"/>
              </a:rPr>
              <a:t>DscResource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ModuleName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VSAR_cFileShare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Node </a:t>
            </a:r>
            <a:r>
              <a:rPr lang="en-GB" sz="1100" dirty="0" err="1">
                <a:latin typeface="Courier New" panose="02070309020205020404" pitchFamily="49" charset="0"/>
                <a:cs typeface="Courier New" panose="02070309020205020404" pitchFamily="49" charset="0"/>
              </a:rPr>
              <a:t>appserver</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VSAR_cCreateFileShare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CreateShare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ShareName</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DropShare</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Path             = 'C:\</a:t>
            </a:r>
            <a:r>
              <a:rPr lang="en-GB" sz="1100" dirty="0" err="1">
                <a:latin typeface="Courier New" panose="02070309020205020404" pitchFamily="49" charset="0"/>
                <a:cs typeface="Courier New" panose="02070309020205020404" pitchFamily="49" charset="0"/>
              </a:rPr>
              <a:t>DropShare</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Ensure           = 'Present'</a:t>
            </a:r>
          </a:p>
          <a:p>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a:t>
            </a:r>
          </a:p>
          <a:p>
            <a:endParaRPr lang="en-GB" sz="1100" dirty="0" smtClean="0">
              <a:latin typeface="Courier New" panose="02070309020205020404" pitchFamily="49" charset="0"/>
              <a:cs typeface="Courier New" panose="02070309020205020404" pitchFamily="49" charset="0"/>
            </a:endParaRPr>
          </a:p>
          <a:p>
            <a:r>
              <a:rPr lang="en-GB" sz="1100" dirty="0" err="1" smtClean="0">
                <a:latin typeface="Courier New" panose="02070309020205020404" pitchFamily="49" charset="0"/>
                <a:cs typeface="Courier New" panose="02070309020205020404" pitchFamily="49" charset="0"/>
              </a:rPr>
              <a:t>CreateDropShare</a:t>
            </a:r>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b="1" dirty="0" smtClean="0"/>
              <a:t>Use the resource</a:t>
            </a:r>
            <a:endParaRPr lang="en-GB" b="1" dirty="0"/>
          </a:p>
        </p:txBody>
      </p:sp>
    </p:spTree>
    <p:extLst>
      <p:ext uri="{BB962C8B-B14F-4D97-AF65-F5344CB8AC3E}">
        <p14:creationId xmlns:p14="http://schemas.microsoft.com/office/powerpoint/2010/main" val="37560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 for DSC resource development</a:t>
            </a:r>
            <a:endParaRPr lang="en-GB" dirty="0"/>
          </a:p>
        </p:txBody>
      </p:sp>
      <p:sp>
        <p:nvSpPr>
          <p:cNvPr id="3" name="Content Placeholder 2"/>
          <p:cNvSpPr>
            <a:spLocks noGrp="1"/>
          </p:cNvSpPr>
          <p:nvPr>
            <p:ph idx="1"/>
          </p:nvPr>
        </p:nvSpPr>
        <p:spPr/>
        <p:txBody>
          <a:bodyPr>
            <a:normAutofit/>
          </a:bodyPr>
          <a:lstStyle/>
          <a:p>
            <a:r>
              <a:rPr lang="en-GB" dirty="0" smtClean="0"/>
              <a:t>Treat </a:t>
            </a:r>
            <a:r>
              <a:rPr lang="en-GB" dirty="0"/>
              <a:t>configuration files as first-class citizens</a:t>
            </a:r>
          </a:p>
          <a:p>
            <a:r>
              <a:rPr lang="en-GB" dirty="0" smtClean="0"/>
              <a:t>Use </a:t>
            </a:r>
            <a:r>
              <a:rPr lang="en-GB" dirty="0"/>
              <a:t>configuration files to describe end </a:t>
            </a:r>
            <a:r>
              <a:rPr lang="en-GB" dirty="0" smtClean="0"/>
              <a:t>states, don't </a:t>
            </a:r>
            <a:r>
              <a:rPr lang="en-GB" dirty="0"/>
              <a:t>make manual changes to machines</a:t>
            </a:r>
          </a:p>
          <a:p>
            <a:r>
              <a:rPr lang="en-GB" dirty="0"/>
              <a:t>Use a pull server as a single point-of-truth</a:t>
            </a:r>
          </a:p>
          <a:p>
            <a:r>
              <a:rPr lang="en-GB" dirty="0" smtClean="0"/>
              <a:t>Test </a:t>
            </a:r>
            <a:r>
              <a:rPr lang="en-GB" dirty="0"/>
              <a:t>your </a:t>
            </a:r>
            <a:r>
              <a:rPr lang="en-GB" dirty="0" smtClean="0"/>
              <a:t>configurations</a:t>
            </a:r>
          </a:p>
          <a:p>
            <a:r>
              <a:rPr lang="en-GB" dirty="0" smtClean="0"/>
              <a:t>Watch the operational event log for problems</a:t>
            </a:r>
            <a:endParaRPr lang="en-GB" dirty="0"/>
          </a:p>
          <a:p>
            <a:r>
              <a:rPr lang="en-GB" dirty="0" smtClean="0"/>
              <a:t>Consider </a:t>
            </a:r>
            <a:r>
              <a:rPr lang="en-GB" dirty="0"/>
              <a:t>rollback </a:t>
            </a:r>
            <a:r>
              <a:rPr lang="en-GB" dirty="0" smtClean="0"/>
              <a:t>scenarios</a:t>
            </a:r>
          </a:p>
          <a:p>
            <a:endParaRPr lang="en-GB" dirty="0"/>
          </a:p>
        </p:txBody>
      </p:sp>
    </p:spTree>
    <p:extLst>
      <p:ext uri="{BB962C8B-B14F-4D97-AF65-F5344CB8AC3E}">
        <p14:creationId xmlns:p14="http://schemas.microsoft.com/office/powerpoint/2010/main" val="350636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 all have an install process</a:t>
            </a:r>
            <a:endParaRPr lang="en-GB" dirty="0"/>
          </a:p>
        </p:txBody>
      </p:sp>
      <p:sp>
        <p:nvSpPr>
          <p:cNvPr id="4" name="Flowchart: Document 3"/>
          <p:cNvSpPr/>
          <p:nvPr/>
        </p:nvSpPr>
        <p:spPr>
          <a:xfrm>
            <a:off x="1430215" y="2016369"/>
            <a:ext cx="2579077" cy="3247293"/>
          </a:xfrm>
          <a:prstGeom prst="flowChartDocumen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r>
              <a:rPr lang="en-GB" b="1" dirty="0" smtClean="0"/>
              <a:t>Setup process</a:t>
            </a:r>
          </a:p>
          <a:p>
            <a:pPr marL="342900" indent="-342900">
              <a:buAutoNum type="arabicPeriod"/>
            </a:pPr>
            <a:r>
              <a:rPr lang="en-GB" dirty="0" smtClean="0"/>
              <a:t>Find the installation media</a:t>
            </a:r>
          </a:p>
          <a:p>
            <a:pPr marL="342900" indent="-342900">
              <a:buAutoNum type="arabicPeriod"/>
            </a:pPr>
            <a:r>
              <a:rPr lang="en-GB" dirty="0" smtClean="0"/>
              <a:t>Install the operating system with standard settings</a:t>
            </a:r>
          </a:p>
          <a:p>
            <a:pPr marL="342900" indent="-342900">
              <a:buAutoNum type="arabicPeriod"/>
            </a:pPr>
            <a:r>
              <a:rPr lang="en-GB" dirty="0" smtClean="0"/>
              <a:t>Run the installer</a:t>
            </a:r>
          </a:p>
          <a:p>
            <a:pPr marL="342900" indent="-342900">
              <a:buAutoNum type="arabicPeriod"/>
            </a:pPr>
            <a:r>
              <a:rPr lang="en-GB" dirty="0" smtClean="0"/>
              <a:t>Do next step……</a:t>
            </a:r>
          </a:p>
          <a:p>
            <a:pPr marL="342900" indent="-342900" algn="ctr">
              <a:buAutoNum type="arabicPeriod"/>
            </a:pPr>
            <a:endParaRPr lang="en-GB" dirty="0"/>
          </a:p>
        </p:txBody>
      </p:sp>
      <p:pic>
        <p:nvPicPr>
          <p:cNvPr id="2050" name="Picture 2" descr="http://upload.wikimedia.org/wikipedia/commons/thumb/c/c1/Computer-aj_aj_ashton_01.svg/1024px-Computer-aj_aj_ashton_01.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7991" y="3751385"/>
            <a:ext cx="2521315" cy="25213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upload.wikimedia.org/wikipedia/commons/thumb/c/c1/Computer-aj_aj_ashton_01.svg/1024px-Computer-aj_aj_ashton_01.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2485" y="1027906"/>
            <a:ext cx="2521315" cy="25213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0.gstatic.com/images?q=tbn:ANd9GcSY8ePVKqRK7gWGPVBIRquuROzWEoDjn6Z34lhJDjt61PU0jqu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0621" y="2016369"/>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88523" y="4349262"/>
            <a:ext cx="3470031" cy="77372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Follow the process</a:t>
            </a:r>
            <a:endParaRPr lang="en-GB" dirty="0"/>
          </a:p>
        </p:txBody>
      </p:sp>
      <p:sp>
        <p:nvSpPr>
          <p:cNvPr id="7" name="Not Equal 6"/>
          <p:cNvSpPr/>
          <p:nvPr/>
        </p:nvSpPr>
        <p:spPr>
          <a:xfrm rot="5400000">
            <a:off x="9260802" y="3352801"/>
            <a:ext cx="1277815" cy="597877"/>
          </a:xfrm>
          <a:prstGeom prst="mathNotEqua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01744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fade">
                                      <p:cBhvr>
                                        <p:cTn id="31" dur="500"/>
                                        <p:tgtEl>
                                          <p:spTgt spid="20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Processes </a:t>
            </a:r>
            <a:r>
              <a:rPr lang="en-US" b="1" dirty="0"/>
              <a:t>pinned </a:t>
            </a:r>
            <a:r>
              <a:rPr lang="en-US" b="1" dirty="0" smtClean="0"/>
              <a:t>in </a:t>
            </a:r>
            <a:r>
              <a:rPr lang="en-US" b="1" dirty="0"/>
              <a:t>memory</a:t>
            </a:r>
            <a:endParaRPr lang="en-GB" b="1" dirty="0"/>
          </a:p>
        </p:txBody>
      </p:sp>
      <p:sp>
        <p:nvSpPr>
          <p:cNvPr id="3" name="Content Placeholder 2"/>
          <p:cNvSpPr>
            <a:spLocks noGrp="1"/>
          </p:cNvSpPr>
          <p:nvPr>
            <p:ph idx="1"/>
          </p:nvPr>
        </p:nvSpPr>
        <p:spPr/>
        <p:txBody>
          <a:bodyPr>
            <a:normAutofit/>
          </a:bodyPr>
          <a:lstStyle/>
          <a:p>
            <a:pPr lvl="0"/>
            <a:r>
              <a:rPr lang="en-US" dirty="0" smtClean="0"/>
              <a:t>Kill </a:t>
            </a:r>
            <a:r>
              <a:rPr lang="en-US" dirty="0"/>
              <a:t>the WMI provider host that is hosting your PowerShell or PowerShell ISE </a:t>
            </a:r>
            <a:r>
              <a:rPr lang="en-US" dirty="0" smtClean="0"/>
              <a:t>window</a:t>
            </a:r>
            <a:endParaRPr lang="en-GB" dirty="0"/>
          </a:p>
          <a:p>
            <a:pPr marL="0" indent="0">
              <a:buNone/>
            </a:pPr>
            <a:r>
              <a:rPr lang="en-US" dirty="0"/>
              <a:t>-or-</a:t>
            </a:r>
            <a:endParaRPr lang="en-GB" dirty="0"/>
          </a:p>
          <a:p>
            <a:pPr lvl="0"/>
            <a:r>
              <a:rPr lang="en-US" dirty="0"/>
              <a:t>Create and run a script to unload cached </a:t>
            </a:r>
            <a:r>
              <a:rPr lang="en-US" dirty="0" smtClean="0"/>
              <a:t>modules</a:t>
            </a:r>
          </a:p>
          <a:p>
            <a:pPr lvl="0"/>
            <a:endParaRPr lang="en-US" dirty="0"/>
          </a:p>
          <a:p>
            <a:pPr lvl="0"/>
            <a:endParaRPr lang="en-US" dirty="0" smtClean="0"/>
          </a:p>
          <a:p>
            <a:pPr lvl="0"/>
            <a:endParaRPr lang="en-GB" dirty="0"/>
          </a:p>
          <a:p>
            <a:pPr marL="0" indent="0">
              <a:buNone/>
            </a:pPr>
            <a:endParaRPr lang="en-GB" b="1" dirty="0" smtClean="0"/>
          </a:p>
          <a:p>
            <a:pPr marL="0" indent="0">
              <a:buNone/>
            </a:pPr>
            <a:endParaRPr lang="en-GB" b="1" dirty="0" smtClean="0"/>
          </a:p>
        </p:txBody>
      </p:sp>
      <p:sp>
        <p:nvSpPr>
          <p:cNvPr id="4" name="TextBox 3"/>
          <p:cNvSpPr txBox="1"/>
          <p:nvPr/>
        </p:nvSpPr>
        <p:spPr>
          <a:xfrm>
            <a:off x="1008185" y="4001294"/>
            <a:ext cx="10117016" cy="1785104"/>
          </a:xfrm>
          <a:prstGeom prst="rect">
            <a:avLst/>
          </a:prstGeom>
          <a:solidFill>
            <a:schemeClr val="bg1">
              <a:lumMod val="85000"/>
            </a:schemeClr>
          </a:solidFill>
        </p:spPr>
        <p:txBody>
          <a:bodyPr wrap="square" rtlCol="0">
            <a:spAutoFit/>
          </a:bodyPr>
          <a:lstStyle/>
          <a:p>
            <a:endParaRPr lang="en-GB" sz="1100" dirty="0" smtClean="0">
              <a:latin typeface="Courier New" panose="02070309020205020404" pitchFamily="49" charset="0"/>
              <a:cs typeface="Courier New" panose="02070309020205020404" pitchFamily="49" charset="0"/>
            </a:endParaRPr>
          </a:p>
          <a:p>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Check that the required </a:t>
            </a:r>
            <a:r>
              <a:rPr lang="en-GB" sz="1100" dirty="0" err="1">
                <a:latin typeface="Courier New" panose="02070309020205020404" pitchFamily="49" charset="0"/>
                <a:cs typeface="Courier New" panose="02070309020205020404" pitchFamily="49" charset="0"/>
              </a:rPr>
              <a:t>powershell</a:t>
            </a:r>
            <a:r>
              <a:rPr lang="en-GB" sz="1100" dirty="0">
                <a:latin typeface="Courier New" panose="02070309020205020404" pitchFamily="49" charset="0"/>
                <a:cs typeface="Courier New" panose="02070309020205020404" pitchFamily="49" charset="0"/>
              </a:rPr>
              <a:t> module is loaded if it is remove it as it might be an older version</a:t>
            </a:r>
          </a:p>
          <a:p>
            <a:r>
              <a:rPr lang="en-GB" sz="1100" dirty="0">
                <a:latin typeface="Courier New" panose="02070309020205020404" pitchFamily="49" charset="0"/>
                <a:cs typeface="Courier New" panose="02070309020205020404" pitchFamily="49" charset="0"/>
              </a:rPr>
              <a:t>if ((get-module -name </a:t>
            </a:r>
            <a:r>
              <a:rPr lang="en-GB" sz="1100" dirty="0" err="1">
                <a:latin typeface="Courier New" panose="02070309020205020404" pitchFamily="49" charset="0"/>
                <a:cs typeface="Courier New" panose="02070309020205020404" pitchFamily="49" charset="0"/>
              </a:rPr>
              <a:t>BlackMarble.Tfs.Utilities</a:t>
            </a:r>
            <a:r>
              <a:rPr lang="en-GB" sz="1100" dirty="0">
                <a:latin typeface="Courier New" panose="02070309020205020404" pitchFamily="49" charset="0"/>
                <a:cs typeface="Courier New" panose="02070309020205020404" pitchFamily="49" charset="0"/>
              </a:rPr>
              <a:t> ) -ne $null)</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remove-module </a:t>
            </a:r>
            <a:r>
              <a:rPr lang="en-GB" sz="1100" dirty="0" err="1">
                <a:latin typeface="Courier New" panose="02070309020205020404" pitchFamily="49" charset="0"/>
                <a:cs typeface="Courier New" panose="02070309020205020404" pitchFamily="49" charset="0"/>
              </a:rPr>
              <a:t>BlackMarble.Tfs.Utilities</a:t>
            </a:r>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a:t>
            </a:r>
            <a:r>
              <a:rPr lang="en-GB" sz="1100" dirty="0">
                <a:latin typeface="Courier New" panose="02070309020205020404" pitchFamily="49" charset="0"/>
                <a:cs typeface="Courier New" panose="02070309020205020404" pitchFamily="49" charset="0"/>
              </a:rPr>
              <a:t>folder = Split-Path -parent $</a:t>
            </a:r>
            <a:r>
              <a:rPr lang="en-GB" sz="1100" dirty="0" err="1">
                <a:latin typeface="Courier New" panose="02070309020205020404" pitchFamily="49" charset="0"/>
                <a:cs typeface="Courier New" panose="02070309020205020404" pitchFamily="49" charset="0"/>
              </a:rPr>
              <a:t>MyInvocation.MyCommand.Definition</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import-module  $</a:t>
            </a:r>
            <a:r>
              <a:rPr lang="en-GB" sz="1100" dirty="0" smtClean="0">
                <a:latin typeface="Courier New" panose="02070309020205020404" pitchFamily="49" charset="0"/>
                <a:cs typeface="Courier New" panose="02070309020205020404" pitchFamily="49" charset="0"/>
              </a:rPr>
              <a:t>folder\</a:t>
            </a:r>
            <a:r>
              <a:rPr lang="en-GB" sz="1100" dirty="0">
                <a:latin typeface="Courier New" panose="02070309020205020404" pitchFamily="49" charset="0"/>
                <a:cs typeface="Courier New" panose="02070309020205020404" pitchFamily="49" charset="0"/>
              </a:rPr>
              <a:t>BlackMarble.Tfs.Utilities</a:t>
            </a:r>
            <a:r>
              <a:rPr lang="en-GB" sz="1100" dirty="0" smtClean="0">
                <a:latin typeface="Courier New" panose="02070309020205020404" pitchFamily="49" charset="0"/>
                <a:cs typeface="Courier New" panose="02070309020205020404" pitchFamily="49" charset="0"/>
              </a:rPr>
              <a:t>.psd1 –verbose</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787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Demo – Creating a resource</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2544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Future</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78217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Management Infrastructure</a:t>
            </a:r>
            <a:endParaRPr lang="en-GB" dirty="0"/>
          </a:p>
        </p:txBody>
      </p:sp>
      <p:sp>
        <p:nvSpPr>
          <p:cNvPr id="3" name="Content Placeholder 2"/>
          <p:cNvSpPr>
            <a:spLocks noGrp="1"/>
          </p:cNvSpPr>
          <p:nvPr>
            <p:ph idx="1"/>
          </p:nvPr>
        </p:nvSpPr>
        <p:spPr/>
        <p:txBody>
          <a:bodyPr>
            <a:normAutofit/>
          </a:bodyPr>
          <a:lstStyle/>
          <a:p>
            <a:r>
              <a:rPr lang="en-GB" dirty="0" smtClean="0"/>
              <a:t>Provides standards-based </a:t>
            </a:r>
            <a:r>
              <a:rPr lang="en-GB" dirty="0"/>
              <a:t>management </a:t>
            </a:r>
            <a:r>
              <a:rPr lang="en-GB" dirty="0" smtClean="0"/>
              <a:t>for </a:t>
            </a:r>
          </a:p>
          <a:p>
            <a:pPr lvl="1"/>
            <a:r>
              <a:rPr lang="en-GB" dirty="0" smtClean="0"/>
              <a:t>Cloud management</a:t>
            </a:r>
          </a:p>
          <a:p>
            <a:pPr lvl="1"/>
            <a:r>
              <a:rPr lang="en-GB" dirty="0"/>
              <a:t>S</a:t>
            </a:r>
            <a:r>
              <a:rPr lang="en-GB" dirty="0" smtClean="0"/>
              <a:t>torage management </a:t>
            </a:r>
          </a:p>
          <a:p>
            <a:pPr lvl="1"/>
            <a:r>
              <a:rPr lang="en-GB" dirty="0"/>
              <a:t>S</a:t>
            </a:r>
            <a:r>
              <a:rPr lang="en-GB" dirty="0" smtClean="0"/>
              <a:t>erver </a:t>
            </a:r>
            <a:r>
              <a:rPr lang="en-GB" dirty="0"/>
              <a:t>hardware </a:t>
            </a:r>
            <a:r>
              <a:rPr lang="en-GB" dirty="0" smtClean="0"/>
              <a:t>management</a:t>
            </a:r>
          </a:p>
          <a:p>
            <a:pPr lvl="1"/>
            <a:r>
              <a:rPr lang="en-GB" dirty="0"/>
              <a:t>D</a:t>
            </a:r>
            <a:r>
              <a:rPr lang="en-GB" dirty="0" smtClean="0"/>
              <a:t>evice management</a:t>
            </a:r>
          </a:p>
          <a:p>
            <a:pPr lvl="1"/>
            <a:r>
              <a:rPr lang="en-GB" dirty="0"/>
              <a:t>N</a:t>
            </a:r>
            <a:r>
              <a:rPr lang="en-GB" dirty="0" smtClean="0"/>
              <a:t>etwork management</a:t>
            </a:r>
          </a:p>
          <a:p>
            <a:r>
              <a:rPr lang="en-GB" dirty="0" smtClean="0"/>
              <a:t>https</a:t>
            </a:r>
            <a:r>
              <a:rPr lang="en-GB" dirty="0"/>
              <a:t>://collaboration.opengroup.org/omi/</a:t>
            </a:r>
          </a:p>
          <a:p>
            <a:endParaRPr lang="en-GB" dirty="0"/>
          </a:p>
        </p:txBody>
      </p:sp>
    </p:spTree>
    <p:extLst>
      <p:ext uri="{BB962C8B-B14F-4D97-AF65-F5344CB8AC3E}">
        <p14:creationId xmlns:p14="http://schemas.microsoft.com/office/powerpoint/2010/main" val="3223642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DSC on Linux</a:t>
            </a:r>
            <a:endParaRPr lang="en-GB" dirty="0"/>
          </a:p>
        </p:txBody>
      </p:sp>
      <p:sp>
        <p:nvSpPr>
          <p:cNvPr id="3" name="Content Placeholder 2"/>
          <p:cNvSpPr>
            <a:spLocks noGrp="1"/>
          </p:cNvSpPr>
          <p:nvPr>
            <p:ph idx="1"/>
          </p:nvPr>
        </p:nvSpPr>
        <p:spPr/>
        <p:txBody>
          <a:bodyPr/>
          <a:lstStyle/>
          <a:p>
            <a:r>
              <a:rPr lang="en-GB" dirty="0" smtClean="0"/>
              <a:t>Uses OMI as opposed to WMI</a:t>
            </a:r>
          </a:p>
          <a:p>
            <a:r>
              <a:rPr lang="en-GB" dirty="0" smtClean="0"/>
              <a:t>So can use WS-Management protocol</a:t>
            </a:r>
          </a:p>
          <a:p>
            <a:r>
              <a:rPr lang="en-GB" dirty="0" smtClean="0"/>
              <a:t>Uses Python under the covers</a:t>
            </a:r>
          </a:p>
          <a:p>
            <a:r>
              <a:rPr lang="en-GB" dirty="0" smtClean="0"/>
              <a:t>Source is all on GitHub</a:t>
            </a:r>
          </a:p>
          <a:p>
            <a:endParaRPr lang="en-GB" dirty="0"/>
          </a:p>
          <a:p>
            <a:r>
              <a:rPr lang="en-GB" dirty="0" smtClean="0"/>
              <a:t>It is not going to convert the Linux world</a:t>
            </a:r>
          </a:p>
          <a:p>
            <a:r>
              <a:rPr lang="en-GB" dirty="0" smtClean="0"/>
              <a:t>But can extend the reach of DSC for the Windows admin</a:t>
            </a:r>
          </a:p>
        </p:txBody>
      </p:sp>
    </p:spTree>
    <p:extLst>
      <p:ext uri="{BB962C8B-B14F-4D97-AF65-F5344CB8AC3E}">
        <p14:creationId xmlns:p14="http://schemas.microsoft.com/office/powerpoint/2010/main" val="75003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Demo – DSC on Linux</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90067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DSC a competitor to Chef, Puppet </a:t>
            </a:r>
            <a:r>
              <a:rPr lang="en-GB" dirty="0" err="1" smtClean="0"/>
              <a:t>etc</a:t>
            </a:r>
            <a:r>
              <a:rPr lang="en-GB" dirty="0"/>
              <a:t>?</a:t>
            </a:r>
          </a:p>
        </p:txBody>
      </p:sp>
      <p:sp>
        <p:nvSpPr>
          <p:cNvPr id="3" name="Content Placeholder 2"/>
          <p:cNvSpPr>
            <a:spLocks noGrp="1"/>
          </p:cNvSpPr>
          <p:nvPr>
            <p:ph idx="1"/>
          </p:nvPr>
        </p:nvSpPr>
        <p:spPr/>
        <p:txBody>
          <a:bodyPr/>
          <a:lstStyle/>
          <a:p>
            <a:r>
              <a:rPr lang="en-GB" dirty="0" smtClean="0"/>
              <a:t>No</a:t>
            </a:r>
            <a:endParaRPr lang="en-GB" dirty="0"/>
          </a:p>
          <a:p>
            <a:r>
              <a:rPr lang="en-GB" dirty="0" smtClean="0"/>
              <a:t>Puppet &amp; Chef </a:t>
            </a:r>
            <a:r>
              <a:rPr lang="en-GB" dirty="0"/>
              <a:t>each provide a complete solution </a:t>
            </a:r>
            <a:r>
              <a:rPr lang="en-GB" dirty="0" smtClean="0"/>
              <a:t>stack</a:t>
            </a:r>
          </a:p>
          <a:p>
            <a:r>
              <a:rPr lang="en-GB" dirty="0"/>
              <a:t>These tools work really well, but came from Unix world where configuration is ‘easier’</a:t>
            </a:r>
          </a:p>
          <a:p>
            <a:r>
              <a:rPr lang="en-GB" dirty="0" smtClean="0"/>
              <a:t>DSC </a:t>
            </a:r>
            <a:r>
              <a:rPr lang="en-GB" dirty="0"/>
              <a:t>only provides the platform-level </a:t>
            </a:r>
            <a:r>
              <a:rPr lang="en-GB" dirty="0" smtClean="0"/>
              <a:t>implementation</a:t>
            </a:r>
          </a:p>
          <a:p>
            <a:r>
              <a:rPr lang="en-GB" dirty="0" smtClean="0"/>
              <a:t>But Chef/Puppet can call DSC, they can play nice together, so it can extend their reach on Windows</a:t>
            </a:r>
          </a:p>
        </p:txBody>
      </p:sp>
    </p:spTree>
    <p:extLst>
      <p:ext uri="{BB962C8B-B14F-4D97-AF65-F5344CB8AC3E}">
        <p14:creationId xmlns:p14="http://schemas.microsoft.com/office/powerpoint/2010/main" val="160670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DSC at the core of </a:t>
            </a:r>
            <a:r>
              <a:rPr lang="en-GB" dirty="0" smtClean="0"/>
              <a:t>Microsoft’s DevOps</a:t>
            </a:r>
            <a:endParaRPr lang="en-GB" dirty="0"/>
          </a:p>
        </p:txBody>
      </p:sp>
      <p:sp>
        <p:nvSpPr>
          <p:cNvPr id="3" name="Content Placeholder 2"/>
          <p:cNvSpPr>
            <a:spLocks noGrp="1"/>
          </p:cNvSpPr>
          <p:nvPr>
            <p:ph idx="1"/>
          </p:nvPr>
        </p:nvSpPr>
        <p:spPr/>
        <p:txBody>
          <a:bodyPr/>
          <a:lstStyle/>
          <a:p>
            <a:r>
              <a:rPr lang="en-GB" dirty="0" smtClean="0"/>
              <a:t>DSC modules appearing for most Windows systems, including Azure</a:t>
            </a:r>
          </a:p>
          <a:p>
            <a:r>
              <a:rPr lang="en-GB" dirty="0" smtClean="0"/>
              <a:t>But it is a new technology, can be ‘flaky’</a:t>
            </a:r>
          </a:p>
          <a:p>
            <a:r>
              <a:rPr lang="en-GB" dirty="0" smtClean="0"/>
              <a:t>A technology to keep an eye on…</a:t>
            </a:r>
            <a:endParaRPr lang="en-GB" dirty="0"/>
          </a:p>
        </p:txBody>
      </p:sp>
    </p:spTree>
    <p:extLst>
      <p:ext uri="{BB962C8B-B14F-4D97-AF65-F5344CB8AC3E}">
        <p14:creationId xmlns:p14="http://schemas.microsoft.com/office/powerpoint/2010/main" val="341260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Resources</a:t>
            </a:r>
            <a:endParaRPr lang="en-GB" dirty="0"/>
          </a:p>
        </p:txBody>
      </p:sp>
      <p:sp>
        <p:nvSpPr>
          <p:cNvPr id="4" name="Content Placeholder 3"/>
          <p:cNvSpPr>
            <a:spLocks noGrp="1"/>
          </p:cNvSpPr>
          <p:nvPr>
            <p:ph idx="1"/>
          </p:nvPr>
        </p:nvSpPr>
        <p:spPr/>
        <p:txBody>
          <a:bodyPr>
            <a:normAutofit fontScale="92500" lnSpcReduction="20000"/>
          </a:bodyPr>
          <a:lstStyle/>
          <a:p>
            <a:r>
              <a:rPr lang="en-US" dirty="0"/>
              <a:t>TechEd 2014, A Practical Overview of Desired State </a:t>
            </a:r>
            <a:r>
              <a:rPr lang="en-US" dirty="0" smtClean="0"/>
              <a:t>Configuration</a:t>
            </a:r>
          </a:p>
          <a:p>
            <a:pPr lvl="1"/>
            <a:r>
              <a:rPr lang="en-US" u="sng" dirty="0">
                <a:hlinkClick r:id="rId2"/>
              </a:rPr>
              <a:t>http://</a:t>
            </a:r>
            <a:r>
              <a:rPr lang="en-US" u="sng" dirty="0" smtClean="0">
                <a:hlinkClick r:id="rId2"/>
              </a:rPr>
              <a:t>channel9.msdn.com/Events/TechEd/NorthAmerica/2014/DCIM-B417</a:t>
            </a:r>
            <a:r>
              <a:rPr lang="en-US" u="sng" dirty="0" smtClean="0"/>
              <a:t>  </a:t>
            </a:r>
            <a:endParaRPr lang="en-US" u="sng" dirty="0"/>
          </a:p>
          <a:p>
            <a:r>
              <a:rPr lang="en-GB" dirty="0" smtClean="0"/>
              <a:t>PowerShell DSC Forum</a:t>
            </a:r>
          </a:p>
          <a:p>
            <a:pPr lvl="1"/>
            <a:r>
              <a:rPr lang="en-GB" dirty="0">
                <a:hlinkClick r:id="rId3"/>
              </a:rPr>
              <a:t>http://</a:t>
            </a:r>
            <a:r>
              <a:rPr lang="en-GB" dirty="0" smtClean="0">
                <a:hlinkClick r:id="rId3"/>
              </a:rPr>
              <a:t>powershell.org/wp/forums/forum/dsc-desired-state-configuration</a:t>
            </a:r>
            <a:r>
              <a:rPr lang="en-GB" dirty="0" smtClean="0"/>
              <a:t> </a:t>
            </a:r>
            <a:endParaRPr lang="en-GB" dirty="0"/>
          </a:p>
          <a:p>
            <a:r>
              <a:rPr lang="en-GB" dirty="0" smtClean="0"/>
              <a:t>Windows PowerShell Blog</a:t>
            </a:r>
          </a:p>
          <a:p>
            <a:pPr lvl="1"/>
            <a:r>
              <a:rPr lang="en-GB" dirty="0">
                <a:hlinkClick r:id="rId4"/>
              </a:rPr>
              <a:t>http://blogs.msdn.com/b/powershell</a:t>
            </a:r>
            <a:r>
              <a:rPr lang="en-GB" dirty="0" smtClean="0">
                <a:hlinkClick r:id="rId4"/>
              </a:rPr>
              <a:t>/</a:t>
            </a:r>
            <a:r>
              <a:rPr lang="en-GB" dirty="0" smtClean="0"/>
              <a:t> </a:t>
            </a:r>
          </a:p>
          <a:p>
            <a:r>
              <a:rPr lang="en-GB" dirty="0" smtClean="0"/>
              <a:t>DSC Resource Kit (Wave 6)</a:t>
            </a:r>
          </a:p>
          <a:p>
            <a:pPr lvl="1"/>
            <a:r>
              <a:rPr lang="en-GB" dirty="0">
                <a:hlinkClick r:id="rId5"/>
              </a:rPr>
              <a:t>http://</a:t>
            </a:r>
            <a:r>
              <a:rPr lang="en-GB" dirty="0" smtClean="0">
                <a:hlinkClick r:id="rId5"/>
              </a:rPr>
              <a:t>gallery.technet.microsoft.com/DSC-Resource-Kit-All-c449312d</a:t>
            </a:r>
            <a:r>
              <a:rPr lang="en-GB" dirty="0" smtClean="0"/>
              <a:t>  </a:t>
            </a:r>
          </a:p>
          <a:p>
            <a:r>
              <a:rPr lang="en-GB" dirty="0"/>
              <a:t>Community Resources</a:t>
            </a:r>
          </a:p>
          <a:p>
            <a:pPr lvl="1"/>
            <a:r>
              <a:rPr lang="en-GB" dirty="0">
                <a:hlinkClick r:id="rId6"/>
              </a:rPr>
              <a:t>https://github.com/powershellorg/dsc</a:t>
            </a:r>
            <a:r>
              <a:rPr lang="en-GB" dirty="0"/>
              <a:t> </a:t>
            </a:r>
            <a:endParaRPr lang="en-GB" dirty="0" smtClean="0"/>
          </a:p>
          <a:p>
            <a:r>
              <a:rPr lang="en-GB" dirty="0" smtClean="0"/>
              <a:t>ALM Rangers ‘Configuration as Code’</a:t>
            </a:r>
          </a:p>
          <a:p>
            <a:pPr lvl="1"/>
            <a:r>
              <a:rPr lang="en-GB" dirty="0">
                <a:hlinkClick r:id="rId7"/>
              </a:rPr>
              <a:t>https://vsardevops.codeplex.com</a:t>
            </a:r>
            <a:r>
              <a:rPr lang="en-GB" dirty="0" smtClean="0">
                <a:hlinkClick r:id="rId7"/>
              </a:rPr>
              <a:t>/</a:t>
            </a:r>
            <a:r>
              <a:rPr lang="en-GB" dirty="0" smtClean="0"/>
              <a:t> </a:t>
            </a:r>
            <a:endParaRPr lang="en-GB" dirty="0"/>
          </a:p>
          <a:p>
            <a:pPr lvl="1"/>
            <a:endParaRPr lang="en-GB" dirty="0"/>
          </a:p>
          <a:p>
            <a:endParaRPr lang="en-GB" dirty="0"/>
          </a:p>
        </p:txBody>
      </p:sp>
    </p:spTree>
    <p:extLst>
      <p:ext uri="{BB962C8B-B14F-4D97-AF65-F5344CB8AC3E}">
        <p14:creationId xmlns:p14="http://schemas.microsoft.com/office/powerpoint/2010/main" val="414723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ALM Rangers </a:t>
            </a:r>
            <a:endParaRPr lang="en-GB" dirty="0"/>
          </a:p>
        </p:txBody>
      </p:sp>
      <p:pic>
        <p:nvPicPr>
          <p:cNvPr id="1026" name="Picture 2" descr="image"/>
          <p:cNvPicPr>
            <a:picLocks noChangeAspect="1" noChangeArrowheads="1"/>
          </p:cNvPicPr>
          <p:nvPr/>
        </p:nvPicPr>
        <p:blipFill rotWithShape="1">
          <a:blip r:embed="rId3">
            <a:extLst>
              <a:ext uri="{28A0092B-C50C-407E-A947-70E740481C1C}">
                <a14:useLocalDpi xmlns:a14="http://schemas.microsoft.com/office/drawing/2010/main" val="0"/>
              </a:ext>
            </a:extLst>
          </a:blip>
          <a:srcRect l="1" r="1480" b="1209"/>
          <a:stretch/>
        </p:blipFill>
        <p:spPr bwMode="auto">
          <a:xfrm>
            <a:off x="1506416" y="1605206"/>
            <a:ext cx="2985197" cy="3827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SC Overview Quick Reference Po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821" y="1631836"/>
            <a:ext cx="5368439" cy="38007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06416" y="5978834"/>
            <a:ext cx="3618748" cy="369332"/>
          </a:xfrm>
          <a:prstGeom prst="rect">
            <a:avLst/>
          </a:prstGeom>
        </p:spPr>
        <p:txBody>
          <a:bodyPr wrap="none">
            <a:spAutoFit/>
          </a:bodyPr>
          <a:lstStyle/>
          <a:p>
            <a:r>
              <a:rPr lang="en-GB" dirty="0"/>
              <a:t>https://vsardevops.codeplex.com/</a:t>
            </a:r>
          </a:p>
        </p:txBody>
      </p:sp>
    </p:spTree>
    <p:extLst>
      <p:ext uri="{BB962C8B-B14F-4D97-AF65-F5344CB8AC3E}">
        <p14:creationId xmlns:p14="http://schemas.microsoft.com/office/powerpoint/2010/main" val="93177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Robustness as Consistency</a:t>
            </a:r>
            <a:endParaRPr lang="en-GB" dirty="0"/>
          </a:p>
        </p:txBody>
      </p:sp>
      <p:sp>
        <p:nvSpPr>
          <p:cNvPr id="3" name="Content Placeholder 2"/>
          <p:cNvSpPr>
            <a:spLocks noGrp="1"/>
          </p:cNvSpPr>
          <p:nvPr>
            <p:ph idx="1"/>
          </p:nvPr>
        </p:nvSpPr>
        <p:spPr/>
        <p:txBody>
          <a:bodyPr>
            <a:normAutofit/>
          </a:bodyPr>
          <a:lstStyle/>
          <a:p>
            <a:pPr marL="0" indent="0">
              <a:buNone/>
            </a:pPr>
            <a:r>
              <a:rPr lang="en-GB" i="1" dirty="0" smtClean="0"/>
              <a:t>“Taguchi </a:t>
            </a:r>
            <a:r>
              <a:rPr lang="en-GB" i="1" dirty="0"/>
              <a:t>argues that quality robustness stems from consistency. </a:t>
            </a:r>
            <a:endParaRPr lang="en-GB" i="1" dirty="0" smtClean="0"/>
          </a:p>
          <a:p>
            <a:pPr marL="0" indent="0">
              <a:buNone/>
            </a:pPr>
            <a:r>
              <a:rPr lang="en-GB" i="1" dirty="0" smtClean="0"/>
              <a:t>Even </a:t>
            </a:r>
            <a:r>
              <a:rPr lang="en-GB" i="1" dirty="0"/>
              <a:t>if it means a product falls outside standard tolerances, as long as it does so consistently, then it is much easier to adjust machinery to attain precise </a:t>
            </a:r>
            <a:r>
              <a:rPr lang="en-GB" i="1" dirty="0" smtClean="0"/>
              <a:t>targets.”</a:t>
            </a:r>
          </a:p>
          <a:p>
            <a:pPr marL="0" indent="0">
              <a:buNone/>
            </a:pPr>
            <a:r>
              <a:rPr lang="en-GB" i="1" dirty="0"/>
              <a:t> </a:t>
            </a:r>
            <a:r>
              <a:rPr lang="en-GB" i="1" dirty="0" smtClean="0"/>
              <a:t>  </a:t>
            </a:r>
            <a:endParaRPr lang="en-GB" dirty="0"/>
          </a:p>
          <a:p>
            <a:pPr marL="0" indent="0">
              <a:buNone/>
            </a:pPr>
            <a:endParaRPr lang="en-GB" dirty="0" smtClean="0"/>
          </a:p>
          <a:p>
            <a:pPr marL="0" indent="0">
              <a:buNone/>
            </a:pPr>
            <a:endParaRPr lang="en-GB" dirty="0"/>
          </a:p>
          <a:p>
            <a:pPr marL="0" indent="0">
              <a:buNone/>
            </a:pPr>
            <a:r>
              <a:rPr lang="en-GB" sz="1800" b="1" dirty="0"/>
              <a:t>Taguchi, G. and D. </a:t>
            </a:r>
            <a:r>
              <a:rPr lang="en-GB" sz="1800" b="1" dirty="0" err="1"/>
              <a:t>Clausing</a:t>
            </a:r>
            <a:r>
              <a:rPr lang="en-GB" sz="1800" b="1" dirty="0"/>
              <a:t>. 1990. Robust quality. </a:t>
            </a:r>
            <a:r>
              <a:rPr lang="en-GB" sz="1800" b="1" i="1" dirty="0"/>
              <a:t>Harvard Business Review</a:t>
            </a:r>
            <a:r>
              <a:rPr lang="en-GB" sz="1800" b="1" dirty="0"/>
              <a:t> (Jan-Feb): 65-75.</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011007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Contact</a:t>
            </a:r>
            <a:endParaRPr lang="en-GB" dirty="0"/>
          </a:p>
        </p:txBody>
      </p:sp>
      <p:sp>
        <p:nvSpPr>
          <p:cNvPr id="5" name="Text Placeholder 4"/>
          <p:cNvSpPr>
            <a:spLocks noGrp="1"/>
          </p:cNvSpPr>
          <p:nvPr>
            <p:ph type="body" idx="1"/>
          </p:nvPr>
        </p:nvSpPr>
        <p:spPr/>
        <p:txBody>
          <a:bodyPr/>
          <a:lstStyle/>
          <a:p>
            <a:r>
              <a:rPr lang="en-GB" dirty="0" smtClean="0"/>
              <a:t>richard@blackmarble.com</a:t>
            </a:r>
          </a:p>
          <a:p>
            <a:r>
              <a:rPr lang="en-GB" dirty="0" smtClean="0"/>
              <a:t>@</a:t>
            </a:r>
            <a:r>
              <a:rPr lang="en-GB" dirty="0" err="1" smtClean="0"/>
              <a:t>richardfennell</a:t>
            </a:r>
            <a:endParaRPr lang="en-GB" dirty="0" smtClean="0"/>
          </a:p>
          <a:p>
            <a:r>
              <a:rPr lang="en-GB" dirty="0" smtClean="0"/>
              <a:t>http://blogs.blackmarble.co.uk/blogs/rfennell </a:t>
            </a:r>
            <a:endParaRPr lang="en-GB" dirty="0"/>
          </a:p>
        </p:txBody>
      </p:sp>
    </p:spTree>
    <p:extLst>
      <p:ext uri="{BB962C8B-B14F-4D97-AF65-F5344CB8AC3E}">
        <p14:creationId xmlns:p14="http://schemas.microsoft.com/office/powerpoint/2010/main" val="253931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30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 is Desired State Configuration?</a:t>
            </a:r>
            <a:endParaRPr lang="en-GB" dirty="0"/>
          </a:p>
        </p:txBody>
      </p:sp>
      <p:sp>
        <p:nvSpPr>
          <p:cNvPr id="3" name="Content Placeholder 2"/>
          <p:cNvSpPr>
            <a:spLocks noGrp="1"/>
          </p:cNvSpPr>
          <p:nvPr>
            <p:ph idx="1"/>
          </p:nvPr>
        </p:nvSpPr>
        <p:spPr/>
        <p:txBody>
          <a:bodyPr>
            <a:normAutofit/>
          </a:bodyPr>
          <a:lstStyle/>
          <a:p>
            <a:r>
              <a:rPr lang="en-GB" dirty="0" smtClean="0"/>
              <a:t>Microsoft’s implementation of the </a:t>
            </a:r>
            <a:r>
              <a:rPr lang="en-GB" dirty="0"/>
              <a:t>“Management Object Format,” as </a:t>
            </a:r>
            <a:r>
              <a:rPr lang="en-GB" dirty="0" smtClean="0"/>
              <a:t>developed </a:t>
            </a:r>
            <a:r>
              <a:rPr lang="en-GB" dirty="0"/>
              <a:t>by the Distributed Management Task Force (DMTF). </a:t>
            </a:r>
          </a:p>
          <a:p>
            <a:r>
              <a:rPr lang="en-GB" dirty="0" smtClean="0"/>
              <a:t>Provides configuration as code</a:t>
            </a:r>
          </a:p>
          <a:p>
            <a:r>
              <a:rPr lang="en-GB" dirty="0" smtClean="0"/>
              <a:t>Part of </a:t>
            </a:r>
            <a:r>
              <a:rPr lang="en-GB" dirty="0"/>
              <a:t>PowerShell 4.0</a:t>
            </a:r>
          </a:p>
          <a:p>
            <a:r>
              <a:rPr lang="en-GB" dirty="0" smtClean="0"/>
              <a:t>Aims for ‘Star Trek’ deployment</a:t>
            </a:r>
          </a:p>
        </p:txBody>
      </p:sp>
    </p:spTree>
    <p:extLst>
      <p:ext uri="{BB962C8B-B14F-4D97-AF65-F5344CB8AC3E}">
        <p14:creationId xmlns:p14="http://schemas.microsoft.com/office/powerpoint/2010/main" val="128234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Systems Support</a:t>
            </a:r>
            <a:endParaRPr lang="en-GB" dirty="0"/>
          </a:p>
        </p:txBody>
      </p:sp>
      <p:sp>
        <p:nvSpPr>
          <p:cNvPr id="3" name="Content Placeholder 2"/>
          <p:cNvSpPr>
            <a:spLocks noGrp="1"/>
          </p:cNvSpPr>
          <p:nvPr>
            <p:ph idx="1"/>
          </p:nvPr>
        </p:nvSpPr>
        <p:spPr/>
        <p:txBody>
          <a:bodyPr>
            <a:normAutofit/>
          </a:bodyPr>
          <a:lstStyle/>
          <a:p>
            <a:r>
              <a:rPr lang="en-GB" dirty="0" smtClean="0"/>
              <a:t>By default</a:t>
            </a:r>
          </a:p>
          <a:p>
            <a:pPr lvl="1"/>
            <a:r>
              <a:rPr lang="en-GB" dirty="0" smtClean="0"/>
              <a:t>Windows 8.1</a:t>
            </a:r>
          </a:p>
          <a:p>
            <a:pPr lvl="1"/>
            <a:r>
              <a:rPr lang="en-GB" dirty="0" smtClean="0"/>
              <a:t>Windows </a:t>
            </a:r>
            <a:r>
              <a:rPr lang="en-GB" dirty="0"/>
              <a:t>Server 2012 </a:t>
            </a:r>
            <a:r>
              <a:rPr lang="en-GB" dirty="0" smtClean="0"/>
              <a:t>R2</a:t>
            </a:r>
            <a:br>
              <a:rPr lang="en-GB" dirty="0" smtClean="0"/>
            </a:br>
            <a:endParaRPr lang="en-GB" dirty="0" smtClean="0"/>
          </a:p>
          <a:p>
            <a:r>
              <a:rPr lang="en-GB" dirty="0" smtClean="0"/>
              <a:t>Install </a:t>
            </a:r>
            <a:r>
              <a:rPr lang="en-GB" dirty="0"/>
              <a:t>Windows Management Framework </a:t>
            </a:r>
            <a:r>
              <a:rPr lang="en-GB" dirty="0" smtClean="0"/>
              <a:t>4.0</a:t>
            </a:r>
          </a:p>
          <a:p>
            <a:pPr lvl="1"/>
            <a:r>
              <a:rPr lang="en-GB" dirty="0"/>
              <a:t>Windows® 7 with Service Pack </a:t>
            </a:r>
            <a:r>
              <a:rPr lang="en-GB" dirty="0" smtClean="0"/>
              <a:t>1</a:t>
            </a:r>
            <a:endParaRPr lang="en-GB" dirty="0"/>
          </a:p>
          <a:p>
            <a:pPr lvl="1"/>
            <a:r>
              <a:rPr lang="en-GB" dirty="0"/>
              <a:t>Windows Server® 2008 R2 with Service Pack </a:t>
            </a:r>
            <a:r>
              <a:rPr lang="en-GB" dirty="0" smtClean="0"/>
              <a:t>1</a:t>
            </a:r>
            <a:r>
              <a:rPr lang="en-GB" dirty="0"/>
              <a:t/>
            </a:r>
            <a:br>
              <a:rPr lang="en-GB" dirty="0"/>
            </a:br>
            <a:endParaRPr lang="en-GB" dirty="0"/>
          </a:p>
          <a:p>
            <a:endParaRPr lang="en-GB" dirty="0"/>
          </a:p>
        </p:txBody>
      </p:sp>
    </p:spTree>
    <p:extLst>
      <p:ext uri="{BB962C8B-B14F-4D97-AF65-F5344CB8AC3E}">
        <p14:creationId xmlns:p14="http://schemas.microsoft.com/office/powerpoint/2010/main" val="448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Demo – DSC 101</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5380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296333" y="917800"/>
            <a:ext cx="11760200" cy="4832092"/>
          </a:xfrm>
          <a:prstGeom prst="rect">
            <a:avLst/>
          </a:prstGeom>
          <a:solidFill>
            <a:schemeClr val="bg1">
              <a:lumMod val="85000"/>
            </a:schemeClr>
          </a:solidFill>
        </p:spPr>
        <p:txBody>
          <a:bodyPr wrap="square" rtlCol="0">
            <a:spAutoFit/>
          </a:bodyPr>
          <a:lstStyle/>
          <a:p>
            <a:r>
              <a:rPr lang="en-GB" sz="1100" dirty="0">
                <a:latin typeface="Courier New" panose="02070309020205020404" pitchFamily="49" charset="0"/>
                <a:cs typeface="Courier New" panose="02070309020205020404" pitchFamily="49" charset="0"/>
              </a:rPr>
              <a:t>Configuration </a:t>
            </a:r>
            <a:r>
              <a:rPr lang="en-GB" sz="1100" dirty="0" err="1">
                <a:latin typeface="Courier New" panose="02070309020205020404" pitchFamily="49" charset="0"/>
                <a:cs typeface="Courier New" panose="02070309020205020404" pitchFamily="49" charset="0"/>
              </a:rPr>
              <a:t>MyWebConfig</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 A Configuration block can have zero or more Node blocks</a:t>
            </a:r>
          </a:p>
          <a:p>
            <a:r>
              <a:rPr lang="en-GB" sz="1100" dirty="0">
                <a:latin typeface="Courier New" panose="02070309020205020404" pitchFamily="49" charset="0"/>
                <a:cs typeface="Courier New" panose="02070309020205020404" pitchFamily="49" charset="0"/>
              </a:rPr>
              <a:t>   Node "WIN-63Q8385RMVR"</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 Next, specify one or more resource blocks</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WindowsFeature</a:t>
            </a:r>
            <a:r>
              <a:rPr lang="en-GB" sz="1100" dirty="0">
                <a:latin typeface="Courier New" panose="02070309020205020404" pitchFamily="49" charset="0"/>
                <a:cs typeface="Courier New" panose="02070309020205020404" pitchFamily="49" charset="0"/>
              </a:rPr>
              <a:t> is one of the built-in resources you can use in a Node block</a:t>
            </a:r>
          </a:p>
          <a:p>
            <a:r>
              <a:rPr lang="en-GB" sz="1100" dirty="0">
                <a:latin typeface="Courier New" panose="02070309020205020404" pitchFamily="49" charset="0"/>
                <a:cs typeface="Courier New" panose="02070309020205020404" pitchFamily="49" charset="0"/>
              </a:rPr>
              <a:t>      # This example ensures the Web Server (IIS) role is installed</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WindowsFeature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MyRoleExample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Ensure = "Present" # To uninstall the role, set Ensure to "Absent"</a:t>
            </a:r>
          </a:p>
          <a:p>
            <a:r>
              <a:rPr lang="en-GB" sz="1100" dirty="0">
                <a:latin typeface="Courier New" panose="02070309020205020404" pitchFamily="49" charset="0"/>
                <a:cs typeface="Courier New" panose="02070309020205020404" pitchFamily="49" charset="0"/>
              </a:rPr>
              <a:t>          Name = "Web-Server"  </a:t>
            </a:r>
          </a:p>
          <a:p>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 File is a built-in resource you can use to manage files and directories</a:t>
            </a:r>
          </a:p>
          <a:p>
            <a:r>
              <a:rPr lang="en-GB" sz="1100" dirty="0">
                <a:latin typeface="Courier New" panose="02070309020205020404" pitchFamily="49" charset="0"/>
                <a:cs typeface="Courier New" panose="02070309020205020404" pitchFamily="49" charset="0"/>
              </a:rPr>
              <a:t>      # This example ensures files from the source directory are present in the destination directory</a:t>
            </a:r>
          </a:p>
          <a:p>
            <a:r>
              <a:rPr lang="en-GB" sz="1100" dirty="0">
                <a:latin typeface="Courier New" panose="02070309020205020404" pitchFamily="49" charset="0"/>
                <a:cs typeface="Courier New" panose="02070309020205020404" pitchFamily="49" charset="0"/>
              </a:rPr>
              <a:t>      File </a:t>
            </a:r>
            <a:r>
              <a:rPr lang="en-GB" sz="1100" dirty="0" err="1">
                <a:latin typeface="Courier New" panose="02070309020205020404" pitchFamily="49" charset="0"/>
                <a:cs typeface="Courier New" panose="02070309020205020404" pitchFamily="49" charset="0"/>
              </a:rPr>
              <a:t>MyFileExample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Ensure = "Present"  # You can also set Ensure to "Absent"</a:t>
            </a:r>
          </a:p>
          <a:p>
            <a:r>
              <a:rPr lang="en-GB" sz="1100" dirty="0">
                <a:latin typeface="Courier New" panose="02070309020205020404" pitchFamily="49" charset="0"/>
                <a:cs typeface="Courier New" panose="02070309020205020404" pitchFamily="49" charset="0"/>
              </a:rPr>
              <a:t>         Type = "Directory“ # Default is “File”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Recurse</a:t>
            </a:r>
            <a:r>
              <a:rPr lang="en-GB" sz="1100" dirty="0">
                <a:latin typeface="Courier New" panose="02070309020205020404" pitchFamily="49" charset="0"/>
                <a:cs typeface="Courier New" panose="02070309020205020404" pitchFamily="49" charset="0"/>
              </a:rPr>
              <a:t> = $true</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SourcePath</a:t>
            </a:r>
            <a:r>
              <a:rPr lang="en-GB" sz="1100" dirty="0">
                <a:latin typeface="Courier New" panose="02070309020205020404" pitchFamily="49" charset="0"/>
                <a:cs typeface="Courier New" panose="02070309020205020404" pitchFamily="49" charset="0"/>
              </a:rPr>
              <a:t> = "c:\src" # This is a path that has web files</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DestinationPath</a:t>
            </a:r>
            <a:r>
              <a:rPr lang="en-GB" sz="1100" dirty="0">
                <a:latin typeface="Courier New" panose="02070309020205020404" pitchFamily="49" charset="0"/>
                <a:cs typeface="Courier New" panose="02070309020205020404" pitchFamily="49" charset="0"/>
              </a:rPr>
              <a:t> = "C:\inetpub\wwwroot" # The path where we want to ensure the web files are present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DependsOn</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WindowsFeature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MyRoleExample</a:t>
            </a:r>
            <a:r>
              <a:rPr lang="en-GB" sz="1100" dirty="0">
                <a:latin typeface="Courier New" panose="02070309020205020404" pitchFamily="49" charset="0"/>
                <a:cs typeface="Courier New" panose="02070309020205020404" pitchFamily="49" charset="0"/>
              </a:rPr>
              <a:t>"  # This ensures that </a:t>
            </a:r>
            <a:r>
              <a:rPr lang="en-GB" sz="1100" dirty="0" err="1">
                <a:latin typeface="Courier New" panose="02070309020205020404" pitchFamily="49" charset="0"/>
                <a:cs typeface="Courier New" panose="02070309020205020404" pitchFamily="49" charset="0"/>
              </a:rPr>
              <a:t>MyRoleExample</a:t>
            </a:r>
            <a:r>
              <a:rPr lang="en-GB" sz="1100" dirty="0">
                <a:latin typeface="Courier New" panose="02070309020205020404" pitchFamily="49" charset="0"/>
                <a:cs typeface="Courier New" panose="02070309020205020404" pitchFamily="49" charset="0"/>
              </a:rPr>
              <a:t> completes successfully before this block runs</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218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48800"/>
            <a:ext cx="5729329" cy="5170646"/>
          </a:xfrm>
          <a:prstGeom prst="rect">
            <a:avLst/>
          </a:prstGeom>
          <a:solidFill>
            <a:schemeClr val="bg1">
              <a:lumMod val="85000"/>
            </a:schemeClr>
          </a:solidFill>
        </p:spPr>
        <p:txBody>
          <a:bodyPr wrap="square" rtlCol="0">
            <a:spAutoFit/>
          </a:bodyPr>
          <a:lstStyle/>
          <a:p>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MyData</a:t>
            </a:r>
            <a:r>
              <a:rPr lang="en-GB" sz="1100" dirty="0">
                <a:latin typeface="Courier New" panose="02070309020205020404" pitchFamily="49" charset="0"/>
                <a:cs typeface="Courier New" panose="02070309020205020404" pitchFamily="49" charset="0"/>
              </a:rPr>
              <a:t> = </a:t>
            </a: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AllNodes</a:t>
            </a:r>
            <a:r>
              <a:rPr lang="en-GB" sz="1100" dirty="0">
                <a:latin typeface="Courier New" panose="02070309020205020404" pitchFamily="49" charset="0"/>
                <a:cs typeface="Courier New" panose="02070309020205020404" pitchFamily="49" charset="0"/>
              </a:rPr>
              <a:t> =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NodeName</a:t>
            </a:r>
            <a:r>
              <a:rPr lang="en-GB" sz="1100" dirty="0">
                <a:latin typeface="Courier New" panose="02070309020205020404" pitchFamily="49" charset="0"/>
                <a:cs typeface="Courier New" panose="02070309020205020404" pitchFamily="49" charset="0"/>
              </a:rPr>
              <a:t>           =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LogPath</a:t>
            </a:r>
            <a:r>
              <a:rPr lang="en-GB" sz="1100" dirty="0">
                <a:latin typeface="Courier New" panose="02070309020205020404" pitchFamily="49" charset="0"/>
                <a:cs typeface="Courier New" panose="02070309020205020404" pitchFamily="49" charset="0"/>
              </a:rPr>
              <a:t>            = "C:\Logs"</a:t>
            </a:r>
          </a:p>
          <a:p>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NodeName</a:t>
            </a:r>
            <a:r>
              <a:rPr lang="en-GB" sz="1100" dirty="0">
                <a:latin typeface="Courier New" panose="02070309020205020404" pitchFamily="49" charset="0"/>
                <a:cs typeface="Courier New" panose="02070309020205020404" pitchFamily="49" charset="0"/>
              </a:rPr>
              <a:t> = "VM-1";</a:t>
            </a:r>
          </a:p>
          <a:p>
            <a:r>
              <a:rPr lang="en-GB" sz="1100" dirty="0">
                <a:latin typeface="Courier New" panose="02070309020205020404" pitchFamily="49" charset="0"/>
                <a:cs typeface="Courier New" panose="02070309020205020404" pitchFamily="49" charset="0"/>
              </a:rPr>
              <a:t>            Role     = "</a:t>
            </a:r>
            <a:r>
              <a:rPr lang="en-GB" sz="1100" dirty="0" err="1">
                <a:latin typeface="Courier New" panose="02070309020205020404" pitchFamily="49" charset="0"/>
                <a:cs typeface="Courier New" panose="02070309020205020404" pitchFamily="49" charset="0"/>
              </a:rPr>
              <a:t>WebServer</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SiteContents</a:t>
            </a:r>
            <a:r>
              <a:rPr lang="en-GB" sz="1100" dirty="0">
                <a:latin typeface="Courier New" panose="02070309020205020404" pitchFamily="49" charset="0"/>
                <a:cs typeface="Courier New" panose="02070309020205020404" pitchFamily="49" charset="0"/>
              </a:rPr>
              <a:t> = "C:\Site1"</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SiteName</a:t>
            </a:r>
            <a:r>
              <a:rPr lang="en-GB" sz="1100" dirty="0">
                <a:latin typeface="Courier New" panose="02070309020205020404" pitchFamily="49" charset="0"/>
                <a:cs typeface="Courier New" panose="02070309020205020404" pitchFamily="49" charset="0"/>
              </a:rPr>
              <a:t> = "Website1"</a:t>
            </a:r>
          </a:p>
          <a:p>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NodeName</a:t>
            </a:r>
            <a:r>
              <a:rPr lang="en-GB" sz="1100" dirty="0">
                <a:latin typeface="Courier New" panose="02070309020205020404" pitchFamily="49" charset="0"/>
                <a:cs typeface="Courier New" panose="02070309020205020404" pitchFamily="49" charset="0"/>
              </a:rPr>
              <a:t> = "VM-2";</a:t>
            </a:r>
          </a:p>
          <a:p>
            <a:r>
              <a:rPr lang="en-GB" sz="1100" dirty="0">
                <a:latin typeface="Courier New" panose="02070309020205020404" pitchFamily="49" charset="0"/>
                <a:cs typeface="Courier New" panose="02070309020205020404" pitchFamily="49" charset="0"/>
              </a:rPr>
              <a:t>            Role     = "</a:t>
            </a:r>
            <a:r>
              <a:rPr lang="en-GB" sz="1100" dirty="0" err="1">
                <a:latin typeface="Courier New" panose="02070309020205020404" pitchFamily="49" charset="0"/>
                <a:cs typeface="Courier New" panose="02070309020205020404" pitchFamily="49" charset="0"/>
              </a:rPr>
              <a:t>SQLServer</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NodeName</a:t>
            </a:r>
            <a:r>
              <a:rPr lang="en-GB" sz="1100" dirty="0">
                <a:latin typeface="Courier New" panose="02070309020205020404" pitchFamily="49" charset="0"/>
                <a:cs typeface="Courier New" panose="02070309020205020404" pitchFamily="49" charset="0"/>
              </a:rPr>
              <a:t> = "VM-3";</a:t>
            </a:r>
          </a:p>
          <a:p>
            <a:r>
              <a:rPr lang="en-GB" sz="1100" dirty="0">
                <a:latin typeface="Courier New" panose="02070309020205020404" pitchFamily="49" charset="0"/>
                <a:cs typeface="Courier New" panose="02070309020205020404" pitchFamily="49" charset="0"/>
              </a:rPr>
              <a:t>            Role     = "</a:t>
            </a:r>
            <a:r>
              <a:rPr lang="en-GB" sz="1100" dirty="0" err="1">
                <a:latin typeface="Courier New" panose="02070309020205020404" pitchFamily="49" charset="0"/>
                <a:cs typeface="Courier New" panose="02070309020205020404" pitchFamily="49" charset="0"/>
              </a:rPr>
              <a:t>WebServer</a:t>
            </a: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SiteContents</a:t>
            </a:r>
            <a:r>
              <a:rPr lang="en-GB" sz="1100" dirty="0">
                <a:latin typeface="Courier New" panose="02070309020205020404" pitchFamily="49" charset="0"/>
                <a:cs typeface="Courier New" panose="02070309020205020404" pitchFamily="49" charset="0"/>
              </a:rPr>
              <a:t> = "C:\Site2"</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SiteName</a:t>
            </a:r>
            <a:r>
              <a:rPr lang="en-GB" sz="1100" dirty="0">
                <a:latin typeface="Courier New" panose="02070309020205020404" pitchFamily="49" charset="0"/>
                <a:cs typeface="Courier New" panose="02070309020205020404" pitchFamily="49" charset="0"/>
              </a:rPr>
              <a:t> = "Website3"</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NonNodeData</a:t>
            </a:r>
            <a:r>
              <a:rPr lang="en-GB" sz="1100" dirty="0">
                <a:latin typeface="Courier New" panose="02070309020205020404" pitchFamily="49" charset="0"/>
                <a:cs typeface="Courier New" panose="02070309020205020404" pitchFamily="49" charset="0"/>
              </a:rPr>
              <a:t> = </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ConfigFileContents</a:t>
            </a:r>
            <a:r>
              <a:rPr lang="en-GB" sz="1100" dirty="0">
                <a:latin typeface="Courier New" panose="02070309020205020404" pitchFamily="49" charset="0"/>
                <a:cs typeface="Courier New" panose="02070309020205020404" pitchFamily="49" charset="0"/>
              </a:rPr>
              <a:t> = (Get-Content C:\Template\Config.xml)</a:t>
            </a:r>
          </a:p>
          <a:p>
            <a:r>
              <a:rPr lang="en-GB" sz="1100" dirty="0">
                <a:latin typeface="Courier New" panose="02070309020205020404" pitchFamily="49" charset="0"/>
                <a:cs typeface="Courier New" panose="02070309020205020404" pitchFamily="49" charset="0"/>
              </a:rPr>
              <a:t>     }   </a:t>
            </a:r>
          </a:p>
          <a:p>
            <a:r>
              <a:rPr lang="en-GB" sz="1100" dirty="0">
                <a:latin typeface="Courier New" panose="02070309020205020404" pitchFamily="49" charset="0"/>
                <a:cs typeface="Courier New" panose="02070309020205020404" pitchFamily="49" charset="0"/>
              </a:rPr>
              <a:t>} </a:t>
            </a:r>
          </a:p>
        </p:txBody>
      </p:sp>
      <p:sp>
        <p:nvSpPr>
          <p:cNvPr id="3" name="TextBox 2"/>
          <p:cNvSpPr txBox="1"/>
          <p:nvPr/>
        </p:nvSpPr>
        <p:spPr>
          <a:xfrm>
            <a:off x="6146149" y="1348800"/>
            <a:ext cx="5741051" cy="5170646"/>
          </a:xfrm>
          <a:prstGeom prst="rect">
            <a:avLst/>
          </a:prstGeom>
          <a:solidFill>
            <a:schemeClr val="bg1">
              <a:lumMod val="85000"/>
            </a:schemeClr>
          </a:solidFill>
        </p:spPr>
        <p:txBody>
          <a:bodyPr wrap="square" rtlCol="0">
            <a:spAutoFit/>
          </a:bodyPr>
          <a:lstStyle/>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configuration </a:t>
            </a:r>
            <a:r>
              <a:rPr lang="en-GB" sz="1100" dirty="0" err="1">
                <a:latin typeface="Courier New" panose="02070309020205020404" pitchFamily="49" charset="0"/>
                <a:cs typeface="Courier New" panose="02070309020205020404" pitchFamily="49" charset="0"/>
              </a:rPr>
              <a:t>MyConfiguration</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Import-</a:t>
            </a:r>
            <a:r>
              <a:rPr lang="en-GB" sz="1100" dirty="0" err="1">
                <a:latin typeface="Courier New" panose="02070309020205020404" pitchFamily="49" charset="0"/>
                <a:cs typeface="Courier New" panose="02070309020205020404" pitchFamily="49" charset="0"/>
              </a:rPr>
              <a:t>DscResource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ModuleName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xWebAdministration</a:t>
            </a:r>
            <a:r>
              <a:rPr lang="en-GB" sz="1100" dirty="0">
                <a:latin typeface="Courier New" panose="02070309020205020404" pitchFamily="49" charset="0"/>
                <a:cs typeface="Courier New" panose="02070309020205020404" pitchFamily="49" charset="0"/>
              </a:rPr>
              <a:t> </a:t>
            </a:r>
            <a:r>
              <a:rPr lang="en-GB" sz="1100" dirty="0" smtClean="0">
                <a:latin typeface="Courier New" panose="02070309020205020404" pitchFamily="49" charset="0"/>
                <a:cs typeface="Courier New" panose="02070309020205020404" pitchFamily="49" charset="0"/>
              </a:rPr>
              <a:t/>
            </a:r>
            <a:br>
              <a:rPr lang="en-GB" sz="1100" dirty="0" smtClean="0">
                <a:latin typeface="Courier New" panose="02070309020205020404" pitchFamily="49" charset="0"/>
                <a:cs typeface="Courier New" panose="02070309020205020404" pitchFamily="49" charset="0"/>
              </a:rPr>
            </a:br>
            <a:r>
              <a:rPr lang="en-GB" sz="1100" dirty="0" smtClean="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Name </a:t>
            </a:r>
            <a:r>
              <a:rPr lang="en-GB" sz="1100" dirty="0" err="1">
                <a:latin typeface="Courier New" panose="02070309020205020404" pitchFamily="49" charset="0"/>
                <a:cs typeface="Courier New" panose="02070309020205020404" pitchFamily="49" charset="0"/>
              </a:rPr>
              <a:t>MSFT_xWebsite</a:t>
            </a:r>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node $</a:t>
            </a:r>
            <a:r>
              <a:rPr lang="en-GB" sz="1100" dirty="0" err="1">
                <a:latin typeface="Courier New" panose="02070309020205020404" pitchFamily="49" charset="0"/>
                <a:cs typeface="Courier New" panose="02070309020205020404" pitchFamily="49" charset="0"/>
              </a:rPr>
              <a:t>AllNodes.Where</a:t>
            </a:r>
            <a:r>
              <a:rPr lang="en-GB" sz="1100" dirty="0">
                <a:latin typeface="Courier New" panose="02070309020205020404" pitchFamily="49" charset="0"/>
                <a:cs typeface="Courier New" panose="02070309020205020404" pitchFamily="49" charset="0"/>
              </a:rPr>
              <a:t>{$_.Role -</a:t>
            </a:r>
            <a:r>
              <a:rPr lang="en-GB" sz="1100" dirty="0" err="1">
                <a:latin typeface="Courier New" panose="02070309020205020404" pitchFamily="49" charset="0"/>
                <a:cs typeface="Courier New" panose="02070309020205020404" pitchFamily="49" charset="0"/>
              </a:rPr>
              <a:t>eq</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WebServer</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NodeName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xWebsite</a:t>
            </a:r>
            <a:r>
              <a:rPr lang="en-GB" sz="1100" dirty="0">
                <a:latin typeface="Courier New" panose="02070309020205020404" pitchFamily="49" charset="0"/>
                <a:cs typeface="Courier New" panose="02070309020205020404" pitchFamily="49" charset="0"/>
              </a:rPr>
              <a:t> Site</a:t>
            </a: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Name         = $</a:t>
            </a:r>
            <a:r>
              <a:rPr lang="en-GB" sz="1100" dirty="0" err="1">
                <a:latin typeface="Courier New" panose="02070309020205020404" pitchFamily="49" charset="0"/>
                <a:cs typeface="Courier New" panose="02070309020205020404" pitchFamily="49" charset="0"/>
              </a:rPr>
              <a:t>Node.SiteName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PhysicalPath</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Node.SiteContents</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Ensure       = "Present"</a:t>
            </a:r>
          </a:p>
          <a:p>
            <a:r>
              <a:rPr lang="en-GB" sz="1100" dirty="0">
                <a:latin typeface="Courier New" panose="02070309020205020404" pitchFamily="49" charset="0"/>
                <a:cs typeface="Courier New" panose="02070309020205020404" pitchFamily="49" charset="0"/>
              </a:rPr>
              <a:t>        }</a:t>
            </a:r>
          </a:p>
          <a:p>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File </a:t>
            </a:r>
            <a:r>
              <a:rPr lang="en-GB" sz="1100" dirty="0" err="1">
                <a:latin typeface="Courier New" panose="02070309020205020404" pitchFamily="49" charset="0"/>
                <a:cs typeface="Courier New" panose="02070309020205020404" pitchFamily="49" charset="0"/>
              </a:rPr>
              <a:t>ConfigFile</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DestinationPath</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Node.SiteContents</a:t>
            </a:r>
            <a:r>
              <a:rPr lang="en-GB" sz="1100" dirty="0">
                <a:latin typeface="Courier New" panose="02070309020205020404" pitchFamily="49" charset="0"/>
                <a:cs typeface="Courier New" panose="02070309020205020404" pitchFamily="49" charset="0"/>
              </a:rPr>
              <a:t> + "\\config.xml"</a:t>
            </a:r>
          </a:p>
          <a:p>
            <a:r>
              <a:rPr lang="en-GB" sz="1100" dirty="0">
                <a:latin typeface="Courier New" panose="02070309020205020404" pitchFamily="49" charset="0"/>
                <a:cs typeface="Courier New" panose="02070309020205020404" pitchFamily="49" charset="0"/>
              </a:rPr>
              <a:t>            Contents = </a:t>
            </a:r>
            <a:r>
              <a:rPr lang="en-GB" sz="1100" dirty="0" smtClean="0">
                <a:latin typeface="Courier New" panose="02070309020205020404" pitchFamily="49" charset="0"/>
                <a:cs typeface="Courier New" panose="02070309020205020404" pitchFamily="49" charset="0"/>
              </a:rPr>
              <a:t/>
            </a:r>
            <a:br>
              <a:rPr lang="en-GB" sz="1100" dirty="0" smtClean="0">
                <a:latin typeface="Courier New" panose="02070309020205020404" pitchFamily="49" charset="0"/>
                <a:cs typeface="Courier New" panose="02070309020205020404" pitchFamily="49" charset="0"/>
              </a:rPr>
            </a:br>
            <a:r>
              <a:rPr lang="en-GB" sz="1100" dirty="0" smtClean="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ConfigurationData.NonNodeData.ConfigFileContents</a:t>
            </a:r>
            <a:endParaRPr lang="en-GB" sz="1100" dirty="0">
              <a:latin typeface="Courier New" panose="02070309020205020404" pitchFamily="49" charset="0"/>
              <a:cs typeface="Courier New" panose="02070309020205020404" pitchFamily="49" charset="0"/>
            </a:endParaRPr>
          </a:p>
          <a:p>
            <a:r>
              <a:rPr lang="en-GB" sz="1100" dirty="0">
                <a:latin typeface="Courier New" panose="02070309020205020404" pitchFamily="49" charset="0"/>
                <a:cs typeface="Courier New" panose="02070309020205020404" pitchFamily="49" charset="0"/>
              </a:rPr>
              <a:t>        }</a:t>
            </a:r>
          </a:p>
          <a:p>
            <a:r>
              <a:rPr lang="en-GB" sz="1100" dirty="0">
                <a:latin typeface="Courier New" panose="02070309020205020404" pitchFamily="49" charset="0"/>
                <a:cs typeface="Courier New" panose="02070309020205020404" pitchFamily="49" charset="0"/>
              </a:rPr>
              <a:t>    }</a:t>
            </a:r>
          </a:p>
          <a:p>
            <a:r>
              <a:rPr lang="en-GB" sz="1100" dirty="0" smtClean="0">
                <a:latin typeface="Courier New" panose="02070309020205020404" pitchFamily="49" charset="0"/>
                <a:cs typeface="Courier New" panose="02070309020205020404" pitchFamily="49" charset="0"/>
              </a:rPr>
              <a:t>}</a:t>
            </a: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r>
              <a:rPr lang="en-GB" sz="1100" dirty="0" err="1">
                <a:latin typeface="Courier New" panose="02070309020205020404" pitchFamily="49" charset="0"/>
                <a:cs typeface="Courier New" panose="02070309020205020404" pitchFamily="49" charset="0"/>
              </a:rPr>
              <a:t>MyConfiguration</a:t>
            </a:r>
            <a:r>
              <a:rPr lang="en-GB" sz="1100" dirty="0">
                <a:latin typeface="Courier New" panose="02070309020205020404" pitchFamily="49" charset="0"/>
                <a:cs typeface="Courier New" panose="02070309020205020404" pitchFamily="49" charset="0"/>
              </a:rPr>
              <a:t> </a:t>
            </a:r>
            <a:r>
              <a:rPr lang="en-GB" sz="1100" dirty="0" smtClean="0"/>
              <a:t>-</a:t>
            </a:r>
            <a:r>
              <a:rPr lang="en-GB" sz="1100" dirty="0" err="1">
                <a:latin typeface="Courier New" panose="02070309020205020404" pitchFamily="49" charset="0"/>
                <a:cs typeface="Courier New" panose="02070309020205020404" pitchFamily="49" charset="0"/>
              </a:rPr>
              <a:t>ConfigurationData</a:t>
            </a:r>
            <a:r>
              <a:rPr lang="en-GB" sz="1100" dirty="0">
                <a:latin typeface="Courier New" panose="02070309020205020404" pitchFamily="49" charset="0"/>
                <a:cs typeface="Courier New" panose="02070309020205020404" pitchFamily="49" charset="0"/>
              </a:rPr>
              <a:t> </a:t>
            </a:r>
            <a:r>
              <a:rPr lang="en-GB" sz="1100" dirty="0" smtClean="0">
                <a:latin typeface="Courier New" panose="02070309020205020404" pitchFamily="49" charset="0"/>
                <a:cs typeface="Courier New" panose="02070309020205020404" pitchFamily="49" charset="0"/>
              </a:rPr>
              <a:t>$</a:t>
            </a:r>
            <a:r>
              <a:rPr lang="en-GB" sz="1100" dirty="0" err="1" smtClean="0">
                <a:latin typeface="Courier New" panose="02070309020205020404" pitchFamily="49" charset="0"/>
                <a:cs typeface="Courier New" panose="02070309020205020404" pitchFamily="49" charset="0"/>
              </a:rPr>
              <a:t>MyData</a:t>
            </a:r>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smtClean="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7" name="Title 6"/>
          <p:cNvSpPr>
            <a:spLocks noGrp="1"/>
          </p:cNvSpPr>
          <p:nvPr>
            <p:ph type="title"/>
          </p:nvPr>
        </p:nvSpPr>
        <p:spPr/>
        <p:txBody>
          <a:bodyPr/>
          <a:lstStyle/>
          <a:p>
            <a:r>
              <a:rPr lang="en-GB" dirty="0" smtClean="0"/>
              <a:t>Sample Configuration</a:t>
            </a:r>
            <a:endParaRPr lang="en-GB" dirty="0"/>
          </a:p>
        </p:txBody>
      </p:sp>
    </p:spTree>
    <p:extLst>
      <p:ext uri="{BB962C8B-B14F-4D97-AF65-F5344CB8AC3E}">
        <p14:creationId xmlns:p14="http://schemas.microsoft.com/office/powerpoint/2010/main" val="32923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ack Marble Orange">
      <a:dk1>
        <a:sysClr val="windowText" lastClr="000000"/>
      </a:dk1>
      <a:lt1>
        <a:sysClr val="window" lastClr="FFFFFF"/>
      </a:lt1>
      <a:dk2>
        <a:srgbClr val="3C3C3B"/>
      </a:dk2>
      <a:lt2>
        <a:srgbClr val="F5F5F5"/>
      </a:lt2>
      <a:accent1>
        <a:srgbClr val="F97923"/>
      </a:accent1>
      <a:accent2>
        <a:srgbClr val="21B9EC"/>
      </a:accent2>
      <a:accent3>
        <a:srgbClr val="B6CC22"/>
      </a:accent3>
      <a:accent4>
        <a:srgbClr val="FFC000"/>
      </a:accent4>
      <a:accent5>
        <a:srgbClr val="4472C4"/>
      </a:accent5>
      <a:accent6>
        <a:srgbClr val="70AD47"/>
      </a:accent6>
      <a:hlink>
        <a:srgbClr val="0563C1"/>
      </a:hlink>
      <a:folHlink>
        <a:srgbClr val="954F72"/>
      </a:folHlink>
    </a:clrScheme>
    <a:fontScheme name="Black Marb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F535521-4F8A-4CB5-8561-0F0A554D2759}" vid="{3956C5CD-AB99-45F8-BB84-A6E31F34E4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Marble 2014</Template>
  <TotalTime>29382</TotalTime>
  <Words>2421</Words>
  <Application>Microsoft Office PowerPoint</Application>
  <PresentationFormat>Widescreen</PresentationFormat>
  <Paragraphs>656</Paragraphs>
  <Slides>41</Slides>
  <Notes>25</Notes>
  <HiddenSlides>18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Segoe UI</vt:lpstr>
      <vt:lpstr>Segoe UI Light</vt:lpstr>
      <vt:lpstr>Segoe UI Semibold</vt:lpstr>
      <vt:lpstr>Office Theme</vt:lpstr>
      <vt:lpstr>What is Desired State Configuration and how does it help me?</vt:lpstr>
      <vt:lpstr>What is Desired State Configuration?</vt:lpstr>
      <vt:lpstr>We all have an install process</vt:lpstr>
      <vt:lpstr>Robustness as Consistency</vt:lpstr>
      <vt:lpstr>So what is Desired State Configuration?</vt:lpstr>
      <vt:lpstr>Operating Systems Support</vt:lpstr>
      <vt:lpstr>Demo – DSC 101</vt:lpstr>
      <vt:lpstr>PowerPoint Presentation</vt:lpstr>
      <vt:lpstr>Sample Configuration</vt:lpstr>
      <vt:lpstr>DSC Resource names explained</vt:lpstr>
      <vt:lpstr>You don’t have to push </vt:lpstr>
      <vt:lpstr>How do you create a DSC Pull Server?</vt:lpstr>
      <vt:lpstr>Write a configuration to pull</vt:lpstr>
      <vt:lpstr>Rename the MOF with a GUID on server</vt:lpstr>
      <vt:lpstr>Generate a checksum</vt:lpstr>
      <vt:lpstr>Configure the client LCM</vt:lpstr>
      <vt:lpstr>Demo – DSC Pull Server</vt:lpstr>
      <vt:lpstr>Where to find module resources - today</vt:lpstr>
      <vt:lpstr>Where to find module resources - future</vt:lpstr>
      <vt:lpstr>Writing Modules &amp; Resources</vt:lpstr>
      <vt:lpstr>Writing a DSC Resources</vt:lpstr>
      <vt:lpstr>Generating the initial outline</vt:lpstr>
      <vt:lpstr>Generating the initial outline</vt:lpstr>
      <vt:lpstr>Implement Get-TargetResource</vt:lpstr>
      <vt:lpstr>Implement Set-TargetResource</vt:lpstr>
      <vt:lpstr>Implement Test-TargetResource</vt:lpstr>
      <vt:lpstr>Unit test the resource</vt:lpstr>
      <vt:lpstr>Use the resource</vt:lpstr>
      <vt:lpstr>Tips for DSC resource development</vt:lpstr>
      <vt:lpstr>Processes pinned in memory</vt:lpstr>
      <vt:lpstr>Demo – Creating a resource</vt:lpstr>
      <vt:lpstr>The Future</vt:lpstr>
      <vt:lpstr>Open Management Infrastructure</vt:lpstr>
      <vt:lpstr>DSC on Linux</vt:lpstr>
      <vt:lpstr>Demo – DSC on Linux</vt:lpstr>
      <vt:lpstr>Is DSC a competitor to Chef, Puppet etc?</vt:lpstr>
      <vt:lpstr>DSC at the core of Microsoft’s DevOps</vt:lpstr>
      <vt:lpstr>Resources</vt:lpstr>
      <vt:lpstr>ALM Rangers </vt:lpstr>
      <vt:lpstr>Contact</vt:lpstr>
      <vt:lpstr>PowerPoint Presentation</vt:lpstr>
    </vt:vector>
  </TitlesOfParts>
  <Company>Black Marble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Desired State Configuration and how does it help me?</dc:title>
  <dc:creator>Richard Fennell</dc:creator>
  <cp:lastModifiedBy>Richard Fennell</cp:lastModifiedBy>
  <cp:revision>87</cp:revision>
  <dcterms:created xsi:type="dcterms:W3CDTF">2014-08-31T20:10:33Z</dcterms:created>
  <dcterms:modified xsi:type="dcterms:W3CDTF">2015-07-21T17:42:54Z</dcterms:modified>
</cp:coreProperties>
</file>