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583" r:id="rId5"/>
    <p:sldId id="1602" r:id="rId6"/>
    <p:sldId id="1612" r:id="rId7"/>
    <p:sldId id="1610" r:id="rId8"/>
    <p:sldId id="1611" r:id="rId9"/>
    <p:sldId id="1609" r:id="rId10"/>
    <p:sldId id="160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ture Decoded - Main Layout" id="{4DED2288-8454-49AC-9E0A-5EF418B8541C}">
          <p14:sldIdLst>
            <p14:sldId id="1583"/>
            <p14:sldId id="1602"/>
            <p14:sldId id="1612"/>
            <p14:sldId id="1610"/>
            <p14:sldId id="1611"/>
            <p14:sldId id="1609"/>
            <p14:sldId id="1608"/>
          </p14:sldIdLst>
        </p14:section>
        <p14:section name="Template Content Guidelines" id="{ADA7C8DF-D1BF-40EA-BD0B-A6A7EF20A49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188E"/>
    <a:srgbClr val="737373"/>
    <a:srgbClr val="BBD80A"/>
    <a:srgbClr val="FFFFFF"/>
    <a:srgbClr val="333333"/>
    <a:srgbClr val="1C1C1C"/>
    <a:srgbClr val="FFF100"/>
    <a:srgbClr val="A25900"/>
    <a:srgbClr val="4F1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23" autoAdjust="0"/>
  </p:normalViewPr>
  <p:slideViewPr>
    <p:cSldViewPr snapToGrid="0">
      <p:cViewPr varScale="1">
        <p:scale>
          <a:sx n="111" d="100"/>
          <a:sy n="111" d="100"/>
        </p:scale>
        <p:origin x="96" y="276"/>
      </p:cViewPr>
      <p:guideLst/>
    </p:cSldViewPr>
  </p:slideViewPr>
  <p:outlineViewPr>
    <p:cViewPr>
      <p:scale>
        <a:sx n="33" d="100"/>
        <a:sy n="33" d="100"/>
      </p:scale>
      <p:origin x="0" y="-28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32"/>
    </p:cViewPr>
  </p:sorterViewPr>
  <p:notesViewPr>
    <p:cSldViewPr snapToGrid="0" showGuides="1">
      <p:cViewPr varScale="1">
        <p:scale>
          <a:sx n="100" d="100"/>
          <a:sy n="100" d="100"/>
        </p:scale>
        <p:origin x="269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188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E-4D20-BC20-036DF0A26A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BD80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E-4D20-BC20-036DF0A26A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3737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E-4D20-BC20-036DF0A26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629144"/>
        <c:axId val="315632280"/>
      </c:barChart>
      <c:catAx>
        <c:axId val="31562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32280"/>
        <c:crosses val="autoZero"/>
        <c:auto val="1"/>
        <c:lblAlgn val="ctr"/>
        <c:lblOffset val="100"/>
        <c:noMultiLvlLbl val="0"/>
      </c:catAx>
      <c:valAx>
        <c:axId val="31563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2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18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0C-41CB-B5CF-C0B37955E523}"/>
              </c:ext>
            </c:extLst>
          </c:dPt>
          <c:dPt>
            <c:idx val="1"/>
            <c:bubble3D val="0"/>
            <c:spPr>
              <a:solidFill>
                <a:srgbClr val="BBD80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0C-41CB-B5CF-C0B37955E523}"/>
              </c:ext>
            </c:extLst>
          </c:dPt>
          <c:dPt>
            <c:idx val="2"/>
            <c:bubble3D val="0"/>
            <c:spPr>
              <a:solidFill>
                <a:srgbClr val="7373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0C-41CB-B5CF-C0B37955E52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0C-41CB-B5CF-C0B37955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Global Accounts Summit 2015</a:t>
            </a:r>
          </a:p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10/27/2016 3:28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Global Accounts Summit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10/27/2016 3:28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Global Accounts Summit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3:28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 in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1" y="18"/>
            <a:ext cx="1437957" cy="6994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34" y="8562"/>
            <a:ext cx="1437959" cy="698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50" y="3070241"/>
            <a:ext cx="7106372" cy="11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457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44490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200" spc="-100" baseline="0">
                <a:gradFill>
                  <a:gsLst>
                    <a:gs pos="14634">
                      <a:schemeClr val="tx1"/>
                    </a:gs>
                    <a:gs pos="4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880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12195">
                      <a:schemeClr val="tx1"/>
                    </a:gs>
                    <a:gs pos="46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4165105175"/>
              </p:ext>
            </p:extLst>
          </p:nvPr>
        </p:nvGraphicFramePr>
        <p:xfrm>
          <a:off x="2042055" y="1190802"/>
          <a:ext cx="8290983" cy="5527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885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371192854"/>
              </p:ext>
            </p:extLst>
          </p:nvPr>
        </p:nvGraphicFramePr>
        <p:xfrm>
          <a:off x="2042055" y="1170341"/>
          <a:ext cx="8290983" cy="5527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68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3658890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001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3">
    <p:bg>
      <p:bgPr>
        <a:solidFill>
          <a:srgbClr val="BBD8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rgbClr val="00188E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 bwMode="gray"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211263"/>
            <a:ext cx="9143936" cy="2743201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955786"/>
            <a:ext cx="5486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2pPr>
            <a:lvl3pPr marL="2286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4572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685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67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93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52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5" y="6157690"/>
            <a:ext cx="1069075" cy="44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0" y="6268826"/>
            <a:ext cx="1045381" cy="2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36" r:id="rId2"/>
    <p:sldLayoutId id="2147484240" r:id="rId3"/>
    <p:sldLayoutId id="2147484339" r:id="rId4"/>
    <p:sldLayoutId id="2147484340" r:id="rId5"/>
    <p:sldLayoutId id="2147484341" r:id="rId6"/>
    <p:sldLayoutId id="2147484241" r:id="rId7"/>
    <p:sldLayoutId id="2147484244" r:id="rId8"/>
    <p:sldLayoutId id="2147484245" r:id="rId9"/>
    <p:sldLayoutId id="2147484247" r:id="rId10"/>
    <p:sldLayoutId id="2147484249" r:id="rId11"/>
    <p:sldLayoutId id="2147484337" r:id="rId12"/>
    <p:sldLayoutId id="2147484338" r:id="rId13"/>
    <p:sldLayoutId id="2147484250" r:id="rId14"/>
    <p:sldLayoutId id="2147484264" r:id="rId15"/>
    <p:sldLayoutId id="2147484252" r:id="rId16"/>
    <p:sldLayoutId id="2147484253" r:id="rId17"/>
    <p:sldLayoutId id="2147484254" r:id="rId18"/>
    <p:sldLayoutId id="2147484261" r:id="rId19"/>
    <p:sldLayoutId id="2147484263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khepworth/" TargetMode="External"/><Relationship Id="rId2" Type="http://schemas.openxmlformats.org/officeDocument/2006/relationships/hyperlink" Target="http://bit.ly/VSTSB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blogs.blackmarble.co.uk/" TargetMode="External"/><Relationship Id="rId4" Type="http://schemas.openxmlformats.org/officeDocument/2006/relationships/hyperlink" Target="https://github.com/rfennel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7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436475" cy="582576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11263"/>
            <a:ext cx="11842536" cy="2743201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Living the dream –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Real world </a:t>
            </a:r>
            <a:r>
              <a:rPr lang="en-GB" dirty="0" err="1">
                <a:solidFill>
                  <a:schemeClr val="bg1"/>
                </a:solidFill>
              </a:rPr>
              <a:t>devops</a:t>
            </a:r>
            <a:r>
              <a:rPr lang="en-GB" dirty="0">
                <a:solidFill>
                  <a:schemeClr val="bg1"/>
                </a:solidFill>
              </a:rPr>
              <a:t> with Azure and VSTS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488238" y="3040460"/>
            <a:ext cx="6185677" cy="182800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Richard Fennell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Engineering Director, Black Marble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MVP (Visual Studio and Developer Tools)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ALM Ranger</a:t>
            </a:r>
          </a:p>
          <a:p>
            <a:endParaRPr lang="en-US" sz="1200" dirty="0">
              <a:solidFill>
                <a:schemeClr val="bg1"/>
              </a:solidFill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Rik Hepworth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Director, Black Marble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MVP (Azure)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" y="3746419"/>
            <a:ext cx="858374" cy="1330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79" y="2582863"/>
            <a:ext cx="4039836" cy="4039836"/>
          </a:xfrm>
          <a:prstGeom prst="rect">
            <a:avLst/>
          </a:prstGeom>
        </p:spPr>
      </p:pic>
      <p:sp>
        <p:nvSpPr>
          <p:cNvPr id="18" name="Text Placeholder 12"/>
          <p:cNvSpPr txBox="1">
            <a:spLocks/>
          </p:cNvSpPr>
          <p:nvPr/>
        </p:nvSpPr>
        <p:spPr>
          <a:xfrm>
            <a:off x="3286223" y="620896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rikhepworth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52" y="6231217"/>
            <a:ext cx="327671" cy="327671"/>
          </a:xfrm>
          <a:prstGeom prst="rect">
            <a:avLst/>
          </a:prstGeom>
        </p:spPr>
      </p:pic>
      <p:sp>
        <p:nvSpPr>
          <p:cNvPr id="20" name="Text Placeholder 12"/>
          <p:cNvSpPr txBox="1">
            <a:spLocks/>
          </p:cNvSpPr>
          <p:nvPr/>
        </p:nvSpPr>
        <p:spPr>
          <a:xfrm>
            <a:off x="5829315" y="620896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richardfennell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4" y="6231217"/>
            <a:ext cx="327671" cy="3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3502325" y="1300041"/>
            <a:ext cx="5083834" cy="5083834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Agenda: Walking through the process</a:t>
            </a:r>
          </a:p>
        </p:txBody>
      </p:sp>
      <p:grpSp>
        <p:nvGrpSpPr>
          <p:cNvPr id="6" name="Group 5"/>
          <p:cNvGrpSpPr/>
          <p:nvPr/>
        </p:nvGrpSpPr>
        <p:grpSpPr>
          <a:xfrm flipH="1">
            <a:off x="3581374" y="1417034"/>
            <a:ext cx="4918520" cy="4898325"/>
            <a:chOff x="4044950" y="1273175"/>
            <a:chExt cx="4610100" cy="4611688"/>
          </a:xfrm>
        </p:grpSpPr>
        <p:grpSp>
          <p:nvGrpSpPr>
            <p:cNvPr id="7" name="Group 6"/>
            <p:cNvGrpSpPr/>
            <p:nvPr/>
          </p:nvGrpSpPr>
          <p:grpSpPr>
            <a:xfrm>
              <a:off x="4778884" y="2720445"/>
              <a:ext cx="3142340" cy="1716304"/>
              <a:chOff x="5059675" y="2889461"/>
              <a:chExt cx="2330173" cy="127270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7600" y="2889461"/>
                <a:ext cx="1322248" cy="119537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9675" y="2891895"/>
                <a:ext cx="1398679" cy="127027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9554" y="3639227"/>
                <a:ext cx="248694" cy="204640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duotone>
                <a:srgbClr val="FFFFF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069" y="1353526"/>
              <a:ext cx="4449971" cy="4450143"/>
            </a:xfrm>
            <a:prstGeom prst="rect">
              <a:avLst/>
            </a:prstGeom>
          </p:spPr>
        </p:pic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4044950" y="1273175"/>
              <a:ext cx="2305050" cy="2305050"/>
            </a:xfrm>
            <a:custGeom>
              <a:avLst/>
              <a:gdLst>
                <a:gd name="T0" fmla="*/ 80 w 2679"/>
                <a:gd name="T1" fmla="*/ 2678 h 2678"/>
                <a:gd name="T2" fmla="*/ 80 w 2679"/>
                <a:gd name="T3" fmla="*/ 2678 h 2678"/>
                <a:gd name="T4" fmla="*/ 0 w 2679"/>
                <a:gd name="T5" fmla="*/ 2678 h 2678"/>
                <a:gd name="T6" fmla="*/ 2679 w 2679"/>
                <a:gd name="T7" fmla="*/ 0 h 2678"/>
                <a:gd name="T8" fmla="*/ 2679 w 2679"/>
                <a:gd name="T9" fmla="*/ 80 h 2678"/>
                <a:gd name="T10" fmla="*/ 80 w 2679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8">
                  <a:moveTo>
                    <a:pt x="80" y="2678"/>
                  </a:moveTo>
                  <a:lnTo>
                    <a:pt x="80" y="2678"/>
                  </a:lnTo>
                  <a:lnTo>
                    <a:pt x="0" y="2678"/>
                  </a:lnTo>
                  <a:cubicBezTo>
                    <a:pt x="0" y="1201"/>
                    <a:pt x="1202" y="0"/>
                    <a:pt x="2679" y="0"/>
                  </a:cubicBezTo>
                  <a:lnTo>
                    <a:pt x="2679" y="80"/>
                  </a:lnTo>
                  <a:cubicBezTo>
                    <a:pt x="1246" y="80"/>
                    <a:pt x="80" y="1245"/>
                    <a:pt x="80" y="2678"/>
                  </a:cubicBezTo>
                  <a:close/>
                </a:path>
              </a:pathLst>
            </a:custGeom>
            <a:solidFill>
              <a:srgbClr val="B92B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37"/>
            <p:cNvSpPr>
              <a:spLocks/>
            </p:cNvSpPr>
            <p:nvPr/>
          </p:nvSpPr>
          <p:spPr bwMode="auto">
            <a:xfrm>
              <a:off x="4044950" y="1273175"/>
              <a:ext cx="2305050" cy="2305050"/>
            </a:xfrm>
            <a:custGeom>
              <a:avLst/>
              <a:gdLst>
                <a:gd name="T0" fmla="*/ 80 w 2679"/>
                <a:gd name="T1" fmla="*/ 2678 h 2678"/>
                <a:gd name="T2" fmla="*/ 80 w 2679"/>
                <a:gd name="T3" fmla="*/ 2678 h 2678"/>
                <a:gd name="T4" fmla="*/ 0 w 2679"/>
                <a:gd name="T5" fmla="*/ 2678 h 2678"/>
                <a:gd name="T6" fmla="*/ 2679 w 2679"/>
                <a:gd name="T7" fmla="*/ 0 h 2678"/>
                <a:gd name="T8" fmla="*/ 2679 w 2679"/>
                <a:gd name="T9" fmla="*/ 80 h 2678"/>
                <a:gd name="T10" fmla="*/ 80 w 2679"/>
                <a:gd name="T11" fmla="*/ 2678 h 2678"/>
                <a:gd name="T12" fmla="*/ 80 w 2679"/>
                <a:gd name="T13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9" h="2678">
                  <a:moveTo>
                    <a:pt x="80" y="2678"/>
                  </a:moveTo>
                  <a:lnTo>
                    <a:pt x="80" y="2678"/>
                  </a:lnTo>
                  <a:lnTo>
                    <a:pt x="0" y="2678"/>
                  </a:lnTo>
                  <a:cubicBezTo>
                    <a:pt x="0" y="1201"/>
                    <a:pt x="1202" y="0"/>
                    <a:pt x="2679" y="0"/>
                  </a:cubicBezTo>
                  <a:lnTo>
                    <a:pt x="2679" y="80"/>
                  </a:lnTo>
                  <a:cubicBezTo>
                    <a:pt x="1246" y="80"/>
                    <a:pt x="80" y="1245"/>
                    <a:pt x="80" y="2678"/>
                  </a:cubicBezTo>
                  <a:lnTo>
                    <a:pt x="80" y="2678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4044950" y="3578225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close/>
                </a:path>
              </a:pathLst>
            </a:custGeom>
            <a:solidFill>
              <a:srgbClr val="C924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4044950" y="3578225"/>
              <a:ext cx="2305050" cy="2306638"/>
            </a:xfrm>
            <a:custGeom>
              <a:avLst/>
              <a:gdLst>
                <a:gd name="T0" fmla="*/ 2679 w 2679"/>
                <a:gd name="T1" fmla="*/ 2679 h 2679"/>
                <a:gd name="T2" fmla="*/ 2679 w 2679"/>
                <a:gd name="T3" fmla="*/ 2679 h 2679"/>
                <a:gd name="T4" fmla="*/ 0 w 2679"/>
                <a:gd name="T5" fmla="*/ 0 h 2679"/>
                <a:gd name="T6" fmla="*/ 80 w 2679"/>
                <a:gd name="T7" fmla="*/ 0 h 2679"/>
                <a:gd name="T8" fmla="*/ 2679 w 2679"/>
                <a:gd name="T9" fmla="*/ 2599 h 2679"/>
                <a:gd name="T10" fmla="*/ 2679 w 2679"/>
                <a:gd name="T11" fmla="*/ 2679 h 2679"/>
                <a:gd name="T12" fmla="*/ 2679 w 2679"/>
                <a:gd name="T13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9" h="2679">
                  <a:moveTo>
                    <a:pt x="2679" y="2679"/>
                  </a:moveTo>
                  <a:lnTo>
                    <a:pt x="2679" y="2679"/>
                  </a:lnTo>
                  <a:cubicBezTo>
                    <a:pt x="1202" y="2679"/>
                    <a:pt x="0" y="1477"/>
                    <a:pt x="0" y="0"/>
                  </a:cubicBezTo>
                  <a:lnTo>
                    <a:pt x="80" y="0"/>
                  </a:lnTo>
                  <a:cubicBezTo>
                    <a:pt x="80" y="1433"/>
                    <a:pt x="1246" y="2599"/>
                    <a:pt x="2679" y="2599"/>
                  </a:cubicBezTo>
                  <a:lnTo>
                    <a:pt x="2679" y="2679"/>
                  </a:lnTo>
                  <a:lnTo>
                    <a:pt x="2679" y="2679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6350000" y="3578225"/>
              <a:ext cx="2305050" cy="2306638"/>
            </a:xfrm>
            <a:custGeom>
              <a:avLst/>
              <a:gdLst>
                <a:gd name="T0" fmla="*/ 0 w 2678"/>
                <a:gd name="T1" fmla="*/ 2679 h 2679"/>
                <a:gd name="T2" fmla="*/ 0 w 2678"/>
                <a:gd name="T3" fmla="*/ 2679 h 2679"/>
                <a:gd name="T4" fmla="*/ 0 w 2678"/>
                <a:gd name="T5" fmla="*/ 2599 h 2679"/>
                <a:gd name="T6" fmla="*/ 2598 w 2678"/>
                <a:gd name="T7" fmla="*/ 0 h 2679"/>
                <a:gd name="T8" fmla="*/ 2678 w 2678"/>
                <a:gd name="T9" fmla="*/ 0 h 2679"/>
                <a:gd name="T10" fmla="*/ 0 w 2678"/>
                <a:gd name="T11" fmla="*/ 2679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9">
                  <a:moveTo>
                    <a:pt x="0" y="2679"/>
                  </a:moveTo>
                  <a:lnTo>
                    <a:pt x="0" y="2679"/>
                  </a:lnTo>
                  <a:lnTo>
                    <a:pt x="0" y="2599"/>
                  </a:lnTo>
                  <a:cubicBezTo>
                    <a:pt x="1432" y="2599"/>
                    <a:pt x="2598" y="1433"/>
                    <a:pt x="2598" y="0"/>
                  </a:cubicBezTo>
                  <a:lnTo>
                    <a:pt x="2678" y="0"/>
                  </a:lnTo>
                  <a:cubicBezTo>
                    <a:pt x="2678" y="1477"/>
                    <a:pt x="1477" y="2679"/>
                    <a:pt x="0" y="2679"/>
                  </a:cubicBezTo>
                  <a:close/>
                </a:path>
              </a:pathLst>
            </a:custGeom>
            <a:solidFill>
              <a:srgbClr val="3D85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>
              <a:off x="6350000" y="1273175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close/>
                </a:path>
              </a:pathLst>
            </a:custGeom>
            <a:solidFill>
              <a:srgbClr val="F693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42"/>
            <p:cNvSpPr>
              <a:spLocks/>
            </p:cNvSpPr>
            <p:nvPr/>
          </p:nvSpPr>
          <p:spPr bwMode="auto">
            <a:xfrm>
              <a:off x="6350000" y="1273175"/>
              <a:ext cx="2305050" cy="2305050"/>
            </a:xfrm>
            <a:custGeom>
              <a:avLst/>
              <a:gdLst>
                <a:gd name="T0" fmla="*/ 2678 w 2678"/>
                <a:gd name="T1" fmla="*/ 2678 h 2678"/>
                <a:gd name="T2" fmla="*/ 2678 w 2678"/>
                <a:gd name="T3" fmla="*/ 2678 h 2678"/>
                <a:gd name="T4" fmla="*/ 2598 w 2678"/>
                <a:gd name="T5" fmla="*/ 2678 h 2678"/>
                <a:gd name="T6" fmla="*/ 0 w 2678"/>
                <a:gd name="T7" fmla="*/ 80 h 2678"/>
                <a:gd name="T8" fmla="*/ 0 w 2678"/>
                <a:gd name="T9" fmla="*/ 0 h 2678"/>
                <a:gd name="T10" fmla="*/ 2678 w 2678"/>
                <a:gd name="T11" fmla="*/ 2678 h 2678"/>
                <a:gd name="T12" fmla="*/ 2678 w 2678"/>
                <a:gd name="T13" fmla="*/ 2678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8" h="2678">
                  <a:moveTo>
                    <a:pt x="2678" y="2678"/>
                  </a:moveTo>
                  <a:lnTo>
                    <a:pt x="2678" y="2678"/>
                  </a:lnTo>
                  <a:lnTo>
                    <a:pt x="2598" y="2678"/>
                  </a:lnTo>
                  <a:cubicBezTo>
                    <a:pt x="2598" y="1245"/>
                    <a:pt x="1432" y="80"/>
                    <a:pt x="0" y="80"/>
                  </a:cubicBezTo>
                  <a:lnTo>
                    <a:pt x="0" y="0"/>
                  </a:lnTo>
                  <a:cubicBezTo>
                    <a:pt x="1477" y="0"/>
                    <a:pt x="2678" y="1201"/>
                    <a:pt x="2678" y="2678"/>
                  </a:cubicBezTo>
                  <a:lnTo>
                    <a:pt x="2678" y="2678"/>
                  </a:lnTo>
                  <a:close/>
                </a:path>
              </a:pathLst>
            </a:custGeom>
            <a:noFill/>
            <a:ln w="22225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903773" y="1918804"/>
            <a:ext cx="16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7096" y="1918804"/>
            <a:ext cx="11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8507" y="4974953"/>
            <a:ext cx="25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Deploy to QA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34321" y="4974953"/>
            <a:ext cx="264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Deploy to Lab</a:t>
            </a:r>
          </a:p>
        </p:txBody>
      </p:sp>
    </p:spTree>
    <p:extLst>
      <p:ext uri="{BB962C8B-B14F-4D97-AF65-F5344CB8AC3E}">
        <p14:creationId xmlns:p14="http://schemas.microsoft.com/office/powerpoint/2010/main" val="8767525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DevOps Walkthrough</a:t>
            </a:r>
          </a:p>
        </p:txBody>
      </p:sp>
    </p:spTree>
    <p:extLst>
      <p:ext uri="{BB962C8B-B14F-4D97-AF65-F5344CB8AC3E}">
        <p14:creationId xmlns:p14="http://schemas.microsoft.com/office/powerpoint/2010/main" val="24654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010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DevOps is a process not a technology solution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GB" dirty="0"/>
              <a:t>Your steps may differ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No one tool will solve everything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Configuration as code is a key enabler for automation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GB" dirty="0"/>
              <a:t>Essential for cloud; useful for on-</a:t>
            </a:r>
            <a:r>
              <a:rPr lang="en-GB" dirty="0" err="1"/>
              <a:t>prem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4211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96342"/>
          </a:xfrm>
        </p:spPr>
        <p:txBody>
          <a:bodyPr/>
          <a:lstStyle/>
          <a:p>
            <a:r>
              <a:rPr lang="en-GB" dirty="0"/>
              <a:t>Black Marble VSTS Extensions </a:t>
            </a:r>
            <a:r>
              <a:rPr lang="en-GB"/>
              <a:t>in Marketplace:</a:t>
            </a:r>
            <a:br>
              <a:rPr lang="en-GB" dirty="0"/>
            </a:br>
            <a:r>
              <a:rPr lang="en-GB" sz="2400" dirty="0">
                <a:hlinkClick r:id="rId2"/>
              </a:rPr>
              <a:t>http://bit.ly/VSTSBM</a:t>
            </a:r>
            <a:endParaRPr lang="en-GB" sz="2400" dirty="0"/>
          </a:p>
          <a:p>
            <a:r>
              <a:rPr lang="en-GB" dirty="0"/>
              <a:t>Our </a:t>
            </a:r>
            <a:r>
              <a:rPr lang="en-GB" dirty="0" err="1"/>
              <a:t>Githubs</a:t>
            </a:r>
            <a:r>
              <a:rPr lang="en-GB" dirty="0"/>
              <a:t>:</a:t>
            </a:r>
            <a:br>
              <a:rPr lang="en-GB" dirty="0"/>
            </a:br>
            <a:r>
              <a:rPr lang="en-GB" sz="2400" dirty="0">
                <a:hlinkClick r:id="rId3"/>
              </a:rPr>
              <a:t>https://github.com/rikhepworth/</a:t>
            </a:r>
            <a:endParaRPr lang="en-GB" sz="2400" dirty="0"/>
          </a:p>
          <a:p>
            <a:r>
              <a:rPr lang="en-GB" sz="2400" dirty="0">
                <a:hlinkClick r:id="rId4"/>
              </a:rPr>
              <a:t>https://github.com/rfennell</a:t>
            </a:r>
            <a:endParaRPr lang="en-GB" sz="2400" dirty="0"/>
          </a:p>
          <a:p>
            <a:r>
              <a:rPr lang="en-GB" dirty="0"/>
              <a:t>Our blogs:</a:t>
            </a:r>
            <a:br>
              <a:rPr lang="en-GB" dirty="0"/>
            </a:br>
            <a:r>
              <a:rPr lang="en-GB" sz="2400" dirty="0">
                <a:hlinkClick r:id="rId5"/>
              </a:rPr>
              <a:t>http://blogs.blackmarble.co.uk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66258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10" y="4271283"/>
            <a:ext cx="2191009" cy="1394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53" y="4271283"/>
            <a:ext cx="2443161" cy="139459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582429" y="302380"/>
            <a:ext cx="1747334" cy="556264"/>
            <a:chOff x="9348980" y="302380"/>
            <a:chExt cx="1747334" cy="556264"/>
          </a:xfrm>
        </p:grpSpPr>
        <p:sp>
          <p:nvSpPr>
            <p:cNvPr id="9" name="TextBox 8"/>
            <p:cNvSpPr txBox="1"/>
            <p:nvPr/>
          </p:nvSpPr>
          <p:spPr>
            <a:xfrm>
              <a:off x="9953052" y="426624"/>
              <a:ext cx="114326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itchFamily="34" charset="0"/>
                </a:rPr>
                <a:t>Black Marble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8980" y="302380"/>
              <a:ext cx="556264" cy="556264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334044" y="302380"/>
            <a:ext cx="2209281" cy="556264"/>
            <a:chOff x="2968406" y="302380"/>
            <a:chExt cx="2209281" cy="556264"/>
          </a:xfrm>
        </p:grpSpPr>
        <p:sp>
          <p:nvSpPr>
            <p:cNvPr id="6" name="TextBox 5"/>
            <p:cNvSpPr txBox="1"/>
            <p:nvPr/>
          </p:nvSpPr>
          <p:spPr>
            <a:xfrm>
              <a:off x="3524670" y="426624"/>
              <a:ext cx="165301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itchFamily="34" charset="0"/>
                </a:rPr>
                <a:t>+44 (0)1274 300175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406" y="302380"/>
              <a:ext cx="556264" cy="55626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6608793" y="302380"/>
            <a:ext cx="1821354" cy="556264"/>
            <a:chOff x="5261261" y="302380"/>
            <a:chExt cx="1821354" cy="556264"/>
          </a:xfrm>
        </p:grpSpPr>
        <p:sp>
          <p:nvSpPr>
            <p:cNvPr id="7" name="TextBox 6"/>
            <p:cNvSpPr txBox="1"/>
            <p:nvPr/>
          </p:nvSpPr>
          <p:spPr>
            <a:xfrm>
              <a:off x="5817525" y="426624"/>
              <a:ext cx="126509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itchFamily="34" charset="0"/>
                </a:rPr>
                <a:t>@</a:t>
              </a:r>
              <a:r>
                <a:rPr lang="en-GB" sz="1400" dirty="0" err="1">
                  <a:solidFill>
                    <a:schemeClr val="bg1"/>
                  </a:solidFill>
                  <a:latin typeface="Segoe UI Light" pitchFamily="34" charset="0"/>
                </a:rPr>
                <a:t>blackmarble</a:t>
              </a:r>
              <a:endParaRPr lang="en-GB" sz="1400" dirty="0">
                <a:solidFill>
                  <a:schemeClr val="bg1"/>
                </a:solidFill>
                <a:latin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261" y="302380"/>
              <a:ext cx="556264" cy="55626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8495615" y="302380"/>
            <a:ext cx="2021345" cy="556264"/>
            <a:chOff x="7216707" y="302380"/>
            <a:chExt cx="2021345" cy="556264"/>
          </a:xfrm>
        </p:grpSpPr>
        <p:sp>
          <p:nvSpPr>
            <p:cNvPr id="8" name="TextBox 7"/>
            <p:cNvSpPr txBox="1"/>
            <p:nvPr/>
          </p:nvSpPr>
          <p:spPr>
            <a:xfrm>
              <a:off x="7772971" y="426624"/>
              <a:ext cx="146508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itchFamily="34" charset="0"/>
                </a:rPr>
                <a:t>Black Marble Ltd.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707" y="302380"/>
              <a:ext cx="556264" cy="55626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83" y="4413725"/>
            <a:ext cx="3482774" cy="110970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731040" y="302381"/>
            <a:ext cx="2537536" cy="556263"/>
            <a:chOff x="328328" y="302381"/>
            <a:chExt cx="2537536" cy="556263"/>
          </a:xfrm>
        </p:grpSpPr>
        <p:sp>
          <p:nvSpPr>
            <p:cNvPr id="5" name="TextBox 4"/>
            <p:cNvSpPr txBox="1"/>
            <p:nvPr/>
          </p:nvSpPr>
          <p:spPr>
            <a:xfrm>
              <a:off x="884231" y="426624"/>
              <a:ext cx="198163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Segoe UI Light" pitchFamily="34" charset="0"/>
                </a:rPr>
                <a:t>blogs.blackmarble.co.uk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28328" y="302381"/>
              <a:ext cx="556264" cy="556263"/>
              <a:chOff x="328328" y="4768443"/>
              <a:chExt cx="556264" cy="55626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8328" y="4768443"/>
                <a:ext cx="556264" cy="556263"/>
              </a:xfrm>
              <a:prstGeom prst="ellipse">
                <a:avLst/>
              </a:prstGeom>
              <a:solidFill>
                <a:srgbClr val="293A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141" y="4850088"/>
                <a:ext cx="385007" cy="385007"/>
              </a:xfrm>
              <a:prstGeom prst="rect">
                <a:avLst/>
              </a:prstGeom>
            </p:spPr>
          </p:pic>
        </p:grpSp>
      </p:grpSp>
      <p:sp>
        <p:nvSpPr>
          <p:cNvPr id="18" name="Text Placeholder 12"/>
          <p:cNvSpPr txBox="1">
            <a:spLocks/>
          </p:cNvSpPr>
          <p:nvPr/>
        </p:nvSpPr>
        <p:spPr>
          <a:xfrm>
            <a:off x="3286223" y="620896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rikhepworth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52" y="6231217"/>
            <a:ext cx="327671" cy="32767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" y="279709"/>
            <a:ext cx="1355255" cy="61147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59537" y="2465399"/>
            <a:ext cx="51475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+mj-lt"/>
              </a:rPr>
              <a:t>Thanks for listening</a:t>
            </a: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829315" y="6208965"/>
            <a:ext cx="1887750" cy="368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4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richardfennell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4" y="6231217"/>
            <a:ext cx="327671" cy="327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9" y="1419934"/>
            <a:ext cx="4039836" cy="40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70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uture Decoded">
  <a:themeElements>
    <a:clrScheme name="Custom 5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80D6"/>
      </a:accent1>
      <a:accent2>
        <a:srgbClr val="D83B01"/>
      </a:accent2>
      <a:accent3>
        <a:srgbClr val="5C2D91"/>
      </a:accent3>
      <a:accent4>
        <a:srgbClr val="00188F"/>
      </a:accent4>
      <a:accent5>
        <a:srgbClr val="B4009E"/>
      </a:accent5>
      <a:accent6>
        <a:srgbClr val="107C10"/>
      </a:accent6>
      <a:hlink>
        <a:srgbClr val="0080D6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ture Decoded 2015 - PowerPoint Template" id="{D902ED36-563D-4C14-9C98-C03EAA3616A7}" vid="{01EFDEBE-4367-4F42-95DA-2E5C55AC8D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3ef92cd-b57f-441f-b536-77baa31bb1b0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E72A6F788114DB04DDE889936DEE9" ma:contentTypeVersion="4" ma:contentTypeDescription="Create a new document." ma:contentTypeScope="" ma:versionID="3538a303865e2513a6c754794fc91fb7">
  <xsd:schema xmlns:xsd="http://www.w3.org/2001/XMLSchema" xmlns:xs="http://www.w3.org/2001/XMLSchema" xmlns:p="http://schemas.microsoft.com/office/2006/metadata/properties" xmlns:ns2="a3ef92cd-b57f-441f-b536-77baa31bb1b0" targetNamespace="http://schemas.microsoft.com/office/2006/metadata/properties" ma:root="true" ma:fieldsID="b4793c0b4b4fb63a0e0720a0a18b573d" ns2:_="">
    <xsd:import namespace="a3ef92cd-b57f-441f-b536-77baa31bb1b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f92cd-b57f-441f-b536-77baa31bb1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57904A-4C56-4A44-A772-AF40D594D9D9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a3ef92cd-b57f-441f-b536-77baa31bb1b0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59EF76-5384-4400-9D21-1E6294E6E1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f92cd-b57f-441f-b536-77baa31bb1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543AE7-D5AD-4094-B185-B26DD8DEE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Decoded 2015 - PowerPoint Template (003)</Template>
  <TotalTime>0</TotalTime>
  <Words>153</Words>
  <Application>Microsoft Office PowerPoint</Application>
  <PresentationFormat>Custom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Future Decoded</vt:lpstr>
      <vt:lpstr>PowerPoint Presentation</vt:lpstr>
      <vt:lpstr>Living the dream –  Real world devops with Azure and VSTS</vt:lpstr>
      <vt:lpstr>Agenda: Walking through the process</vt:lpstr>
      <vt:lpstr>Demo</vt:lpstr>
      <vt:lpstr>Summary</vt:lpstr>
      <vt:lpstr>Useful Links: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2016-10-04T12:43:25Z</dcterms:created>
  <dcterms:modified xsi:type="dcterms:W3CDTF">2016-10-27T14:30:25Z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TaxKeyword">
    <vt:lpwstr>17;#Global Accounts Summit 2015|67d383ee-0e40-4f66-94e2-138b2fb60392</vt:lpwstr>
  </property>
  <property fmtid="{D5CDD505-2E9C-101B-9397-08002B2CF9AE}" pid="4" name="Audience1">
    <vt:lpwstr/>
  </property>
  <property fmtid="{D5CDD505-2E9C-101B-9397-08002B2CF9AE}" pid="5" name="Campaign">
    <vt:lpwstr/>
  </property>
  <property fmtid="{D5CDD505-2E9C-101B-9397-08002B2CF9AE}" pid="6" name="Event Name">
    <vt:lpwstr>18;#Microsoft Global Accounts Summit|66d4cdf2-b8fc-4498-8deb-d7a785477816</vt:lpwstr>
  </property>
  <property fmtid="{D5CDD505-2E9C-101B-9397-08002B2CF9AE}" pid="7" name="ContentTypeId">
    <vt:lpwstr>0x010100365E72A6F788114DB04DDE889936DEE9</vt:lpwstr>
  </property>
  <property fmtid="{D5CDD505-2E9C-101B-9397-08002B2CF9AE}" pid="8" name="Product">
    <vt:lpwstr/>
  </property>
  <property fmtid="{D5CDD505-2E9C-101B-9397-08002B2CF9AE}" pid="9" name="Event Venue">
    <vt:lpwstr>21;#The Westin Palace Madrid|1838b846-acd0-480e-bc8a-bcaaa50fe66c</vt:lpwstr>
  </property>
  <property fmtid="{D5CDD505-2E9C-101B-9397-08002B2CF9AE}" pid="10" name="Track">
    <vt:lpwstr/>
  </property>
  <property fmtid="{D5CDD505-2E9C-101B-9397-08002B2CF9AE}" pid="11" name="Event Location">
    <vt:lpwstr>20;#Madrid (city)|49ad83bb-fea6-4ad7-aa62-80c6d049bf43</vt:lpwstr>
  </property>
  <property fmtid="{D5CDD505-2E9C-101B-9397-08002B2CF9AE}" pid="12" name="Event1">
    <vt:lpwstr>622;#Unassigned|2c8af875-f38a-40b8-a0a9-056aed3fc8c0</vt:lpwstr>
  </property>
  <property fmtid="{D5CDD505-2E9C-101B-9397-08002B2CF9AE}" pid="13" name="Audience">
    <vt:lpwstr/>
  </property>
</Properties>
</file>