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258" r:id="rId6"/>
    <p:sldId id="259" r:id="rId7"/>
    <p:sldId id="265" r:id="rId8"/>
    <p:sldId id="266" r:id="rId9"/>
    <p:sldId id="263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69466" autoAdjust="0"/>
  </p:normalViewPr>
  <p:slideViewPr>
    <p:cSldViewPr snapToGrid="0" showGuides="1">
      <p:cViewPr varScale="1">
        <p:scale>
          <a:sx n="85" d="100"/>
          <a:sy n="85" d="100"/>
        </p:scale>
        <p:origin x="281" y="5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426E8-F031-4540-AF5A-7AC0132DEB64}" type="datetimeFigureOut">
              <a:rPr lang="en-GB" smtClean="0"/>
              <a:t>06/11/2016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E791E-97FC-41FF-B456-0D2779CC15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52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E791E-97FC-41FF-B456-0D2779CC159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86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Only focused in Windows based build tasks (just started on Node dashboard ones)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E791E-97FC-41FF-B456-0D2779CC15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1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Did look at Josh’s Visual Studio template,</a:t>
            </a:r>
            <a:r>
              <a:rPr lang="en-GB" baseline="0" dirty="0"/>
              <a:t> but decided as I was focusing on PowerShell VS a bit heavy weight for 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Using the PowerShell extension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Using Pester as my</a:t>
            </a:r>
            <a:r>
              <a:rPr lang="en-GB" baseline="0" dirty="0"/>
              <a:t> launch event</a:t>
            </a: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Not as easy</a:t>
            </a:r>
            <a:r>
              <a:rPr lang="en-GB" baseline="0" dirty="0"/>
              <a:t> to use Pester as hoped as much of the process is specific to the build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Also seems to be bug with PowerShell extension and launch (older versions fine)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Using </a:t>
            </a:r>
            <a:r>
              <a:rPr lang="en-GB" baseline="0" dirty="0" err="1"/>
              <a:t>Github</a:t>
            </a:r>
            <a:r>
              <a:rPr lang="en-GB" baseline="0" dirty="0"/>
              <a:t> for the source (and issue tracking)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A single repo for all extensions – Good idea?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Causes CI issues </a:t>
            </a:r>
            <a:endParaRPr lang="en-GB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E791E-97FC-41FF-B456-0D2779CC159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06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VSTS for build and release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using Jesse’s VSTS Extension Tasks to do most of the work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Guillaume token task for some token replacement to make sure the version number is on the package ‘more info’ link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Key is we build the package twice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Don’t make use of the preview flag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Note a CI build due to the single Git Repo and no filter for</a:t>
            </a:r>
            <a:r>
              <a:rPr lang="en-GB" baseline="0" dirty="0"/>
              <a:t> folder in GitHub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E791E-97FC-41FF-B456-0D2779CC159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360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Tends to get many private releases for each public one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This means my X.Y.Z build number tend to grow a bit for each formal release</a:t>
            </a: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/>
              <a:t>In reality often end up running a local build agent so I ‘hack’ the deployed tasks on the agent to speed the development cycle then check it into the formal dev cycle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The install is commented out as seen some problem re-installing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Could use manual</a:t>
            </a:r>
            <a:r>
              <a:rPr lang="en-GB" baseline="0" dirty="0"/>
              <a:t> steps in build, just not got around to it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Like to investigate running my validation build, but not done it too much as yet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Public state is a simple publish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Send a twitter (the </a:t>
            </a:r>
            <a:r>
              <a:rPr lang="en-GB" baseline="0" dirty="0" err="1"/>
              <a:t>Xpirit</a:t>
            </a:r>
            <a:r>
              <a:rPr lang="en-GB" baseline="0" dirty="0"/>
              <a:t> task)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/>
              <a:t>Update my build minor number (so I don’t forget to do this)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E791E-97FC-41FF-B456-0D2779CC159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42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the</a:t>
            </a:r>
            <a:r>
              <a:rPr lang="en-GB" baseline="0" dirty="0"/>
              <a:t> problems I had with deleting a duplicate – this is a support call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E791E-97FC-41FF-B456-0D2779CC159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3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1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646446"/>
            <a:ext cx="10515600" cy="173006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03499"/>
            <a:ext cx="10515600" cy="1131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5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hard Fenn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Richard Fennell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86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74895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richardfennell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26792" y="3557290"/>
            <a:ext cx="333800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rfennell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178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0732" y="3557290"/>
            <a:ext cx="1559897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8" y="1560655"/>
            <a:ext cx="1986927" cy="51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72432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74783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71305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2713053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535424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8535424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7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982666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9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653611"/>
            <a:ext cx="10515600" cy="1730064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Citation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43340"/>
            <a:ext cx="10515600" cy="4002156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rgbClr val="21B9E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99429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5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8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90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986" y="4200764"/>
            <a:ext cx="3224894" cy="52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2197" y="2861764"/>
            <a:ext cx="2335956" cy="4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97" y="4953882"/>
            <a:ext cx="2280406" cy="4553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29" y="3491251"/>
            <a:ext cx="3122692" cy="506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891003"/>
            <a:ext cx="2850458" cy="4622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986" y="5561884"/>
            <a:ext cx="3250316" cy="52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4822" y="2133280"/>
            <a:ext cx="3110799" cy="50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11"/>
          <a:stretch/>
        </p:blipFill>
        <p:spPr bwMode="auto">
          <a:xfrm>
            <a:off x="1122197" y="1503126"/>
            <a:ext cx="1916918" cy="4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51" y="3438778"/>
            <a:ext cx="3247415" cy="2067006"/>
          </a:xfrm>
          <a:prstGeom prst="rect">
            <a:avLst/>
          </a:prstGeom>
        </p:spPr>
      </p:pic>
      <p:pic>
        <p:nvPicPr>
          <p:cNvPr id="20" name="Picture 19"/>
          <p:cNvPicPr/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78" y="1371384"/>
            <a:ext cx="3084946" cy="13918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94" y="3439934"/>
            <a:ext cx="3069030" cy="20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4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060979" y="1170679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blogs.blackmarble.co.uk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971533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1" y="3439934"/>
            <a:ext cx="3069030" cy="20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088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393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092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87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63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3579542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4594303"/>
            <a:ext cx="7888405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6" y="2009716"/>
            <a:ext cx="1719037" cy="46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6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15" y="3579541"/>
            <a:ext cx="8084635" cy="185272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459259"/>
            <a:ext cx="8084635" cy="908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68719" y="2538297"/>
            <a:ext cx="1939059" cy="382905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14" y="1371384"/>
            <a:ext cx="3084946" cy="13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</p:spTree>
    <p:extLst>
      <p:ext uri="{BB962C8B-B14F-4D97-AF65-F5344CB8AC3E}">
        <p14:creationId xmlns:p14="http://schemas.microsoft.com/office/powerpoint/2010/main" val="20754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MV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LinkedIn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y Daw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Andy Dawson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1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818603" y="3557290"/>
            <a:ext cx="3600198" cy="3683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adawson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74" y="1861219"/>
            <a:ext cx="2417018" cy="46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Riccardo Viglianisi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CaptainShmaser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2" y="3557290"/>
            <a:ext cx="3414068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rviglianisi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3" y="1504109"/>
            <a:ext cx="1821734" cy="50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ccardo Viglian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1338" y="4152198"/>
            <a:ext cx="7979882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Rik Hepworth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1338" y="5166960"/>
            <a:ext cx="7979882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94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99009" y="3557290"/>
            <a:ext cx="1887750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rikhepworth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38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01381" y="3557290"/>
            <a:ext cx="3512039" cy="3683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blogs.blackmarble.co.uk/blogs/</a:t>
            </a:r>
            <a:r>
              <a:rPr lang="en-US" dirty="0" err="1"/>
              <a:t>rhepworth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80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249" y="3557290"/>
            <a:ext cx="2015259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3" y="1756983"/>
            <a:ext cx="2699120" cy="48226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ert Hog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486861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Robert Hogg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486861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10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1618328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roberthogg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10099" y="3557290"/>
            <a:ext cx="3448030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blogs.blackmarble.co.uk/blogs/boss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32325" y="3557290"/>
            <a:ext cx="1424196" cy="3683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Black Marble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57" y="4495216"/>
            <a:ext cx="1001646" cy="155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6" y="1967594"/>
            <a:ext cx="2883998" cy="4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41502"/>
            <a:ext cx="12192000" cy="369332"/>
            <a:chOff x="0" y="932934"/>
            <a:chExt cx="12192000" cy="369332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969818"/>
              <a:ext cx="12192000" cy="2955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052945" y="932934"/>
              <a:ext cx="2161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+44 1274 300 175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8977746" y="932934"/>
              <a:ext cx="216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8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blackmarble.com</a:t>
              </a: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0" y="6575822"/>
            <a:ext cx="12192000" cy="291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6" r:id="rId5"/>
    <p:sldLayoutId id="2147483670" r:id="rId6"/>
    <p:sldLayoutId id="2147483671" r:id="rId7"/>
    <p:sldLayoutId id="2147483673" r:id="rId8"/>
    <p:sldLayoutId id="2147483667" r:id="rId9"/>
    <p:sldLayoutId id="2147483672" r:id="rId10"/>
    <p:sldLayoutId id="2147483661" r:id="rId11"/>
    <p:sldLayoutId id="2147483665" r:id="rId12"/>
    <p:sldLayoutId id="2147483664" r:id="rId13"/>
    <p:sldLayoutId id="2147483652" r:id="rId14"/>
    <p:sldLayoutId id="2147483653" r:id="rId15"/>
    <p:sldLayoutId id="2147483654" r:id="rId16"/>
    <p:sldLayoutId id="2147483655" r:id="rId17"/>
    <p:sldLayoutId id="2147483662" r:id="rId18"/>
    <p:sldLayoutId id="2147483663" r:id="rId19"/>
    <p:sldLayoutId id="2147483656" r:id="rId20"/>
    <p:sldLayoutId id="2147483657" r:id="rId21"/>
    <p:sldLayoutId id="2147483658" r:id="rId22"/>
    <p:sldLayoutId id="2147483659" r:id="rId23"/>
    <p:sldLayoutId id="214748367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B9E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enne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blackmarble.co.uk/blogs/rfennel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My experiences developing </a:t>
            </a:r>
            <a:br>
              <a:rPr lang="en-GB" dirty="0"/>
            </a:br>
            <a:r>
              <a:rPr lang="en-GB" dirty="0"/>
              <a:t>VSTS extensions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Richard Fennell</a:t>
            </a:r>
          </a:p>
          <a:p>
            <a:r>
              <a:rPr lang="en-GB" dirty="0"/>
              <a:t>Engineering Director, Black Marble</a:t>
            </a:r>
          </a:p>
        </p:txBody>
      </p:sp>
    </p:spTree>
    <p:extLst>
      <p:ext uri="{BB962C8B-B14F-4D97-AF65-F5344CB8AC3E}">
        <p14:creationId xmlns:p14="http://schemas.microsoft.com/office/powerpoint/2010/main" val="315861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have I been doing?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291" b="11737"/>
          <a:stretch/>
        </p:blipFill>
        <p:spPr>
          <a:xfrm>
            <a:off x="-1" y="302653"/>
            <a:ext cx="12192001" cy="62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5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505568"/>
            <a:ext cx="10515600" cy="1499930"/>
          </a:xfrm>
        </p:spPr>
        <p:txBody>
          <a:bodyPr>
            <a:normAutofit/>
          </a:bodyPr>
          <a:lstStyle/>
          <a:p>
            <a:r>
              <a:rPr lang="en-GB" dirty="0"/>
              <a:t>GitHub for Source and Issue Tracking</a:t>
            </a:r>
          </a:p>
          <a:p>
            <a:r>
              <a:rPr lang="en-GB" dirty="0"/>
              <a:t>VSTS for Build and Release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00179" y="3800635"/>
            <a:ext cx="204335" cy="243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99471" y="2874542"/>
            <a:ext cx="78617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    "version": "0.2.0",</a:t>
            </a:r>
          </a:p>
          <a:p>
            <a:r>
              <a:rPr lang="en-US" sz="1400" dirty="0"/>
              <a:t>    "configurations":     [</a:t>
            </a:r>
          </a:p>
          <a:p>
            <a:r>
              <a:rPr lang="en-US" sz="1400" dirty="0"/>
              <a:t>         {</a:t>
            </a:r>
          </a:p>
          <a:p>
            <a:r>
              <a:rPr lang="en-US" sz="1400" dirty="0"/>
              <a:t>            "name": "PowerShell",</a:t>
            </a:r>
          </a:p>
          <a:p>
            <a:r>
              <a:rPr lang="en-US" sz="1400" dirty="0"/>
              <a:t>            "type": "PowerShell",</a:t>
            </a:r>
          </a:p>
          <a:p>
            <a:r>
              <a:rPr lang="en-US" sz="1400" dirty="0"/>
              <a:t>            "request": "launch",</a:t>
            </a:r>
          </a:p>
          <a:p>
            <a:r>
              <a:rPr lang="en-US" sz="1400" dirty="0"/>
              <a:t>            "program": "${</a:t>
            </a:r>
            <a:r>
              <a:rPr lang="en-US" sz="1400" dirty="0" err="1"/>
              <a:t>workspaceRoot</a:t>
            </a:r>
            <a:r>
              <a:rPr lang="en-US" sz="1400" dirty="0"/>
              <a:t>}/Tests/Invoke-Tests.ps1"  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B050"/>
                </a:solidFill>
              </a:rPr>
              <a:t>// Or to run the current file</a:t>
            </a:r>
          </a:p>
          <a:p>
            <a:r>
              <a:rPr lang="en-US" sz="1400" dirty="0">
                <a:solidFill>
                  <a:srgbClr val="00B050"/>
                </a:solidFill>
              </a:rPr>
              <a:t>            // "program": "${file}"        </a:t>
            </a:r>
          </a:p>
          <a:p>
            <a:r>
              <a:rPr lang="en-US" sz="1400" dirty="0"/>
              <a:t>          }</a:t>
            </a:r>
            <a:br>
              <a:rPr lang="en-US" sz="1400" dirty="0"/>
            </a:br>
            <a:r>
              <a:rPr lang="en-US" sz="1400" dirty="0"/>
              <a:t>]}</a:t>
            </a:r>
            <a:endParaRPr lang="en-GB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1499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Visual Studio Code</a:t>
            </a:r>
          </a:p>
          <a:p>
            <a:r>
              <a:rPr lang="en-GB" dirty="0"/>
              <a:t>Wired F5 to run Pester (</a:t>
            </a:r>
            <a:r>
              <a:rPr lang="en-GB" dirty="0" err="1"/>
              <a:t>launch.json</a:t>
            </a:r>
            <a:r>
              <a:rPr lang="en-GB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8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4" t="24066" r="33077" b="28755"/>
          <a:stretch/>
        </p:blipFill>
        <p:spPr>
          <a:xfrm>
            <a:off x="1472016" y="1690688"/>
            <a:ext cx="9520713" cy="433374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Process</a:t>
            </a:r>
          </a:p>
        </p:txBody>
      </p:sp>
    </p:spTree>
    <p:extLst>
      <p:ext uri="{BB962C8B-B14F-4D97-AF65-F5344CB8AC3E}">
        <p14:creationId xmlns:p14="http://schemas.microsoft.com/office/powerpoint/2010/main" val="157176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Release Process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6583" t="27981" r="44482" b="53709"/>
          <a:stretch/>
        </p:blipFill>
        <p:spPr>
          <a:xfrm>
            <a:off x="2011979" y="2311759"/>
            <a:ext cx="3669751" cy="1493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4709" y="1720802"/>
            <a:ext cx="352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1B9EC"/>
                </a:solidFill>
                <a:latin typeface="+mj-lt"/>
                <a:ea typeface="+mj-ea"/>
                <a:cs typeface="+mj-cs"/>
              </a:rPr>
              <a:t>‘Private’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9115" y="1690688"/>
            <a:ext cx="352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1B9EC"/>
                </a:solidFill>
                <a:latin typeface="+mj-lt"/>
                <a:ea typeface="+mj-ea"/>
                <a:cs typeface="+mj-cs"/>
              </a:rPr>
              <a:t>‘Public’ Environment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6522" t="27887" r="44362" b="53803"/>
          <a:stretch/>
        </p:blipFill>
        <p:spPr>
          <a:xfrm>
            <a:off x="7519115" y="2321055"/>
            <a:ext cx="3669751" cy="1484652"/>
          </a:xfrm>
          <a:prstGeom prst="rect">
            <a:avLst/>
          </a:prstGeom>
        </p:spPr>
      </p:pic>
      <p:sp>
        <p:nvSpPr>
          <p:cNvPr id="7" name="Arrow: Up 6"/>
          <p:cNvSpPr/>
          <p:nvPr/>
        </p:nvSpPr>
        <p:spPr>
          <a:xfrm>
            <a:off x="5975797" y="3135911"/>
            <a:ext cx="1249251" cy="1790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325759" y="5085573"/>
            <a:ext cx="352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1B9EC"/>
                </a:solidFill>
                <a:latin typeface="+mj-lt"/>
                <a:ea typeface="+mj-ea"/>
                <a:cs typeface="+mj-cs"/>
              </a:rPr>
              <a:t>Manual Validation</a:t>
            </a:r>
          </a:p>
        </p:txBody>
      </p:sp>
      <p:sp>
        <p:nvSpPr>
          <p:cNvPr id="9" name="Arrow: Up 8"/>
          <p:cNvSpPr/>
          <p:nvPr/>
        </p:nvSpPr>
        <p:spPr>
          <a:xfrm>
            <a:off x="583842" y="3070031"/>
            <a:ext cx="1249251" cy="1790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1004" y="5059720"/>
            <a:ext cx="163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21B9EC"/>
                </a:solidFill>
                <a:latin typeface="+mj-lt"/>
                <a:ea typeface="+mj-ea"/>
                <a:cs typeface="+mj-cs"/>
              </a:rPr>
              <a:t>CI Trigger</a:t>
            </a:r>
          </a:p>
        </p:txBody>
      </p:sp>
    </p:spTree>
    <p:extLst>
      <p:ext uri="{BB962C8B-B14F-4D97-AF65-F5344CB8AC3E}">
        <p14:creationId xmlns:p14="http://schemas.microsoft.com/office/powerpoint/2010/main" val="4411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your PowerShell working locally as a script first</a:t>
            </a:r>
          </a:p>
          <a:p>
            <a:r>
              <a:rPr lang="en-GB" dirty="0"/>
              <a:t>Can be effective debugging on the build agent</a:t>
            </a:r>
          </a:p>
          <a:p>
            <a:r>
              <a:rPr lang="en-GB" dirty="0"/>
              <a:t>Publish of private extensions can still ‘stall’</a:t>
            </a:r>
          </a:p>
          <a:p>
            <a:r>
              <a:rPr lang="en-GB" dirty="0"/>
              <a:t>Remember you cannot delete a public extension</a:t>
            </a:r>
          </a:p>
          <a:p>
            <a:r>
              <a:rPr lang="en-GB" dirty="0"/>
              <a:t>For more info have a look at </a:t>
            </a:r>
          </a:p>
          <a:p>
            <a:pPr lvl="1"/>
            <a:r>
              <a:rPr lang="en-GB" dirty="0">
                <a:hlinkClick r:id="rId3"/>
              </a:rPr>
              <a:t>https://github.com/rfennell</a:t>
            </a:r>
            <a:r>
              <a:rPr lang="en-GB" dirty="0"/>
              <a:t>   (</a:t>
            </a:r>
            <a:r>
              <a:rPr lang="en-GB" dirty="0" err="1"/>
              <a:t>vNextBuild</a:t>
            </a:r>
            <a:r>
              <a:rPr lang="en-GB" dirty="0"/>
              <a:t> repo for the VSTS extensions)</a:t>
            </a:r>
          </a:p>
          <a:p>
            <a:pPr lvl="1"/>
            <a:r>
              <a:rPr lang="en-GB" dirty="0">
                <a:hlinkClick r:id="rId4"/>
              </a:rPr>
              <a:t>http://blogs.blackmarble.co.uk/blogs/rfennell/</a:t>
            </a:r>
            <a:r>
              <a:rPr lang="en-GB" dirty="0"/>
              <a:t>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05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Contact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richard@blackmarble.com</a:t>
            </a:r>
          </a:p>
          <a:p>
            <a:r>
              <a:rPr lang="en-GB" dirty="0"/>
              <a:t>@</a:t>
            </a:r>
            <a:r>
              <a:rPr lang="en-GB" dirty="0" err="1"/>
              <a:t>richardfennell</a:t>
            </a:r>
            <a:endParaRPr lang="en-GB" dirty="0"/>
          </a:p>
          <a:p>
            <a:r>
              <a:rPr lang="en-GB" dirty="0"/>
              <a:t>http://blogs.blackmarble.co.uk/blogs/rfennell </a:t>
            </a:r>
          </a:p>
        </p:txBody>
      </p:sp>
    </p:spTree>
    <p:extLst>
      <p:ext uri="{BB962C8B-B14F-4D97-AF65-F5344CB8AC3E}">
        <p14:creationId xmlns:p14="http://schemas.microsoft.com/office/powerpoint/2010/main" val="11935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38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arble Orange">
      <a:dk1>
        <a:sysClr val="windowText" lastClr="000000"/>
      </a:dk1>
      <a:lt1>
        <a:sysClr val="window" lastClr="FFFFFF"/>
      </a:lt1>
      <a:dk2>
        <a:srgbClr val="3C3C3B"/>
      </a:dk2>
      <a:lt2>
        <a:srgbClr val="F5F5F5"/>
      </a:lt2>
      <a:accent1>
        <a:srgbClr val="F97923"/>
      </a:accent1>
      <a:accent2>
        <a:srgbClr val="21B9EC"/>
      </a:accent2>
      <a:accent3>
        <a:srgbClr val="B6CC22"/>
      </a:accent3>
      <a:accent4>
        <a:srgbClr val="E63B46"/>
      </a:accent4>
      <a:accent5>
        <a:srgbClr val="293A49"/>
      </a:accent5>
      <a:accent6>
        <a:srgbClr val="1B72B7"/>
      </a:accent6>
      <a:hlink>
        <a:srgbClr val="1B72B7"/>
      </a:hlink>
      <a:folHlink>
        <a:srgbClr val="1B72B7"/>
      </a:folHlink>
    </a:clrScheme>
    <a:fontScheme name="Black Marb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Marble PowerPoint 2014.potx" id="{A07FADCA-98B0-4A29-931D-0435BAC95D88}" vid="{995BC496-4E89-4A88-9D74-6731CE65E1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B472D546E8C488964705FCA613D92" ma:contentTypeVersion="0" ma:contentTypeDescription="Create a new document." ma:contentTypeScope="" ma:versionID="169c06e9ad08dc9a248d356d318cd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943975-E836-4AA2-B7D6-110C545E3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6E5C231-F84E-40AB-853E-A10ACDAA9762}">
  <ds:schemaRefs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D0ABE3-E1E0-4685-B629-89459358F9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Marble PowerPoint</Template>
  <TotalTime>238</TotalTime>
  <Words>503</Words>
  <Application>Microsoft Office PowerPoint</Application>
  <PresentationFormat>Widescreen</PresentationFormat>
  <Paragraphs>70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Semibold</vt:lpstr>
      <vt:lpstr>Office Theme</vt:lpstr>
      <vt:lpstr>My experiences developing  VSTS extensions</vt:lpstr>
      <vt:lpstr>So what have I been doing?</vt:lpstr>
      <vt:lpstr>Development Tools</vt:lpstr>
      <vt:lpstr>Build Process</vt:lpstr>
      <vt:lpstr>Release Process</vt:lpstr>
      <vt:lpstr>Summary</vt:lpstr>
      <vt:lpstr>Contact</vt:lpstr>
      <vt:lpstr>PowerPoint Presentation</vt:lpstr>
    </vt:vector>
  </TitlesOfParts>
  <Company>Black Marble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experiences with VSTS extensions</dc:title>
  <dc:creator>Richard Fennell</dc:creator>
  <cp:lastModifiedBy>Richard Fennell</cp:lastModifiedBy>
  <cp:revision>16</cp:revision>
  <dcterms:created xsi:type="dcterms:W3CDTF">2016-11-04T17:15:32Z</dcterms:created>
  <dcterms:modified xsi:type="dcterms:W3CDTF">2016-11-06T18:47:31Z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0x010100C45B472D546E8C488964705FCA613D92</vt:lpwstr>
  </property>
</Properties>
</file>