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61" r:id="rId4"/>
    <p:sldId id="278" r:id="rId5"/>
    <p:sldId id="279" r:id="rId6"/>
    <p:sldId id="258" r:id="rId7"/>
    <p:sldId id="263" r:id="rId8"/>
    <p:sldId id="264" r:id="rId9"/>
    <p:sldId id="280" r:id="rId10"/>
    <p:sldId id="265" r:id="rId11"/>
    <p:sldId id="266" r:id="rId12"/>
    <p:sldId id="267" r:id="rId13"/>
    <p:sldId id="268" r:id="rId14"/>
    <p:sldId id="269" r:id="rId15"/>
    <p:sldId id="270" r:id="rId16"/>
    <p:sldId id="271" r:id="rId17"/>
    <p:sldId id="272" r:id="rId18"/>
    <p:sldId id="281" r:id="rId19"/>
    <p:sldId id="273" r:id="rId20"/>
    <p:sldId id="285" r:id="rId21"/>
    <p:sldId id="282" r:id="rId22"/>
    <p:sldId id="275" r:id="rId23"/>
    <p:sldId id="274" r:id="rId24"/>
    <p:sldId id="284"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032" autoAdjust="0"/>
  </p:normalViewPr>
  <p:slideViewPr>
    <p:cSldViewPr snapToGrid="0" showGuides="1">
      <p:cViewPr>
        <p:scale>
          <a:sx n="75" d="100"/>
          <a:sy n="75" d="100"/>
        </p:scale>
        <p:origin x="826" y="405"/>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63B58B-05B7-4B5D-AD9F-F471CCC0B9E3}" type="datetimeFigureOut">
              <a:rPr lang="en-GB" smtClean="0"/>
              <a:t>15/11/2016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F6A29-B0FE-4246-8E76-BA6AA008B809}" type="slidenum">
              <a:rPr lang="en-GB" smtClean="0"/>
              <a:t>‹#›</a:t>
            </a:fld>
            <a:endParaRPr lang="en-GB"/>
          </a:p>
        </p:txBody>
      </p:sp>
    </p:spTree>
    <p:extLst>
      <p:ext uri="{BB962C8B-B14F-4D97-AF65-F5344CB8AC3E}">
        <p14:creationId xmlns:p14="http://schemas.microsoft.com/office/powerpoint/2010/main" val="47743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11/15/2016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05998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11/15/2016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69078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5FD4C0B-6AD2-4050-BD85-A8A54707A992}" type="datetime1">
              <a:rPr lang="en-US" smtClean="0"/>
              <a:t>11/15/2016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77531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5FD4C0B-6AD2-4050-BD85-A8A54707A992}" type="datetime1">
              <a:rPr lang="en-US" smtClean="0"/>
              <a:t>11/15/2016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8971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5FD4C0B-6AD2-4050-BD85-A8A54707A992}" type="datetime1">
              <a:rPr lang="en-US" smtClean="0"/>
              <a:t>11/15/2016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172036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AF6A29-B0FE-4246-8E76-BA6AA008B809}" type="slidenum">
              <a:rPr lang="en-GB" smtClean="0"/>
              <a:t>18</a:t>
            </a:fld>
            <a:endParaRPr lang="en-GB"/>
          </a:p>
        </p:txBody>
      </p:sp>
    </p:spTree>
    <p:extLst>
      <p:ext uri="{BB962C8B-B14F-4D97-AF65-F5344CB8AC3E}">
        <p14:creationId xmlns:p14="http://schemas.microsoft.com/office/powerpoint/2010/main" val="3893906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AF6A29-B0FE-4246-8E76-BA6AA008B809}" type="slidenum">
              <a:rPr lang="en-GB" smtClean="0"/>
              <a:t>21</a:t>
            </a:fld>
            <a:endParaRPr lang="en-GB"/>
          </a:p>
        </p:txBody>
      </p:sp>
    </p:spTree>
    <p:extLst>
      <p:ext uri="{BB962C8B-B14F-4D97-AF65-F5344CB8AC3E}">
        <p14:creationId xmlns:p14="http://schemas.microsoft.com/office/powerpoint/2010/main" val="50182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well as Visual Studio</a:t>
            </a:r>
          </a:p>
          <a:p>
            <a:pPr marL="171450" indent="-171450">
              <a:buFont typeface="Arial" panose="020B0604020202020204" pitchFamily="34" charset="0"/>
              <a:buChar char="•"/>
            </a:pPr>
            <a:r>
              <a:rPr lang="en-GB" dirty="0"/>
              <a:t>POSH</a:t>
            </a:r>
            <a:r>
              <a:rPr lang="en-GB" baseline="0" dirty="0"/>
              <a:t> Git - </a:t>
            </a:r>
            <a:r>
              <a:rPr lang="en-GB" baseline="0" dirty="0"/>
              <a:t>https://github.com/dahlbyk/posh-git (Free)</a:t>
            </a:r>
          </a:p>
          <a:p>
            <a:pPr marL="171450" indent="-171450">
              <a:buFont typeface="Arial" panose="020B0604020202020204" pitchFamily="34" charset="0"/>
              <a:buChar char="•"/>
            </a:pPr>
            <a:r>
              <a:rPr lang="en-GB" baseline="0" dirty="0" err="1"/>
              <a:t>SourceTree</a:t>
            </a:r>
            <a:r>
              <a:rPr lang="en-GB" baseline="0" dirty="0"/>
              <a:t> - https://www.sourcetreeapp.com/ (Free)</a:t>
            </a:r>
          </a:p>
          <a:p>
            <a:pPr marL="171450" indent="-171450">
              <a:buFont typeface="Arial" panose="020B0604020202020204" pitchFamily="34" charset="0"/>
              <a:buChar char="•"/>
            </a:pPr>
            <a:r>
              <a:rPr lang="en-GB" baseline="0" dirty="0" err="1"/>
              <a:t>GitKraken</a:t>
            </a:r>
            <a:r>
              <a:rPr lang="en-GB" baseline="0" dirty="0"/>
              <a:t>  - https://www.gitkraken.com/ (Free for personal use, then starts at $60/year for a single license)</a:t>
            </a:r>
          </a:p>
          <a:p>
            <a:pPr marL="171450" indent="-171450">
              <a:buFont typeface="Arial" panose="020B0604020202020204" pitchFamily="34" charset="0"/>
              <a:buChar char="•"/>
            </a:pPr>
            <a:r>
              <a:rPr lang="en-GB" baseline="0" dirty="0"/>
              <a:t>Can add Git to Windows explorer using a variety of tools some built into Git basic product or Tortoise Git</a:t>
            </a:r>
          </a:p>
          <a:p>
            <a:pPr marL="171450" indent="-171450">
              <a:buFont typeface="Arial" panose="020B0604020202020204" pitchFamily="34" charset="0"/>
              <a:buChar char="•"/>
            </a:pPr>
            <a:endParaRPr lang="en-GB" baseline="0" dirty="0"/>
          </a:p>
          <a:p>
            <a:pPr marL="0" indent="0">
              <a:buFont typeface="Arial" panose="020B0604020202020204" pitchFamily="34" charset="0"/>
              <a:buNone/>
            </a:pPr>
            <a:r>
              <a:rPr lang="en-GB" baseline="0" dirty="0"/>
              <a:t>And there are plenty more, most modern IDEs support Git directly</a:t>
            </a:r>
          </a:p>
          <a:p>
            <a:pPr marL="0" indent="0">
              <a:buFont typeface="Arial" panose="020B0604020202020204" pitchFamily="34" charset="0"/>
              <a:buNone/>
            </a:pPr>
            <a:endParaRPr lang="en-GB" baseline="0" dirty="0"/>
          </a:p>
          <a:p>
            <a:pPr marL="0" indent="0">
              <a:buFont typeface="Arial" panose="020B0604020202020204" pitchFamily="34" charset="0"/>
              <a:buNone/>
            </a:pPr>
            <a:r>
              <a:rPr lang="en-GB" baseline="0" dirty="0"/>
              <a:t>Key point is they can all work together on the same Git repo</a:t>
            </a:r>
            <a:endParaRPr lang="en-GB" dirty="0"/>
          </a:p>
        </p:txBody>
      </p:sp>
      <p:sp>
        <p:nvSpPr>
          <p:cNvPr id="4" name="Slide Number Placeholder 3"/>
          <p:cNvSpPr>
            <a:spLocks noGrp="1"/>
          </p:cNvSpPr>
          <p:nvPr>
            <p:ph type="sldNum" sz="quarter" idx="10"/>
          </p:nvPr>
        </p:nvSpPr>
        <p:spPr/>
        <p:txBody>
          <a:bodyPr/>
          <a:lstStyle/>
          <a:p>
            <a:fld id="{8AAF6A29-B0FE-4246-8E76-BA6AA008B809}" type="slidenum">
              <a:rPr lang="en-GB" smtClean="0"/>
              <a:t>5</a:t>
            </a:fld>
            <a:endParaRPr lang="en-GB"/>
          </a:p>
        </p:txBody>
      </p:sp>
    </p:spTree>
    <p:extLst>
      <p:ext uri="{BB962C8B-B14F-4D97-AF65-F5344CB8AC3E}">
        <p14:creationId xmlns:p14="http://schemas.microsoft.com/office/powerpoint/2010/main" val="87653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Visual Studio</a:t>
            </a:r>
            <a:r>
              <a:rPr lang="en-GB" baseline="0" dirty="0"/>
              <a:t> will automatically add a .</a:t>
            </a:r>
            <a:r>
              <a:rPr lang="en-GB" baseline="0" dirty="0" err="1"/>
              <a:t>gitignore</a:t>
            </a:r>
            <a:r>
              <a:rPr lang="en-GB" baseline="0" dirty="0"/>
              <a:t> file for new solutions in a repo</a:t>
            </a:r>
          </a:p>
          <a:p>
            <a:r>
              <a:rPr lang="en-GB" baseline="0" dirty="0"/>
              <a:t>If you are moving existing code then you can drop your own in. There is a huge library of them on </a:t>
            </a:r>
            <a:r>
              <a:rPr lang="en-GB" baseline="0" dirty="0" err="1"/>
              <a:t>Github</a:t>
            </a:r>
            <a:r>
              <a:rPr lang="en-GB" baseline="0" dirty="0"/>
              <a:t> for most languages and IDEs </a:t>
            </a:r>
            <a:endParaRPr lang="en-GB" dirty="0"/>
          </a:p>
        </p:txBody>
      </p:sp>
      <p:sp>
        <p:nvSpPr>
          <p:cNvPr id="4" name="Slide Number Placeholder 3"/>
          <p:cNvSpPr>
            <a:spLocks noGrp="1"/>
          </p:cNvSpPr>
          <p:nvPr>
            <p:ph type="sldNum" sz="quarter" idx="10"/>
          </p:nvPr>
        </p:nvSpPr>
        <p:spPr/>
        <p:txBody>
          <a:bodyPr/>
          <a:lstStyle/>
          <a:p>
            <a:fld id="{8AAF6A29-B0FE-4246-8E76-BA6AA008B809}" type="slidenum">
              <a:rPr lang="en-GB" smtClean="0"/>
              <a:t>6</a:t>
            </a:fld>
            <a:endParaRPr lang="en-GB"/>
          </a:p>
        </p:txBody>
      </p:sp>
    </p:spTree>
    <p:extLst>
      <p:ext uri="{BB962C8B-B14F-4D97-AF65-F5344CB8AC3E}">
        <p14:creationId xmlns:p14="http://schemas.microsoft.com/office/powerpoint/2010/main" val="70720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 – Assumes a VSTS Git Repo exists</a:t>
            </a:r>
          </a:p>
          <a:p>
            <a:pPr marL="228600" indent="-228600">
              <a:buFont typeface="+mj-lt"/>
              <a:buAutoNum type="arabicPeriod"/>
            </a:pPr>
            <a:r>
              <a:rPr lang="en-GB" dirty="0"/>
              <a:t>Open VS</a:t>
            </a:r>
          </a:p>
          <a:p>
            <a:pPr marL="228600" indent="-228600">
              <a:buFont typeface="+mj-lt"/>
              <a:buAutoNum type="arabicPeriod"/>
            </a:pPr>
            <a:r>
              <a:rPr lang="en-GB" dirty="0"/>
              <a:t>Open Team Tab</a:t>
            </a:r>
          </a:p>
          <a:p>
            <a:pPr marL="228600" indent="-228600">
              <a:buFont typeface="+mj-lt"/>
              <a:buAutoNum type="arabicPeriod"/>
            </a:pPr>
            <a:r>
              <a:rPr lang="en-GB" dirty="0"/>
              <a:t>Select Manage Connections</a:t>
            </a:r>
          </a:p>
          <a:p>
            <a:pPr marL="228600" indent="-228600">
              <a:buFont typeface="+mj-lt"/>
              <a:buAutoNum type="arabicPeriod"/>
            </a:pPr>
            <a:r>
              <a:rPr lang="en-GB" dirty="0"/>
              <a:t>Connect</a:t>
            </a:r>
            <a:r>
              <a:rPr lang="en-GB" baseline="0" dirty="0"/>
              <a:t> to VSTS instance</a:t>
            </a:r>
          </a:p>
          <a:p>
            <a:pPr marL="228600" indent="-228600">
              <a:buFont typeface="+mj-lt"/>
              <a:buAutoNum type="arabicPeriod"/>
            </a:pPr>
            <a:r>
              <a:rPr lang="en-GB" baseline="0" dirty="0"/>
              <a:t>Select Team Project (noting can have many repos)</a:t>
            </a:r>
          </a:p>
          <a:p>
            <a:pPr marL="228600" indent="-228600">
              <a:buFont typeface="+mj-lt"/>
              <a:buAutoNum type="arabicPeriod"/>
            </a:pPr>
            <a:r>
              <a:rPr lang="en-GB" baseline="0" dirty="0"/>
              <a:t>When given the open clone to a local folder – stress that this is a copy</a:t>
            </a:r>
          </a:p>
          <a:p>
            <a:endParaRPr lang="en-GB" dirty="0"/>
          </a:p>
        </p:txBody>
      </p:sp>
      <p:sp>
        <p:nvSpPr>
          <p:cNvPr id="4" name="Slide Number Placeholder 3"/>
          <p:cNvSpPr>
            <a:spLocks noGrp="1"/>
          </p:cNvSpPr>
          <p:nvPr>
            <p:ph type="sldNum" sz="quarter" idx="10"/>
          </p:nvPr>
        </p:nvSpPr>
        <p:spPr/>
        <p:txBody>
          <a:bodyPr/>
          <a:lstStyle/>
          <a:p>
            <a:fld id="{8AAF6A29-B0FE-4246-8E76-BA6AA008B809}" type="slidenum">
              <a:rPr lang="en-GB" smtClean="0"/>
              <a:t>7</a:t>
            </a:fld>
            <a:endParaRPr lang="en-GB"/>
          </a:p>
        </p:txBody>
      </p:sp>
    </p:spTree>
    <p:extLst>
      <p:ext uri="{BB962C8B-B14F-4D97-AF65-F5344CB8AC3E}">
        <p14:creationId xmlns:p14="http://schemas.microsoft.com/office/powerpoint/2010/main" val="88024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Need to demo all of the these steps,</a:t>
            </a:r>
            <a:r>
              <a:rPr lang="en-GB" baseline="0" dirty="0"/>
              <a:t> r</a:t>
            </a:r>
            <a:r>
              <a:rPr lang="en-GB" dirty="0"/>
              <a:t>emember that we can do all the same things (and more) from the command line or GUI tools</a:t>
            </a:r>
          </a:p>
          <a:p>
            <a:pPr marL="0" indent="0">
              <a:buFont typeface="+mj-lt"/>
              <a:buNone/>
            </a:pPr>
            <a:endParaRPr lang="en-GB" dirty="0"/>
          </a:p>
          <a:p>
            <a:pPr marL="0" indent="0">
              <a:buFont typeface="+mj-lt"/>
              <a:buNone/>
            </a:pPr>
            <a:r>
              <a:rPr lang="en-GB" dirty="0"/>
              <a:t>https://www.visualstudio.com/en-us/docs/git/gitquickstart</a:t>
            </a:r>
          </a:p>
          <a:p>
            <a:pPr marL="0" indent="0">
              <a:buFont typeface="+mj-lt"/>
              <a:buNone/>
            </a:pPr>
            <a:endParaRPr lang="en-GB" dirty="0"/>
          </a:p>
          <a:p>
            <a:pPr marL="0" indent="0">
              <a:buFont typeface="+mj-lt"/>
              <a:buNone/>
            </a:pPr>
            <a:endParaRPr lang="en-GB" dirty="0"/>
          </a:p>
        </p:txBody>
      </p:sp>
      <p:sp>
        <p:nvSpPr>
          <p:cNvPr id="4" name="Slide Number Placeholder 3"/>
          <p:cNvSpPr>
            <a:spLocks noGrp="1"/>
          </p:cNvSpPr>
          <p:nvPr>
            <p:ph type="sldNum" sz="quarter" idx="10"/>
          </p:nvPr>
        </p:nvSpPr>
        <p:spPr/>
        <p:txBody>
          <a:bodyPr/>
          <a:lstStyle/>
          <a:p>
            <a:fld id="{8AAF6A29-B0FE-4246-8E76-BA6AA008B809}" type="slidenum">
              <a:rPr lang="en-GB" smtClean="0"/>
              <a:t>8</a:t>
            </a:fld>
            <a:endParaRPr lang="en-GB"/>
          </a:p>
        </p:txBody>
      </p:sp>
    </p:spTree>
    <p:extLst>
      <p:ext uri="{BB962C8B-B14F-4D97-AF65-F5344CB8AC3E}">
        <p14:creationId xmlns:p14="http://schemas.microsoft.com/office/powerpoint/2010/main" val="262080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AF6A29-B0FE-4246-8E76-BA6AA008B809}" type="slidenum">
              <a:rPr lang="en-GB" smtClean="0"/>
              <a:t>9</a:t>
            </a:fld>
            <a:endParaRPr lang="en-GB"/>
          </a:p>
        </p:txBody>
      </p:sp>
    </p:spTree>
    <p:extLst>
      <p:ext uri="{BB962C8B-B14F-4D97-AF65-F5344CB8AC3E}">
        <p14:creationId xmlns:p14="http://schemas.microsoft.com/office/powerpoint/2010/main" val="3997592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a:t>TechReady 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A55A355-ABD9-4624-A8FA-0348B8DDF58D}" type="datetime1">
              <a:rPr lang="en-US" smtClean="0"/>
              <a:t>11/15/2016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79448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11/15/2016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0060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t>11/15/2016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16817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7" name="Rectangle 1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p:cNvSpPr>
            <a:spLocks noGrp="1"/>
          </p:cNvSpPr>
          <p:nvPr>
            <p:ph type="title"/>
          </p:nvPr>
        </p:nvSpPr>
        <p:spPr>
          <a:xfrm>
            <a:off x="831850" y="3646446"/>
            <a:ext cx="10515600" cy="1730064"/>
          </a:xfrm>
        </p:spPr>
        <p:txBody>
          <a:bodyPr anchor="b"/>
          <a:lstStyle>
            <a:lvl1pPr>
              <a:defRPr sz="6000">
                <a:solidFill>
                  <a:schemeClr val="bg1"/>
                </a:solidFill>
              </a:defRPr>
            </a:lvl1pPr>
          </a:lstStyle>
          <a:p>
            <a:r>
              <a:rPr lang="en-US"/>
              <a:t>Click to edit Master title style</a:t>
            </a:r>
            <a:endParaRPr lang="en-GB"/>
          </a:p>
        </p:txBody>
      </p:sp>
      <p:sp>
        <p:nvSpPr>
          <p:cNvPr id="16" name="Text Placeholder 2"/>
          <p:cNvSpPr>
            <a:spLocks noGrp="1"/>
          </p:cNvSpPr>
          <p:nvPr>
            <p:ph type="body" idx="1"/>
          </p:nvPr>
        </p:nvSpPr>
        <p:spPr>
          <a:xfrm>
            <a:off x="831850" y="5403499"/>
            <a:ext cx="10515600" cy="113111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Tree>
    <p:extLst>
      <p:ext uri="{BB962C8B-B14F-4D97-AF65-F5344CB8AC3E}">
        <p14:creationId xmlns:p14="http://schemas.microsoft.com/office/powerpoint/2010/main" val="2917056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5705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08187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390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echnologies">
    <p:spTree>
      <p:nvGrpSpPr>
        <p:cNvPr id="1" name=""/>
        <p:cNvGrpSpPr/>
        <p:nvPr/>
      </p:nvGrpSpPr>
      <p:grpSpPr>
        <a:xfrm>
          <a:off x="0" y="0"/>
          <a:ext cx="0" cy="0"/>
          <a:chOff x="0" y="0"/>
          <a:chExt cx="0" cy="0"/>
        </a:xfrm>
      </p:grpSpPr>
      <p:pic>
        <p:nvPicPr>
          <p:cNvPr id="3" name="Picture 2" descr="C:\Users\rik\Pictures\BizTalk_h_rgb.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1212" y="4417455"/>
            <a:ext cx="1258375" cy="4411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071211" y="1802445"/>
            <a:ext cx="2904905" cy="4150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1071212" y="3519888"/>
            <a:ext cx="1707731" cy="4297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071212" y="2687966"/>
            <a:ext cx="2055340" cy="3641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52986" y="934265"/>
            <a:ext cx="2850039" cy="421080"/>
          </a:xfrm>
          <a:prstGeom prst="rect">
            <a:avLst/>
          </a:prstGeom>
        </p:spPr>
      </p:pic>
      <p:pic>
        <p:nvPicPr>
          <p:cNvPr id="9" name="Picture 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71211" y="5335488"/>
            <a:ext cx="2122983" cy="423872"/>
          </a:xfrm>
          <a:prstGeom prst="rect">
            <a:avLst/>
          </a:prstGeom>
        </p:spPr>
      </p:pic>
      <p:pic>
        <p:nvPicPr>
          <p:cNvPr id="10" name="Picture 9"/>
          <p:cNvPicPr/>
          <p:nvPr userDrawn="1"/>
        </p:nvPicPr>
        <p:blipFill>
          <a:blip r:embed="rId8">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pic>
        <p:nvPicPr>
          <p:cNvPr id="2" name="Picture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473924" y="3338479"/>
            <a:ext cx="3682224" cy="2282335"/>
          </a:xfrm>
          <a:prstGeom prst="rect">
            <a:avLst/>
          </a:prstGeom>
        </p:spPr>
      </p:pic>
    </p:spTree>
    <p:extLst>
      <p:ext uri="{BB962C8B-B14F-4D97-AF65-F5344CB8AC3E}">
        <p14:creationId xmlns:p14="http://schemas.microsoft.com/office/powerpoint/2010/main" val="578674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ontact">
    <p:spTree>
      <p:nvGrpSpPr>
        <p:cNvPr id="1" name=""/>
        <p:cNvGrpSpPr/>
        <p:nvPr/>
      </p:nvGrpSpPr>
      <p:grpSpPr>
        <a:xfrm>
          <a:off x="0" y="0"/>
          <a:ext cx="0" cy="0"/>
          <a:chOff x="0" y="0"/>
          <a:chExt cx="0" cy="0"/>
        </a:xfrm>
      </p:grpSpPr>
      <p:pic>
        <p:nvPicPr>
          <p:cNvPr id="10" name="Picture 9"/>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
        <p:nvSpPr>
          <p:cNvPr id="18" name="TextBox 17"/>
          <p:cNvSpPr txBox="1"/>
          <p:nvPr userDrawn="1"/>
        </p:nvSpPr>
        <p:spPr>
          <a:xfrm>
            <a:off x="2060979" y="1170679"/>
            <a:ext cx="2496196" cy="369332"/>
          </a:xfrm>
          <a:prstGeom prst="rect">
            <a:avLst/>
          </a:prstGeom>
          <a:noFill/>
        </p:spPr>
        <p:txBody>
          <a:bodyPr wrap="none" rtlCol="0">
            <a:spAutoFit/>
          </a:bodyPr>
          <a:lstStyle/>
          <a:p>
            <a:r>
              <a:rPr lang="en-GB" sz="1800" dirty="0">
                <a:latin typeface="Segoe UI Light" pitchFamily="34" charset="0"/>
              </a:rPr>
              <a:t>blogs.blackmarble.co.uk</a:t>
            </a:r>
          </a:p>
        </p:txBody>
      </p:sp>
      <p:sp>
        <p:nvSpPr>
          <p:cNvPr id="19" name="TextBox 18"/>
          <p:cNvSpPr txBox="1"/>
          <p:nvPr userDrawn="1"/>
        </p:nvSpPr>
        <p:spPr>
          <a:xfrm>
            <a:off x="2060979" y="2182345"/>
            <a:ext cx="2063385" cy="369332"/>
          </a:xfrm>
          <a:prstGeom prst="rect">
            <a:avLst/>
          </a:prstGeom>
          <a:noFill/>
        </p:spPr>
        <p:txBody>
          <a:bodyPr wrap="none" rtlCol="0">
            <a:spAutoFit/>
          </a:bodyPr>
          <a:lstStyle/>
          <a:p>
            <a:r>
              <a:rPr lang="en-GB" sz="1800" dirty="0">
                <a:latin typeface="Segoe UI Light" pitchFamily="34" charset="0"/>
              </a:rPr>
              <a:t>+44 (0)1274 300175</a:t>
            </a:r>
          </a:p>
        </p:txBody>
      </p:sp>
      <p:sp>
        <p:nvSpPr>
          <p:cNvPr id="20" name="TextBox 19"/>
          <p:cNvSpPr txBox="1"/>
          <p:nvPr userDrawn="1"/>
        </p:nvSpPr>
        <p:spPr>
          <a:xfrm>
            <a:off x="2060979" y="3188433"/>
            <a:ext cx="1574470" cy="369332"/>
          </a:xfrm>
          <a:prstGeom prst="rect">
            <a:avLst/>
          </a:prstGeom>
          <a:noFill/>
        </p:spPr>
        <p:txBody>
          <a:bodyPr wrap="none" rtlCol="0">
            <a:spAutoFit/>
          </a:bodyPr>
          <a:lstStyle/>
          <a:p>
            <a:r>
              <a:rPr lang="en-GB" sz="1800" dirty="0">
                <a:latin typeface="Segoe UI Light" pitchFamily="34" charset="0"/>
              </a:rPr>
              <a:t>@</a:t>
            </a:r>
            <a:r>
              <a:rPr lang="en-GB" sz="1800" dirty="0" err="1">
                <a:latin typeface="Segoe UI Light" pitchFamily="34" charset="0"/>
              </a:rPr>
              <a:t>blackmarble</a:t>
            </a:r>
            <a:endParaRPr lang="en-GB" sz="1800" dirty="0">
              <a:latin typeface="Segoe UI Light" pitchFamily="34" charset="0"/>
            </a:endParaRPr>
          </a:p>
        </p:txBody>
      </p:sp>
      <p:sp>
        <p:nvSpPr>
          <p:cNvPr id="21" name="TextBox 20"/>
          <p:cNvSpPr txBox="1"/>
          <p:nvPr userDrawn="1"/>
        </p:nvSpPr>
        <p:spPr>
          <a:xfrm>
            <a:off x="2060979" y="4194521"/>
            <a:ext cx="1831142" cy="369332"/>
          </a:xfrm>
          <a:prstGeom prst="rect">
            <a:avLst/>
          </a:prstGeom>
          <a:noFill/>
        </p:spPr>
        <p:txBody>
          <a:bodyPr wrap="none" rtlCol="0">
            <a:spAutoFit/>
          </a:bodyPr>
          <a:lstStyle/>
          <a:p>
            <a:r>
              <a:rPr lang="en-GB" sz="1800" dirty="0">
                <a:latin typeface="Segoe UI Light" pitchFamily="34" charset="0"/>
              </a:rPr>
              <a:t>Black Marble Ltd.</a:t>
            </a:r>
          </a:p>
        </p:txBody>
      </p:sp>
      <p:sp>
        <p:nvSpPr>
          <p:cNvPr id="22" name="TextBox 21"/>
          <p:cNvSpPr txBox="1"/>
          <p:nvPr userDrawn="1"/>
        </p:nvSpPr>
        <p:spPr>
          <a:xfrm>
            <a:off x="2060979" y="5200609"/>
            <a:ext cx="1417376" cy="369332"/>
          </a:xfrm>
          <a:prstGeom prst="rect">
            <a:avLst/>
          </a:prstGeom>
          <a:noFill/>
        </p:spPr>
        <p:txBody>
          <a:bodyPr wrap="none" rtlCol="0">
            <a:spAutoFit/>
          </a:bodyPr>
          <a:lstStyle/>
          <a:p>
            <a:r>
              <a:rPr lang="en-GB" sz="1800" dirty="0">
                <a:latin typeface="Segoe UI Light" pitchFamily="34" charset="0"/>
              </a:rPr>
              <a:t>Black Marble</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0442" y="4995887"/>
            <a:ext cx="778780" cy="77878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0442" y="1977621"/>
            <a:ext cx="778780" cy="778780"/>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0442" y="971533"/>
            <a:ext cx="778780" cy="778780"/>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60442" y="2983709"/>
            <a:ext cx="778780" cy="778780"/>
          </a:xfrm>
          <a:prstGeom prst="rect">
            <a:avLst/>
          </a:prstGeom>
        </p:spPr>
      </p:pic>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0442" y="3989797"/>
            <a:ext cx="778780" cy="778780"/>
          </a:xfrm>
          <a:prstGeom prst="rect">
            <a:avLst/>
          </a:prstGeom>
        </p:spPr>
      </p:pic>
      <p:pic>
        <p:nvPicPr>
          <p:cNvPr id="14" name="Picture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473924" y="3338479"/>
            <a:ext cx="3682224" cy="2282335"/>
          </a:xfrm>
          <a:prstGeom prst="rect">
            <a:avLst/>
          </a:prstGeom>
        </p:spPr>
      </p:pic>
    </p:spTree>
    <p:extLst>
      <p:ext uri="{BB962C8B-B14F-4D97-AF65-F5344CB8AC3E}">
        <p14:creationId xmlns:p14="http://schemas.microsoft.com/office/powerpoint/2010/main" val="867737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93393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45092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99887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53763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05399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3108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3262815" y="3579541"/>
            <a:ext cx="8084635" cy="1852729"/>
          </a:xfrm>
        </p:spPr>
        <p:txBody>
          <a:bodyPr anchor="b"/>
          <a:lstStyle>
            <a:lvl1pPr>
              <a:defRPr sz="6000">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3262815" y="5459259"/>
            <a:ext cx="8084635" cy="90808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9" name="Picture 8"/>
          <p:cNvPicPr/>
          <p:nvPr userDrawn="1"/>
        </p:nvPicPr>
        <p:blipFill>
          <a:blip r:embed="rId2">
            <a:extLst>
              <a:ext uri="{28A0092B-C50C-407E-A947-70E740481C1C}">
                <a14:useLocalDpi xmlns:a14="http://schemas.microsoft.com/office/drawing/2010/main" val="0"/>
              </a:ext>
            </a:extLst>
          </a:blip>
          <a:stretch>
            <a:fillRect/>
          </a:stretch>
        </p:blipFill>
        <p:spPr>
          <a:xfrm>
            <a:off x="7702114" y="1355345"/>
            <a:ext cx="3084946" cy="1423967"/>
          </a:xfrm>
          <a:prstGeom prst="rect">
            <a:avLst/>
          </a:prstGeom>
        </p:spPr>
      </p:pic>
      <p:sp>
        <p:nvSpPr>
          <p:cNvPr id="6" name="Picture Placeholder 5"/>
          <p:cNvSpPr>
            <a:spLocks noGrp="1"/>
          </p:cNvSpPr>
          <p:nvPr>
            <p:ph type="pic" sz="quarter" idx="10" hasCustomPrompt="1"/>
          </p:nvPr>
        </p:nvSpPr>
        <p:spPr>
          <a:xfrm>
            <a:off x="568719" y="2538297"/>
            <a:ext cx="1939059" cy="3829050"/>
          </a:xfrm>
        </p:spPr>
        <p:txBody>
          <a:bodyPr anchor="b"/>
          <a:lstStyle>
            <a:lvl1pPr marL="0" indent="0">
              <a:buNone/>
              <a:defRPr>
                <a:solidFill>
                  <a:schemeClr val="bg1"/>
                </a:solidFill>
              </a:defRPr>
            </a:lvl1pPr>
          </a:lstStyle>
          <a:p>
            <a:r>
              <a:rPr lang="en-GB" dirty="0"/>
              <a:t>Click to add mini-me</a:t>
            </a:r>
          </a:p>
        </p:txBody>
      </p:sp>
    </p:spTree>
    <p:extLst>
      <p:ext uri="{BB962C8B-B14F-4D97-AF65-F5344CB8AC3E}">
        <p14:creationId xmlns:p14="http://schemas.microsoft.com/office/powerpoint/2010/main" val="2127561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a:t>Click to add mini-me</a:t>
            </a:r>
          </a:p>
        </p:txBody>
      </p:sp>
      <p:sp>
        <p:nvSpPr>
          <p:cNvPr id="2" name="Title 1"/>
          <p:cNvSpPr>
            <a:spLocks noGrp="1"/>
          </p:cNvSpPr>
          <p:nvPr>
            <p:ph type="title" hasCustomPrompt="1"/>
          </p:nvPr>
        </p:nvSpPr>
        <p:spPr>
          <a:xfrm>
            <a:off x="3262815" y="4152198"/>
            <a:ext cx="7888405" cy="858644"/>
          </a:xfrm>
        </p:spPr>
        <p:txBody>
          <a:bodyPr anchor="b"/>
          <a:lstStyle>
            <a:lvl1pPr>
              <a:defRPr sz="6000">
                <a:solidFill>
                  <a:schemeClr val="bg1"/>
                </a:solidFill>
              </a:defRPr>
            </a:lvl1pPr>
          </a:lstStyle>
          <a:p>
            <a:r>
              <a:rPr lang="en-US" dirty="0"/>
              <a:t>Speaker Name</a:t>
            </a:r>
            <a:endParaRPr lang="en-GB" dirty="0"/>
          </a:p>
        </p:txBody>
      </p:sp>
      <p:sp>
        <p:nvSpPr>
          <p:cNvPr id="3" name="Text Placeholder 2"/>
          <p:cNvSpPr>
            <a:spLocks noGrp="1"/>
          </p:cNvSpPr>
          <p:nvPr>
            <p:ph type="body" idx="1"/>
          </p:nvPr>
        </p:nvSpPr>
        <p:spPr>
          <a:xfrm>
            <a:off x="3262815" y="5166960"/>
            <a:ext cx="788840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600" baseline="0">
                <a:solidFill>
                  <a:schemeClr val="bg1"/>
                </a:solidFill>
              </a:defRPr>
            </a:lvl1pPr>
          </a:lstStyle>
          <a:p>
            <a:pPr lvl="0"/>
            <a:r>
              <a:rPr lang="en-US" dirty="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600" baseline="0">
                <a:solidFill>
                  <a:schemeClr val="bg1"/>
                </a:solidFill>
              </a:defRPr>
            </a:lvl1pPr>
          </a:lstStyle>
          <a:p>
            <a:pPr lvl="0"/>
            <a:r>
              <a:rPr lang="en-US" dirty="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600" baseline="0">
                <a:solidFill>
                  <a:schemeClr val="bg1"/>
                </a:solidFill>
              </a:defRPr>
            </a:lvl1pPr>
          </a:lstStyle>
          <a:p>
            <a:pPr lvl="0"/>
            <a:r>
              <a:rPr lang="en-US" dirty="0"/>
              <a:t>Click to add LinkedIn</a:t>
            </a:r>
          </a:p>
        </p:txBody>
      </p:sp>
    </p:spTree>
    <p:extLst>
      <p:ext uri="{BB962C8B-B14F-4D97-AF65-F5344CB8AC3E}">
        <p14:creationId xmlns:p14="http://schemas.microsoft.com/office/powerpoint/2010/main" val="20754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MVP">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5"/>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0" hasCustomPrompt="1"/>
          </p:nvPr>
        </p:nvSpPr>
        <p:spPr>
          <a:xfrm>
            <a:off x="472431" y="1992068"/>
            <a:ext cx="2583003" cy="4698663"/>
          </a:xfrm>
        </p:spPr>
        <p:txBody>
          <a:bodyPr anchor="b"/>
          <a:lstStyle>
            <a:lvl1pPr marL="0" indent="0">
              <a:buNone/>
              <a:defRPr>
                <a:solidFill>
                  <a:schemeClr val="bg1"/>
                </a:solidFill>
              </a:defRPr>
            </a:lvl1pPr>
          </a:lstStyle>
          <a:p>
            <a:r>
              <a:rPr lang="en-GB" dirty="0"/>
              <a:t>Click to add mini-me</a:t>
            </a:r>
          </a:p>
        </p:txBody>
      </p:sp>
      <p:sp>
        <p:nvSpPr>
          <p:cNvPr id="2" name="Title 1"/>
          <p:cNvSpPr>
            <a:spLocks noGrp="1"/>
          </p:cNvSpPr>
          <p:nvPr>
            <p:ph type="title" hasCustomPrompt="1"/>
          </p:nvPr>
        </p:nvSpPr>
        <p:spPr>
          <a:xfrm>
            <a:off x="3262815" y="4152198"/>
            <a:ext cx="7888405" cy="858644"/>
          </a:xfrm>
        </p:spPr>
        <p:txBody>
          <a:bodyPr anchor="b"/>
          <a:lstStyle>
            <a:lvl1pPr>
              <a:defRPr sz="6000">
                <a:solidFill>
                  <a:schemeClr val="bg1"/>
                </a:solidFill>
              </a:defRPr>
            </a:lvl1pPr>
          </a:lstStyle>
          <a:p>
            <a:r>
              <a:rPr lang="en-US" dirty="0"/>
              <a:t>Speaker Name</a:t>
            </a:r>
            <a:endParaRPr lang="en-GB" dirty="0"/>
          </a:p>
        </p:txBody>
      </p:sp>
      <p:sp>
        <p:nvSpPr>
          <p:cNvPr id="3" name="Text Placeholder 2"/>
          <p:cNvSpPr>
            <a:spLocks noGrp="1"/>
          </p:cNvSpPr>
          <p:nvPr>
            <p:ph type="body" idx="1"/>
          </p:nvPr>
        </p:nvSpPr>
        <p:spPr>
          <a:xfrm>
            <a:off x="3262815" y="5166960"/>
            <a:ext cx="7888405" cy="162177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84213" y="3577896"/>
            <a:ext cx="327088" cy="327088"/>
          </a:xfrm>
          <a:prstGeom prst="rect">
            <a:avLst/>
          </a:prstGeom>
        </p:spPr>
      </p:pic>
      <p:sp>
        <p:nvSpPr>
          <p:cNvPr id="13" name="Text Placeholder 12"/>
          <p:cNvSpPr>
            <a:spLocks noGrp="1"/>
          </p:cNvSpPr>
          <p:nvPr>
            <p:ph type="body" sz="quarter" idx="11" hasCustomPrompt="1"/>
          </p:nvPr>
        </p:nvSpPr>
        <p:spPr>
          <a:xfrm>
            <a:off x="3590486" y="3557290"/>
            <a:ext cx="2322258" cy="368300"/>
          </a:xfrm>
        </p:spPr>
        <p:txBody>
          <a:bodyPr anchor="ctr">
            <a:normAutofit/>
          </a:bodyPr>
          <a:lstStyle>
            <a:lvl1pPr marL="0" indent="0">
              <a:buFontTx/>
              <a:buNone/>
              <a:defRPr sz="1600" baseline="0">
                <a:solidFill>
                  <a:schemeClr val="bg1"/>
                </a:solidFill>
              </a:defRPr>
            </a:lvl1pPr>
          </a:lstStyle>
          <a:p>
            <a:pPr lvl="0"/>
            <a:r>
              <a:rPr lang="en-US" dirty="0"/>
              <a:t>Click to add Twitter</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62815" y="3579542"/>
            <a:ext cx="327671" cy="327671"/>
          </a:xfrm>
          <a:prstGeom prst="rect">
            <a:avLst/>
          </a:prstGeom>
        </p:spPr>
      </p:pic>
      <p:sp>
        <p:nvSpPr>
          <p:cNvPr id="14" name="Text Placeholder 12"/>
          <p:cNvSpPr>
            <a:spLocks noGrp="1"/>
          </p:cNvSpPr>
          <p:nvPr>
            <p:ph type="body" sz="quarter" idx="12" hasCustomPrompt="1"/>
          </p:nvPr>
        </p:nvSpPr>
        <p:spPr>
          <a:xfrm>
            <a:off x="6411302" y="3557290"/>
            <a:ext cx="2772568" cy="368300"/>
          </a:xfrm>
        </p:spPr>
        <p:txBody>
          <a:bodyPr anchor="ctr">
            <a:normAutofit/>
          </a:bodyPr>
          <a:lstStyle>
            <a:lvl1pPr marL="0" indent="0">
              <a:buFontTx/>
              <a:buNone/>
              <a:defRPr sz="1600" baseline="0">
                <a:solidFill>
                  <a:schemeClr val="bg1"/>
                </a:solidFill>
              </a:defRPr>
            </a:lvl1pPr>
          </a:lstStyle>
          <a:p>
            <a:pPr lvl="0"/>
            <a:r>
              <a:rPr lang="en-US" dirty="0"/>
              <a:t>Click to add Blog</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343771" y="3577896"/>
            <a:ext cx="338554" cy="338554"/>
          </a:xfrm>
          <a:prstGeom prst="rect">
            <a:avLst/>
          </a:prstGeom>
        </p:spPr>
      </p:pic>
      <p:sp>
        <p:nvSpPr>
          <p:cNvPr id="16" name="Text Placeholder 12"/>
          <p:cNvSpPr>
            <a:spLocks noGrp="1"/>
          </p:cNvSpPr>
          <p:nvPr>
            <p:ph type="body" sz="quarter" idx="13" hasCustomPrompt="1"/>
          </p:nvPr>
        </p:nvSpPr>
        <p:spPr>
          <a:xfrm>
            <a:off x="9682325" y="3557290"/>
            <a:ext cx="2334184" cy="368300"/>
          </a:xfrm>
        </p:spPr>
        <p:txBody>
          <a:bodyPr anchor="ctr">
            <a:normAutofit/>
          </a:bodyPr>
          <a:lstStyle>
            <a:lvl1pPr marL="0" indent="0">
              <a:buFontTx/>
              <a:buNone/>
              <a:defRPr sz="1600" baseline="0">
                <a:solidFill>
                  <a:schemeClr val="bg1"/>
                </a:solidFill>
              </a:defRPr>
            </a:lvl1pPr>
          </a:lstStyle>
          <a:p>
            <a:pPr lvl="0"/>
            <a:r>
              <a:rPr lang="en-US" dirty="0"/>
              <a:t>Click to add LinkedIn</a:t>
            </a:r>
          </a:p>
        </p:txBody>
      </p:sp>
      <p:pic>
        <p:nvPicPr>
          <p:cNvPr id="12" name="Picture 1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14863" y="4532736"/>
            <a:ext cx="1001646" cy="1573267"/>
          </a:xfrm>
          <a:prstGeom prst="rect">
            <a:avLst/>
          </a:prstGeom>
        </p:spPr>
      </p:pic>
    </p:spTree>
    <p:extLst>
      <p:ext uri="{BB962C8B-B14F-4D97-AF65-F5344CB8AC3E}">
        <p14:creationId xmlns:p14="http://schemas.microsoft.com/office/powerpoint/2010/main" val="4197458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peak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3423424"/>
            <a:ext cx="12192000" cy="3434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5"/>
          <p:cNvSpPr>
            <a:spLocks noGrp="1"/>
          </p:cNvSpPr>
          <p:nvPr>
            <p:ph type="pic" sz="quarter" idx="12" hasCustomPrompt="1"/>
          </p:nvPr>
        </p:nvSpPr>
        <p:spPr>
          <a:xfrm>
            <a:off x="472432" y="2765502"/>
            <a:ext cx="2157822" cy="3925230"/>
          </a:xfrm>
        </p:spPr>
        <p:txBody>
          <a:bodyPr anchor="b"/>
          <a:lstStyle>
            <a:lvl1pPr marL="0" indent="0">
              <a:buNone/>
              <a:defRPr>
                <a:solidFill>
                  <a:schemeClr val="bg1"/>
                </a:solidFill>
              </a:defRPr>
            </a:lvl1pPr>
          </a:lstStyle>
          <a:p>
            <a:r>
              <a:rPr lang="en-GB" dirty="0"/>
              <a:t>Click to add mini-me</a:t>
            </a:r>
          </a:p>
        </p:txBody>
      </p:sp>
      <p:sp>
        <p:nvSpPr>
          <p:cNvPr id="12" name="Picture Placeholder 5"/>
          <p:cNvSpPr>
            <a:spLocks noGrp="1"/>
          </p:cNvSpPr>
          <p:nvPr>
            <p:ph type="pic" sz="quarter" idx="13" hasCustomPrompt="1"/>
          </p:nvPr>
        </p:nvSpPr>
        <p:spPr>
          <a:xfrm>
            <a:off x="6274783" y="2765502"/>
            <a:ext cx="2157822" cy="3925230"/>
          </a:xfrm>
        </p:spPr>
        <p:txBody>
          <a:bodyPr anchor="b"/>
          <a:lstStyle>
            <a:lvl1pPr marL="0" indent="0">
              <a:buNone/>
              <a:defRPr>
                <a:solidFill>
                  <a:schemeClr val="bg1"/>
                </a:solidFill>
              </a:defRPr>
            </a:lvl1pPr>
          </a:lstStyle>
          <a:p>
            <a:r>
              <a:rPr lang="en-GB" dirty="0"/>
              <a:t>Click to add mini-me</a:t>
            </a:r>
          </a:p>
        </p:txBody>
      </p:sp>
      <p:sp>
        <p:nvSpPr>
          <p:cNvPr id="6" name="Title 1"/>
          <p:cNvSpPr txBox="1">
            <a:spLocks/>
          </p:cNvSpPr>
          <p:nvPr userDrawn="1"/>
        </p:nvSpPr>
        <p:spPr>
          <a:xfrm>
            <a:off x="2713053"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Speaker Name</a:t>
            </a:r>
            <a:endParaRPr lang="en-GB" dirty="0"/>
          </a:p>
        </p:txBody>
      </p:sp>
      <p:sp>
        <p:nvSpPr>
          <p:cNvPr id="9" name="Text Placeholder 2"/>
          <p:cNvSpPr>
            <a:spLocks noGrp="1"/>
          </p:cNvSpPr>
          <p:nvPr>
            <p:ph type="body" idx="10"/>
          </p:nvPr>
        </p:nvSpPr>
        <p:spPr>
          <a:xfrm>
            <a:off x="2713053"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Title 1"/>
          <p:cNvSpPr txBox="1">
            <a:spLocks/>
          </p:cNvSpPr>
          <p:nvPr userDrawn="1"/>
        </p:nvSpPr>
        <p:spPr>
          <a:xfrm>
            <a:off x="8535424" y="3579542"/>
            <a:ext cx="3342060" cy="858644"/>
          </a:xfrm>
          <a:prstGeom prst="rect">
            <a:avLst/>
          </a:prstGeom>
        </p:spPr>
        <p:txBody>
          <a:bodyPr vert="horz" lIns="91440" tIns="45720" rIns="91440" bIns="45720" rtlCol="0" anchor="b">
            <a:normAutofit fontScale="5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Speaker Name</a:t>
            </a:r>
            <a:endParaRPr lang="en-GB" dirty="0"/>
          </a:p>
        </p:txBody>
      </p:sp>
      <p:sp>
        <p:nvSpPr>
          <p:cNvPr id="15" name="Text Placeholder 2"/>
          <p:cNvSpPr>
            <a:spLocks noGrp="1"/>
          </p:cNvSpPr>
          <p:nvPr>
            <p:ph type="body" idx="11"/>
          </p:nvPr>
        </p:nvSpPr>
        <p:spPr>
          <a:xfrm>
            <a:off x="8535424" y="4594303"/>
            <a:ext cx="3342060" cy="1773044"/>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8907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5982666"/>
          </a:xfrm>
        </p:spPr>
        <p:txBody>
          <a:bodyPr>
            <a:normAutofit/>
          </a:bodyPr>
          <a:lstStyle>
            <a:lvl1pPr>
              <a:lnSpc>
                <a:spcPct val="125000"/>
              </a:lnSpc>
              <a:defRPr sz="4000"/>
            </a:lvl1pPr>
          </a:lstStyle>
          <a:p>
            <a:r>
              <a:rPr lang="en-US" dirty="0"/>
              <a:t>Click to edit Agenda</a:t>
            </a:r>
            <a:endParaRPr lang="en-GB" dirty="0"/>
          </a:p>
        </p:txBody>
      </p:sp>
    </p:spTree>
    <p:extLst>
      <p:ext uri="{BB962C8B-B14F-4D97-AF65-F5344CB8AC3E}">
        <p14:creationId xmlns:p14="http://schemas.microsoft.com/office/powerpoint/2010/main" val="123999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831850" y="4653611"/>
            <a:ext cx="10515600" cy="1730064"/>
          </a:xfrm>
        </p:spPr>
        <p:txBody>
          <a:bodyPr anchor="t">
            <a:normAutofit/>
          </a:bodyPr>
          <a:lstStyle>
            <a:lvl1pPr>
              <a:defRPr sz="3600">
                <a:solidFill>
                  <a:schemeClr val="tx1"/>
                </a:solidFill>
              </a:defRPr>
            </a:lvl1pPr>
          </a:lstStyle>
          <a:p>
            <a:r>
              <a:rPr lang="en-US" dirty="0"/>
              <a:t>Click to edit Citation</a:t>
            </a:r>
            <a:endParaRPr lang="en-GB" dirty="0"/>
          </a:p>
        </p:txBody>
      </p:sp>
      <p:sp>
        <p:nvSpPr>
          <p:cNvPr id="16" name="Text Placeholder 2"/>
          <p:cNvSpPr>
            <a:spLocks noGrp="1"/>
          </p:cNvSpPr>
          <p:nvPr>
            <p:ph type="body" idx="1" hasCustomPrompt="1"/>
          </p:nvPr>
        </p:nvSpPr>
        <p:spPr>
          <a:xfrm>
            <a:off x="831850" y="543340"/>
            <a:ext cx="10515600" cy="4002156"/>
          </a:xfrm>
        </p:spPr>
        <p:txBody>
          <a:bodyPr anchor="ctr">
            <a:normAutofit/>
          </a:bodyPr>
          <a:lstStyle>
            <a:lvl1pPr marL="0" indent="0">
              <a:buNone/>
              <a:defRPr sz="4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Quote</a:t>
            </a:r>
          </a:p>
        </p:txBody>
      </p:sp>
    </p:spTree>
    <p:extLst>
      <p:ext uri="{BB962C8B-B14F-4D97-AF65-F5344CB8AC3E}">
        <p14:creationId xmlns:p14="http://schemas.microsoft.com/office/powerpoint/2010/main" val="994292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0688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7" name="Group 6"/>
          <p:cNvGrpSpPr/>
          <p:nvPr userDrawn="1"/>
        </p:nvGrpSpPr>
        <p:grpSpPr>
          <a:xfrm>
            <a:off x="0" y="-41502"/>
            <a:ext cx="12192000" cy="369332"/>
            <a:chOff x="0" y="932934"/>
            <a:chExt cx="12192000" cy="369332"/>
          </a:xfrm>
        </p:grpSpPr>
        <p:sp>
          <p:nvSpPr>
            <p:cNvPr id="8" name="Rectangle 7"/>
            <p:cNvSpPr/>
            <p:nvPr userDrawn="1"/>
          </p:nvSpPr>
          <p:spPr>
            <a:xfrm>
              <a:off x="0" y="969818"/>
              <a:ext cx="12192000" cy="2955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userDrawn="1"/>
          </p:nvSpPr>
          <p:spPr>
            <a:xfrm>
              <a:off x="1052945" y="932934"/>
              <a:ext cx="2161309" cy="36933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+44 1274 300 175</a:t>
              </a:r>
            </a:p>
          </p:txBody>
        </p:sp>
        <p:sp>
          <p:nvSpPr>
            <p:cNvPr id="10" name="TextBox 9"/>
            <p:cNvSpPr txBox="1"/>
            <p:nvPr userDrawn="1"/>
          </p:nvSpPr>
          <p:spPr>
            <a:xfrm>
              <a:off x="8977746" y="932934"/>
              <a:ext cx="2161310" cy="369332"/>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bg1"/>
                  </a:solidFill>
                  <a:effectLst/>
                  <a:latin typeface="+mn-lt"/>
                  <a:ea typeface="+mn-ea"/>
                  <a:cs typeface="+mn-cs"/>
                </a:rPr>
                <a:t>blackmarble.com</a:t>
              </a:r>
            </a:p>
          </p:txBody>
        </p:sp>
      </p:grpSp>
      <p:sp>
        <p:nvSpPr>
          <p:cNvPr id="11" name="Rectangle 10"/>
          <p:cNvSpPr/>
          <p:nvPr userDrawn="1"/>
        </p:nvSpPr>
        <p:spPr>
          <a:xfrm>
            <a:off x="0" y="6575822"/>
            <a:ext cx="12192000" cy="2913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70511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6" r:id="rId5"/>
    <p:sldLayoutId id="2147483661" r:id="rId6"/>
    <p:sldLayoutId id="2147483665" r:id="rId7"/>
    <p:sldLayoutId id="2147483664" r:id="rId8"/>
    <p:sldLayoutId id="2147483652" r:id="rId9"/>
    <p:sldLayoutId id="2147483653" r:id="rId10"/>
    <p:sldLayoutId id="2147483654" r:id="rId11"/>
    <p:sldLayoutId id="2147483655" r:id="rId12"/>
    <p:sldLayoutId id="2147483662" r:id="rId13"/>
    <p:sldLayoutId id="2147483663" r:id="rId14"/>
    <p:sldLayoutId id="2147483656" r:id="rId15"/>
    <p:sldLayoutId id="2147483657" r:id="rId16"/>
    <p:sldLayoutId id="2147483658" r:id="rId17"/>
    <p:sldLayoutId id="2147483659"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visualstudio.com/en-us/articles/mapping-my-tfvc-actions-to-git" TargetMode="External"/><Relationship Id="rId2" Type="http://schemas.openxmlformats.org/officeDocument/2006/relationships/hyperlink" Target="http://vsarbranchingguide.codeplex.com/" TargetMode="External"/><Relationship Id="rId1" Type="http://schemas.openxmlformats.org/officeDocument/2006/relationships/slideLayout" Target="../slideLayouts/slideLayout2.xml"/><Relationship Id="rId6" Type="http://schemas.openxmlformats.org/officeDocument/2006/relationships/hyperlink" Target="https://www.atlassian.com/git/tutorials/setting-up-a-repository" TargetMode="External"/><Relationship Id="rId5" Type="http://schemas.openxmlformats.org/officeDocument/2006/relationships/hyperlink" Target="http://www.pluralsight.com/courses/git-visual-studio-developers" TargetMode="External"/><Relationship Id="rId4" Type="http://schemas.openxmlformats.org/officeDocument/2006/relationships/hyperlink" Target="https://channel9.msdn.com/Events/Build/2015/3-746"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visualstudio.com/en-us/integrate/get-started/auth/overview" TargetMode="External"/><Relationship Id="rId2" Type="http://schemas.openxmlformats.org/officeDocument/2006/relationships/hyperlink" Target="https://www.visualstudio.com/da-dk/docs/git/use-ssh-keys-to-authenticat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ahlbyk/posh-git" TargetMode="External"/><Relationship Id="rId2" Type="http://schemas.openxmlformats.org/officeDocument/2006/relationships/hyperlink" Target="https://code.google.com/p/gitextensions/" TargetMode="External"/><Relationship Id="rId1" Type="http://schemas.openxmlformats.org/officeDocument/2006/relationships/slideLayout" Target="../slideLayouts/slideLayout2.xml"/><Relationship Id="rId4" Type="http://schemas.openxmlformats.org/officeDocument/2006/relationships/hyperlink" Target="https://chocolatey.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git-tower.com/learn/git/ebook/en/command-line/remote-repositories/introduction" TargetMode="Externa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Visual Studio Team Services</a:t>
            </a:r>
            <a:br>
              <a:rPr lang="en-GB" dirty="0"/>
            </a:br>
            <a:r>
              <a:rPr lang="en-GB" dirty="0"/>
              <a:t>&amp; GIT</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5861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Branchingis</a:t>
            </a:r>
            <a:r>
              <a:rPr lang="en-GB" dirty="0"/>
              <a:t> different in GIT</a:t>
            </a:r>
          </a:p>
        </p:txBody>
      </p:sp>
      <p:sp>
        <p:nvSpPr>
          <p:cNvPr id="3" name="Content Placeholder 2"/>
          <p:cNvSpPr>
            <a:spLocks noGrp="1"/>
          </p:cNvSpPr>
          <p:nvPr>
            <p:ph idx="1"/>
          </p:nvPr>
        </p:nvSpPr>
        <p:spPr>
          <a:xfrm>
            <a:off x="838200" y="1825625"/>
            <a:ext cx="5249333" cy="4351338"/>
          </a:xfrm>
        </p:spPr>
        <p:txBody>
          <a:bodyPr/>
          <a:lstStyle/>
          <a:p>
            <a:r>
              <a:rPr lang="en-GB" dirty="0"/>
              <a:t>Can branch locally</a:t>
            </a:r>
          </a:p>
          <a:p>
            <a:r>
              <a:rPr lang="en-GB" dirty="0"/>
              <a:t>Can publish local branches to the remote ‘origin’ repo</a:t>
            </a:r>
          </a:p>
          <a:p>
            <a:r>
              <a:rPr lang="en-GB" dirty="0"/>
              <a:t>VS 2012/13 offers merge</a:t>
            </a:r>
          </a:p>
          <a:p>
            <a:r>
              <a:rPr lang="en-GB" dirty="0"/>
              <a:t>VS 2015/17 offers more merge/rebase options</a:t>
            </a:r>
          </a:p>
          <a:p>
            <a:r>
              <a:rPr lang="en-GB" dirty="0"/>
              <a:t>There are always command line tools for other scenarios</a:t>
            </a:r>
          </a:p>
          <a:p>
            <a:pPr marL="0" indent="0">
              <a:buNone/>
            </a:pPr>
            <a:endParaRPr lang="en-GB" dirty="0"/>
          </a:p>
          <a:p>
            <a:endParaRPr lang="en-GB" dirty="0"/>
          </a:p>
        </p:txBody>
      </p:sp>
      <p:pic>
        <p:nvPicPr>
          <p:cNvPr id="4" name="Picture 3"/>
          <p:cNvPicPr>
            <a:picLocks noChangeAspect="1"/>
          </p:cNvPicPr>
          <p:nvPr/>
        </p:nvPicPr>
        <p:blipFill>
          <a:blip r:embed="rId2"/>
          <a:stretch>
            <a:fillRect/>
          </a:stretch>
        </p:blipFill>
        <p:spPr>
          <a:xfrm>
            <a:off x="7401093" y="1333723"/>
            <a:ext cx="3759005" cy="5059892"/>
          </a:xfrm>
          <a:prstGeom prst="rect">
            <a:avLst/>
          </a:prstGeom>
        </p:spPr>
      </p:pic>
    </p:spTree>
    <p:extLst>
      <p:ext uri="{BB962C8B-B14F-4D97-AF65-F5344CB8AC3E}">
        <p14:creationId xmlns:p14="http://schemas.microsoft.com/office/powerpoint/2010/main" val="236419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mj-lt"/>
              </a:rPr>
              <a:t>Merges</a:t>
            </a:r>
          </a:p>
        </p:txBody>
      </p:sp>
      <p:sp>
        <p:nvSpPr>
          <p:cNvPr id="6" name="Text Placeholder 5"/>
          <p:cNvSpPr>
            <a:spLocks noGrp="1"/>
          </p:cNvSpPr>
          <p:nvPr>
            <p:ph type="body" sz="quarter" idx="10"/>
          </p:nvPr>
        </p:nvSpPr>
        <p:spPr>
          <a:xfrm>
            <a:off x="269239" y="1189495"/>
            <a:ext cx="11653523" cy="724143"/>
          </a:xfrm>
        </p:spPr>
        <p:txBody>
          <a:bodyPr/>
          <a:lstStyle/>
          <a:p>
            <a:r>
              <a:rPr lang="en-US" dirty="0">
                <a:latin typeface="+mj-lt"/>
              </a:rPr>
              <a:t>Merging two commits</a:t>
            </a:r>
          </a:p>
        </p:txBody>
      </p:sp>
      <p:sp>
        <p:nvSpPr>
          <p:cNvPr id="4" name="Oval 3"/>
          <p:cNvSpPr/>
          <p:nvPr/>
        </p:nvSpPr>
        <p:spPr bwMode="auto">
          <a:xfrm>
            <a:off x="11741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5" name="Oval 4"/>
          <p:cNvSpPr/>
          <p:nvPr/>
        </p:nvSpPr>
        <p:spPr bwMode="auto">
          <a:xfrm>
            <a:off x="296704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7" name="Straight Arrow Connector 6"/>
          <p:cNvCxnSpPr/>
          <p:nvPr/>
        </p:nvCxnSpPr>
        <p:spPr>
          <a:xfrm>
            <a:off x="222002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47598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9" name="Oval 8"/>
          <p:cNvSpPr/>
          <p:nvPr/>
        </p:nvSpPr>
        <p:spPr bwMode="auto">
          <a:xfrm>
            <a:off x="6544212" y="3055490"/>
            <a:ext cx="896425" cy="896425"/>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10" name="Straight Arrow Connector 9"/>
          <p:cNvCxnSpPr/>
          <p:nvPr/>
        </p:nvCxnSpPr>
        <p:spPr>
          <a:xfrm>
            <a:off x="5805722" y="3491589"/>
            <a:ext cx="604263" cy="121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6544212" y="4325425"/>
            <a:ext cx="896425" cy="896425"/>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12" name="Straight Arrow Connector 11"/>
          <p:cNvCxnSpPr/>
          <p:nvPr/>
        </p:nvCxnSpPr>
        <p:spPr>
          <a:xfrm>
            <a:off x="5805722" y="4026617"/>
            <a:ext cx="604263"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8589" y="3279596"/>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4d2460a</a:t>
            </a:r>
          </a:p>
        </p:txBody>
      </p:sp>
      <p:sp>
        <p:nvSpPr>
          <p:cNvPr id="14" name="TextBox 13"/>
          <p:cNvSpPr txBox="1"/>
          <p:nvPr/>
        </p:nvSpPr>
        <p:spPr>
          <a:xfrm>
            <a:off x="2862382" y="327300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6d36faa</a:t>
            </a:r>
          </a:p>
        </p:txBody>
      </p:sp>
      <p:sp>
        <p:nvSpPr>
          <p:cNvPr id="15" name="TextBox 14"/>
          <p:cNvSpPr txBox="1"/>
          <p:nvPr/>
        </p:nvSpPr>
        <p:spPr>
          <a:xfrm>
            <a:off x="6451404" y="4513275"/>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fc1de8e</a:t>
            </a:r>
          </a:p>
        </p:txBody>
      </p:sp>
      <p:sp>
        <p:nvSpPr>
          <p:cNvPr id="16" name="TextBox 15"/>
          <p:cNvSpPr txBox="1"/>
          <p:nvPr/>
        </p:nvSpPr>
        <p:spPr>
          <a:xfrm>
            <a:off x="6451405" y="3263831"/>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8b58f71</a:t>
            </a:r>
          </a:p>
        </p:txBody>
      </p:sp>
      <p:sp>
        <p:nvSpPr>
          <p:cNvPr id="18" name="TextBox 17"/>
          <p:cNvSpPr txBox="1"/>
          <p:nvPr/>
        </p:nvSpPr>
        <p:spPr>
          <a:xfrm>
            <a:off x="4661878" y="327828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aab6f14</a:t>
            </a:r>
          </a:p>
        </p:txBody>
      </p:sp>
      <p:sp>
        <p:nvSpPr>
          <p:cNvPr id="19" name="Rounded Rectangle 18"/>
          <p:cNvSpPr/>
          <p:nvPr/>
        </p:nvSpPr>
        <p:spPr bwMode="auto">
          <a:xfrm>
            <a:off x="7739445" y="5819466"/>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bobs</a:t>
            </a:r>
          </a:p>
        </p:txBody>
      </p:sp>
      <p:cxnSp>
        <p:nvCxnSpPr>
          <p:cNvPr id="20" name="Straight Arrow Connector 19"/>
          <p:cNvCxnSpPr/>
          <p:nvPr/>
        </p:nvCxnSpPr>
        <p:spPr>
          <a:xfrm flipH="1" flipV="1">
            <a:off x="7440637" y="5221850"/>
            <a:ext cx="896425"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auto">
          <a:xfrm>
            <a:off x="6096000" y="2159065"/>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mine</a:t>
            </a:r>
          </a:p>
        </p:txBody>
      </p:sp>
      <p:sp>
        <p:nvSpPr>
          <p:cNvPr id="22" name="Rounded Rectangle 21"/>
          <p:cNvSpPr/>
          <p:nvPr/>
        </p:nvSpPr>
        <p:spPr bwMode="auto">
          <a:xfrm>
            <a:off x="6096000" y="1187938"/>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HEAD</a:t>
            </a:r>
          </a:p>
        </p:txBody>
      </p:sp>
      <p:cxnSp>
        <p:nvCxnSpPr>
          <p:cNvPr id="23" name="Straight Arrow Connector 22"/>
          <p:cNvCxnSpPr/>
          <p:nvPr/>
        </p:nvCxnSpPr>
        <p:spPr>
          <a:xfrm>
            <a:off x="6992425" y="1785555"/>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992425" y="2756681"/>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1287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66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1" grpId="0" animBg="1"/>
      <p:bldP spid="13" grpId="0"/>
      <p:bldP spid="14" grpId="0"/>
      <p:bldP spid="15" grpId="0"/>
      <p:bldP spid="16" grpId="0"/>
      <p:bldP spid="18" grpId="0"/>
      <p:bldP spid="19"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mj-lt"/>
              </a:rPr>
              <a:t>Merges</a:t>
            </a:r>
          </a:p>
        </p:txBody>
      </p:sp>
      <p:sp>
        <p:nvSpPr>
          <p:cNvPr id="6" name="Text Placeholder 5"/>
          <p:cNvSpPr>
            <a:spLocks noGrp="1"/>
          </p:cNvSpPr>
          <p:nvPr>
            <p:ph type="body" sz="quarter" idx="10"/>
          </p:nvPr>
        </p:nvSpPr>
        <p:spPr>
          <a:xfrm>
            <a:off x="269239" y="1189495"/>
            <a:ext cx="11653523" cy="724143"/>
          </a:xfrm>
        </p:spPr>
        <p:txBody>
          <a:bodyPr/>
          <a:lstStyle/>
          <a:p>
            <a:r>
              <a:rPr lang="en-US" dirty="0">
                <a:latin typeface="+mj-lt"/>
              </a:rPr>
              <a:t>Merging two commits</a:t>
            </a:r>
          </a:p>
        </p:txBody>
      </p:sp>
      <p:sp>
        <p:nvSpPr>
          <p:cNvPr id="4" name="Oval 3"/>
          <p:cNvSpPr/>
          <p:nvPr/>
        </p:nvSpPr>
        <p:spPr bwMode="auto">
          <a:xfrm>
            <a:off x="11741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5" name="Oval 4"/>
          <p:cNvSpPr/>
          <p:nvPr/>
        </p:nvSpPr>
        <p:spPr bwMode="auto">
          <a:xfrm>
            <a:off x="296704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7" name="Straight Arrow Connector 6"/>
          <p:cNvCxnSpPr/>
          <p:nvPr/>
        </p:nvCxnSpPr>
        <p:spPr>
          <a:xfrm>
            <a:off x="222002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47598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9" name="Oval 8"/>
          <p:cNvSpPr/>
          <p:nvPr/>
        </p:nvSpPr>
        <p:spPr bwMode="auto">
          <a:xfrm>
            <a:off x="6544212" y="3055490"/>
            <a:ext cx="896425" cy="896425"/>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10" name="Straight Arrow Connector 9"/>
          <p:cNvCxnSpPr/>
          <p:nvPr/>
        </p:nvCxnSpPr>
        <p:spPr>
          <a:xfrm>
            <a:off x="5805722" y="3491589"/>
            <a:ext cx="604263" cy="121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6544212" y="4325425"/>
            <a:ext cx="896425" cy="896425"/>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12" name="Straight Arrow Connector 11"/>
          <p:cNvCxnSpPr/>
          <p:nvPr/>
        </p:nvCxnSpPr>
        <p:spPr>
          <a:xfrm>
            <a:off x="5805722" y="4026617"/>
            <a:ext cx="604263"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8589" y="3279596"/>
            <a:ext cx="1099102" cy="47974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4d2460a</a:t>
            </a:r>
          </a:p>
        </p:txBody>
      </p:sp>
      <p:sp>
        <p:nvSpPr>
          <p:cNvPr id="14" name="TextBox 13"/>
          <p:cNvSpPr txBox="1"/>
          <p:nvPr/>
        </p:nvSpPr>
        <p:spPr>
          <a:xfrm>
            <a:off x="2862382" y="327300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6d36faa</a:t>
            </a:r>
          </a:p>
        </p:txBody>
      </p:sp>
      <p:sp>
        <p:nvSpPr>
          <p:cNvPr id="15" name="TextBox 14"/>
          <p:cNvSpPr txBox="1"/>
          <p:nvPr/>
        </p:nvSpPr>
        <p:spPr>
          <a:xfrm>
            <a:off x="6451404" y="4513275"/>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fc1de8e</a:t>
            </a:r>
          </a:p>
        </p:txBody>
      </p:sp>
      <p:sp>
        <p:nvSpPr>
          <p:cNvPr id="16" name="TextBox 15"/>
          <p:cNvSpPr txBox="1"/>
          <p:nvPr/>
        </p:nvSpPr>
        <p:spPr>
          <a:xfrm>
            <a:off x="6451405" y="3263831"/>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8b58f71</a:t>
            </a:r>
          </a:p>
        </p:txBody>
      </p:sp>
      <p:sp>
        <p:nvSpPr>
          <p:cNvPr id="18" name="TextBox 17"/>
          <p:cNvSpPr txBox="1"/>
          <p:nvPr/>
        </p:nvSpPr>
        <p:spPr>
          <a:xfrm>
            <a:off x="4661878" y="327828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aab6f14</a:t>
            </a:r>
          </a:p>
        </p:txBody>
      </p:sp>
      <p:sp>
        <p:nvSpPr>
          <p:cNvPr id="19" name="Rounded Rectangle 18"/>
          <p:cNvSpPr/>
          <p:nvPr/>
        </p:nvSpPr>
        <p:spPr bwMode="auto">
          <a:xfrm>
            <a:off x="7739445" y="5819466"/>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bobs</a:t>
            </a:r>
          </a:p>
        </p:txBody>
      </p:sp>
      <p:cxnSp>
        <p:nvCxnSpPr>
          <p:cNvPr id="20" name="Straight Arrow Connector 19"/>
          <p:cNvCxnSpPr/>
          <p:nvPr/>
        </p:nvCxnSpPr>
        <p:spPr>
          <a:xfrm flipH="1" flipV="1">
            <a:off x="7440637" y="5221850"/>
            <a:ext cx="896425"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auto">
          <a:xfrm>
            <a:off x="7888849" y="2159065"/>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mine</a:t>
            </a:r>
          </a:p>
        </p:txBody>
      </p:sp>
      <p:sp>
        <p:nvSpPr>
          <p:cNvPr id="22" name="Rounded Rectangle 21"/>
          <p:cNvSpPr/>
          <p:nvPr/>
        </p:nvSpPr>
        <p:spPr bwMode="auto">
          <a:xfrm>
            <a:off x="7888849" y="1187938"/>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HEAD</a:t>
            </a:r>
          </a:p>
        </p:txBody>
      </p:sp>
      <p:cxnSp>
        <p:nvCxnSpPr>
          <p:cNvPr id="23" name="Straight Arrow Connector 22"/>
          <p:cNvCxnSpPr/>
          <p:nvPr/>
        </p:nvCxnSpPr>
        <p:spPr>
          <a:xfrm>
            <a:off x="8785274" y="1785555"/>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785274" y="2756681"/>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8337062" y="3055490"/>
            <a:ext cx="896425" cy="896425"/>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26" name="Straight Arrow Connector 25"/>
          <p:cNvCxnSpPr/>
          <p:nvPr/>
        </p:nvCxnSpPr>
        <p:spPr>
          <a:xfrm flipV="1">
            <a:off x="7598571" y="4026617"/>
            <a:ext cx="597617"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7598571" y="3491589"/>
            <a:ext cx="597617"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37608" y="327300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833831f</a:t>
            </a:r>
          </a:p>
        </p:txBody>
      </p:sp>
      <p:cxnSp>
        <p:nvCxnSpPr>
          <p:cNvPr id="36" name="Straight Arrow Connector 35"/>
          <p:cNvCxnSpPr/>
          <p:nvPr/>
        </p:nvCxnSpPr>
        <p:spPr>
          <a:xfrm>
            <a:off x="401287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32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mj-lt"/>
              </a:rPr>
              <a:t>Merges</a:t>
            </a:r>
          </a:p>
        </p:txBody>
      </p:sp>
      <p:sp>
        <p:nvSpPr>
          <p:cNvPr id="6" name="Text Placeholder 5"/>
          <p:cNvSpPr>
            <a:spLocks noGrp="1"/>
          </p:cNvSpPr>
          <p:nvPr>
            <p:ph type="body" sz="quarter" idx="10"/>
          </p:nvPr>
        </p:nvSpPr>
        <p:spPr>
          <a:xfrm>
            <a:off x="660400" y="1189495"/>
            <a:ext cx="11262362" cy="724143"/>
          </a:xfrm>
        </p:spPr>
        <p:txBody>
          <a:bodyPr/>
          <a:lstStyle/>
          <a:p>
            <a:r>
              <a:rPr lang="en-US" dirty="0">
                <a:latin typeface="+mj-lt"/>
              </a:rPr>
              <a:t>Fast-forwards</a:t>
            </a:r>
          </a:p>
        </p:txBody>
      </p:sp>
      <p:sp>
        <p:nvSpPr>
          <p:cNvPr id="4" name="Oval 3"/>
          <p:cNvSpPr/>
          <p:nvPr/>
        </p:nvSpPr>
        <p:spPr bwMode="auto">
          <a:xfrm>
            <a:off x="11741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5" name="Oval 4"/>
          <p:cNvSpPr/>
          <p:nvPr/>
        </p:nvSpPr>
        <p:spPr bwMode="auto">
          <a:xfrm>
            <a:off x="296704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7" name="Straight Arrow Connector 6"/>
          <p:cNvCxnSpPr/>
          <p:nvPr/>
        </p:nvCxnSpPr>
        <p:spPr>
          <a:xfrm>
            <a:off x="222002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47598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11" name="Oval 10"/>
          <p:cNvSpPr/>
          <p:nvPr/>
        </p:nvSpPr>
        <p:spPr bwMode="auto">
          <a:xfrm>
            <a:off x="6544212" y="4325425"/>
            <a:ext cx="896425" cy="896425"/>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12" name="Straight Arrow Connector 11"/>
          <p:cNvCxnSpPr/>
          <p:nvPr/>
        </p:nvCxnSpPr>
        <p:spPr>
          <a:xfrm>
            <a:off x="5805722" y="4026617"/>
            <a:ext cx="604263"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8589" y="3279596"/>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4d2460a</a:t>
            </a:r>
          </a:p>
        </p:txBody>
      </p:sp>
      <p:sp>
        <p:nvSpPr>
          <p:cNvPr id="14" name="TextBox 13"/>
          <p:cNvSpPr txBox="1"/>
          <p:nvPr/>
        </p:nvSpPr>
        <p:spPr>
          <a:xfrm>
            <a:off x="2862382" y="327300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6d36faa</a:t>
            </a:r>
          </a:p>
        </p:txBody>
      </p:sp>
      <p:sp>
        <p:nvSpPr>
          <p:cNvPr id="15" name="TextBox 14"/>
          <p:cNvSpPr txBox="1"/>
          <p:nvPr/>
        </p:nvSpPr>
        <p:spPr>
          <a:xfrm>
            <a:off x="6451404" y="4513275"/>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fc1de8e</a:t>
            </a:r>
          </a:p>
        </p:txBody>
      </p:sp>
      <p:sp>
        <p:nvSpPr>
          <p:cNvPr id="18" name="TextBox 17"/>
          <p:cNvSpPr txBox="1"/>
          <p:nvPr/>
        </p:nvSpPr>
        <p:spPr>
          <a:xfrm>
            <a:off x="4661878" y="327828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aab6f14</a:t>
            </a:r>
          </a:p>
        </p:txBody>
      </p:sp>
      <p:sp>
        <p:nvSpPr>
          <p:cNvPr id="19" name="Rounded Rectangle 18"/>
          <p:cNvSpPr/>
          <p:nvPr/>
        </p:nvSpPr>
        <p:spPr bwMode="auto">
          <a:xfrm>
            <a:off x="7739445" y="5819466"/>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feature</a:t>
            </a:r>
          </a:p>
        </p:txBody>
      </p:sp>
      <p:cxnSp>
        <p:nvCxnSpPr>
          <p:cNvPr id="20" name="Straight Arrow Connector 19"/>
          <p:cNvCxnSpPr/>
          <p:nvPr/>
        </p:nvCxnSpPr>
        <p:spPr>
          <a:xfrm flipH="1" flipV="1">
            <a:off x="7440637" y="5221850"/>
            <a:ext cx="896425"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auto">
          <a:xfrm>
            <a:off x="4303150" y="2159065"/>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master</a:t>
            </a:r>
          </a:p>
        </p:txBody>
      </p:sp>
      <p:sp>
        <p:nvSpPr>
          <p:cNvPr id="22" name="Rounded Rectangle 21"/>
          <p:cNvSpPr/>
          <p:nvPr/>
        </p:nvSpPr>
        <p:spPr bwMode="auto">
          <a:xfrm>
            <a:off x="4303150" y="1187938"/>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HEAD</a:t>
            </a:r>
          </a:p>
        </p:txBody>
      </p:sp>
      <p:cxnSp>
        <p:nvCxnSpPr>
          <p:cNvPr id="23" name="Straight Arrow Connector 22"/>
          <p:cNvCxnSpPr/>
          <p:nvPr/>
        </p:nvCxnSpPr>
        <p:spPr>
          <a:xfrm>
            <a:off x="5199575" y="1785555"/>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99575" y="2756681"/>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1287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61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mj-lt"/>
              </a:rPr>
              <a:t>Merges</a:t>
            </a:r>
          </a:p>
        </p:txBody>
      </p:sp>
      <p:sp>
        <p:nvSpPr>
          <p:cNvPr id="6" name="Text Placeholder 5"/>
          <p:cNvSpPr>
            <a:spLocks noGrp="1"/>
          </p:cNvSpPr>
          <p:nvPr>
            <p:ph type="body" sz="quarter" idx="10"/>
          </p:nvPr>
        </p:nvSpPr>
        <p:spPr>
          <a:xfrm>
            <a:off x="694267" y="1189495"/>
            <a:ext cx="11228495" cy="724143"/>
          </a:xfrm>
        </p:spPr>
        <p:txBody>
          <a:bodyPr/>
          <a:lstStyle/>
          <a:p>
            <a:r>
              <a:rPr lang="en-US" dirty="0">
                <a:latin typeface="+mj-lt"/>
              </a:rPr>
              <a:t>Fast-forwards</a:t>
            </a:r>
          </a:p>
        </p:txBody>
      </p:sp>
      <p:sp>
        <p:nvSpPr>
          <p:cNvPr id="4" name="Oval 3"/>
          <p:cNvSpPr/>
          <p:nvPr/>
        </p:nvSpPr>
        <p:spPr bwMode="auto">
          <a:xfrm>
            <a:off x="11741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5" name="Oval 4"/>
          <p:cNvSpPr/>
          <p:nvPr/>
        </p:nvSpPr>
        <p:spPr bwMode="auto">
          <a:xfrm>
            <a:off x="296704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7" name="Straight Arrow Connector 6"/>
          <p:cNvCxnSpPr/>
          <p:nvPr/>
        </p:nvCxnSpPr>
        <p:spPr>
          <a:xfrm>
            <a:off x="222002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47598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11" name="Oval 10"/>
          <p:cNvSpPr/>
          <p:nvPr/>
        </p:nvSpPr>
        <p:spPr bwMode="auto">
          <a:xfrm>
            <a:off x="6544212" y="4325425"/>
            <a:ext cx="896425" cy="896425"/>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12" name="Straight Arrow Connector 11"/>
          <p:cNvCxnSpPr/>
          <p:nvPr/>
        </p:nvCxnSpPr>
        <p:spPr>
          <a:xfrm>
            <a:off x="5805722" y="4026617"/>
            <a:ext cx="604263"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68589" y="3279596"/>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4d2460a</a:t>
            </a:r>
          </a:p>
        </p:txBody>
      </p:sp>
      <p:sp>
        <p:nvSpPr>
          <p:cNvPr id="14" name="TextBox 13"/>
          <p:cNvSpPr txBox="1"/>
          <p:nvPr/>
        </p:nvSpPr>
        <p:spPr>
          <a:xfrm>
            <a:off x="2862382" y="327300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6d36faa</a:t>
            </a:r>
          </a:p>
        </p:txBody>
      </p:sp>
      <p:sp>
        <p:nvSpPr>
          <p:cNvPr id="15" name="TextBox 14"/>
          <p:cNvSpPr txBox="1"/>
          <p:nvPr/>
        </p:nvSpPr>
        <p:spPr>
          <a:xfrm>
            <a:off x="6451404" y="4513275"/>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fc1de8e</a:t>
            </a:r>
          </a:p>
        </p:txBody>
      </p:sp>
      <p:sp>
        <p:nvSpPr>
          <p:cNvPr id="18" name="TextBox 17"/>
          <p:cNvSpPr txBox="1"/>
          <p:nvPr/>
        </p:nvSpPr>
        <p:spPr>
          <a:xfrm>
            <a:off x="4661878" y="327828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aab6f14</a:t>
            </a:r>
          </a:p>
        </p:txBody>
      </p:sp>
      <p:sp>
        <p:nvSpPr>
          <p:cNvPr id="19" name="Rounded Rectangle 18"/>
          <p:cNvSpPr/>
          <p:nvPr/>
        </p:nvSpPr>
        <p:spPr bwMode="auto">
          <a:xfrm>
            <a:off x="7739445" y="5819466"/>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feature</a:t>
            </a:r>
          </a:p>
        </p:txBody>
      </p:sp>
      <p:cxnSp>
        <p:nvCxnSpPr>
          <p:cNvPr id="20" name="Straight Arrow Connector 19"/>
          <p:cNvCxnSpPr/>
          <p:nvPr/>
        </p:nvCxnSpPr>
        <p:spPr>
          <a:xfrm flipH="1" flipV="1">
            <a:off x="7440637" y="5221850"/>
            <a:ext cx="896425"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1287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bwMode="auto">
          <a:xfrm>
            <a:off x="6096000" y="2159065"/>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master</a:t>
            </a:r>
          </a:p>
        </p:txBody>
      </p:sp>
      <p:sp>
        <p:nvSpPr>
          <p:cNvPr id="26" name="Rounded Rectangle 25"/>
          <p:cNvSpPr/>
          <p:nvPr/>
        </p:nvSpPr>
        <p:spPr bwMode="auto">
          <a:xfrm>
            <a:off x="6096000" y="1187938"/>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HEAD</a:t>
            </a:r>
          </a:p>
        </p:txBody>
      </p:sp>
      <p:cxnSp>
        <p:nvCxnSpPr>
          <p:cNvPr id="27" name="Straight Arrow Connector 26"/>
          <p:cNvCxnSpPr/>
          <p:nvPr/>
        </p:nvCxnSpPr>
        <p:spPr>
          <a:xfrm>
            <a:off x="6992425" y="1785555"/>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992425" y="2756682"/>
            <a:ext cx="0" cy="141933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80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mj-lt"/>
              </a:rPr>
              <a:t>Rebase</a:t>
            </a:r>
          </a:p>
        </p:txBody>
      </p:sp>
      <p:sp>
        <p:nvSpPr>
          <p:cNvPr id="6" name="Text Placeholder 5"/>
          <p:cNvSpPr>
            <a:spLocks noGrp="1"/>
          </p:cNvSpPr>
          <p:nvPr>
            <p:ph type="body" sz="quarter" idx="10"/>
          </p:nvPr>
        </p:nvSpPr>
        <p:spPr>
          <a:xfrm>
            <a:off x="269239" y="1189495"/>
            <a:ext cx="11653523" cy="724143"/>
          </a:xfrm>
        </p:spPr>
        <p:txBody>
          <a:bodyPr/>
          <a:lstStyle/>
          <a:p>
            <a:r>
              <a:rPr lang="en-US" dirty="0">
                <a:latin typeface="+mj-lt"/>
              </a:rPr>
              <a:t>Rebasing a commit</a:t>
            </a:r>
          </a:p>
        </p:txBody>
      </p:sp>
      <p:sp>
        <p:nvSpPr>
          <p:cNvPr id="4" name="Oval 3"/>
          <p:cNvSpPr/>
          <p:nvPr/>
        </p:nvSpPr>
        <p:spPr bwMode="auto">
          <a:xfrm>
            <a:off x="11741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5" name="Oval 4"/>
          <p:cNvSpPr/>
          <p:nvPr/>
        </p:nvSpPr>
        <p:spPr bwMode="auto">
          <a:xfrm>
            <a:off x="296704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7" name="Straight Arrow Connector 6"/>
          <p:cNvCxnSpPr/>
          <p:nvPr/>
        </p:nvCxnSpPr>
        <p:spPr>
          <a:xfrm>
            <a:off x="222002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47598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9" name="Oval 8"/>
          <p:cNvSpPr/>
          <p:nvPr/>
        </p:nvSpPr>
        <p:spPr bwMode="auto">
          <a:xfrm>
            <a:off x="6544212" y="3055490"/>
            <a:ext cx="896425" cy="896425"/>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10" name="Straight Arrow Connector 9"/>
          <p:cNvCxnSpPr/>
          <p:nvPr/>
        </p:nvCxnSpPr>
        <p:spPr>
          <a:xfrm>
            <a:off x="7512151" y="4759406"/>
            <a:ext cx="604263" cy="121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6544212" y="4325425"/>
            <a:ext cx="896425" cy="896425"/>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13" name="TextBox 12"/>
          <p:cNvSpPr txBox="1"/>
          <p:nvPr/>
        </p:nvSpPr>
        <p:spPr>
          <a:xfrm>
            <a:off x="1068589" y="3279596"/>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4d2460a</a:t>
            </a:r>
          </a:p>
        </p:txBody>
      </p:sp>
      <p:sp>
        <p:nvSpPr>
          <p:cNvPr id="14" name="TextBox 13"/>
          <p:cNvSpPr txBox="1"/>
          <p:nvPr/>
        </p:nvSpPr>
        <p:spPr>
          <a:xfrm>
            <a:off x="2862382" y="327300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6d36faa</a:t>
            </a:r>
          </a:p>
        </p:txBody>
      </p:sp>
      <p:sp>
        <p:nvSpPr>
          <p:cNvPr id="15" name="TextBox 14"/>
          <p:cNvSpPr txBox="1"/>
          <p:nvPr/>
        </p:nvSpPr>
        <p:spPr>
          <a:xfrm>
            <a:off x="6451404" y="4513275"/>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fc1de8e</a:t>
            </a:r>
          </a:p>
        </p:txBody>
      </p:sp>
      <p:sp>
        <p:nvSpPr>
          <p:cNvPr id="16" name="TextBox 15"/>
          <p:cNvSpPr txBox="1"/>
          <p:nvPr/>
        </p:nvSpPr>
        <p:spPr>
          <a:xfrm>
            <a:off x="6451405" y="3263831"/>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8b58f71</a:t>
            </a:r>
          </a:p>
        </p:txBody>
      </p:sp>
      <p:sp>
        <p:nvSpPr>
          <p:cNvPr id="18" name="TextBox 17"/>
          <p:cNvSpPr txBox="1"/>
          <p:nvPr/>
        </p:nvSpPr>
        <p:spPr>
          <a:xfrm>
            <a:off x="4661878" y="327828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aab6f14</a:t>
            </a:r>
          </a:p>
        </p:txBody>
      </p:sp>
      <p:sp>
        <p:nvSpPr>
          <p:cNvPr id="19" name="Rounded Rectangle 18"/>
          <p:cNvSpPr/>
          <p:nvPr/>
        </p:nvSpPr>
        <p:spPr bwMode="auto">
          <a:xfrm>
            <a:off x="7739445" y="5819466"/>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bob</a:t>
            </a:r>
          </a:p>
        </p:txBody>
      </p:sp>
      <p:sp>
        <p:nvSpPr>
          <p:cNvPr id="21" name="Rounded Rectangle 20"/>
          <p:cNvSpPr/>
          <p:nvPr/>
        </p:nvSpPr>
        <p:spPr bwMode="auto">
          <a:xfrm>
            <a:off x="6096000" y="2159065"/>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mine</a:t>
            </a:r>
          </a:p>
        </p:txBody>
      </p:sp>
      <p:sp>
        <p:nvSpPr>
          <p:cNvPr id="22" name="Rounded Rectangle 21"/>
          <p:cNvSpPr/>
          <p:nvPr/>
        </p:nvSpPr>
        <p:spPr bwMode="auto">
          <a:xfrm>
            <a:off x="6096000" y="1187938"/>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HEAD</a:t>
            </a:r>
          </a:p>
        </p:txBody>
      </p:sp>
      <p:cxnSp>
        <p:nvCxnSpPr>
          <p:cNvPr id="23" name="Straight Arrow Connector 22"/>
          <p:cNvCxnSpPr/>
          <p:nvPr/>
        </p:nvCxnSpPr>
        <p:spPr>
          <a:xfrm>
            <a:off x="6992425" y="1785555"/>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992425" y="2756681"/>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1287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bwMode="auto">
          <a:xfrm>
            <a:off x="8266368" y="4325425"/>
            <a:ext cx="896425" cy="896425"/>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27" name="TextBox 26"/>
          <p:cNvSpPr txBox="1"/>
          <p:nvPr/>
        </p:nvSpPr>
        <p:spPr>
          <a:xfrm>
            <a:off x="8173560" y="4513275"/>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fc1de8e</a:t>
            </a:r>
          </a:p>
        </p:txBody>
      </p:sp>
      <p:cxnSp>
        <p:nvCxnSpPr>
          <p:cNvPr id="28" name="Straight Arrow Connector 27"/>
          <p:cNvCxnSpPr/>
          <p:nvPr/>
        </p:nvCxnSpPr>
        <p:spPr>
          <a:xfrm>
            <a:off x="5793869" y="3504819"/>
            <a:ext cx="604263" cy="121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8337062" y="5334997"/>
            <a:ext cx="159082" cy="3350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805722" y="4026617"/>
            <a:ext cx="604263"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32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mj-lt"/>
              </a:rPr>
              <a:t>Rebase</a:t>
            </a:r>
          </a:p>
        </p:txBody>
      </p:sp>
      <p:sp>
        <p:nvSpPr>
          <p:cNvPr id="6" name="Text Placeholder 5"/>
          <p:cNvSpPr>
            <a:spLocks noGrp="1"/>
          </p:cNvSpPr>
          <p:nvPr>
            <p:ph type="body" sz="quarter" idx="10"/>
          </p:nvPr>
        </p:nvSpPr>
        <p:spPr>
          <a:xfrm>
            <a:off x="269239" y="1189495"/>
            <a:ext cx="11653523" cy="724143"/>
          </a:xfrm>
        </p:spPr>
        <p:txBody>
          <a:bodyPr/>
          <a:lstStyle/>
          <a:p>
            <a:r>
              <a:rPr lang="en-US" dirty="0">
                <a:latin typeface="+mj-lt"/>
              </a:rPr>
              <a:t>Rebasing a commit</a:t>
            </a:r>
          </a:p>
        </p:txBody>
      </p:sp>
      <p:sp>
        <p:nvSpPr>
          <p:cNvPr id="4" name="Oval 3"/>
          <p:cNvSpPr/>
          <p:nvPr/>
        </p:nvSpPr>
        <p:spPr bwMode="auto">
          <a:xfrm>
            <a:off x="11741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5" name="Oval 4"/>
          <p:cNvSpPr/>
          <p:nvPr/>
        </p:nvSpPr>
        <p:spPr bwMode="auto">
          <a:xfrm>
            <a:off x="296704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7" name="Straight Arrow Connector 6"/>
          <p:cNvCxnSpPr/>
          <p:nvPr/>
        </p:nvCxnSpPr>
        <p:spPr>
          <a:xfrm>
            <a:off x="222002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47598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9" name="Oval 8"/>
          <p:cNvSpPr/>
          <p:nvPr/>
        </p:nvSpPr>
        <p:spPr bwMode="auto">
          <a:xfrm>
            <a:off x="6544212" y="3055490"/>
            <a:ext cx="896425" cy="896425"/>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13" name="TextBox 12"/>
          <p:cNvSpPr txBox="1"/>
          <p:nvPr/>
        </p:nvSpPr>
        <p:spPr>
          <a:xfrm>
            <a:off x="1068589" y="3279596"/>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4d2460a</a:t>
            </a:r>
          </a:p>
        </p:txBody>
      </p:sp>
      <p:sp>
        <p:nvSpPr>
          <p:cNvPr id="14" name="TextBox 13"/>
          <p:cNvSpPr txBox="1"/>
          <p:nvPr/>
        </p:nvSpPr>
        <p:spPr>
          <a:xfrm>
            <a:off x="2862382" y="327300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6d36faa</a:t>
            </a:r>
          </a:p>
        </p:txBody>
      </p:sp>
      <p:sp>
        <p:nvSpPr>
          <p:cNvPr id="16" name="TextBox 15"/>
          <p:cNvSpPr txBox="1"/>
          <p:nvPr/>
        </p:nvSpPr>
        <p:spPr>
          <a:xfrm>
            <a:off x="6451405" y="3263831"/>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8b58f71</a:t>
            </a:r>
          </a:p>
        </p:txBody>
      </p:sp>
      <p:sp>
        <p:nvSpPr>
          <p:cNvPr id="18" name="TextBox 17"/>
          <p:cNvSpPr txBox="1"/>
          <p:nvPr/>
        </p:nvSpPr>
        <p:spPr>
          <a:xfrm>
            <a:off x="4661878" y="327828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aab6f14</a:t>
            </a:r>
          </a:p>
        </p:txBody>
      </p:sp>
      <p:sp>
        <p:nvSpPr>
          <p:cNvPr id="21" name="Rounded Rectangle 20"/>
          <p:cNvSpPr/>
          <p:nvPr/>
        </p:nvSpPr>
        <p:spPr bwMode="auto">
          <a:xfrm>
            <a:off x="6096000" y="2159065"/>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mine</a:t>
            </a:r>
          </a:p>
        </p:txBody>
      </p:sp>
      <p:sp>
        <p:nvSpPr>
          <p:cNvPr id="22" name="Rounded Rectangle 21"/>
          <p:cNvSpPr/>
          <p:nvPr/>
        </p:nvSpPr>
        <p:spPr bwMode="auto">
          <a:xfrm>
            <a:off x="6096000" y="1187938"/>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HEAD</a:t>
            </a:r>
          </a:p>
        </p:txBody>
      </p:sp>
      <p:cxnSp>
        <p:nvCxnSpPr>
          <p:cNvPr id="23" name="Straight Arrow Connector 22"/>
          <p:cNvCxnSpPr/>
          <p:nvPr/>
        </p:nvCxnSpPr>
        <p:spPr>
          <a:xfrm>
            <a:off x="6992425" y="1785555"/>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992425" y="2756681"/>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1287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451403" y="4325425"/>
            <a:ext cx="3080892" cy="1942254"/>
            <a:chOff x="6580767" y="4411662"/>
            <a:chExt cx="3142670" cy="1981200"/>
          </a:xfrm>
        </p:grpSpPr>
        <p:cxnSp>
          <p:nvCxnSpPr>
            <p:cNvPr id="10" name="Straight Arrow Connector 9"/>
            <p:cNvCxnSpPr/>
            <p:nvPr/>
          </p:nvCxnSpPr>
          <p:spPr>
            <a:xfrm>
              <a:off x="7662785" y="4854345"/>
              <a:ext cx="616380" cy="123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6675437" y="4411662"/>
              <a:ext cx="914400" cy="914400"/>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15" name="TextBox 14"/>
            <p:cNvSpPr txBox="1"/>
            <p:nvPr/>
          </p:nvSpPr>
          <p:spPr>
            <a:xfrm>
              <a:off x="6580767" y="4603278"/>
              <a:ext cx="1121141" cy="48936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9cd3f8e</a:t>
              </a:r>
            </a:p>
          </p:txBody>
        </p:sp>
        <p:sp>
          <p:nvSpPr>
            <p:cNvPr id="19" name="Rounded Rectangle 18"/>
            <p:cNvSpPr/>
            <p:nvPr/>
          </p:nvSpPr>
          <p:spPr bwMode="auto">
            <a:xfrm>
              <a:off x="7894637" y="5935662"/>
              <a:ext cx="1828800" cy="45720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bob</a:t>
              </a:r>
            </a:p>
          </p:txBody>
        </p:sp>
        <p:cxnSp>
          <p:nvCxnSpPr>
            <p:cNvPr id="20" name="Straight Arrow Connector 19"/>
            <p:cNvCxnSpPr/>
            <p:nvPr/>
          </p:nvCxnSpPr>
          <p:spPr>
            <a:xfrm flipV="1">
              <a:off x="8504237" y="5441478"/>
              <a:ext cx="162272" cy="3417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bwMode="auto">
            <a:xfrm>
              <a:off x="8432126" y="4411662"/>
              <a:ext cx="914400" cy="914400"/>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27" name="TextBox 26"/>
            <p:cNvSpPr txBox="1"/>
            <p:nvPr/>
          </p:nvSpPr>
          <p:spPr>
            <a:xfrm>
              <a:off x="8337456" y="4603278"/>
              <a:ext cx="1121141" cy="494751"/>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4a1defe</a:t>
              </a:r>
            </a:p>
          </p:txBody>
        </p:sp>
      </p:grpSp>
      <p:cxnSp>
        <p:nvCxnSpPr>
          <p:cNvPr id="28" name="Straight Arrow Connector 27"/>
          <p:cNvCxnSpPr/>
          <p:nvPr/>
        </p:nvCxnSpPr>
        <p:spPr>
          <a:xfrm>
            <a:off x="5793869" y="3504819"/>
            <a:ext cx="604263" cy="121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05722" y="4026617"/>
            <a:ext cx="604263" cy="4482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942672"/>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par>
                          <p:cTn id="7" fill="hold">
                            <p:stCondLst>
                              <p:cond delay="0"/>
                            </p:stCondLst>
                            <p:childTnLst>
                              <p:par>
                                <p:cTn id="8" presetID="37" presetClass="path" presetSubtype="0" accel="50000" decel="50000" fill="hold" nodeType="afterEffect">
                                  <p:stCondLst>
                                    <p:cond delay="0"/>
                                  </p:stCondLst>
                                  <p:childTnLst>
                                    <p:animMotion origin="layout" path="M 3.87031E-6 4.12165E-6 L 0.05501 -0.01498 C 0.06688 -0.01657 0.08169 -0.02747 0.09599 -0.04335 C 0.1122 -0.06106 0.12382 -0.07944 0.13007 -0.09805 L 0.1616 -0.17976 " pathEditMode="relative" rAng="19680000" ptsTypes="AAAAA">
                                      <p:cBhvr>
                                        <p:cTn id="9" dur="2000" fill="hold"/>
                                        <p:tgtEl>
                                          <p:spTgt spid="3"/>
                                        </p:tgtEl>
                                        <p:attrNameLst>
                                          <p:attrName>ppt_x</p:attrName>
                                          <p:attrName>ppt_y</p:attrName>
                                        </p:attrNameLst>
                                      </p:cBhvr>
                                      <p:rCtr x="8872" y="-67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mj-lt"/>
              </a:rPr>
              <a:t>Rebase</a:t>
            </a:r>
          </a:p>
        </p:txBody>
      </p:sp>
      <p:sp>
        <p:nvSpPr>
          <p:cNvPr id="6" name="Text Placeholder 5"/>
          <p:cNvSpPr>
            <a:spLocks noGrp="1"/>
          </p:cNvSpPr>
          <p:nvPr>
            <p:ph type="body" sz="quarter" idx="10"/>
          </p:nvPr>
        </p:nvSpPr>
        <p:spPr>
          <a:xfrm>
            <a:off x="269239" y="1189495"/>
            <a:ext cx="11653523" cy="724143"/>
          </a:xfrm>
        </p:spPr>
        <p:txBody>
          <a:bodyPr/>
          <a:lstStyle/>
          <a:p>
            <a:r>
              <a:rPr lang="en-US" dirty="0">
                <a:latin typeface="+mj-lt"/>
              </a:rPr>
              <a:t>Rebasing a commit</a:t>
            </a:r>
          </a:p>
        </p:txBody>
      </p:sp>
      <p:sp>
        <p:nvSpPr>
          <p:cNvPr id="4" name="Oval 3"/>
          <p:cNvSpPr/>
          <p:nvPr/>
        </p:nvSpPr>
        <p:spPr bwMode="auto">
          <a:xfrm>
            <a:off x="11741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5" name="Oval 4"/>
          <p:cNvSpPr/>
          <p:nvPr/>
        </p:nvSpPr>
        <p:spPr bwMode="auto">
          <a:xfrm>
            <a:off x="296704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cxnSp>
        <p:nvCxnSpPr>
          <p:cNvPr id="7" name="Straight Arrow Connector 6"/>
          <p:cNvCxnSpPr/>
          <p:nvPr/>
        </p:nvCxnSpPr>
        <p:spPr>
          <a:xfrm>
            <a:off x="222002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bwMode="auto">
          <a:xfrm>
            <a:off x="4759894" y="3055490"/>
            <a:ext cx="896425" cy="896425"/>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9" name="Oval 8"/>
          <p:cNvSpPr/>
          <p:nvPr/>
        </p:nvSpPr>
        <p:spPr bwMode="auto">
          <a:xfrm>
            <a:off x="6544212" y="3055490"/>
            <a:ext cx="896425" cy="896425"/>
          </a:xfrm>
          <a:prstGeom prst="ellipse">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13" name="TextBox 12"/>
          <p:cNvSpPr txBox="1"/>
          <p:nvPr/>
        </p:nvSpPr>
        <p:spPr>
          <a:xfrm>
            <a:off x="1068589" y="3279596"/>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4d2460a</a:t>
            </a:r>
          </a:p>
        </p:txBody>
      </p:sp>
      <p:sp>
        <p:nvSpPr>
          <p:cNvPr id="14" name="TextBox 13"/>
          <p:cNvSpPr txBox="1"/>
          <p:nvPr/>
        </p:nvSpPr>
        <p:spPr>
          <a:xfrm>
            <a:off x="2862382" y="327300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6d36faa</a:t>
            </a:r>
          </a:p>
        </p:txBody>
      </p:sp>
      <p:sp>
        <p:nvSpPr>
          <p:cNvPr id="16" name="TextBox 15"/>
          <p:cNvSpPr txBox="1"/>
          <p:nvPr/>
        </p:nvSpPr>
        <p:spPr>
          <a:xfrm>
            <a:off x="6451405" y="3263831"/>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8b58f71</a:t>
            </a:r>
          </a:p>
        </p:txBody>
      </p:sp>
      <p:sp>
        <p:nvSpPr>
          <p:cNvPr id="18" name="TextBox 17"/>
          <p:cNvSpPr txBox="1"/>
          <p:nvPr/>
        </p:nvSpPr>
        <p:spPr>
          <a:xfrm>
            <a:off x="4661878" y="3278289"/>
            <a:ext cx="1099102" cy="48502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aab6f14</a:t>
            </a:r>
          </a:p>
        </p:txBody>
      </p:sp>
      <p:sp>
        <p:nvSpPr>
          <p:cNvPr id="21" name="Rounded Rectangle 20"/>
          <p:cNvSpPr/>
          <p:nvPr/>
        </p:nvSpPr>
        <p:spPr bwMode="auto">
          <a:xfrm>
            <a:off x="6096000" y="2159065"/>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mine</a:t>
            </a:r>
          </a:p>
        </p:txBody>
      </p:sp>
      <p:sp>
        <p:nvSpPr>
          <p:cNvPr id="22" name="Rounded Rectangle 21"/>
          <p:cNvSpPr/>
          <p:nvPr/>
        </p:nvSpPr>
        <p:spPr bwMode="auto">
          <a:xfrm>
            <a:off x="6096000" y="1187938"/>
            <a:ext cx="1792850" cy="448212"/>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HEAD</a:t>
            </a:r>
          </a:p>
        </p:txBody>
      </p:sp>
      <p:cxnSp>
        <p:nvCxnSpPr>
          <p:cNvPr id="23" name="Straight Arrow Connector 22"/>
          <p:cNvCxnSpPr/>
          <p:nvPr/>
        </p:nvCxnSpPr>
        <p:spPr>
          <a:xfrm>
            <a:off x="6992425" y="1785555"/>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992425" y="2756681"/>
            <a:ext cx="0" cy="2241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12872" y="3503702"/>
            <a:ext cx="5976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8345592" y="3072223"/>
            <a:ext cx="3080892" cy="1942254"/>
            <a:chOff x="6580767" y="4411662"/>
            <a:chExt cx="3142670" cy="1981200"/>
          </a:xfrm>
        </p:grpSpPr>
        <p:cxnSp>
          <p:nvCxnSpPr>
            <p:cNvPr id="10" name="Straight Arrow Connector 9"/>
            <p:cNvCxnSpPr/>
            <p:nvPr/>
          </p:nvCxnSpPr>
          <p:spPr>
            <a:xfrm>
              <a:off x="7662785" y="4854345"/>
              <a:ext cx="616380" cy="1235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bwMode="auto">
            <a:xfrm>
              <a:off x="6675437" y="4411662"/>
              <a:ext cx="914400" cy="914400"/>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15" name="TextBox 14"/>
            <p:cNvSpPr txBox="1"/>
            <p:nvPr/>
          </p:nvSpPr>
          <p:spPr>
            <a:xfrm>
              <a:off x="6580767" y="4603278"/>
              <a:ext cx="1121141" cy="494751"/>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6cdf32a</a:t>
              </a:r>
            </a:p>
          </p:txBody>
        </p:sp>
        <p:sp>
          <p:nvSpPr>
            <p:cNvPr id="19" name="Rounded Rectangle 18"/>
            <p:cNvSpPr/>
            <p:nvPr/>
          </p:nvSpPr>
          <p:spPr bwMode="auto">
            <a:xfrm>
              <a:off x="7894637" y="5935662"/>
              <a:ext cx="1828800" cy="457200"/>
            </a:xfrm>
            <a:prstGeom prst="round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568" dirty="0">
                  <a:solidFill>
                    <a:schemeClr val="bg2"/>
                  </a:solidFill>
                  <a:latin typeface="Courier"/>
                  <a:cs typeface="Courier"/>
                </a:rPr>
                <a:t>bob</a:t>
              </a:r>
            </a:p>
          </p:txBody>
        </p:sp>
        <p:cxnSp>
          <p:nvCxnSpPr>
            <p:cNvPr id="20" name="Straight Arrow Connector 19"/>
            <p:cNvCxnSpPr/>
            <p:nvPr/>
          </p:nvCxnSpPr>
          <p:spPr>
            <a:xfrm flipV="1">
              <a:off x="8504237" y="5441478"/>
              <a:ext cx="162272" cy="34178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bwMode="auto">
            <a:xfrm>
              <a:off x="8432126" y="4411662"/>
              <a:ext cx="914400" cy="914400"/>
            </a:xfrm>
            <a:prstGeom prst="ellipse">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solidFill>
                  <a:schemeClr val="bg2"/>
                </a:solidFill>
              </a:endParaRPr>
            </a:p>
          </p:txBody>
        </p:sp>
        <p:sp>
          <p:nvSpPr>
            <p:cNvPr id="27" name="TextBox 26"/>
            <p:cNvSpPr txBox="1"/>
            <p:nvPr/>
          </p:nvSpPr>
          <p:spPr>
            <a:xfrm>
              <a:off x="8337456" y="4603278"/>
              <a:ext cx="1121141" cy="489365"/>
            </a:xfrm>
            <a:prstGeom prst="rect">
              <a:avLst/>
            </a:prstGeom>
            <a:noFill/>
          </p:spPr>
          <p:txBody>
            <a:bodyPr wrap="none" lIns="179285" tIns="143428" rIns="179285" bIns="143428" rtlCol="0">
              <a:spAutoFit/>
            </a:bodyPr>
            <a:lstStyle/>
            <a:p>
              <a:pPr>
                <a:lnSpc>
                  <a:spcPct val="90000"/>
                </a:lnSpc>
                <a:spcAft>
                  <a:spcPts val="588"/>
                </a:spcAft>
              </a:pPr>
              <a:r>
                <a:rPr lang="en-US" sz="1372" dirty="0">
                  <a:solidFill>
                    <a:schemeClr val="bg2"/>
                  </a:solidFill>
                  <a:latin typeface="Courier New" panose="02070309020205020404" pitchFamily="49" charset="0"/>
                  <a:cs typeface="Courier New" panose="02070309020205020404" pitchFamily="49" charset="0"/>
                </a:rPr>
                <a:t>b9d3fe1</a:t>
              </a:r>
            </a:p>
          </p:txBody>
        </p:sp>
      </p:grpSp>
      <p:cxnSp>
        <p:nvCxnSpPr>
          <p:cNvPr id="28" name="Straight Arrow Connector 27"/>
          <p:cNvCxnSpPr/>
          <p:nvPr/>
        </p:nvCxnSpPr>
        <p:spPr>
          <a:xfrm>
            <a:off x="5793869" y="3504819"/>
            <a:ext cx="604263" cy="121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613144" y="3504819"/>
            <a:ext cx="604263" cy="1211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212344"/>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Demo</a:t>
            </a:r>
          </a:p>
        </p:txBody>
      </p:sp>
      <p:sp>
        <p:nvSpPr>
          <p:cNvPr id="5" name="Text Placeholder 4"/>
          <p:cNvSpPr>
            <a:spLocks noGrp="1"/>
          </p:cNvSpPr>
          <p:nvPr>
            <p:ph type="body" idx="1"/>
          </p:nvPr>
        </p:nvSpPr>
        <p:spPr/>
        <p:txBody>
          <a:bodyPr/>
          <a:lstStyle/>
          <a:p>
            <a:r>
              <a:rPr lang="en-GB" dirty="0"/>
              <a:t>Branch Operations</a:t>
            </a:r>
          </a:p>
        </p:txBody>
      </p:sp>
    </p:spTree>
    <p:extLst>
      <p:ext uri="{BB962C8B-B14F-4D97-AF65-F5344CB8AC3E}">
        <p14:creationId xmlns:p14="http://schemas.microsoft.com/office/powerpoint/2010/main" val="1938480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Pull Requests</a:t>
            </a:r>
          </a:p>
        </p:txBody>
      </p:sp>
      <p:pic>
        <p:nvPicPr>
          <p:cNvPr id="6" name="Picture 5"/>
          <p:cNvPicPr>
            <a:picLocks noChangeAspect="1"/>
          </p:cNvPicPr>
          <p:nvPr/>
        </p:nvPicPr>
        <p:blipFill>
          <a:blip r:embed="rId2"/>
          <a:stretch>
            <a:fillRect/>
          </a:stretch>
        </p:blipFill>
        <p:spPr>
          <a:xfrm>
            <a:off x="6262605" y="1591029"/>
            <a:ext cx="5538870" cy="3929237"/>
          </a:xfrm>
          <a:prstGeom prst="rect">
            <a:avLst/>
          </a:prstGeom>
        </p:spPr>
      </p:pic>
      <p:sp>
        <p:nvSpPr>
          <p:cNvPr id="5" name="Content Placeholder 2"/>
          <p:cNvSpPr>
            <a:spLocks noGrp="1"/>
          </p:cNvSpPr>
          <p:nvPr>
            <p:ph idx="1"/>
          </p:nvPr>
        </p:nvSpPr>
        <p:spPr>
          <a:xfrm>
            <a:off x="838200" y="1825625"/>
            <a:ext cx="5249333" cy="4351338"/>
          </a:xfrm>
        </p:spPr>
        <p:txBody>
          <a:bodyPr/>
          <a:lstStyle/>
          <a:p>
            <a:r>
              <a:rPr lang="en-GB" dirty="0"/>
              <a:t>Controls merging</a:t>
            </a:r>
          </a:p>
          <a:p>
            <a:r>
              <a:rPr lang="en-GB" dirty="0"/>
              <a:t>Allows code reviews</a:t>
            </a:r>
          </a:p>
          <a:p>
            <a:pPr marL="0" indent="0">
              <a:buNone/>
            </a:pPr>
            <a:endParaRPr lang="en-GB" dirty="0"/>
          </a:p>
          <a:p>
            <a:endParaRPr lang="en-GB" dirty="0"/>
          </a:p>
        </p:txBody>
      </p:sp>
    </p:spTree>
    <p:extLst>
      <p:ext uri="{BB962C8B-B14F-4D97-AF65-F5344CB8AC3E}">
        <p14:creationId xmlns:p14="http://schemas.microsoft.com/office/powerpoint/2010/main" val="258252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 am covering (and what I am not)</a:t>
            </a:r>
          </a:p>
        </p:txBody>
      </p:sp>
      <p:sp>
        <p:nvSpPr>
          <p:cNvPr id="3" name="Content Placeholder 2"/>
          <p:cNvSpPr>
            <a:spLocks noGrp="1"/>
          </p:cNvSpPr>
          <p:nvPr>
            <p:ph idx="1"/>
          </p:nvPr>
        </p:nvSpPr>
        <p:spPr/>
        <p:txBody>
          <a:bodyPr>
            <a:normAutofit fontScale="92500" lnSpcReduction="10000"/>
          </a:bodyPr>
          <a:lstStyle/>
          <a:p>
            <a:r>
              <a:rPr lang="en-GB" dirty="0"/>
              <a:t>This is a ‘How to use Git from with Visual Studio’ session</a:t>
            </a:r>
          </a:p>
          <a:p>
            <a:pPr lvl="1"/>
            <a:r>
              <a:rPr lang="en-GB" dirty="0"/>
              <a:t>ALM Rangers Version Control Guide </a:t>
            </a:r>
            <a:r>
              <a:rPr lang="en-GB" dirty="0">
                <a:hlinkClick r:id="rId2"/>
              </a:rPr>
              <a:t>http://vsarbranchingguide.codeplex.com/</a:t>
            </a:r>
            <a:r>
              <a:rPr lang="en-GB" dirty="0"/>
              <a:t> </a:t>
            </a:r>
          </a:p>
          <a:p>
            <a:pPr lvl="1"/>
            <a:r>
              <a:rPr lang="en-GB" dirty="0"/>
              <a:t>Map TFVC actions to Git </a:t>
            </a:r>
            <a:r>
              <a:rPr lang="en-GB" dirty="0">
                <a:hlinkClick r:id="rId3"/>
              </a:rPr>
              <a:t>https://www.visualstudio.com/en-us/articles/mapping-my-tfvc-actions-to-git</a:t>
            </a:r>
            <a:r>
              <a:rPr lang="en-GB" dirty="0"/>
              <a:t> </a:t>
            </a:r>
          </a:p>
          <a:p>
            <a:pPr lvl="1"/>
            <a:r>
              <a:rPr lang="en-GB" dirty="0"/>
              <a:t>Can also watch </a:t>
            </a:r>
            <a:r>
              <a:rPr lang="en-GB" dirty="0">
                <a:hlinkClick r:id="rId4"/>
              </a:rPr>
              <a:t>https://channel9.msdn.com/Events/Build/2015/3-746</a:t>
            </a:r>
            <a:r>
              <a:rPr lang="en-GB" dirty="0"/>
              <a:t> </a:t>
            </a:r>
          </a:p>
          <a:p>
            <a:pPr lvl="1"/>
            <a:r>
              <a:rPr lang="en-GB" dirty="0"/>
              <a:t>Also recommended </a:t>
            </a:r>
            <a:r>
              <a:rPr lang="en-GB" dirty="0">
                <a:hlinkClick r:id="rId5"/>
              </a:rPr>
              <a:t>http://www.pluralsight.com/courses/git-visual-studio-developers</a:t>
            </a:r>
            <a:r>
              <a:rPr lang="en-GB" dirty="0"/>
              <a:t> (If you have </a:t>
            </a:r>
            <a:r>
              <a:rPr lang="en-GB" dirty="0" err="1"/>
              <a:t>PluralSight</a:t>
            </a:r>
            <a:r>
              <a:rPr lang="en-GB" dirty="0"/>
              <a:t> access, remember you can get 200 free minutes as a trial)</a:t>
            </a:r>
          </a:p>
          <a:p>
            <a:endParaRPr lang="en-GB" dirty="0"/>
          </a:p>
          <a:p>
            <a:r>
              <a:rPr lang="en-GB" dirty="0"/>
              <a:t>This is not a detailed ‘deep dive’ Git tutorial</a:t>
            </a:r>
          </a:p>
          <a:p>
            <a:pPr lvl="1"/>
            <a:r>
              <a:rPr lang="en-GB" dirty="0"/>
              <a:t>Look at </a:t>
            </a:r>
            <a:r>
              <a:rPr lang="en-GB" dirty="0">
                <a:hlinkClick r:id="rId6"/>
              </a:rPr>
              <a:t>https://www.atlassian.com/git/tutorials/setting-up-a-repository</a:t>
            </a:r>
            <a:r>
              <a:rPr lang="en-GB" dirty="0"/>
              <a:t> for a good walk through of command line and theory behind Git</a:t>
            </a:r>
          </a:p>
        </p:txBody>
      </p:sp>
    </p:spTree>
    <p:extLst>
      <p:ext uri="{BB962C8B-B14F-4D97-AF65-F5344CB8AC3E}">
        <p14:creationId xmlns:p14="http://schemas.microsoft.com/office/powerpoint/2010/main" val="391622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VSTS Branch Policies</a:t>
            </a:r>
          </a:p>
        </p:txBody>
      </p:sp>
      <p:pic>
        <p:nvPicPr>
          <p:cNvPr id="6" name="Picture 5"/>
          <p:cNvPicPr>
            <a:picLocks noChangeAspect="1"/>
          </p:cNvPicPr>
          <p:nvPr/>
        </p:nvPicPr>
        <p:blipFill>
          <a:blip r:embed="rId2"/>
          <a:stretch>
            <a:fillRect/>
          </a:stretch>
        </p:blipFill>
        <p:spPr>
          <a:xfrm>
            <a:off x="2101428" y="1364343"/>
            <a:ext cx="7759585" cy="5065486"/>
          </a:xfrm>
          <a:prstGeom prst="rect">
            <a:avLst/>
          </a:prstGeom>
        </p:spPr>
      </p:pic>
    </p:spTree>
    <p:extLst>
      <p:ext uri="{BB962C8B-B14F-4D97-AF65-F5344CB8AC3E}">
        <p14:creationId xmlns:p14="http://schemas.microsoft.com/office/powerpoint/2010/main" val="3044447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Demo</a:t>
            </a:r>
          </a:p>
        </p:txBody>
      </p:sp>
      <p:sp>
        <p:nvSpPr>
          <p:cNvPr id="5" name="Text Placeholder 4"/>
          <p:cNvSpPr>
            <a:spLocks noGrp="1"/>
          </p:cNvSpPr>
          <p:nvPr>
            <p:ph type="body" idx="1"/>
          </p:nvPr>
        </p:nvSpPr>
        <p:spPr/>
        <p:txBody>
          <a:bodyPr/>
          <a:lstStyle/>
          <a:p>
            <a:r>
              <a:rPr lang="en-GB" dirty="0"/>
              <a:t>Pull Requests</a:t>
            </a:r>
          </a:p>
        </p:txBody>
      </p:sp>
    </p:spTree>
    <p:extLst>
      <p:ext uri="{BB962C8B-B14F-4D97-AF65-F5344CB8AC3E}">
        <p14:creationId xmlns:p14="http://schemas.microsoft.com/office/powerpoint/2010/main" val="393607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Gotcha’s</a:t>
            </a:r>
            <a:endParaRPr lang="en-GB" dirty="0"/>
          </a:p>
        </p:txBody>
      </p:sp>
      <p:sp>
        <p:nvSpPr>
          <p:cNvPr id="3" name="Content Placeholder 2"/>
          <p:cNvSpPr>
            <a:spLocks noGrp="1"/>
          </p:cNvSpPr>
          <p:nvPr>
            <p:ph idx="1"/>
          </p:nvPr>
        </p:nvSpPr>
        <p:spPr/>
        <p:txBody>
          <a:bodyPr/>
          <a:lstStyle/>
          <a:p>
            <a:r>
              <a:rPr lang="en-GB" dirty="0"/>
              <a:t>Weird Errors in Visual Studio Git tools</a:t>
            </a:r>
          </a:p>
          <a:p>
            <a:pPr lvl="1"/>
            <a:r>
              <a:rPr lang="en-GB" dirty="0"/>
              <a:t>Use the git command line tools</a:t>
            </a:r>
          </a:p>
          <a:p>
            <a:r>
              <a:rPr lang="en-GB" dirty="0"/>
              <a:t>Authentication outside of Visual Studio</a:t>
            </a:r>
          </a:p>
          <a:p>
            <a:pPr lvl="1"/>
            <a:r>
              <a:rPr lang="en-GB" dirty="0"/>
              <a:t>Use SSH </a:t>
            </a:r>
          </a:p>
          <a:p>
            <a:pPr lvl="2"/>
            <a:r>
              <a:rPr lang="en-GB" dirty="0">
                <a:hlinkClick r:id="rId2"/>
              </a:rPr>
              <a:t>https://www.visualstudio.com/da-dk/docs/git/use-ssh-keys-to-authenticate</a:t>
            </a:r>
            <a:r>
              <a:rPr lang="en-GB" dirty="0"/>
              <a:t> </a:t>
            </a:r>
            <a:endParaRPr lang="en-GB" dirty="0"/>
          </a:p>
          <a:p>
            <a:pPr lvl="1"/>
            <a:r>
              <a:rPr lang="en-GB" dirty="0"/>
              <a:t>(last resort) Use alternate credentials </a:t>
            </a:r>
          </a:p>
          <a:p>
            <a:pPr lvl="2"/>
            <a:r>
              <a:rPr lang="en-GB" dirty="0">
                <a:hlinkClick r:id="rId3"/>
              </a:rPr>
              <a:t>https://www.visualstudio.com/en-us/integrate/get-started/auth/overview</a:t>
            </a:r>
            <a:r>
              <a:rPr lang="en-GB" dirty="0"/>
              <a:t> </a:t>
            </a:r>
          </a:p>
        </p:txBody>
      </p:sp>
    </p:spTree>
    <p:extLst>
      <p:ext uri="{BB962C8B-B14F-4D97-AF65-F5344CB8AC3E}">
        <p14:creationId xmlns:p14="http://schemas.microsoft.com/office/powerpoint/2010/main" val="109662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if I am using another IDE?</a:t>
            </a:r>
          </a:p>
        </p:txBody>
      </p:sp>
      <p:sp>
        <p:nvSpPr>
          <p:cNvPr id="3" name="Content Placeholder 2"/>
          <p:cNvSpPr>
            <a:spLocks noGrp="1"/>
          </p:cNvSpPr>
          <p:nvPr>
            <p:ph idx="1"/>
          </p:nvPr>
        </p:nvSpPr>
        <p:spPr/>
        <p:txBody>
          <a:bodyPr/>
          <a:lstStyle/>
          <a:p>
            <a:r>
              <a:rPr lang="en-GB"/>
              <a:t>Most modern </a:t>
            </a:r>
            <a:r>
              <a:rPr lang="en-GB" dirty="0"/>
              <a:t>IDEs support </a:t>
            </a:r>
            <a:r>
              <a:rPr lang="en-GB"/>
              <a:t>Git today</a:t>
            </a:r>
          </a:p>
          <a:p>
            <a:r>
              <a:rPr lang="en-GB"/>
              <a:t>For </a:t>
            </a:r>
            <a:r>
              <a:rPr lang="en-GB" dirty="0"/>
              <a:t>older ones look at the GIT extensions for Visual Studio</a:t>
            </a:r>
          </a:p>
          <a:p>
            <a:pPr lvl="1"/>
            <a:r>
              <a:rPr lang="en-GB" dirty="0">
                <a:hlinkClick r:id="rId2"/>
              </a:rPr>
              <a:t>https://code.google.com/p/gitextensions/</a:t>
            </a:r>
            <a:r>
              <a:rPr lang="en-GB" dirty="0"/>
              <a:t> </a:t>
            </a:r>
          </a:p>
          <a:p>
            <a:pPr lvl="1"/>
            <a:r>
              <a:rPr lang="en-GB" dirty="0"/>
              <a:t>Supports VS 2005 and later</a:t>
            </a:r>
          </a:p>
          <a:p>
            <a:pPr lvl="1"/>
            <a:r>
              <a:rPr lang="en-GB" dirty="0"/>
              <a:t>Also installs command line tools (using </a:t>
            </a:r>
            <a:r>
              <a:rPr lang="en-GB" dirty="0" err="1"/>
              <a:t>MsysGit</a:t>
            </a:r>
            <a:r>
              <a:rPr lang="en-GB" dirty="0"/>
              <a:t>)</a:t>
            </a:r>
          </a:p>
          <a:p>
            <a:r>
              <a:rPr lang="en-GB" dirty="0"/>
              <a:t>If doing a lot of command line look at POSH Git</a:t>
            </a:r>
          </a:p>
          <a:p>
            <a:pPr lvl="1"/>
            <a:r>
              <a:rPr lang="en-GB" dirty="0">
                <a:hlinkClick r:id="rId3"/>
              </a:rPr>
              <a:t>https://github.com/dahlbyk/posh-git</a:t>
            </a:r>
            <a:r>
              <a:rPr lang="en-GB" dirty="0"/>
              <a:t> </a:t>
            </a:r>
          </a:p>
          <a:p>
            <a:pPr lvl="1"/>
            <a:r>
              <a:rPr lang="en-GB" dirty="0"/>
              <a:t>TIP: Install it using </a:t>
            </a:r>
            <a:r>
              <a:rPr lang="en-GB" dirty="0">
                <a:hlinkClick r:id="rId4"/>
              </a:rPr>
              <a:t>https://chocolatey.org/</a:t>
            </a:r>
            <a:r>
              <a:rPr lang="en-GB" dirty="0"/>
              <a:t> </a:t>
            </a:r>
            <a:r>
              <a:rPr lang="en-GB" i="1" dirty="0"/>
              <a:t>‘</a:t>
            </a:r>
            <a:r>
              <a:rPr lang="en-GB" i="1" dirty="0" err="1"/>
              <a:t>choco</a:t>
            </a:r>
            <a:r>
              <a:rPr lang="en-GB" i="1" dirty="0"/>
              <a:t> install </a:t>
            </a:r>
            <a:r>
              <a:rPr lang="en-GB" i="1" dirty="0" err="1"/>
              <a:t>poshgit</a:t>
            </a:r>
            <a:r>
              <a:rPr lang="en-GB" i="1" dirty="0"/>
              <a:t>’</a:t>
            </a:r>
          </a:p>
        </p:txBody>
      </p:sp>
    </p:spTree>
    <p:extLst>
      <p:ext uri="{BB962C8B-B14F-4D97-AF65-F5344CB8AC3E}">
        <p14:creationId xmlns:p14="http://schemas.microsoft.com/office/powerpoint/2010/main" val="349501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Quick Reference Summary </a:t>
            </a:r>
          </a:p>
        </p:txBody>
      </p:sp>
      <p:sp>
        <p:nvSpPr>
          <p:cNvPr id="6" name="TextBox 5"/>
          <p:cNvSpPr txBox="1"/>
          <p:nvPr/>
        </p:nvSpPr>
        <p:spPr>
          <a:xfrm>
            <a:off x="180474" y="5570621"/>
            <a:ext cx="7622005" cy="553998"/>
          </a:xfrm>
          <a:prstGeom prst="rect">
            <a:avLst/>
          </a:prstGeom>
          <a:noFill/>
        </p:spPr>
        <p:txBody>
          <a:bodyPr wrap="square" rtlCol="0">
            <a:spAutoFit/>
          </a:bodyPr>
          <a:lstStyle/>
          <a:p>
            <a:r>
              <a:rPr lang="en-GB" sz="1200" dirty="0">
                <a:solidFill>
                  <a:schemeClr val="bg1">
                    <a:lumMod val="65000"/>
                  </a:schemeClr>
                </a:solidFill>
              </a:rPr>
              <a:t>Image Source: </a:t>
            </a:r>
            <a:r>
              <a:rPr lang="en-GB" sz="1200" dirty="0">
                <a:solidFill>
                  <a:schemeClr val="bg1">
                    <a:lumMod val="65000"/>
                  </a:schemeClr>
                </a:solidFill>
                <a:hlinkClick r:id="rId2"/>
              </a:rPr>
              <a:t>https://www.git-tower.com/learn/git/ebook/en/command-line/remote-repositories/introduction</a:t>
            </a:r>
            <a:endParaRPr lang="en-GB" sz="1200" dirty="0">
              <a:solidFill>
                <a:schemeClr val="bg1">
                  <a:lumMod val="65000"/>
                </a:schemeClr>
              </a:solidFill>
            </a:endParaRPr>
          </a:p>
          <a:p>
            <a:endParaRPr lang="en-GB" dirty="0"/>
          </a:p>
        </p:txBody>
      </p:sp>
      <p:pic>
        <p:nvPicPr>
          <p:cNvPr id="3074" name="Picture 2" descr="https://www.git-tower.com/learn/content/01-git/01-ebook/en/01-command-line/04-remote-repositories/01-introduction/basic-remote-workf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336" y="1588169"/>
            <a:ext cx="4254354" cy="35854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p:cNvGraphicFramePr>
            <a:graphicFrameLocks noGrp="1"/>
          </p:cNvGraphicFramePr>
          <p:nvPr>
            <p:extLst>
              <p:ext uri="{D42A27DB-BD31-4B8C-83A1-F6EECF244321}">
                <p14:modId xmlns:p14="http://schemas.microsoft.com/office/powerpoint/2010/main" val="3485591711"/>
              </p:ext>
            </p:extLst>
          </p:nvPr>
        </p:nvGraphicFramePr>
        <p:xfrm>
          <a:off x="6096000" y="1551158"/>
          <a:ext cx="5817086" cy="3761952"/>
        </p:xfrm>
        <a:graphic>
          <a:graphicData uri="http://schemas.openxmlformats.org/drawingml/2006/table">
            <a:tbl>
              <a:tblPr firstRow="1" bandRow="1">
                <a:tableStyleId>{9DCAF9ED-07DC-4A11-8D7F-57B35C25682E}</a:tableStyleId>
              </a:tblPr>
              <a:tblGrid>
                <a:gridCol w="2908543">
                  <a:extLst>
                    <a:ext uri="{9D8B030D-6E8A-4147-A177-3AD203B41FA5}">
                      <a16:colId xmlns:a16="http://schemas.microsoft.com/office/drawing/2014/main" val="962775348"/>
                    </a:ext>
                  </a:extLst>
                </a:gridCol>
                <a:gridCol w="2908543">
                  <a:extLst>
                    <a:ext uri="{9D8B030D-6E8A-4147-A177-3AD203B41FA5}">
                      <a16:colId xmlns:a16="http://schemas.microsoft.com/office/drawing/2014/main" val="3095566776"/>
                    </a:ext>
                  </a:extLst>
                </a:gridCol>
              </a:tblGrid>
              <a:tr h="353245">
                <a:tc>
                  <a:txBody>
                    <a:bodyPr/>
                    <a:lstStyle/>
                    <a:p>
                      <a:pPr algn="l" fontAlgn="ctr"/>
                      <a:r>
                        <a:rPr lang="en-GB" sz="1500" dirty="0">
                          <a:effectLst/>
                        </a:rPr>
                        <a:t>TFS Version Control</a:t>
                      </a:r>
                    </a:p>
                  </a:txBody>
                  <a:tcPr marL="44584" marR="44584" marT="44584" marB="44584" anchor="ctr"/>
                </a:tc>
                <a:tc>
                  <a:txBody>
                    <a:bodyPr/>
                    <a:lstStyle/>
                    <a:p>
                      <a:pPr algn="l" fontAlgn="ctr"/>
                      <a:r>
                        <a:rPr lang="en-GB" sz="1500">
                          <a:effectLst/>
                        </a:rPr>
                        <a:t>Git</a:t>
                      </a:r>
                    </a:p>
                  </a:txBody>
                  <a:tcPr marL="44584" marR="44584" marT="44584" marB="44584" anchor="ctr"/>
                </a:tc>
                <a:extLst>
                  <a:ext uri="{0D108BD9-81ED-4DB2-BD59-A6C34878D82A}">
                    <a16:rowId xmlns:a16="http://schemas.microsoft.com/office/drawing/2014/main" val="2147072345"/>
                  </a:ext>
                </a:extLst>
              </a:tr>
              <a:tr h="353245">
                <a:tc>
                  <a:txBody>
                    <a:bodyPr/>
                    <a:lstStyle/>
                    <a:p>
                      <a:pPr algn="l" fontAlgn="ctr"/>
                      <a:r>
                        <a:rPr lang="en-GB" sz="1500">
                          <a:effectLst/>
                        </a:rPr>
                        <a:t>Workspace</a:t>
                      </a:r>
                    </a:p>
                  </a:txBody>
                  <a:tcPr marL="44584" marR="44584" marT="44584" marB="44584" anchor="ctr"/>
                </a:tc>
                <a:tc>
                  <a:txBody>
                    <a:bodyPr/>
                    <a:lstStyle/>
                    <a:p>
                      <a:pPr algn="l" fontAlgn="ctr"/>
                      <a:r>
                        <a:rPr lang="en-GB" sz="1500">
                          <a:effectLst/>
                        </a:rPr>
                        <a:t>Repository (aka. “Repo”)</a:t>
                      </a:r>
                    </a:p>
                  </a:txBody>
                  <a:tcPr marL="44584" marR="44584" marT="44584" marB="44584" anchor="ctr"/>
                </a:tc>
                <a:extLst>
                  <a:ext uri="{0D108BD9-81ED-4DB2-BD59-A6C34878D82A}">
                    <a16:rowId xmlns:a16="http://schemas.microsoft.com/office/drawing/2014/main" val="134318492"/>
                  </a:ext>
                </a:extLst>
              </a:tr>
              <a:tr h="353245">
                <a:tc>
                  <a:txBody>
                    <a:bodyPr/>
                    <a:lstStyle/>
                    <a:p>
                      <a:pPr algn="l" fontAlgn="ctr"/>
                      <a:r>
                        <a:rPr lang="en-GB" sz="1500">
                          <a:effectLst/>
                        </a:rPr>
                        <a:t>Get Latest  (First time)</a:t>
                      </a:r>
                    </a:p>
                  </a:txBody>
                  <a:tcPr marL="44584" marR="44584" marT="44584" marB="44584" anchor="ctr"/>
                </a:tc>
                <a:tc>
                  <a:txBody>
                    <a:bodyPr/>
                    <a:lstStyle/>
                    <a:p>
                      <a:pPr algn="l" fontAlgn="ctr"/>
                      <a:r>
                        <a:rPr lang="en-GB" sz="1500" dirty="0">
                          <a:effectLst/>
                        </a:rPr>
                        <a:t>Clone</a:t>
                      </a:r>
                    </a:p>
                  </a:txBody>
                  <a:tcPr marL="44584" marR="44584" marT="44584" marB="44584" anchor="ctr"/>
                </a:tc>
                <a:extLst>
                  <a:ext uri="{0D108BD9-81ED-4DB2-BD59-A6C34878D82A}">
                    <a16:rowId xmlns:a16="http://schemas.microsoft.com/office/drawing/2014/main" val="267809763"/>
                  </a:ext>
                </a:extLst>
              </a:tr>
              <a:tr h="353245">
                <a:tc>
                  <a:txBody>
                    <a:bodyPr/>
                    <a:lstStyle/>
                    <a:p>
                      <a:pPr algn="l" fontAlgn="ctr"/>
                      <a:r>
                        <a:rPr lang="en-US" sz="1500">
                          <a:effectLst/>
                        </a:rPr>
                        <a:t>Get Latest (After first time)</a:t>
                      </a:r>
                    </a:p>
                  </a:txBody>
                  <a:tcPr marL="44584" marR="44584" marT="44584" marB="44584" anchor="ctr"/>
                </a:tc>
                <a:tc>
                  <a:txBody>
                    <a:bodyPr/>
                    <a:lstStyle/>
                    <a:p>
                      <a:pPr algn="l" fontAlgn="ctr"/>
                      <a:r>
                        <a:rPr lang="en-GB" sz="1500">
                          <a:effectLst/>
                        </a:rPr>
                        <a:t>Pull</a:t>
                      </a:r>
                    </a:p>
                  </a:txBody>
                  <a:tcPr marL="44584" marR="44584" marT="44584" marB="44584" anchor="ctr"/>
                </a:tc>
                <a:extLst>
                  <a:ext uri="{0D108BD9-81ED-4DB2-BD59-A6C34878D82A}">
                    <a16:rowId xmlns:a16="http://schemas.microsoft.com/office/drawing/2014/main" val="2321110044"/>
                  </a:ext>
                </a:extLst>
              </a:tr>
              <a:tr h="289388">
                <a:tc>
                  <a:txBody>
                    <a:bodyPr/>
                    <a:lstStyle/>
                    <a:p>
                      <a:pPr algn="l" fontAlgn="ctr"/>
                      <a:r>
                        <a:rPr lang="en-GB" sz="1500" dirty="0">
                          <a:effectLst/>
                        </a:rPr>
                        <a:t>Check in</a:t>
                      </a:r>
                    </a:p>
                  </a:txBody>
                  <a:tcPr marL="44584" marR="44584" marT="44584" marB="44584" anchor="ctr"/>
                </a:tc>
                <a:tc>
                  <a:txBody>
                    <a:bodyPr/>
                    <a:lstStyle/>
                    <a:p>
                      <a:pPr algn="l" fontAlgn="ctr"/>
                      <a:r>
                        <a:rPr lang="en-GB" sz="1500">
                          <a:effectLst/>
                        </a:rPr>
                        <a:t>Commit + Push</a:t>
                      </a:r>
                    </a:p>
                  </a:txBody>
                  <a:tcPr marL="44584" marR="44584" marT="44584" marB="44584" anchor="ctr"/>
                </a:tc>
                <a:extLst>
                  <a:ext uri="{0D108BD9-81ED-4DB2-BD59-A6C34878D82A}">
                    <a16:rowId xmlns:a16="http://schemas.microsoft.com/office/drawing/2014/main" val="2599895105"/>
                  </a:ext>
                </a:extLst>
              </a:tr>
              <a:tr h="289388">
                <a:tc>
                  <a:txBody>
                    <a:bodyPr/>
                    <a:lstStyle/>
                    <a:p>
                      <a:pPr algn="l" fontAlgn="ctr"/>
                      <a:r>
                        <a:rPr lang="en-GB" sz="1500">
                          <a:effectLst/>
                        </a:rPr>
                        <a:t>Check out</a:t>
                      </a:r>
                    </a:p>
                  </a:txBody>
                  <a:tcPr marL="44584" marR="44584" marT="44584" marB="44584" anchor="ctr"/>
                </a:tc>
                <a:tc>
                  <a:txBody>
                    <a:bodyPr/>
                    <a:lstStyle/>
                    <a:p>
                      <a:pPr algn="l" fontAlgn="ctr"/>
                      <a:r>
                        <a:rPr lang="en-GB" sz="1500">
                          <a:effectLst/>
                        </a:rPr>
                        <a:t>(just start typing)</a:t>
                      </a:r>
                    </a:p>
                  </a:txBody>
                  <a:tcPr marL="44584" marR="44584" marT="44584" marB="44584" anchor="ctr"/>
                </a:tc>
                <a:extLst>
                  <a:ext uri="{0D108BD9-81ED-4DB2-BD59-A6C34878D82A}">
                    <a16:rowId xmlns:a16="http://schemas.microsoft.com/office/drawing/2014/main" val="766415280"/>
                  </a:ext>
                </a:extLst>
              </a:tr>
              <a:tr h="442364">
                <a:tc>
                  <a:txBody>
                    <a:bodyPr/>
                    <a:lstStyle/>
                    <a:p>
                      <a:pPr algn="l" fontAlgn="ctr"/>
                      <a:r>
                        <a:rPr lang="en-GB" sz="1500" dirty="0">
                          <a:effectLst/>
                        </a:rPr>
                        <a:t>Branch (are a set of folders)</a:t>
                      </a:r>
                    </a:p>
                  </a:txBody>
                  <a:tcPr marL="44584" marR="44584" marT="44584" marB="44584" anchor="ctr"/>
                </a:tc>
                <a:tc>
                  <a:txBody>
                    <a:bodyPr/>
                    <a:lstStyle/>
                    <a:p>
                      <a:pPr algn="l" fontAlgn="ctr"/>
                      <a:r>
                        <a:rPr lang="en-GB" sz="1500" dirty="0">
                          <a:effectLst/>
                        </a:rPr>
                        <a:t>Branch (are all in a single folder)</a:t>
                      </a:r>
                    </a:p>
                  </a:txBody>
                  <a:tcPr marL="44584" marR="44584" marT="44584" marB="44584" anchor="ctr"/>
                </a:tc>
                <a:extLst>
                  <a:ext uri="{0D108BD9-81ED-4DB2-BD59-A6C34878D82A}">
                    <a16:rowId xmlns:a16="http://schemas.microsoft.com/office/drawing/2014/main" val="1598461760"/>
                  </a:ext>
                </a:extLst>
              </a:tr>
              <a:tr h="289388">
                <a:tc>
                  <a:txBody>
                    <a:bodyPr/>
                    <a:lstStyle/>
                    <a:p>
                      <a:pPr algn="l" fontAlgn="ctr"/>
                      <a:r>
                        <a:rPr lang="en-GB" sz="1500">
                          <a:effectLst/>
                        </a:rPr>
                        <a:t>Merge</a:t>
                      </a:r>
                    </a:p>
                  </a:txBody>
                  <a:tcPr marL="44584" marR="44584" marT="44584" marB="44584" anchor="ctr"/>
                </a:tc>
                <a:tc>
                  <a:txBody>
                    <a:bodyPr/>
                    <a:lstStyle/>
                    <a:p>
                      <a:pPr algn="l" fontAlgn="ctr"/>
                      <a:r>
                        <a:rPr lang="en-GB" sz="1500">
                          <a:effectLst/>
                        </a:rPr>
                        <a:t>Merge</a:t>
                      </a:r>
                    </a:p>
                  </a:txBody>
                  <a:tcPr marL="44584" marR="44584" marT="44584" marB="44584" anchor="ctr"/>
                </a:tc>
                <a:extLst>
                  <a:ext uri="{0D108BD9-81ED-4DB2-BD59-A6C34878D82A}">
                    <a16:rowId xmlns:a16="http://schemas.microsoft.com/office/drawing/2014/main" val="3940828322"/>
                  </a:ext>
                </a:extLst>
              </a:tr>
              <a:tr h="289388">
                <a:tc>
                  <a:txBody>
                    <a:bodyPr/>
                    <a:lstStyle/>
                    <a:p>
                      <a:pPr algn="l" fontAlgn="ctr"/>
                      <a:r>
                        <a:rPr lang="en-GB" sz="1500">
                          <a:effectLst/>
                        </a:rPr>
                        <a:t>Code Review</a:t>
                      </a:r>
                    </a:p>
                  </a:txBody>
                  <a:tcPr marL="44584" marR="44584" marT="44584" marB="44584" anchor="ctr"/>
                </a:tc>
                <a:tc>
                  <a:txBody>
                    <a:bodyPr/>
                    <a:lstStyle/>
                    <a:p>
                      <a:pPr algn="l" fontAlgn="ctr"/>
                      <a:r>
                        <a:rPr lang="en-GB" sz="1500">
                          <a:effectLst/>
                        </a:rPr>
                        <a:t>“pull request”</a:t>
                      </a:r>
                    </a:p>
                  </a:txBody>
                  <a:tcPr marL="44584" marR="44584" marT="44584" marB="44584" anchor="ctr"/>
                </a:tc>
                <a:extLst>
                  <a:ext uri="{0D108BD9-81ED-4DB2-BD59-A6C34878D82A}">
                    <a16:rowId xmlns:a16="http://schemas.microsoft.com/office/drawing/2014/main" val="897224567"/>
                  </a:ext>
                </a:extLst>
              </a:tr>
              <a:tr h="289388">
                <a:tc>
                  <a:txBody>
                    <a:bodyPr/>
                    <a:lstStyle/>
                    <a:p>
                      <a:pPr algn="l" fontAlgn="ctr"/>
                      <a:r>
                        <a:rPr lang="en-GB" sz="1500">
                          <a:effectLst/>
                        </a:rPr>
                        <a:t>Shelveset</a:t>
                      </a:r>
                    </a:p>
                  </a:txBody>
                  <a:tcPr marL="44584" marR="44584" marT="44584" marB="44584" anchor="ctr"/>
                </a:tc>
                <a:tc>
                  <a:txBody>
                    <a:bodyPr/>
                    <a:lstStyle/>
                    <a:p>
                      <a:pPr algn="l" fontAlgn="ctr"/>
                      <a:r>
                        <a:rPr lang="en-GB" sz="1500">
                          <a:effectLst/>
                        </a:rPr>
                        <a:t>Stash</a:t>
                      </a:r>
                    </a:p>
                  </a:txBody>
                  <a:tcPr marL="44584" marR="44584" marT="44584" marB="44584" anchor="ctr"/>
                </a:tc>
                <a:extLst>
                  <a:ext uri="{0D108BD9-81ED-4DB2-BD59-A6C34878D82A}">
                    <a16:rowId xmlns:a16="http://schemas.microsoft.com/office/drawing/2014/main" val="2752458754"/>
                  </a:ext>
                </a:extLst>
              </a:tr>
              <a:tr h="289388">
                <a:tc>
                  <a:txBody>
                    <a:bodyPr/>
                    <a:lstStyle/>
                    <a:p>
                      <a:pPr algn="l" fontAlgn="ctr"/>
                      <a:r>
                        <a:rPr lang="en-GB" sz="1500">
                          <a:effectLst/>
                        </a:rPr>
                        <a:t>Label</a:t>
                      </a:r>
                    </a:p>
                  </a:txBody>
                  <a:tcPr marL="44584" marR="44584" marT="44584" marB="44584" anchor="ctr"/>
                </a:tc>
                <a:tc>
                  <a:txBody>
                    <a:bodyPr/>
                    <a:lstStyle/>
                    <a:p>
                      <a:pPr algn="l" fontAlgn="ctr"/>
                      <a:r>
                        <a:rPr lang="en-GB" sz="1500" dirty="0">
                          <a:effectLst/>
                        </a:rPr>
                        <a:t>Tag</a:t>
                      </a:r>
                    </a:p>
                  </a:txBody>
                  <a:tcPr marL="44584" marR="44584" marT="44584" marB="44584" anchor="ctr"/>
                </a:tc>
                <a:extLst>
                  <a:ext uri="{0D108BD9-81ED-4DB2-BD59-A6C34878D82A}">
                    <a16:rowId xmlns:a16="http://schemas.microsoft.com/office/drawing/2014/main" val="665687054"/>
                  </a:ext>
                </a:extLst>
              </a:tr>
            </a:tbl>
          </a:graphicData>
        </a:graphic>
      </p:graphicFrame>
    </p:spTree>
    <p:extLst>
      <p:ext uri="{BB962C8B-B14F-4D97-AF65-F5344CB8AC3E}">
        <p14:creationId xmlns:p14="http://schemas.microsoft.com/office/powerpoint/2010/main" val="341392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5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97148" y="1760911"/>
            <a:ext cx="1834931" cy="304677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defTabSz="1218290" fontAlgn="base">
              <a:lnSpc>
                <a:spcPct val="90000"/>
              </a:lnSpc>
              <a:spcBef>
                <a:spcPct val="0"/>
              </a:spcBef>
              <a:spcAft>
                <a:spcPct val="0"/>
              </a:spcAft>
            </a:pPr>
            <a:r>
              <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Centralized Version Control</a:t>
            </a:r>
          </a:p>
          <a:p>
            <a:pPr defTabSz="1218290" fontAlgn="base">
              <a:lnSpc>
                <a:spcPct val="90000"/>
              </a:lnSpc>
              <a:spcBef>
                <a:spcPct val="0"/>
              </a:spcBef>
              <a:spcAft>
                <a:spcPct val="0"/>
              </a:spcAft>
            </a:pPr>
            <a:endPar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a:p>
            <a:pPr defTabSz="1218290" fontAlgn="base">
              <a:lnSpc>
                <a:spcPct val="90000"/>
              </a:lnSpc>
              <a:spcBef>
                <a:spcPct val="0"/>
              </a:spcBef>
              <a:spcAft>
                <a:spcPct val="0"/>
              </a:spcAft>
            </a:pPr>
            <a:r>
              <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(TFVC)</a:t>
            </a:r>
          </a:p>
        </p:txBody>
      </p:sp>
      <p:graphicFrame>
        <p:nvGraphicFramePr>
          <p:cNvPr id="19" name="Table 18"/>
          <p:cNvGraphicFramePr>
            <a:graphicFrameLocks noGrp="1"/>
          </p:cNvGraphicFramePr>
          <p:nvPr>
            <p:extLst/>
          </p:nvPr>
        </p:nvGraphicFramePr>
        <p:xfrm>
          <a:off x="4101780" y="1288905"/>
          <a:ext cx="3939219" cy="457150"/>
        </p:xfrm>
        <a:graphic>
          <a:graphicData uri="http://schemas.openxmlformats.org/drawingml/2006/table">
            <a:tbl>
              <a:tblPr firstRow="1" bandRow="1">
                <a:tableStyleId>{85BE263C-DBD7-4A20-BB59-AAB30ACAA65A}</a:tableStyleId>
              </a:tblPr>
              <a:tblGrid>
                <a:gridCol w="3939219">
                  <a:extLst>
                    <a:ext uri="{9D8B030D-6E8A-4147-A177-3AD203B41FA5}">
                      <a16:colId xmlns:a16="http://schemas.microsoft.com/office/drawing/2014/main" val="20000"/>
                    </a:ext>
                  </a:extLst>
                </a:gridCol>
              </a:tblGrid>
              <a:tr h="450559">
                <a:tc>
                  <a:txBody>
                    <a:bodyPr/>
                    <a:lstStyle/>
                    <a:p>
                      <a:pPr algn="ctr"/>
                      <a:r>
                        <a:rPr lang="en-US" sz="2200" b="0" dirty="0">
                          <a:latin typeface="Segoe UI Light" panose="020B0502040204020203" pitchFamily="34" charset="0"/>
                          <a:cs typeface="Segoe UI Light" panose="020B0502040204020203" pitchFamily="34" charset="0"/>
                        </a:rPr>
                        <a:t>Strengths</a:t>
                      </a:r>
                    </a:p>
                  </a:txBody>
                  <a:tcPr marL="121870" marR="121870" marT="60935" marB="60935">
                    <a:lnL>
                      <a:noFill/>
                    </a:lnL>
                    <a:lnR>
                      <a:noFill/>
                    </a:lnR>
                    <a:lnT w="25400" cmpd="sng">
                      <a:noFill/>
                    </a:lnT>
                    <a:lnB w="254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nvPr>
        </p:nvGraphicFramePr>
        <p:xfrm>
          <a:off x="8162114" y="1288905"/>
          <a:ext cx="3950580" cy="457150"/>
        </p:xfrm>
        <a:graphic>
          <a:graphicData uri="http://schemas.openxmlformats.org/drawingml/2006/table">
            <a:tbl>
              <a:tblPr firstRow="1" bandRow="1">
                <a:tableStyleId>{85BE263C-DBD7-4A20-BB59-AAB30ACAA65A}</a:tableStyleId>
              </a:tblPr>
              <a:tblGrid>
                <a:gridCol w="3950580">
                  <a:extLst>
                    <a:ext uri="{9D8B030D-6E8A-4147-A177-3AD203B41FA5}">
                      <a16:colId xmlns:a16="http://schemas.microsoft.com/office/drawing/2014/main" val="20000"/>
                    </a:ext>
                  </a:extLst>
                </a:gridCol>
              </a:tblGrid>
              <a:tr h="450559">
                <a:tc>
                  <a:txBody>
                    <a:bodyPr/>
                    <a:lstStyle/>
                    <a:p>
                      <a:pPr algn="ctr"/>
                      <a:r>
                        <a:rPr lang="en-US" sz="2200" b="0" dirty="0">
                          <a:latin typeface="Segoe UI Light" panose="020B0502040204020203" pitchFamily="34" charset="0"/>
                          <a:cs typeface="Segoe UI Light" panose="020B0502040204020203" pitchFamily="34" charset="0"/>
                        </a:rPr>
                        <a:t>Best</a:t>
                      </a:r>
                      <a:r>
                        <a:rPr lang="en-US" sz="2200" b="0" baseline="0" dirty="0">
                          <a:latin typeface="Segoe UI Light" panose="020B0502040204020203" pitchFamily="34" charset="0"/>
                          <a:cs typeface="Segoe UI Light" panose="020B0502040204020203" pitchFamily="34" charset="0"/>
                        </a:rPr>
                        <a:t> for</a:t>
                      </a:r>
                      <a:endParaRPr lang="en-US" sz="2200" b="0" dirty="0">
                        <a:latin typeface="Segoe UI Light" panose="020B0502040204020203" pitchFamily="34" charset="0"/>
                        <a:cs typeface="Segoe UI Light" panose="020B0502040204020203" pitchFamily="34" charset="0"/>
                      </a:endParaRPr>
                    </a:p>
                  </a:txBody>
                  <a:tcPr marL="121870" marR="121870" marT="60935" marB="60935">
                    <a:lnL>
                      <a:noFill/>
                    </a:lnL>
                    <a:lnR>
                      <a:noFill/>
                    </a:lnR>
                    <a:lnT w="25400" cmpd="sng">
                      <a:noFill/>
                    </a:lnT>
                    <a:lnB w="254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10000"/>
                  </a:ext>
                </a:extLst>
              </a:tr>
            </a:tbl>
          </a:graphicData>
        </a:graphic>
      </p:graphicFrame>
      <p:sp>
        <p:nvSpPr>
          <p:cNvPr id="3" name="Rectangle 2"/>
          <p:cNvSpPr/>
          <p:nvPr/>
        </p:nvSpPr>
        <p:spPr bwMode="white">
          <a:xfrm>
            <a:off x="2077554" y="1735768"/>
            <a:ext cx="10111996" cy="31937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398"/>
          </a:p>
        </p:txBody>
      </p:sp>
      <p:sp>
        <p:nvSpPr>
          <p:cNvPr id="2" name="Title 1"/>
          <p:cNvSpPr>
            <a:spLocks noGrp="1"/>
          </p:cNvSpPr>
          <p:nvPr>
            <p:ph type="title"/>
          </p:nvPr>
        </p:nvSpPr>
        <p:spPr>
          <a:xfrm>
            <a:off x="97148" y="229087"/>
            <a:ext cx="10134917" cy="1142838"/>
          </a:xfrm>
        </p:spPr>
        <p:txBody>
          <a:bodyPr>
            <a:normAutofit/>
          </a:bodyPr>
          <a:lstStyle/>
          <a:p>
            <a:r>
              <a:rPr lang="en-US" sz="4800" dirty="0"/>
              <a:t>Modern source-control approaches</a:t>
            </a:r>
          </a:p>
        </p:txBody>
      </p:sp>
      <p:sp>
        <p:nvSpPr>
          <p:cNvPr id="16" name="Rectangle 15"/>
          <p:cNvSpPr/>
          <p:nvPr/>
        </p:nvSpPr>
        <p:spPr bwMode="auto">
          <a:xfrm>
            <a:off x="2077551" y="1760910"/>
            <a:ext cx="1936490" cy="146245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defTabSz="1218290" fontAlgn="base">
              <a:lnSpc>
                <a:spcPct val="90000"/>
              </a:lnSpc>
              <a:spcBef>
                <a:spcPct val="0"/>
              </a:spcBef>
              <a:spcAft>
                <a:spcPct val="0"/>
              </a:spcAft>
            </a:pPr>
            <a:r>
              <a:rPr lang="en-GB" sz="2398" spc="-67" dirty="0">
                <a:solidFill>
                  <a:srgbClr val="FFFFFF"/>
                </a:solidFill>
                <a:latin typeface="Segoe UI" panose="020B0502040204020203" pitchFamily="34" charset="0"/>
                <a:cs typeface="Segoe UI" panose="020B0502040204020203" pitchFamily="34" charset="0"/>
              </a:rPr>
              <a:t>Server Workspaces</a:t>
            </a:r>
          </a:p>
        </p:txBody>
      </p:sp>
      <p:sp>
        <p:nvSpPr>
          <p:cNvPr id="17" name="Rectangle 16"/>
          <p:cNvSpPr/>
          <p:nvPr/>
        </p:nvSpPr>
        <p:spPr bwMode="auto">
          <a:xfrm>
            <a:off x="2077553" y="3345234"/>
            <a:ext cx="1936489" cy="146245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defTabSz="1218290" fontAlgn="base">
              <a:lnSpc>
                <a:spcPct val="90000"/>
              </a:lnSpc>
              <a:spcBef>
                <a:spcPct val="0"/>
              </a:spcBef>
              <a:spcAft>
                <a:spcPct val="0"/>
              </a:spcAft>
            </a:pPr>
            <a:r>
              <a:rPr lang="en-GB" sz="2398"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Local Workspaces</a:t>
            </a:r>
          </a:p>
        </p:txBody>
      </p:sp>
      <p:sp>
        <p:nvSpPr>
          <p:cNvPr id="18" name="Rectangle 17"/>
          <p:cNvSpPr/>
          <p:nvPr/>
        </p:nvSpPr>
        <p:spPr bwMode="auto">
          <a:xfrm>
            <a:off x="97148" y="4929557"/>
            <a:ext cx="3916894" cy="146245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defTabSz="1218290" fontAlgn="base">
              <a:lnSpc>
                <a:spcPct val="90000"/>
              </a:lnSpc>
              <a:spcBef>
                <a:spcPct val="0"/>
              </a:spcBef>
              <a:spcAft>
                <a:spcPct val="0"/>
              </a:spcAft>
            </a:pPr>
            <a:r>
              <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Distributed</a:t>
            </a:r>
          </a:p>
          <a:p>
            <a:pPr defTabSz="1218290" fontAlgn="base">
              <a:lnSpc>
                <a:spcPct val="90000"/>
              </a:lnSpc>
              <a:spcBef>
                <a:spcPct val="0"/>
              </a:spcBef>
              <a:spcAft>
                <a:spcPct val="0"/>
              </a:spcAft>
            </a:pPr>
            <a:r>
              <a:rPr lang="en-GB" sz="2666" spc="-67"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Version Control (Git)</a:t>
            </a:r>
          </a:p>
        </p:txBody>
      </p:sp>
      <p:sp>
        <p:nvSpPr>
          <p:cNvPr id="12" name="Rectangle 11"/>
          <p:cNvSpPr/>
          <p:nvPr/>
        </p:nvSpPr>
        <p:spPr bwMode="auto">
          <a:xfrm>
            <a:off x="4101780" y="1801810"/>
            <a:ext cx="3939219" cy="1421553"/>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t" anchorCtr="0" compatLnSpc="1">
            <a:prstTxWarp prst="textNoShape">
              <a:avLst/>
            </a:prstTxWarp>
          </a:bodyPr>
          <a:lstStyle/>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Scales to very large codebases</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Fine level permission control</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Allows usage monitoring</a:t>
            </a:r>
          </a:p>
        </p:txBody>
      </p:sp>
      <p:sp>
        <p:nvSpPr>
          <p:cNvPr id="24" name="Rectangle 23"/>
          <p:cNvSpPr/>
          <p:nvPr/>
        </p:nvSpPr>
        <p:spPr bwMode="auto">
          <a:xfrm>
            <a:off x="8173476" y="1801810"/>
            <a:ext cx="3939219" cy="1421553"/>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t" anchorCtr="0" compatLnSpc="1">
            <a:prstTxWarp prst="textNoShape">
              <a:avLst/>
            </a:prstTxWarp>
          </a:bodyPr>
          <a:lstStyle/>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Large integrated codebases</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Control and auditability over source code down to the file level</a:t>
            </a:r>
          </a:p>
        </p:txBody>
      </p:sp>
      <p:sp>
        <p:nvSpPr>
          <p:cNvPr id="25" name="Rectangle 24"/>
          <p:cNvSpPr/>
          <p:nvPr/>
        </p:nvSpPr>
        <p:spPr bwMode="auto">
          <a:xfrm>
            <a:off x="4101780" y="3345234"/>
            <a:ext cx="3939219" cy="1462451"/>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Offline editing support</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Easy to edit files outside Visual Studio or Eclipse</a:t>
            </a:r>
          </a:p>
        </p:txBody>
      </p:sp>
      <p:sp>
        <p:nvSpPr>
          <p:cNvPr id="26" name="Rectangle 25"/>
          <p:cNvSpPr/>
          <p:nvPr/>
        </p:nvSpPr>
        <p:spPr bwMode="auto">
          <a:xfrm>
            <a:off x="8173476" y="3345234"/>
            <a:ext cx="3939219" cy="1462451"/>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ctr" anchorCtr="0" compatLnSpc="1">
            <a:prstTxWarp prst="textNoShape">
              <a:avLst/>
            </a:prstTxWarp>
          </a:bodyPr>
          <a:lstStyle/>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Medium-sized integrated codebases</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A balance of fine-grained control with reduced friction</a:t>
            </a:r>
          </a:p>
        </p:txBody>
      </p:sp>
      <p:sp>
        <p:nvSpPr>
          <p:cNvPr id="27" name="Rectangle 26"/>
          <p:cNvSpPr/>
          <p:nvPr/>
        </p:nvSpPr>
        <p:spPr bwMode="auto">
          <a:xfrm>
            <a:off x="4101780" y="4931433"/>
            <a:ext cx="3939219" cy="1462451"/>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t" anchorCtr="0" compatLnSpc="1">
            <a:prstTxWarp prst="textNoShape">
              <a:avLst/>
            </a:prstTxWarp>
          </a:bodyPr>
          <a:lstStyle/>
          <a:p>
            <a:pPr marL="457010" indent="-457010" defTabSz="1218290" fontAlgn="base">
              <a:lnSpc>
                <a:spcPct val="90000"/>
              </a:lnSpc>
              <a:spcBef>
                <a:spcPts val="1600"/>
              </a:spcBef>
              <a:spcAft>
                <a:spcPts val="4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Full offline experience</a:t>
            </a:r>
          </a:p>
          <a:p>
            <a:pPr marL="457010" indent="-457010" defTabSz="1218290" fontAlgn="base">
              <a:lnSpc>
                <a:spcPct val="90000"/>
              </a:lnSpc>
              <a:spcBef>
                <a:spcPts val="400"/>
              </a:spcBef>
              <a:spcAft>
                <a:spcPts val="4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Complete repository with portable history</a:t>
            </a:r>
          </a:p>
          <a:p>
            <a:pPr marL="457010" indent="-457010" defTabSz="1218290" fontAlgn="base">
              <a:lnSpc>
                <a:spcPct val="90000"/>
              </a:lnSpc>
              <a:spcBef>
                <a:spcPts val="400"/>
              </a:spcBef>
              <a:spcAft>
                <a:spcPts val="4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Simplified branching model</a:t>
            </a:r>
          </a:p>
        </p:txBody>
      </p:sp>
      <p:sp>
        <p:nvSpPr>
          <p:cNvPr id="28" name="Rectangle 27"/>
          <p:cNvSpPr/>
          <p:nvPr/>
        </p:nvSpPr>
        <p:spPr bwMode="auto">
          <a:xfrm>
            <a:off x="8173476" y="4931433"/>
            <a:ext cx="3939219" cy="1462451"/>
          </a:xfrm>
          <a:prstGeom prst="rect">
            <a:avLst/>
          </a:prstGeom>
          <a:solidFill>
            <a:schemeClr val="accent2">
              <a:lumMod val="20000"/>
              <a:lumOff val="8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5" tIns="60933" rIns="121865" bIns="60933" numCol="1" rtlCol="0" anchor="t" anchorCtr="0" compatLnSpc="1">
            <a:prstTxWarp prst="textNoShape">
              <a:avLst/>
            </a:prstTxWarp>
          </a:bodyPr>
          <a:lstStyle/>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Modular codebases</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Integrating with open source</a:t>
            </a:r>
          </a:p>
          <a:p>
            <a:pPr marL="457010" indent="-457010" defTabSz="1218290" fontAlgn="base">
              <a:lnSpc>
                <a:spcPct val="90000"/>
              </a:lnSpc>
              <a:spcBef>
                <a:spcPts val="800"/>
              </a:spcBef>
              <a:spcAft>
                <a:spcPts val="800"/>
              </a:spcAft>
              <a:buFont typeface="Arial" panose="020B0604020202020204" pitchFamily="34" charset="0"/>
              <a:buChar char="•"/>
            </a:pPr>
            <a:r>
              <a:rPr lang="en-GB" sz="1866" spc="-67" dirty="0">
                <a:solidFill>
                  <a:schemeClr val="tx1"/>
                </a:solidFill>
                <a:latin typeface="Segoe UI" panose="020B0502040204020203" pitchFamily="34" charset="0"/>
                <a:cs typeface="Segoe UI" panose="020B0502040204020203" pitchFamily="34" charset="0"/>
              </a:rPr>
              <a:t>Highly distributed teams</a:t>
            </a:r>
          </a:p>
        </p:txBody>
      </p:sp>
    </p:spTree>
    <p:extLst>
      <p:ext uri="{BB962C8B-B14F-4D97-AF65-F5344CB8AC3E}">
        <p14:creationId xmlns:p14="http://schemas.microsoft.com/office/powerpoint/2010/main" val="192710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2" grpId="0" animBg="1"/>
      <p:bldP spid="24" grpId="0" animBg="1"/>
      <p:bldP spid="25" grpId="0" animBg="1"/>
      <p:bldP spid="26" grpId="0" animBg="1"/>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TFVC to Git Terminology Cheat Sheet</a:t>
            </a:r>
          </a:p>
        </p:txBody>
      </p:sp>
      <p:graphicFrame>
        <p:nvGraphicFramePr>
          <p:cNvPr id="6" name="Table 5"/>
          <p:cNvGraphicFramePr>
            <a:graphicFrameLocks noGrp="1"/>
          </p:cNvGraphicFramePr>
          <p:nvPr>
            <p:extLst>
              <p:ext uri="{D42A27DB-BD31-4B8C-83A1-F6EECF244321}">
                <p14:modId xmlns:p14="http://schemas.microsoft.com/office/powerpoint/2010/main" val="1002203596"/>
              </p:ext>
            </p:extLst>
          </p:nvPr>
        </p:nvGraphicFramePr>
        <p:xfrm>
          <a:off x="1990462" y="1796370"/>
          <a:ext cx="8295274" cy="4378644"/>
        </p:xfrm>
        <a:graphic>
          <a:graphicData uri="http://schemas.openxmlformats.org/drawingml/2006/table">
            <a:tbl>
              <a:tblPr firstRow="1" bandRow="1">
                <a:tableStyleId>{9DCAF9ED-07DC-4A11-8D7F-57B35C25682E}</a:tableStyleId>
              </a:tblPr>
              <a:tblGrid>
                <a:gridCol w="4147637">
                  <a:extLst>
                    <a:ext uri="{9D8B030D-6E8A-4147-A177-3AD203B41FA5}">
                      <a16:colId xmlns:a16="http://schemas.microsoft.com/office/drawing/2014/main" val="962775348"/>
                    </a:ext>
                  </a:extLst>
                </a:gridCol>
                <a:gridCol w="4147637">
                  <a:extLst>
                    <a:ext uri="{9D8B030D-6E8A-4147-A177-3AD203B41FA5}">
                      <a16:colId xmlns:a16="http://schemas.microsoft.com/office/drawing/2014/main" val="3095566776"/>
                    </a:ext>
                  </a:extLst>
                </a:gridCol>
              </a:tblGrid>
              <a:tr h="538567">
                <a:tc>
                  <a:txBody>
                    <a:bodyPr/>
                    <a:lstStyle/>
                    <a:p>
                      <a:pPr algn="l" fontAlgn="ctr"/>
                      <a:r>
                        <a:rPr lang="en-GB" sz="1500" dirty="0">
                          <a:effectLst/>
                        </a:rPr>
                        <a:t>TFS Version Control</a:t>
                      </a:r>
                    </a:p>
                  </a:txBody>
                  <a:tcPr marL="44584" marR="44584" marT="44584" marB="44584" anchor="ctr"/>
                </a:tc>
                <a:tc>
                  <a:txBody>
                    <a:bodyPr/>
                    <a:lstStyle/>
                    <a:p>
                      <a:pPr algn="l" fontAlgn="ctr"/>
                      <a:r>
                        <a:rPr lang="en-GB" sz="1500">
                          <a:effectLst/>
                        </a:rPr>
                        <a:t>Git</a:t>
                      </a:r>
                    </a:p>
                  </a:txBody>
                  <a:tcPr marL="44584" marR="44584" marT="44584" marB="44584" anchor="ctr"/>
                </a:tc>
                <a:extLst>
                  <a:ext uri="{0D108BD9-81ED-4DB2-BD59-A6C34878D82A}">
                    <a16:rowId xmlns:a16="http://schemas.microsoft.com/office/drawing/2014/main" val="2147072345"/>
                  </a:ext>
                </a:extLst>
              </a:tr>
              <a:tr h="538567">
                <a:tc>
                  <a:txBody>
                    <a:bodyPr/>
                    <a:lstStyle/>
                    <a:p>
                      <a:pPr algn="l" fontAlgn="ctr"/>
                      <a:r>
                        <a:rPr lang="en-GB" sz="1500">
                          <a:effectLst/>
                        </a:rPr>
                        <a:t>Workspace</a:t>
                      </a:r>
                    </a:p>
                  </a:txBody>
                  <a:tcPr marL="44584" marR="44584" marT="44584" marB="44584" anchor="ctr"/>
                </a:tc>
                <a:tc>
                  <a:txBody>
                    <a:bodyPr/>
                    <a:lstStyle/>
                    <a:p>
                      <a:pPr algn="l" fontAlgn="ctr"/>
                      <a:r>
                        <a:rPr lang="en-GB" sz="1500">
                          <a:effectLst/>
                        </a:rPr>
                        <a:t>Repository (aka. “Repo”)</a:t>
                      </a:r>
                    </a:p>
                  </a:txBody>
                  <a:tcPr marL="44584" marR="44584" marT="44584" marB="44584" anchor="ctr"/>
                </a:tc>
                <a:extLst>
                  <a:ext uri="{0D108BD9-81ED-4DB2-BD59-A6C34878D82A}">
                    <a16:rowId xmlns:a16="http://schemas.microsoft.com/office/drawing/2014/main" val="134318492"/>
                  </a:ext>
                </a:extLst>
              </a:tr>
              <a:tr h="538567">
                <a:tc>
                  <a:txBody>
                    <a:bodyPr/>
                    <a:lstStyle/>
                    <a:p>
                      <a:pPr algn="l" fontAlgn="ctr"/>
                      <a:r>
                        <a:rPr lang="en-GB" sz="1500">
                          <a:effectLst/>
                        </a:rPr>
                        <a:t>Get Latest  (First time)</a:t>
                      </a:r>
                    </a:p>
                  </a:txBody>
                  <a:tcPr marL="44584" marR="44584" marT="44584" marB="44584" anchor="ctr"/>
                </a:tc>
                <a:tc>
                  <a:txBody>
                    <a:bodyPr/>
                    <a:lstStyle/>
                    <a:p>
                      <a:pPr algn="l" fontAlgn="ctr"/>
                      <a:r>
                        <a:rPr lang="en-GB" sz="1500" dirty="0">
                          <a:effectLst/>
                        </a:rPr>
                        <a:t>Clone</a:t>
                      </a:r>
                    </a:p>
                  </a:txBody>
                  <a:tcPr marL="44584" marR="44584" marT="44584" marB="44584" anchor="ctr"/>
                </a:tc>
                <a:extLst>
                  <a:ext uri="{0D108BD9-81ED-4DB2-BD59-A6C34878D82A}">
                    <a16:rowId xmlns:a16="http://schemas.microsoft.com/office/drawing/2014/main" val="267809763"/>
                  </a:ext>
                </a:extLst>
              </a:tr>
              <a:tr h="538567">
                <a:tc>
                  <a:txBody>
                    <a:bodyPr/>
                    <a:lstStyle/>
                    <a:p>
                      <a:pPr algn="l" fontAlgn="ctr"/>
                      <a:r>
                        <a:rPr lang="en-US" sz="1500">
                          <a:effectLst/>
                        </a:rPr>
                        <a:t>Get Latest (After first time)</a:t>
                      </a:r>
                    </a:p>
                  </a:txBody>
                  <a:tcPr marL="44584" marR="44584" marT="44584" marB="44584" anchor="ctr"/>
                </a:tc>
                <a:tc>
                  <a:txBody>
                    <a:bodyPr/>
                    <a:lstStyle/>
                    <a:p>
                      <a:pPr algn="l" fontAlgn="ctr"/>
                      <a:r>
                        <a:rPr lang="en-GB" sz="1500">
                          <a:effectLst/>
                        </a:rPr>
                        <a:t>Pull</a:t>
                      </a:r>
                    </a:p>
                  </a:txBody>
                  <a:tcPr marL="44584" marR="44584" marT="44584" marB="44584" anchor="ctr"/>
                </a:tc>
                <a:extLst>
                  <a:ext uri="{0D108BD9-81ED-4DB2-BD59-A6C34878D82A}">
                    <a16:rowId xmlns:a16="http://schemas.microsoft.com/office/drawing/2014/main" val="2321110044"/>
                  </a:ext>
                </a:extLst>
              </a:tr>
              <a:tr h="313867">
                <a:tc>
                  <a:txBody>
                    <a:bodyPr/>
                    <a:lstStyle/>
                    <a:p>
                      <a:pPr algn="l" fontAlgn="ctr"/>
                      <a:r>
                        <a:rPr lang="en-GB" sz="1500" dirty="0">
                          <a:effectLst/>
                        </a:rPr>
                        <a:t>Check in</a:t>
                      </a:r>
                    </a:p>
                  </a:txBody>
                  <a:tcPr marL="44584" marR="44584" marT="44584" marB="44584" anchor="ctr"/>
                </a:tc>
                <a:tc>
                  <a:txBody>
                    <a:bodyPr/>
                    <a:lstStyle/>
                    <a:p>
                      <a:pPr algn="l" fontAlgn="ctr"/>
                      <a:r>
                        <a:rPr lang="en-GB" sz="1500">
                          <a:effectLst/>
                        </a:rPr>
                        <a:t>Commit + Push</a:t>
                      </a:r>
                    </a:p>
                  </a:txBody>
                  <a:tcPr marL="44584" marR="44584" marT="44584" marB="44584" anchor="ctr"/>
                </a:tc>
                <a:extLst>
                  <a:ext uri="{0D108BD9-81ED-4DB2-BD59-A6C34878D82A}">
                    <a16:rowId xmlns:a16="http://schemas.microsoft.com/office/drawing/2014/main" val="2599895105"/>
                  </a:ext>
                </a:extLst>
              </a:tr>
              <a:tr h="313867">
                <a:tc>
                  <a:txBody>
                    <a:bodyPr/>
                    <a:lstStyle/>
                    <a:p>
                      <a:pPr algn="l" fontAlgn="ctr"/>
                      <a:r>
                        <a:rPr lang="en-GB" sz="1500">
                          <a:effectLst/>
                        </a:rPr>
                        <a:t>Check out</a:t>
                      </a:r>
                    </a:p>
                  </a:txBody>
                  <a:tcPr marL="44584" marR="44584" marT="44584" marB="44584" anchor="ctr"/>
                </a:tc>
                <a:tc>
                  <a:txBody>
                    <a:bodyPr/>
                    <a:lstStyle/>
                    <a:p>
                      <a:pPr algn="l" fontAlgn="ctr"/>
                      <a:r>
                        <a:rPr lang="en-GB" sz="1500">
                          <a:effectLst/>
                        </a:rPr>
                        <a:t>(just start typing)</a:t>
                      </a:r>
                    </a:p>
                  </a:txBody>
                  <a:tcPr marL="44584" marR="44584" marT="44584" marB="44584" anchor="ctr"/>
                </a:tc>
                <a:extLst>
                  <a:ext uri="{0D108BD9-81ED-4DB2-BD59-A6C34878D82A}">
                    <a16:rowId xmlns:a16="http://schemas.microsoft.com/office/drawing/2014/main" val="766415280"/>
                  </a:ext>
                </a:extLst>
              </a:tr>
              <a:tr h="313867">
                <a:tc>
                  <a:txBody>
                    <a:bodyPr/>
                    <a:lstStyle/>
                    <a:p>
                      <a:pPr algn="l" fontAlgn="ctr"/>
                      <a:r>
                        <a:rPr lang="en-GB" sz="1500" dirty="0">
                          <a:effectLst/>
                        </a:rPr>
                        <a:t>Branch (are a set of folders)</a:t>
                      </a:r>
                    </a:p>
                  </a:txBody>
                  <a:tcPr marL="44584" marR="44584" marT="44584" marB="44584" anchor="ctr"/>
                </a:tc>
                <a:tc>
                  <a:txBody>
                    <a:bodyPr/>
                    <a:lstStyle/>
                    <a:p>
                      <a:pPr algn="l" fontAlgn="ctr"/>
                      <a:r>
                        <a:rPr lang="en-GB" sz="1500" dirty="0">
                          <a:effectLst/>
                        </a:rPr>
                        <a:t>Branch (are all in a single folder)</a:t>
                      </a:r>
                    </a:p>
                  </a:txBody>
                  <a:tcPr marL="44584" marR="44584" marT="44584" marB="44584" anchor="ctr"/>
                </a:tc>
                <a:extLst>
                  <a:ext uri="{0D108BD9-81ED-4DB2-BD59-A6C34878D82A}">
                    <a16:rowId xmlns:a16="http://schemas.microsoft.com/office/drawing/2014/main" val="1598461760"/>
                  </a:ext>
                </a:extLst>
              </a:tr>
              <a:tr h="313867">
                <a:tc>
                  <a:txBody>
                    <a:bodyPr/>
                    <a:lstStyle/>
                    <a:p>
                      <a:pPr algn="l" fontAlgn="ctr"/>
                      <a:r>
                        <a:rPr lang="en-GB" sz="1500">
                          <a:effectLst/>
                        </a:rPr>
                        <a:t>Merge</a:t>
                      </a:r>
                    </a:p>
                  </a:txBody>
                  <a:tcPr marL="44584" marR="44584" marT="44584" marB="44584" anchor="ctr"/>
                </a:tc>
                <a:tc>
                  <a:txBody>
                    <a:bodyPr/>
                    <a:lstStyle/>
                    <a:p>
                      <a:pPr algn="l" fontAlgn="ctr"/>
                      <a:r>
                        <a:rPr lang="en-GB" sz="1500">
                          <a:effectLst/>
                        </a:rPr>
                        <a:t>Merge</a:t>
                      </a:r>
                    </a:p>
                  </a:txBody>
                  <a:tcPr marL="44584" marR="44584" marT="44584" marB="44584" anchor="ctr"/>
                </a:tc>
                <a:extLst>
                  <a:ext uri="{0D108BD9-81ED-4DB2-BD59-A6C34878D82A}">
                    <a16:rowId xmlns:a16="http://schemas.microsoft.com/office/drawing/2014/main" val="3940828322"/>
                  </a:ext>
                </a:extLst>
              </a:tr>
              <a:tr h="313867">
                <a:tc>
                  <a:txBody>
                    <a:bodyPr/>
                    <a:lstStyle/>
                    <a:p>
                      <a:pPr algn="l" fontAlgn="ctr"/>
                      <a:r>
                        <a:rPr lang="en-GB" sz="1500">
                          <a:effectLst/>
                        </a:rPr>
                        <a:t>Code Review</a:t>
                      </a:r>
                    </a:p>
                  </a:txBody>
                  <a:tcPr marL="44584" marR="44584" marT="44584" marB="44584" anchor="ctr"/>
                </a:tc>
                <a:tc>
                  <a:txBody>
                    <a:bodyPr/>
                    <a:lstStyle/>
                    <a:p>
                      <a:pPr algn="l" fontAlgn="ctr"/>
                      <a:r>
                        <a:rPr lang="en-GB" sz="1500">
                          <a:effectLst/>
                        </a:rPr>
                        <a:t>“pull request”</a:t>
                      </a:r>
                    </a:p>
                  </a:txBody>
                  <a:tcPr marL="44584" marR="44584" marT="44584" marB="44584" anchor="ctr"/>
                </a:tc>
                <a:extLst>
                  <a:ext uri="{0D108BD9-81ED-4DB2-BD59-A6C34878D82A}">
                    <a16:rowId xmlns:a16="http://schemas.microsoft.com/office/drawing/2014/main" val="897224567"/>
                  </a:ext>
                </a:extLst>
              </a:tr>
              <a:tr h="313867">
                <a:tc>
                  <a:txBody>
                    <a:bodyPr/>
                    <a:lstStyle/>
                    <a:p>
                      <a:pPr algn="l" fontAlgn="ctr"/>
                      <a:r>
                        <a:rPr lang="en-GB" sz="1500">
                          <a:effectLst/>
                        </a:rPr>
                        <a:t>Shelveset</a:t>
                      </a:r>
                    </a:p>
                  </a:txBody>
                  <a:tcPr marL="44584" marR="44584" marT="44584" marB="44584" anchor="ctr"/>
                </a:tc>
                <a:tc>
                  <a:txBody>
                    <a:bodyPr/>
                    <a:lstStyle/>
                    <a:p>
                      <a:pPr algn="l" fontAlgn="ctr"/>
                      <a:r>
                        <a:rPr lang="en-GB" sz="1500">
                          <a:effectLst/>
                        </a:rPr>
                        <a:t>Stash</a:t>
                      </a:r>
                    </a:p>
                  </a:txBody>
                  <a:tcPr marL="44584" marR="44584" marT="44584" marB="44584" anchor="ctr"/>
                </a:tc>
                <a:extLst>
                  <a:ext uri="{0D108BD9-81ED-4DB2-BD59-A6C34878D82A}">
                    <a16:rowId xmlns:a16="http://schemas.microsoft.com/office/drawing/2014/main" val="2752458754"/>
                  </a:ext>
                </a:extLst>
              </a:tr>
              <a:tr h="313867">
                <a:tc>
                  <a:txBody>
                    <a:bodyPr/>
                    <a:lstStyle/>
                    <a:p>
                      <a:pPr algn="l" fontAlgn="ctr"/>
                      <a:r>
                        <a:rPr lang="en-GB" sz="1500">
                          <a:effectLst/>
                        </a:rPr>
                        <a:t>Label</a:t>
                      </a:r>
                    </a:p>
                  </a:txBody>
                  <a:tcPr marL="44584" marR="44584" marT="44584" marB="44584" anchor="ctr"/>
                </a:tc>
                <a:tc>
                  <a:txBody>
                    <a:bodyPr/>
                    <a:lstStyle/>
                    <a:p>
                      <a:pPr algn="l" fontAlgn="ctr"/>
                      <a:r>
                        <a:rPr lang="en-GB" sz="1500" dirty="0">
                          <a:effectLst/>
                        </a:rPr>
                        <a:t>Tag</a:t>
                      </a:r>
                    </a:p>
                  </a:txBody>
                  <a:tcPr marL="44584" marR="44584" marT="44584" marB="44584" anchor="ctr"/>
                </a:tc>
                <a:extLst>
                  <a:ext uri="{0D108BD9-81ED-4DB2-BD59-A6C34878D82A}">
                    <a16:rowId xmlns:a16="http://schemas.microsoft.com/office/drawing/2014/main" val="665687054"/>
                  </a:ext>
                </a:extLst>
              </a:tr>
            </a:tbl>
          </a:graphicData>
        </a:graphic>
      </p:graphicFrame>
    </p:spTree>
    <p:extLst>
      <p:ext uri="{BB962C8B-B14F-4D97-AF65-F5344CB8AC3E}">
        <p14:creationId xmlns:p14="http://schemas.microsoft.com/office/powerpoint/2010/main" val="157926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There are many GIT Clients</a:t>
            </a:r>
          </a:p>
        </p:txBody>
      </p:sp>
      <p:pic>
        <p:nvPicPr>
          <p:cNvPr id="3" name="Picture 2"/>
          <p:cNvPicPr>
            <a:picLocks noChangeAspect="1"/>
          </p:cNvPicPr>
          <p:nvPr/>
        </p:nvPicPr>
        <p:blipFill>
          <a:blip r:embed="rId3"/>
          <a:stretch>
            <a:fillRect/>
          </a:stretch>
        </p:blipFill>
        <p:spPr>
          <a:xfrm>
            <a:off x="442061" y="1440784"/>
            <a:ext cx="6199584" cy="3618693"/>
          </a:xfrm>
          <a:prstGeom prst="rect">
            <a:avLst/>
          </a:prstGeom>
        </p:spPr>
      </p:pic>
      <p:pic>
        <p:nvPicPr>
          <p:cNvPr id="4" name="Picture 3"/>
          <p:cNvPicPr>
            <a:picLocks noChangeAspect="1"/>
          </p:cNvPicPr>
          <p:nvPr/>
        </p:nvPicPr>
        <p:blipFill>
          <a:blip r:embed="rId4"/>
          <a:stretch>
            <a:fillRect/>
          </a:stretch>
        </p:blipFill>
        <p:spPr>
          <a:xfrm>
            <a:off x="1505521" y="1862114"/>
            <a:ext cx="5863905" cy="3445605"/>
          </a:xfrm>
          <a:prstGeom prst="rect">
            <a:avLst/>
          </a:prstGeom>
        </p:spPr>
      </p:pic>
      <p:pic>
        <p:nvPicPr>
          <p:cNvPr id="5" name="Picture 4"/>
          <p:cNvPicPr>
            <a:picLocks noChangeAspect="1"/>
          </p:cNvPicPr>
          <p:nvPr/>
        </p:nvPicPr>
        <p:blipFill>
          <a:blip r:embed="rId5"/>
          <a:stretch>
            <a:fillRect/>
          </a:stretch>
        </p:blipFill>
        <p:spPr>
          <a:xfrm>
            <a:off x="3541853" y="2218585"/>
            <a:ext cx="5303321" cy="3580635"/>
          </a:xfrm>
          <a:prstGeom prst="rect">
            <a:avLst/>
          </a:prstGeom>
        </p:spPr>
      </p:pic>
      <p:pic>
        <p:nvPicPr>
          <p:cNvPr id="6" name="Picture 5"/>
          <p:cNvPicPr>
            <a:picLocks noChangeAspect="1"/>
          </p:cNvPicPr>
          <p:nvPr/>
        </p:nvPicPr>
        <p:blipFill>
          <a:blip r:embed="rId6"/>
          <a:stretch>
            <a:fillRect/>
          </a:stretch>
        </p:blipFill>
        <p:spPr>
          <a:xfrm>
            <a:off x="5721015" y="2549071"/>
            <a:ext cx="6036567" cy="3874298"/>
          </a:xfrm>
          <a:prstGeom prst="rect">
            <a:avLst/>
          </a:prstGeom>
        </p:spPr>
      </p:pic>
    </p:spTree>
    <p:extLst>
      <p:ext uri="{BB962C8B-B14F-4D97-AF65-F5344CB8AC3E}">
        <p14:creationId xmlns:p14="http://schemas.microsoft.com/office/powerpoint/2010/main" val="277656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9" presetClass="emph" presetSubtype="0" nodeType="withEffect">
                                  <p:stCondLst>
                                    <p:cond delay="0"/>
                                  </p:stCondLst>
                                  <p:childTnLst>
                                    <p:set>
                                      <p:cBhvr>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9" presetClass="emph" presetSubtype="0" nodeType="withEffect">
                                  <p:stCondLst>
                                    <p:cond delay="0"/>
                                  </p:stCondLst>
                                  <p:childTnLst>
                                    <p:set>
                                      <p:cBhvr>
                                        <p:cTn id="17" dur="indefinite"/>
                                        <p:tgtEl>
                                          <p:spTgt spid="4"/>
                                        </p:tgtEl>
                                        <p:attrNameLst>
                                          <p:attrName>style.opacity</p:attrName>
                                        </p:attrNameLst>
                                      </p:cBhvr>
                                      <p:to>
                                        <p:strVal val="0.5"/>
                                      </p:to>
                                    </p:set>
                                    <p:animEffect filter="image" prLst="opacity: 0.5">
                                      <p:cBhvr rctx="IE">
                                        <p:cTn id="18" dur="indefinite"/>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9" presetClass="emph" presetSubtype="0" nodeType="withEffect">
                                  <p:stCondLst>
                                    <p:cond delay="0"/>
                                  </p:stCondLst>
                                  <p:childTnLst>
                                    <p:set>
                                      <p:cBhvr>
                                        <p:cTn id="25" dur="indefinite"/>
                                        <p:tgtEl>
                                          <p:spTgt spid="5"/>
                                        </p:tgtEl>
                                        <p:attrNameLst>
                                          <p:attrName>style.opacity</p:attrName>
                                        </p:attrNameLst>
                                      </p:cBhvr>
                                      <p:to>
                                        <p:strVal val="0.5"/>
                                      </p:to>
                                    </p:set>
                                    <p:animEffect filter="image" prLst="opacity: 0.5">
                                      <p:cBhvr rctx="IE">
                                        <p:cTn id="26"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4267" cy="1325563"/>
          </a:xfrm>
        </p:spPr>
        <p:txBody>
          <a:bodyPr/>
          <a:lstStyle/>
          <a:p>
            <a:r>
              <a:rPr lang="en-GB" dirty="0"/>
              <a:t>Controlling which files to source control</a:t>
            </a:r>
          </a:p>
        </p:txBody>
      </p:sp>
      <p:pic>
        <p:nvPicPr>
          <p:cNvPr id="4" name="Picture 3"/>
          <p:cNvPicPr>
            <a:picLocks noChangeAspect="1"/>
          </p:cNvPicPr>
          <p:nvPr/>
        </p:nvPicPr>
        <p:blipFill>
          <a:blip r:embed="rId3"/>
          <a:stretch>
            <a:fillRect/>
          </a:stretch>
        </p:blipFill>
        <p:spPr>
          <a:xfrm>
            <a:off x="2109258" y="1432043"/>
            <a:ext cx="7085542" cy="5026436"/>
          </a:xfrm>
          <a:prstGeom prst="rect">
            <a:avLst/>
          </a:prstGeom>
        </p:spPr>
      </p:pic>
    </p:spTree>
    <p:extLst>
      <p:ext uri="{BB962C8B-B14F-4D97-AF65-F5344CB8AC3E}">
        <p14:creationId xmlns:p14="http://schemas.microsoft.com/office/powerpoint/2010/main" val="25221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10208" cy="1325563"/>
          </a:xfrm>
        </p:spPr>
        <p:txBody>
          <a:bodyPr/>
          <a:lstStyle/>
          <a:p>
            <a:r>
              <a:rPr lang="en-GB" dirty="0"/>
              <a:t>Connecting to a Git Repo in Visual Studio</a:t>
            </a:r>
          </a:p>
        </p:txBody>
      </p:sp>
      <p:sp>
        <p:nvSpPr>
          <p:cNvPr id="3" name="Content Placeholder 2"/>
          <p:cNvSpPr>
            <a:spLocks noGrp="1"/>
          </p:cNvSpPr>
          <p:nvPr>
            <p:ph idx="1"/>
          </p:nvPr>
        </p:nvSpPr>
        <p:spPr>
          <a:xfrm>
            <a:off x="838200" y="1825625"/>
            <a:ext cx="5782733" cy="4351338"/>
          </a:xfrm>
        </p:spPr>
        <p:txBody>
          <a:bodyPr>
            <a:normAutofit/>
          </a:bodyPr>
          <a:lstStyle/>
          <a:p>
            <a:r>
              <a:rPr lang="en-GB" dirty="0"/>
              <a:t>Connecting to VSTS via Team Explorer (just like TFVC)</a:t>
            </a:r>
          </a:p>
          <a:p>
            <a:r>
              <a:rPr lang="en-GB" dirty="0"/>
              <a:t>Clone a repository to make a local copy</a:t>
            </a:r>
          </a:p>
        </p:txBody>
      </p:sp>
      <p:pic>
        <p:nvPicPr>
          <p:cNvPr id="4" name="Picture 3"/>
          <p:cNvPicPr>
            <a:picLocks noChangeAspect="1"/>
          </p:cNvPicPr>
          <p:nvPr/>
        </p:nvPicPr>
        <p:blipFill>
          <a:blip r:embed="rId3"/>
          <a:stretch>
            <a:fillRect/>
          </a:stretch>
        </p:blipFill>
        <p:spPr>
          <a:xfrm>
            <a:off x="6826779" y="1690688"/>
            <a:ext cx="4448175" cy="4029075"/>
          </a:xfrm>
          <a:prstGeom prst="rect">
            <a:avLst/>
          </a:prstGeom>
        </p:spPr>
      </p:pic>
    </p:spTree>
    <p:extLst>
      <p:ext uri="{BB962C8B-B14F-4D97-AF65-F5344CB8AC3E}">
        <p14:creationId xmlns:p14="http://schemas.microsoft.com/office/powerpoint/2010/main" val="43229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Day to Day Operations</a:t>
            </a:r>
          </a:p>
        </p:txBody>
      </p:sp>
      <p:sp>
        <p:nvSpPr>
          <p:cNvPr id="3" name="Content Placeholder 2"/>
          <p:cNvSpPr>
            <a:spLocks noGrp="1"/>
          </p:cNvSpPr>
          <p:nvPr>
            <p:ph idx="1"/>
          </p:nvPr>
        </p:nvSpPr>
        <p:spPr>
          <a:xfrm>
            <a:off x="838200" y="1825625"/>
            <a:ext cx="6022076" cy="4351338"/>
          </a:xfrm>
        </p:spPr>
        <p:txBody>
          <a:bodyPr>
            <a:normAutofit fontScale="92500" lnSpcReduction="10000"/>
          </a:bodyPr>
          <a:lstStyle/>
          <a:p>
            <a:r>
              <a:rPr lang="en-GB" dirty="0"/>
              <a:t>Adding code (staging files)</a:t>
            </a:r>
          </a:p>
          <a:p>
            <a:r>
              <a:rPr lang="en-GB" dirty="0"/>
              <a:t>Commit to the local repo</a:t>
            </a:r>
          </a:p>
          <a:p>
            <a:r>
              <a:rPr lang="en-GB" dirty="0"/>
              <a:t>Sync to a remote repo</a:t>
            </a:r>
          </a:p>
          <a:p>
            <a:pPr lvl="1"/>
            <a:r>
              <a:rPr lang="en-GB" dirty="0"/>
              <a:t>Fetch – a get from remote repo</a:t>
            </a:r>
          </a:p>
          <a:p>
            <a:pPr lvl="1"/>
            <a:r>
              <a:rPr lang="en-GB" dirty="0"/>
              <a:t>Pull – a ‘fetch’ followed by a ‘merge’</a:t>
            </a:r>
          </a:p>
          <a:p>
            <a:pPr lvl="1"/>
            <a:r>
              <a:rPr lang="en-GB" dirty="0"/>
              <a:t>Push – a push to a remote repo</a:t>
            </a:r>
          </a:p>
          <a:p>
            <a:r>
              <a:rPr lang="en-GB" dirty="0"/>
              <a:t>View History</a:t>
            </a:r>
          </a:p>
          <a:p>
            <a:pPr lvl="1"/>
            <a:r>
              <a:rPr lang="en-US" dirty="0"/>
              <a:t>Reset to bring a branch in your local repository back to the contents of a previous commit	</a:t>
            </a:r>
          </a:p>
          <a:p>
            <a:pPr lvl="1"/>
            <a:r>
              <a:rPr lang="en-US" dirty="0"/>
              <a:t>Revert to undo the changes made in your commits pushed to shared branches</a:t>
            </a:r>
            <a:endParaRPr lang="en-GB" dirty="0"/>
          </a:p>
        </p:txBody>
      </p:sp>
      <p:pic>
        <p:nvPicPr>
          <p:cNvPr id="4" name="Picture 3"/>
          <p:cNvPicPr>
            <a:picLocks noChangeAspect="1"/>
          </p:cNvPicPr>
          <p:nvPr/>
        </p:nvPicPr>
        <p:blipFill>
          <a:blip r:embed="rId3"/>
          <a:stretch>
            <a:fillRect/>
          </a:stretch>
        </p:blipFill>
        <p:spPr>
          <a:xfrm>
            <a:off x="7273026" y="1388533"/>
            <a:ext cx="3668024" cy="4984750"/>
          </a:xfrm>
          <a:prstGeom prst="rect">
            <a:avLst/>
          </a:prstGeom>
        </p:spPr>
      </p:pic>
    </p:spTree>
    <p:extLst>
      <p:ext uri="{BB962C8B-B14F-4D97-AF65-F5344CB8AC3E}">
        <p14:creationId xmlns:p14="http://schemas.microsoft.com/office/powerpoint/2010/main" val="2988653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Demo</a:t>
            </a:r>
          </a:p>
        </p:txBody>
      </p:sp>
      <p:sp>
        <p:nvSpPr>
          <p:cNvPr id="5" name="Text Placeholder 4"/>
          <p:cNvSpPr>
            <a:spLocks noGrp="1"/>
          </p:cNvSpPr>
          <p:nvPr>
            <p:ph type="body" idx="1"/>
          </p:nvPr>
        </p:nvSpPr>
        <p:spPr/>
        <p:txBody>
          <a:bodyPr/>
          <a:lstStyle/>
          <a:p>
            <a:r>
              <a:rPr lang="en-GB" dirty="0"/>
              <a:t>Basic Operations</a:t>
            </a:r>
          </a:p>
        </p:txBody>
      </p:sp>
    </p:spTree>
    <p:extLst>
      <p:ext uri="{BB962C8B-B14F-4D97-AF65-F5344CB8AC3E}">
        <p14:creationId xmlns:p14="http://schemas.microsoft.com/office/powerpoint/2010/main" val="4058799019"/>
      </p:ext>
    </p:extLst>
  </p:cSld>
  <p:clrMapOvr>
    <a:masterClrMapping/>
  </p:clrMapOvr>
</p:sld>
</file>

<file path=ppt/theme/theme1.xml><?xml version="1.0" encoding="utf-8"?>
<a:theme xmlns:a="http://schemas.openxmlformats.org/drawingml/2006/main" name="Office Theme">
  <a:themeElements>
    <a:clrScheme name="Black Marble Orange">
      <a:dk1>
        <a:sysClr val="windowText" lastClr="000000"/>
      </a:dk1>
      <a:lt1>
        <a:sysClr val="window" lastClr="FFFFFF"/>
      </a:lt1>
      <a:dk2>
        <a:srgbClr val="3C3C3B"/>
      </a:dk2>
      <a:lt2>
        <a:srgbClr val="F5F5F5"/>
      </a:lt2>
      <a:accent1>
        <a:srgbClr val="F97923"/>
      </a:accent1>
      <a:accent2>
        <a:srgbClr val="21B9EC"/>
      </a:accent2>
      <a:accent3>
        <a:srgbClr val="B6CC22"/>
      </a:accent3>
      <a:accent4>
        <a:srgbClr val="E63B46"/>
      </a:accent4>
      <a:accent5>
        <a:srgbClr val="293A49"/>
      </a:accent5>
      <a:accent6>
        <a:srgbClr val="1B72B7"/>
      </a:accent6>
      <a:hlink>
        <a:srgbClr val="1B72B7"/>
      </a:hlink>
      <a:folHlink>
        <a:srgbClr val="1B72B7"/>
      </a:folHlink>
    </a:clrScheme>
    <a:fontScheme name="Black Marb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Marble 2014.potx" id="{9D187450-6DCF-4F33-B88A-7BD099CC2F2C}" vid="{E6E796D6-3360-43CB-AEC9-4DD74FEF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Marble 2014</Template>
  <TotalTime>3746</TotalTime>
  <Words>1870</Words>
  <Application>Microsoft Office PowerPoint</Application>
  <PresentationFormat>Widescreen</PresentationFormat>
  <Paragraphs>266</Paragraphs>
  <Slides>25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Courier</vt:lpstr>
      <vt:lpstr>Courier New</vt:lpstr>
      <vt:lpstr>Segoe UI</vt:lpstr>
      <vt:lpstr>Segoe UI Light</vt:lpstr>
      <vt:lpstr>Segoe UI Semibold</vt:lpstr>
      <vt:lpstr>Office Theme</vt:lpstr>
      <vt:lpstr>Visual Studio Team Services &amp; GIT</vt:lpstr>
      <vt:lpstr>What I am covering (and what I am not)</vt:lpstr>
      <vt:lpstr>Modern source-control approaches</vt:lpstr>
      <vt:lpstr>TFVC to Git Terminology Cheat Sheet</vt:lpstr>
      <vt:lpstr>There are many GIT Clients</vt:lpstr>
      <vt:lpstr>Controlling which files to source control</vt:lpstr>
      <vt:lpstr>Connecting to a Git Repo in Visual Studio</vt:lpstr>
      <vt:lpstr>Day to Day Operations</vt:lpstr>
      <vt:lpstr>Demo</vt:lpstr>
      <vt:lpstr>Branchingis different in GIT</vt:lpstr>
      <vt:lpstr>Merges</vt:lpstr>
      <vt:lpstr>Merges</vt:lpstr>
      <vt:lpstr>Merges</vt:lpstr>
      <vt:lpstr>Merges</vt:lpstr>
      <vt:lpstr>Rebase</vt:lpstr>
      <vt:lpstr>Rebase</vt:lpstr>
      <vt:lpstr>Rebase</vt:lpstr>
      <vt:lpstr>Demo</vt:lpstr>
      <vt:lpstr>Pull Requests</vt:lpstr>
      <vt:lpstr>VSTS Branch Policies</vt:lpstr>
      <vt:lpstr>Demo</vt:lpstr>
      <vt:lpstr>Gotcha’s</vt:lpstr>
      <vt:lpstr>What if I am using another IDE?</vt:lpstr>
      <vt:lpstr>Quick Reference Summary </vt:lpstr>
      <vt:lpstr>PowerPoint Presentation</vt:lpstr>
    </vt:vector>
  </TitlesOfParts>
  <Company>Black Marble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Richard Fennell</dc:creator>
  <cp:lastModifiedBy>Richard Fennell</cp:lastModifiedBy>
  <cp:revision>37</cp:revision>
  <dcterms:created xsi:type="dcterms:W3CDTF">2015-07-03T21:30:09Z</dcterms:created>
  <dcterms:modified xsi:type="dcterms:W3CDTF">2016-11-15T21:51:00Z</dcterms:modified>
</cp:coreProperties>
</file>