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75" r:id="rId3"/>
    <p:sldId id="258" r:id="rId4"/>
    <p:sldId id="274" r:id="rId5"/>
    <p:sldId id="293" r:id="rId6"/>
    <p:sldId id="264" r:id="rId7"/>
    <p:sldId id="273" r:id="rId8"/>
    <p:sldId id="266" r:id="rId9"/>
    <p:sldId id="272" r:id="rId10"/>
    <p:sldId id="259" r:id="rId11"/>
    <p:sldId id="271" r:id="rId12"/>
    <p:sldId id="265" r:id="rId13"/>
    <p:sldId id="278" r:id="rId14"/>
    <p:sldId id="277" r:id="rId15"/>
    <p:sldId id="280" r:id="rId16"/>
    <p:sldId id="279" r:id="rId17"/>
    <p:sldId id="287" r:id="rId18"/>
    <p:sldId id="267" r:id="rId19"/>
    <p:sldId id="288" r:id="rId20"/>
    <p:sldId id="269" r:id="rId21"/>
    <p:sldId id="286" r:id="rId22"/>
    <p:sldId id="268" r:id="rId23"/>
    <p:sldId id="290" r:id="rId24"/>
    <p:sldId id="282" r:id="rId25"/>
    <p:sldId id="289" r:id="rId26"/>
    <p:sldId id="292" r:id="rId27"/>
    <p:sldId id="291" r:id="rId28"/>
    <p:sldId id="263" r:id="rId29"/>
    <p:sldId id="285" r:id="rId30"/>
    <p:sldId id="283" r:id="rId31"/>
    <p:sldId id="284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716" autoAdjust="0"/>
  </p:normalViewPr>
  <p:slideViewPr>
    <p:cSldViewPr snapToGrid="0" showGuides="1">
      <p:cViewPr varScale="1">
        <p:scale>
          <a:sx n="69" d="100"/>
          <a:sy n="69" d="100"/>
        </p:scale>
        <p:origin x="88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ED994-16FE-413E-ADD7-E6AAC2A0098C}" type="datetimeFigureOut">
              <a:rPr lang="en-GB" smtClean="0"/>
              <a:t>24/10/2015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8CBA1-4472-4628-9C68-3F9C170C0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8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technical</a:t>
            </a:r>
            <a:r>
              <a:rPr lang="en-GB" baseline="0" dirty="0" smtClean="0"/>
              <a:t> debt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Work you put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Initial compromises that come home to roast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That missing documentation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Tools we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Static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Issue is that we don’t see over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07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see something</a:t>
            </a:r>
            <a:r>
              <a:rPr lang="en-GB" baseline="0" dirty="0" smtClean="0"/>
              <a:t> like this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2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2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a build running </a:t>
            </a:r>
          </a:p>
          <a:p>
            <a:r>
              <a:rPr lang="en-GB" dirty="0" smtClean="0"/>
              <a:t>Mention uploading</a:t>
            </a:r>
            <a:r>
              <a:rPr lang="en-GB" baseline="0" dirty="0" smtClean="0"/>
              <a:t> a task 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See process on http://realalm.com/2015/07/31/uploading-a-custom-build-vnext-task/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Install </a:t>
            </a:r>
            <a:r>
              <a:rPr lang="en-GB" baseline="0" dirty="0" err="1" smtClean="0"/>
              <a:t>npm</a:t>
            </a:r>
            <a:r>
              <a:rPr lang="en-GB" baseline="0" dirty="0" smtClean="0"/>
              <a:t>/gulp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aseline="0" dirty="0" smtClean="0"/>
              <a:t>Clone the repo https://github.com/Microsoft/vso-agent-tasks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Run gulp 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Look in the _build folder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Use https://www.npmjs.com/package/tfx-cli to upload – remember needs basic </a:t>
            </a:r>
            <a:r>
              <a:rPr lang="en-GB" baseline="0" dirty="0" err="1" smtClean="0"/>
              <a:t>auth</a:t>
            </a:r>
            <a:r>
              <a:rPr lang="en-GB" baseline="0" dirty="0" smtClean="0"/>
              <a:t> and full TPC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err="1" smtClean="0"/>
              <a:t>tfx</a:t>
            </a:r>
            <a:r>
              <a:rPr lang="en-GB" baseline="0" dirty="0" smtClean="0"/>
              <a:t> login --</a:t>
            </a:r>
            <a:r>
              <a:rPr lang="en-GB" baseline="0" dirty="0" err="1" smtClean="0"/>
              <a:t>authtype</a:t>
            </a:r>
            <a:r>
              <a:rPr lang="en-GB" baseline="0" dirty="0" smtClean="0"/>
              <a:t> basic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err="1" smtClean="0"/>
              <a:t>tfx</a:t>
            </a:r>
            <a:r>
              <a:rPr lang="en-GB" baseline="0" dirty="0" smtClean="0"/>
              <a:t> build tasks upload --</a:t>
            </a:r>
            <a:r>
              <a:rPr lang="en-GB" baseline="0" dirty="0" err="1" smtClean="0"/>
              <a:t>taskpath</a:t>
            </a:r>
            <a:r>
              <a:rPr lang="en-GB" baseline="0" dirty="0" smtClean="0"/>
              <a:t> .\_build\Tasks\</a:t>
            </a:r>
            <a:r>
              <a:rPr lang="en-GB" baseline="0" dirty="0" err="1" smtClean="0"/>
              <a:t>SonarQubePostTest</a:t>
            </a:r>
            <a:r>
              <a:rPr lang="en-GB" baseline="0" dirty="0" smtClean="0"/>
              <a:t>\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err="1" smtClean="0"/>
              <a:t>tfx</a:t>
            </a:r>
            <a:r>
              <a:rPr lang="en-GB" baseline="0" dirty="0" smtClean="0"/>
              <a:t> build tasks upload --</a:t>
            </a:r>
            <a:r>
              <a:rPr lang="en-GB" baseline="0" dirty="0" err="1" smtClean="0"/>
              <a:t>taskpath</a:t>
            </a:r>
            <a:r>
              <a:rPr lang="en-GB" baseline="0" dirty="0" smtClean="0"/>
              <a:t> .\_build\Tasks\</a:t>
            </a:r>
            <a:r>
              <a:rPr lang="en-GB" baseline="0" dirty="0" err="1" smtClean="0"/>
              <a:t>SonarQubePreTest</a:t>
            </a:r>
            <a:r>
              <a:rPr lang="en-GB" baseline="0" dirty="0" smtClean="0"/>
              <a:t>\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baseline="0" dirty="0" smtClean="0"/>
              <a:t>Add the tasks to the build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smtClean="0"/>
              <a:t>Provide the </a:t>
            </a:r>
            <a:r>
              <a:rPr lang="en-GB" baseline="0" dirty="0" err="1" smtClean="0"/>
              <a:t>sonarqube</a:t>
            </a:r>
            <a:r>
              <a:rPr lang="en-GB" baseline="0" dirty="0" smtClean="0"/>
              <a:t> server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smtClean="0"/>
              <a:t>If &lt; </a:t>
            </a:r>
            <a:r>
              <a:rPr lang="en-GB" baseline="0" dirty="0" err="1" smtClean="0"/>
              <a:t>SonarQube</a:t>
            </a:r>
            <a:r>
              <a:rPr lang="en-GB" baseline="0" dirty="0" smtClean="0"/>
              <a:t> 5.2 need to provide the Db connection strings</a:t>
            </a:r>
          </a:p>
          <a:p>
            <a:pPr marL="228600" lvl="0" indent="-228600">
              <a:buFont typeface="+mj-lt"/>
              <a:buAutoNum type="arabicPeriod"/>
            </a:pPr>
            <a:endParaRPr lang="en-GB" baseline="0" dirty="0" smtClean="0"/>
          </a:p>
          <a:p>
            <a:pPr marL="228600" indent="-228600">
              <a:buFont typeface="+mj-lt"/>
              <a:buAutoNum type="arabicPeriod"/>
            </a:pPr>
            <a:endParaRPr lang="en-GB" baseline="0" dirty="0" smtClean="0"/>
          </a:p>
          <a:p>
            <a:pPr marL="228600" indent="-228600">
              <a:buFont typeface="+mj-lt"/>
              <a:buAutoNum type="arabicPeriod"/>
            </a:pPr>
            <a:endParaRPr lang="en-GB" baseline="0" dirty="0" smtClean="0"/>
          </a:p>
          <a:p>
            <a:pPr marL="228600" indent="-228600">
              <a:buFont typeface="+mj-lt"/>
              <a:buAutoNum type="arabicPeriod"/>
            </a:pPr>
            <a:endParaRPr lang="en-GB" baseline="0" dirty="0" smtClean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7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Mention </a:t>
            </a:r>
            <a:r>
              <a:rPr lang="en-GB" dirty="0" err="1" smtClean="0"/>
              <a:t>gotcha’s</a:t>
            </a:r>
            <a:endParaRPr lang="en-GB" dirty="0" smtClean="0"/>
          </a:p>
          <a:p>
            <a:r>
              <a:rPr lang="en-GB" dirty="0" smtClean="0"/>
              <a:t>Not all the features are wired</a:t>
            </a:r>
            <a:r>
              <a:rPr lang="en-GB" baseline="0" dirty="0" smtClean="0"/>
              <a:t> up yet</a:t>
            </a:r>
          </a:p>
          <a:p>
            <a:r>
              <a:rPr lang="en-GB" baseline="0" dirty="0" smtClean="0"/>
              <a:t>The excludes are folder based, so work splitting 3</a:t>
            </a:r>
            <a:r>
              <a:rPr lang="en-GB" baseline="30000" dirty="0" smtClean="0"/>
              <a:t>rd</a:t>
            </a:r>
            <a:r>
              <a:rPr lang="en-GB" baseline="0" dirty="0" smtClean="0"/>
              <a:t> party libraries from your own code – might be hard with </a:t>
            </a:r>
            <a:r>
              <a:rPr lang="en-GB" baseline="0" dirty="0" err="1" smtClean="0"/>
              <a:t>nuget</a:t>
            </a:r>
            <a:r>
              <a:rPr lang="en-GB" baseline="0" dirty="0" smtClean="0"/>
              <a:t>?</a:t>
            </a:r>
          </a:p>
          <a:p>
            <a:r>
              <a:rPr lang="en-GB" baseline="0" dirty="0" smtClean="0"/>
              <a:t>Work through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Quality Profiles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Quality 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Time machines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smtClean="0"/>
              <a:t>Set issue ownership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98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55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builds up over time</a:t>
            </a:r>
          </a:p>
          <a:p>
            <a:r>
              <a:rPr lang="en-GB" dirty="0" smtClean="0"/>
              <a:t>It is not as</a:t>
            </a:r>
            <a:r>
              <a:rPr lang="en-GB" baseline="0" dirty="0" smtClean="0"/>
              <a:t> if we don’t have tools to measure it</a:t>
            </a:r>
          </a:p>
          <a:p>
            <a:r>
              <a:rPr lang="en-GB" baseline="0" dirty="0" smtClean="0"/>
              <a:t>However, unless we enforce a zero level in the Microsoft space it has been hard to manage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6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your old</a:t>
            </a:r>
            <a:r>
              <a:rPr lang="en-GB" baseline="0" dirty="0" smtClean="0"/>
              <a:t>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Pick a market leader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Work with the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Leverage what Roslyn can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Provide a viable alternative to </a:t>
            </a:r>
            <a:r>
              <a:rPr lang="en-GB" dirty="0" err="1" smtClean="0"/>
              <a:t>StyleCop</a:t>
            </a:r>
            <a:r>
              <a:rPr lang="en-GB" dirty="0" smtClean="0"/>
              <a:t>/</a:t>
            </a:r>
            <a:r>
              <a:rPr lang="en-GB" dirty="0" err="1" smtClean="0"/>
              <a:t>FxCop</a:t>
            </a:r>
            <a:r>
              <a:rPr lang="en-GB" dirty="0" smtClean="0"/>
              <a:t> and more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5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Popular in the Open Source space, used to be called Sonar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8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Currently the runner needs access to DB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57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Microsoft see it fitting 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0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Remember you need a Java patching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The easiest is to use the H2 document</a:t>
            </a:r>
            <a:r>
              <a:rPr lang="en-GB" baseline="0" dirty="0" smtClean="0"/>
              <a:t> DB, but only works if everything on done box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5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9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7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646446"/>
            <a:ext cx="10515600" cy="173006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03499"/>
            <a:ext cx="10515600" cy="1131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55345"/>
            <a:ext cx="3084946" cy="14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5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8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9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ik\Pictures\BizTalk_h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12" y="4417455"/>
            <a:ext cx="1258375" cy="44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211" y="1802445"/>
            <a:ext cx="2904905" cy="4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212" y="3519888"/>
            <a:ext cx="1707731" cy="4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212" y="2687966"/>
            <a:ext cx="2055340" cy="3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934265"/>
            <a:ext cx="2850039" cy="421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11" y="5335488"/>
            <a:ext cx="2122983" cy="423872"/>
          </a:xfrm>
          <a:prstGeom prst="rect">
            <a:avLst/>
          </a:prstGeom>
        </p:spPr>
      </p:pic>
      <p:pic>
        <p:nvPicPr>
          <p:cNvPr id="10" name="Picture 9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55345"/>
            <a:ext cx="3084946" cy="14239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24" y="3338479"/>
            <a:ext cx="3682224" cy="22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55345"/>
            <a:ext cx="3084946" cy="142396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060979" y="1170679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Segoe UI Light" pitchFamily="34" charset="0"/>
              </a:rPr>
              <a:t>blogs.blackmarble.co.uk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Segoe UI Light" pitchFamily="34" charset="0"/>
              </a:rPr>
              <a:t>+44 (0)1274 300175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Segoe UI Light" pitchFamily="34" charset="0"/>
              </a:rPr>
              <a:t>@</a:t>
            </a:r>
            <a:r>
              <a:rPr lang="en-GB" sz="1800" dirty="0" err="1" smtClean="0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Segoe UI Light" pitchFamily="34" charset="0"/>
              </a:rPr>
              <a:t>Black Marble Ltd.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Segoe UI Light" pitchFamily="34" charset="0"/>
              </a:rPr>
              <a:t>Black Marble</a:t>
            </a:r>
            <a:endParaRPr lang="en-GB" sz="1800" dirty="0">
              <a:latin typeface="Segoe UI Ligh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971533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24" y="3338479"/>
            <a:ext cx="3682224" cy="22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39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09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8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6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3579542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4594303"/>
            <a:ext cx="7888405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6" y="2009716"/>
            <a:ext cx="1719037" cy="46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6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88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15" y="3579541"/>
            <a:ext cx="8084635" cy="185272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459259"/>
            <a:ext cx="8084635" cy="908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55345"/>
            <a:ext cx="3084946" cy="1423967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68719" y="2538297"/>
            <a:ext cx="1939059" cy="382905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mini-me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56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mini-me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LinkedIn</a:t>
            </a:r>
          </a:p>
        </p:txBody>
      </p:sp>
    </p:spTree>
    <p:extLst>
      <p:ext uri="{BB962C8B-B14F-4D97-AF65-F5344CB8AC3E}">
        <p14:creationId xmlns:p14="http://schemas.microsoft.com/office/powerpoint/2010/main" val="2075430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MV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mini-me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LinkedIn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863" y="4532736"/>
            <a:ext cx="1001646" cy="15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72432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mini-me</a:t>
            </a:r>
            <a:endParaRPr lang="en-GB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74783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mini-me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71305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Speaker Name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2713053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535424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Speaker Name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8535424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7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982666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4000"/>
            </a:lvl1pPr>
          </a:lstStyle>
          <a:p>
            <a:r>
              <a:rPr lang="en-US" dirty="0" smtClean="0"/>
              <a:t>Click to edit 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9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653611"/>
            <a:ext cx="10515600" cy="1730064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Citation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43340"/>
            <a:ext cx="10515600" cy="4002156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99429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41502"/>
            <a:ext cx="12192000" cy="369332"/>
            <a:chOff x="0" y="932934"/>
            <a:chExt cx="12192000" cy="36933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969818"/>
              <a:ext cx="12192000" cy="2955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052945" y="932934"/>
              <a:ext cx="216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+44 1274 300 175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8977746" y="932934"/>
              <a:ext cx="216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blackmarble.com</a:t>
              </a: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6575822"/>
            <a:ext cx="12192000" cy="291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6" r:id="rId5"/>
    <p:sldLayoutId id="2147483661" r:id="rId6"/>
    <p:sldLayoutId id="2147483665" r:id="rId7"/>
    <p:sldLayoutId id="2147483664" r:id="rId8"/>
    <p:sldLayoutId id="2147483652" r:id="rId9"/>
    <p:sldLayoutId id="2147483653" r:id="rId10"/>
    <p:sldLayoutId id="2147483654" r:id="rId11"/>
    <p:sldLayoutId id="2147483655" r:id="rId12"/>
    <p:sldLayoutId id="2147483662" r:id="rId13"/>
    <p:sldLayoutId id="2147483663" r:id="rId14"/>
    <p:sldLayoutId id="2147483656" r:id="rId15"/>
    <p:sldLayoutId id="2147483657" r:id="rId16"/>
    <p:sldLayoutId id="2147483658" r:id="rId17"/>
    <p:sldLayoutId id="2147483659" r:id="rId18"/>
    <p:sldLayoutId id="2147483667" r:id="rId1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onarqube.org/display/SONAR/Setup+and+Upgrade" TargetMode="External"/><Relationship Id="rId2" Type="http://schemas.openxmlformats.org/officeDocument/2006/relationships/hyperlink" Target="https://github.com/SonarSource/sonar-.net-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rqube.org/downloa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rqube.org/download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fennell/Presentations" TargetMode="External"/><Relationship Id="rId3" Type="http://schemas.openxmlformats.org/officeDocument/2006/relationships/hyperlink" Target="http://www.sonarqube.org/" TargetMode="External"/><Relationship Id="rId7" Type="http://schemas.openxmlformats.org/officeDocument/2006/relationships/hyperlink" Target="http://vs.sonarlint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visualstudioalmrangers/archive/tags/vsartechnicaldebt/" TargetMode="External"/><Relationship Id="rId5" Type="http://schemas.openxmlformats.org/officeDocument/2006/relationships/hyperlink" Target="https://github.com/SonarSource/sonar-.net-documentation" TargetMode="External"/><Relationship Id="rId4" Type="http://schemas.openxmlformats.org/officeDocument/2006/relationships/hyperlink" Target="http://blogs.msdn.com/b/visualstudioalm/archive/tags/managing+technical+deb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arsourc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://docs.sonarqube.org/display/HOME/Developers'+Seven+Deadly+Si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Technical Debt with </a:t>
            </a:r>
            <a:r>
              <a:rPr lang="en-GB" dirty="0" err="1" smtClean="0"/>
              <a:t>SonarQube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61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87892"/>
            <a:ext cx="11345333" cy="5628518"/>
          </a:xfrm>
        </p:spPr>
      </p:pic>
    </p:spTree>
    <p:extLst>
      <p:ext uri="{BB962C8B-B14F-4D97-AF65-F5344CB8AC3E}">
        <p14:creationId xmlns:p14="http://schemas.microsoft.com/office/powerpoint/2010/main" val="44280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 of </a:t>
            </a:r>
            <a:r>
              <a:rPr lang="en-GB" dirty="0" err="1" smtClean="0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953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Has a few </a:t>
            </a:r>
            <a:r>
              <a:rPr lang="en-GB" dirty="0" err="1" smtClean="0"/>
              <a:t>gotcha’s</a:t>
            </a:r>
            <a:r>
              <a:rPr lang="en-GB" dirty="0" smtClean="0"/>
              <a:t> so</a:t>
            </a:r>
          </a:p>
          <a:p>
            <a:r>
              <a:rPr lang="en-GB" dirty="0" smtClean="0"/>
              <a:t>See the ALM Rangers Guide </a:t>
            </a:r>
          </a:p>
          <a:p>
            <a:pPr marL="457200" lvl="1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://github.com/SonarSource/sonar-.</a:t>
            </a:r>
            <a:r>
              <a:rPr lang="en-GB" dirty="0" smtClean="0">
                <a:hlinkClick r:id="rId2"/>
              </a:rPr>
              <a:t>net-documentation</a:t>
            </a:r>
            <a:r>
              <a:rPr lang="en-GB" dirty="0" smtClean="0"/>
              <a:t> </a:t>
            </a:r>
          </a:p>
          <a:p>
            <a:r>
              <a:rPr lang="en-GB" dirty="0" smtClean="0"/>
              <a:t>Also see </a:t>
            </a:r>
            <a:r>
              <a:rPr lang="en-GB" dirty="0" err="1" smtClean="0"/>
              <a:t>SonarQube</a:t>
            </a:r>
            <a:r>
              <a:rPr lang="en-GB" dirty="0" smtClean="0"/>
              <a:t> site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docs.sonarqube.org/display/SONAR/</a:t>
            </a:r>
            <a:br>
              <a:rPr lang="en-GB" dirty="0" smtClean="0">
                <a:hlinkClick r:id="rId3"/>
              </a:rPr>
            </a:br>
            <a:r>
              <a:rPr lang="en-GB" dirty="0" err="1" smtClean="0">
                <a:hlinkClick r:id="rId3"/>
              </a:rPr>
              <a:t>Setup+and+Upgrade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4090" t="6155" r="34849" b="13007"/>
          <a:stretch/>
        </p:blipFill>
        <p:spPr>
          <a:xfrm>
            <a:off x="8183726" y="1027906"/>
            <a:ext cx="3705013" cy="5223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09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– Server Requirements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 VM </a:t>
            </a:r>
          </a:p>
          <a:p>
            <a:pPr lvl="1"/>
            <a:r>
              <a:rPr lang="en-GB" dirty="0" smtClean="0"/>
              <a:t>1 Gb of memory</a:t>
            </a:r>
          </a:p>
          <a:p>
            <a:pPr lvl="1"/>
            <a:r>
              <a:rPr lang="en-GB" dirty="0" smtClean="0"/>
              <a:t>Can be Windows or Linux</a:t>
            </a:r>
          </a:p>
          <a:p>
            <a:pPr lvl="1"/>
            <a:r>
              <a:rPr lang="en-GB" dirty="0" smtClean="0"/>
              <a:t>.NET 4.5.2 (for the </a:t>
            </a:r>
            <a:r>
              <a:rPr lang="en-GB" dirty="0" err="1" smtClean="0"/>
              <a:t>MSBuild</a:t>
            </a:r>
            <a:r>
              <a:rPr lang="en-GB" dirty="0" smtClean="0"/>
              <a:t> Runner)</a:t>
            </a:r>
          </a:p>
          <a:p>
            <a:r>
              <a:rPr lang="en-GB" dirty="0" smtClean="0"/>
              <a:t>Java </a:t>
            </a:r>
          </a:p>
          <a:p>
            <a:pPr lvl="1"/>
            <a:r>
              <a:rPr lang="en-GB" dirty="0" smtClean="0"/>
              <a:t>Oracle JRE 7 (or greater)</a:t>
            </a:r>
          </a:p>
          <a:p>
            <a:pPr lvl="1"/>
            <a:r>
              <a:rPr lang="en-GB" dirty="0" err="1" smtClean="0"/>
              <a:t>OpenJDK</a:t>
            </a:r>
            <a:r>
              <a:rPr lang="en-GB" dirty="0" smtClean="0"/>
              <a:t> 7 (or greater)</a:t>
            </a:r>
          </a:p>
          <a:p>
            <a:r>
              <a:rPr lang="en-GB" dirty="0" smtClean="0"/>
              <a:t>Database</a:t>
            </a:r>
          </a:p>
          <a:p>
            <a:pPr lvl="1"/>
            <a:r>
              <a:rPr lang="en-GB" dirty="0" smtClean="0"/>
              <a:t>H2 (for demo only)</a:t>
            </a:r>
          </a:p>
          <a:p>
            <a:pPr lvl="1"/>
            <a:r>
              <a:rPr lang="en-GB" dirty="0" smtClean="0"/>
              <a:t>Microsoft SQL Server 2008 or later </a:t>
            </a:r>
          </a:p>
          <a:p>
            <a:pPr lvl="1"/>
            <a:r>
              <a:rPr lang="en-GB" dirty="0" smtClean="0"/>
              <a:t>Oracle 10G/11G with Oracle 11.2x drivers</a:t>
            </a:r>
          </a:p>
          <a:p>
            <a:pPr lvl="1"/>
            <a:r>
              <a:rPr lang="en-GB" dirty="0" smtClean="0"/>
              <a:t>MySQL 5.1 (or greater)</a:t>
            </a:r>
          </a:p>
          <a:p>
            <a:r>
              <a:rPr lang="en-GB" dirty="0" smtClean="0"/>
              <a:t>Web Browser</a:t>
            </a:r>
          </a:p>
          <a:p>
            <a:pPr lvl="1"/>
            <a:r>
              <a:rPr lang="en-GB" dirty="0" smtClean="0"/>
              <a:t>IE 9+</a:t>
            </a:r>
          </a:p>
          <a:p>
            <a:pPr lvl="1"/>
            <a:r>
              <a:rPr lang="en-GB" dirty="0" smtClean="0"/>
              <a:t>And all other current browsers</a:t>
            </a:r>
          </a:p>
        </p:txBody>
      </p:sp>
    </p:spTree>
    <p:extLst>
      <p:ext uri="{BB962C8B-B14F-4D97-AF65-F5344CB8AC3E}">
        <p14:creationId xmlns:p14="http://schemas.microsoft.com/office/powerpoint/2010/main" val="14233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– Setup Microsoft 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You need a real DB – but SQL Express is enough</a:t>
            </a:r>
          </a:p>
          <a:p>
            <a:r>
              <a:rPr lang="en-GB" dirty="0" smtClean="0"/>
              <a:t>Beware the JDBC drivers, from my experience</a:t>
            </a:r>
          </a:p>
          <a:p>
            <a:pPr lvl="1"/>
            <a:r>
              <a:rPr lang="en-GB" dirty="0" smtClean="0"/>
              <a:t>They are not fond of clustering</a:t>
            </a:r>
          </a:p>
          <a:p>
            <a:pPr lvl="1"/>
            <a:r>
              <a:rPr lang="en-GB" dirty="0" smtClean="0"/>
              <a:t>Or of integrated Windows security</a:t>
            </a:r>
          </a:p>
          <a:p>
            <a:pPr lvl="1"/>
            <a:r>
              <a:rPr lang="en-GB" dirty="0" smtClean="0"/>
              <a:t>DB names are case sensitive</a:t>
            </a:r>
          </a:p>
          <a:p>
            <a:r>
              <a:rPr lang="en-GB" dirty="0" smtClean="0"/>
              <a:t>Collation </a:t>
            </a:r>
            <a:r>
              <a:rPr lang="en-GB" u="sng" dirty="0" smtClean="0"/>
              <a:t>must</a:t>
            </a:r>
            <a:r>
              <a:rPr lang="en-GB" dirty="0" smtClean="0"/>
              <a:t> </a:t>
            </a:r>
            <a:r>
              <a:rPr lang="en-GB" dirty="0"/>
              <a:t>be set to case-sensitive (CS) and accent-sensitive (AS</a:t>
            </a:r>
            <a:r>
              <a:rPr lang="en-GB" dirty="0" smtClean="0"/>
              <a:t>) e.g. SQL_Latin1_General_CP1_CI_AS </a:t>
            </a:r>
          </a:p>
          <a:p>
            <a:r>
              <a:rPr lang="en-GB" dirty="0" smtClean="0"/>
              <a:t>Process</a:t>
            </a:r>
          </a:p>
          <a:p>
            <a:pPr lvl="1"/>
            <a:r>
              <a:rPr lang="en-GB" dirty="0" smtClean="0"/>
              <a:t>Create and empty DB</a:t>
            </a:r>
          </a:p>
          <a:p>
            <a:pPr lvl="1"/>
            <a:r>
              <a:rPr lang="en-GB" dirty="0" smtClean="0"/>
              <a:t>Create a user and grant rights as owner of the empty DB</a:t>
            </a:r>
          </a:p>
          <a:p>
            <a:pPr lvl="1"/>
            <a:r>
              <a:rPr lang="en-GB" dirty="0" smtClean="0"/>
              <a:t>Remember the values as they need to go in a various </a:t>
            </a:r>
            <a:r>
              <a:rPr lang="en-GB" dirty="0" err="1" smtClean="0"/>
              <a:t>config</a:t>
            </a:r>
            <a:r>
              <a:rPr lang="en-GB" dirty="0" smtClean="0"/>
              <a:t> files</a:t>
            </a:r>
          </a:p>
          <a:p>
            <a:pPr lvl="1"/>
            <a:r>
              <a:rPr lang="en-GB" dirty="0"/>
              <a:t>Open port </a:t>
            </a:r>
            <a:r>
              <a:rPr lang="en-GB" dirty="0" smtClean="0"/>
              <a:t>1433 </a:t>
            </a:r>
            <a:r>
              <a:rPr lang="en-GB" dirty="0"/>
              <a:t>in the </a:t>
            </a:r>
            <a:r>
              <a:rPr lang="en-GB" dirty="0" smtClean="0"/>
              <a:t>SQL server firewall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0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– </a:t>
            </a:r>
            <a:r>
              <a:rPr lang="en-GB" dirty="0" err="1" smtClean="0"/>
              <a:t>SonarQube</a:t>
            </a:r>
            <a:r>
              <a:rPr lang="en-GB" dirty="0" smtClean="0"/>
              <a:t>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Install the JRE</a:t>
            </a:r>
          </a:p>
          <a:p>
            <a:r>
              <a:rPr lang="en-GB" dirty="0" smtClean="0"/>
              <a:t>Download </a:t>
            </a:r>
            <a:r>
              <a:rPr lang="en-GB" b="1" dirty="0" smtClean="0"/>
              <a:t>sonarqube-5.x.zip</a:t>
            </a:r>
          </a:p>
          <a:p>
            <a:r>
              <a:rPr lang="en-GB" dirty="0" smtClean="0"/>
              <a:t>Make sure the ZIP is unblocked  </a:t>
            </a:r>
          </a:p>
          <a:p>
            <a:r>
              <a:rPr lang="en-GB" dirty="0" smtClean="0"/>
              <a:t>Unzip </a:t>
            </a:r>
            <a:r>
              <a:rPr lang="en-GB" dirty="0"/>
              <a:t>it </a:t>
            </a:r>
            <a:r>
              <a:rPr lang="en-GB" dirty="0" smtClean="0"/>
              <a:t>to a folder </a:t>
            </a:r>
            <a:r>
              <a:rPr lang="en-GB" dirty="0" err="1" smtClean="0"/>
              <a:t>e.g</a:t>
            </a:r>
            <a:r>
              <a:rPr lang="en-GB" dirty="0" smtClean="0"/>
              <a:t>: </a:t>
            </a:r>
            <a:r>
              <a:rPr lang="en-GB" b="1" dirty="0"/>
              <a:t>C:\</a:t>
            </a:r>
            <a:r>
              <a:rPr lang="en-GB" b="1" dirty="0" smtClean="0"/>
              <a:t>sonarqube</a:t>
            </a:r>
          </a:p>
          <a:p>
            <a:r>
              <a:rPr lang="en-GB" dirty="0"/>
              <a:t>Edit </a:t>
            </a:r>
            <a:r>
              <a:rPr lang="en-GB" b="1" dirty="0"/>
              <a:t>C:\</a:t>
            </a:r>
            <a:r>
              <a:rPr lang="en-GB" b="1" dirty="0" smtClean="0"/>
              <a:t>sonarqube\conf\sonar.properties</a:t>
            </a:r>
            <a:r>
              <a:rPr lang="en-GB" dirty="0" smtClean="0"/>
              <a:t> to </a:t>
            </a:r>
            <a:br>
              <a:rPr lang="en-GB" dirty="0" smtClean="0"/>
            </a:br>
            <a:r>
              <a:rPr lang="en-GB" dirty="0" smtClean="0"/>
              <a:t>set the connection string </a:t>
            </a:r>
            <a:r>
              <a:rPr lang="en-GB" dirty="0"/>
              <a:t>and </a:t>
            </a:r>
            <a:r>
              <a:rPr lang="en-GB" dirty="0" smtClean="0"/>
              <a:t>authentication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sz="2200" dirty="0" err="1" smtClean="0"/>
              <a:t>sonar.jdbc.username</a:t>
            </a:r>
            <a:r>
              <a:rPr lang="en-GB" sz="2200" dirty="0" smtClean="0"/>
              <a:t>=</a:t>
            </a:r>
            <a:r>
              <a:rPr lang="en-GB" sz="2200" dirty="0" err="1" smtClean="0"/>
              <a:t>sonaruser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     </a:t>
            </a:r>
            <a:r>
              <a:rPr lang="en-GB" sz="2200" dirty="0" err="1" smtClean="0"/>
              <a:t>sonar.jdbc.password</a:t>
            </a:r>
            <a:r>
              <a:rPr lang="en-GB" sz="2200" dirty="0" smtClean="0"/>
              <a:t>=Pass@w0rd1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     sonar.jdbc.url=</a:t>
            </a:r>
            <a:r>
              <a:rPr lang="en-GB" sz="2200" dirty="0" err="1" smtClean="0"/>
              <a:t>jdbc:jtds:sqlserver</a:t>
            </a:r>
            <a:r>
              <a:rPr lang="en-GB" sz="2200" dirty="0" smtClean="0"/>
              <a:t>://localhost/</a:t>
            </a:r>
            <a:r>
              <a:rPr lang="en-GB" sz="2200" dirty="0" err="1" smtClean="0"/>
              <a:t>Sonar;SelectMethod</a:t>
            </a:r>
            <a:r>
              <a:rPr lang="en-GB" sz="2200" dirty="0" smtClean="0"/>
              <a:t>=Cursor</a:t>
            </a:r>
          </a:p>
          <a:p>
            <a:pPr marL="0" indent="0">
              <a:buNone/>
            </a:pPr>
            <a:r>
              <a:rPr lang="en-GB" sz="2400" dirty="0" smtClean="0"/>
              <a:t>   (There is more settings you can edit, but these should be enough)</a:t>
            </a:r>
          </a:p>
          <a:p>
            <a:r>
              <a:rPr lang="en-GB" sz="2400" dirty="0" smtClean="0"/>
              <a:t>Open port 9000 in the server firewall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423" y="1269592"/>
            <a:ext cx="2524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– Plug-Ins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be installed manual</a:t>
            </a:r>
          </a:p>
          <a:p>
            <a:pPr lvl="1"/>
            <a:r>
              <a:rPr lang="en-GB" dirty="0" smtClean="0"/>
              <a:t>Download the C# Plug-in from </a:t>
            </a:r>
            <a:r>
              <a:rPr lang="en-GB" dirty="0" err="1" smtClean="0"/>
              <a:t>SonarQube</a:t>
            </a:r>
            <a:endParaRPr lang="en-GB" dirty="0" smtClean="0"/>
          </a:p>
          <a:p>
            <a:pPr lvl="1"/>
            <a:r>
              <a:rPr lang="en-GB" dirty="0" smtClean="0"/>
              <a:t>Make sure the ZIP is unblocked</a:t>
            </a:r>
          </a:p>
          <a:p>
            <a:pPr lvl="1"/>
            <a:r>
              <a:rPr lang="en-GB" dirty="0" smtClean="0"/>
              <a:t>Unzip it</a:t>
            </a:r>
          </a:p>
          <a:p>
            <a:pPr lvl="1"/>
            <a:r>
              <a:rPr lang="en-GB" dirty="0" smtClean="0"/>
              <a:t>Drop the JAR </a:t>
            </a:r>
            <a:r>
              <a:rPr lang="en-GB" dirty="0"/>
              <a:t>file in </a:t>
            </a:r>
            <a:r>
              <a:rPr lang="en-GB" b="1" dirty="0"/>
              <a:t>C:\</a:t>
            </a:r>
            <a:r>
              <a:rPr lang="en-GB" b="1" dirty="0" smtClean="0"/>
              <a:t>sonarqube\extensions\plugins</a:t>
            </a:r>
          </a:p>
          <a:p>
            <a:r>
              <a:rPr lang="en-GB" dirty="0" smtClean="0"/>
              <a:t>Or via the </a:t>
            </a:r>
            <a:r>
              <a:rPr lang="en-GB" dirty="0" err="1" smtClean="0"/>
              <a:t>SonarQube</a:t>
            </a:r>
            <a:r>
              <a:rPr lang="en-GB" dirty="0" smtClean="0"/>
              <a:t> management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9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– Start the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 </a:t>
            </a:r>
            <a:r>
              <a:rPr lang="en-GB" dirty="0"/>
              <a:t>a script from </a:t>
            </a:r>
            <a:r>
              <a:rPr lang="en-GB" b="1" dirty="0"/>
              <a:t>C:\</a:t>
            </a:r>
            <a:r>
              <a:rPr lang="en-GB" b="1" dirty="0" smtClean="0"/>
              <a:t>sonarqube\bin</a:t>
            </a:r>
          </a:p>
          <a:p>
            <a:r>
              <a:rPr lang="en-GB" dirty="0" smtClean="0"/>
              <a:t>Probably best to </a:t>
            </a:r>
            <a:r>
              <a:rPr lang="en-GB" dirty="0"/>
              <a:t>start using </a:t>
            </a:r>
            <a:r>
              <a:rPr lang="en-GB" b="1" dirty="0"/>
              <a:t>.\</a:t>
            </a:r>
            <a:r>
              <a:rPr lang="en-GB" b="1" dirty="0" smtClean="0"/>
              <a:t>windows-x86-64\StartSonar.bat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Look in </a:t>
            </a:r>
            <a:r>
              <a:rPr lang="en-GB" b="1" dirty="0" smtClean="0"/>
              <a:t>C</a:t>
            </a:r>
            <a:r>
              <a:rPr lang="en-GB" b="1" dirty="0"/>
              <a:t>:\</a:t>
            </a:r>
            <a:r>
              <a:rPr lang="en-GB" b="1" dirty="0" smtClean="0"/>
              <a:t>sonarqube\logs </a:t>
            </a:r>
            <a:r>
              <a:rPr lang="en-GB" dirty="0" smtClean="0"/>
              <a:t>if you have problems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65" y="2770788"/>
            <a:ext cx="9829270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393"/>
            <a:ext cx="12801599" cy="69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– The Sonar Runner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a PC with the code to analyse</a:t>
            </a:r>
          </a:p>
          <a:p>
            <a:r>
              <a:rPr lang="en-GB" dirty="0" smtClean="0"/>
              <a:t>Download from </a:t>
            </a:r>
            <a:r>
              <a:rPr lang="en-GB" dirty="0" err="1" smtClean="0"/>
              <a:t>SonarQube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://www.sonarqube.org/downloads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Unblock and unzip</a:t>
            </a:r>
          </a:p>
          <a:p>
            <a:r>
              <a:rPr lang="en-GB" dirty="0" smtClean="0"/>
              <a:t>Set the DB connection details </a:t>
            </a:r>
            <a:r>
              <a:rPr lang="en-GB" dirty="0"/>
              <a:t>in the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		</a:t>
            </a:r>
            <a:r>
              <a:rPr lang="en-GB" b="1" dirty="0" smtClean="0"/>
              <a:t>.\</a:t>
            </a:r>
            <a:r>
              <a:rPr lang="en-GB" b="1" dirty="0" err="1" smtClean="0"/>
              <a:t>Conf</a:t>
            </a:r>
            <a:r>
              <a:rPr lang="en-GB" b="1" dirty="0" smtClean="0"/>
              <a:t>\sonar-</a:t>
            </a:r>
            <a:r>
              <a:rPr lang="en-GB" b="1" dirty="0" err="1" smtClean="0"/>
              <a:t>runner.properties</a:t>
            </a:r>
            <a:r>
              <a:rPr lang="en-GB" b="1" dirty="0" smtClean="0"/>
              <a:t> </a:t>
            </a:r>
          </a:p>
          <a:p>
            <a:r>
              <a:rPr lang="en-GB" dirty="0" smtClean="0"/>
              <a:t>Consider adding editing the Windows Path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9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from the command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Create a </a:t>
            </a:r>
            <a:r>
              <a:rPr lang="en-GB" b="1" dirty="0" smtClean="0"/>
              <a:t>sonar-</a:t>
            </a:r>
            <a:r>
              <a:rPr lang="en-GB" b="1" dirty="0" err="1" smtClean="0"/>
              <a:t>project.properties</a:t>
            </a:r>
            <a:r>
              <a:rPr lang="en-GB" dirty="0" smtClean="0"/>
              <a:t> in root of your project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b="1" dirty="0"/>
          </a:p>
          <a:p>
            <a:endParaRPr lang="en-GB" b="1" dirty="0" smtClean="0"/>
          </a:p>
          <a:p>
            <a:r>
              <a:rPr lang="en-GB" dirty="0" smtClean="0"/>
              <a:t>Run the batch file </a:t>
            </a:r>
            <a:r>
              <a:rPr lang="en-GB" b="1" dirty="0"/>
              <a:t>sonar-runner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970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http://docs.sonarqube.org/display/SONAR/Analyzing+with+SonarQube+Runner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05345" y="2355273"/>
            <a:ext cx="7744691" cy="3075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B050"/>
                </a:solidFill>
              </a:rPr>
              <a:t># must be unique in a given </a:t>
            </a:r>
            <a:r>
              <a:rPr lang="en-GB" sz="1200" dirty="0" err="1">
                <a:solidFill>
                  <a:srgbClr val="00B050"/>
                </a:solidFill>
              </a:rPr>
              <a:t>SonarQube</a:t>
            </a:r>
            <a:r>
              <a:rPr lang="en-GB" sz="1200" dirty="0">
                <a:solidFill>
                  <a:srgbClr val="00B050"/>
                </a:solidFill>
              </a:rPr>
              <a:t> instance</a:t>
            </a:r>
          </a:p>
          <a:p>
            <a:r>
              <a:rPr lang="en-GB" sz="1200" dirty="0" err="1"/>
              <a:t>sonar.projectKey</a:t>
            </a:r>
            <a:r>
              <a:rPr lang="en-GB" sz="1200" dirty="0"/>
              <a:t>=</a:t>
            </a:r>
            <a:r>
              <a:rPr lang="en-GB" sz="1200" dirty="0" err="1"/>
              <a:t>my:project</a:t>
            </a:r>
            <a:endParaRPr lang="en-GB" sz="1200" dirty="0"/>
          </a:p>
          <a:p>
            <a:r>
              <a:rPr lang="en-GB" sz="1200" dirty="0">
                <a:solidFill>
                  <a:srgbClr val="00B050"/>
                </a:solidFill>
              </a:rPr>
              <a:t># this is the name displayed in the </a:t>
            </a:r>
            <a:r>
              <a:rPr lang="en-GB" sz="1200" dirty="0" err="1">
                <a:solidFill>
                  <a:srgbClr val="00B050"/>
                </a:solidFill>
              </a:rPr>
              <a:t>SonarQube</a:t>
            </a:r>
            <a:r>
              <a:rPr lang="en-GB" sz="1200" dirty="0">
                <a:solidFill>
                  <a:srgbClr val="00B050"/>
                </a:solidFill>
              </a:rPr>
              <a:t> UI</a:t>
            </a:r>
          </a:p>
          <a:p>
            <a:r>
              <a:rPr lang="en-GB" sz="1200" dirty="0" err="1"/>
              <a:t>sonar.projectName</a:t>
            </a:r>
            <a:r>
              <a:rPr lang="en-GB" sz="1200" dirty="0"/>
              <a:t>=My project</a:t>
            </a:r>
          </a:p>
          <a:p>
            <a:r>
              <a:rPr lang="en-GB" sz="1200" dirty="0" err="1"/>
              <a:t>sonar.projectVersion</a:t>
            </a:r>
            <a:r>
              <a:rPr lang="en-GB" sz="1200" dirty="0"/>
              <a:t>=1.0</a:t>
            </a:r>
          </a:p>
          <a:p>
            <a:r>
              <a:rPr lang="en-GB" sz="1200" dirty="0"/>
              <a:t>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Path is relative to the sonar-</a:t>
            </a:r>
            <a:r>
              <a:rPr lang="en-GB" sz="1200" dirty="0" err="1">
                <a:solidFill>
                  <a:srgbClr val="00B050"/>
                </a:solidFill>
              </a:rPr>
              <a:t>project.properties</a:t>
            </a:r>
            <a:r>
              <a:rPr lang="en-GB" sz="1200" dirty="0">
                <a:solidFill>
                  <a:srgbClr val="00B050"/>
                </a:solidFill>
              </a:rPr>
              <a:t> file. Replace "\" by "/" on Windows.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Since </a:t>
            </a:r>
            <a:r>
              <a:rPr lang="en-GB" sz="1200" dirty="0" err="1">
                <a:solidFill>
                  <a:srgbClr val="00B050"/>
                </a:solidFill>
              </a:rPr>
              <a:t>SonarQube</a:t>
            </a:r>
            <a:r>
              <a:rPr lang="en-GB" sz="1200" dirty="0">
                <a:solidFill>
                  <a:srgbClr val="00B050"/>
                </a:solidFill>
              </a:rPr>
              <a:t> 4.2, this property is optional if </a:t>
            </a:r>
            <a:r>
              <a:rPr lang="en-GB" sz="1200" dirty="0" err="1">
                <a:solidFill>
                  <a:srgbClr val="00B050"/>
                </a:solidFill>
              </a:rPr>
              <a:t>sonar.modules</a:t>
            </a:r>
            <a:r>
              <a:rPr lang="en-GB" sz="1200" dirty="0">
                <a:solidFill>
                  <a:srgbClr val="00B050"/>
                </a:solidFill>
              </a:rPr>
              <a:t> is set.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If not set, </a:t>
            </a:r>
            <a:r>
              <a:rPr lang="en-GB" sz="1200" dirty="0" err="1">
                <a:solidFill>
                  <a:srgbClr val="00B050"/>
                </a:solidFill>
              </a:rPr>
              <a:t>SonarQube</a:t>
            </a:r>
            <a:r>
              <a:rPr lang="en-GB" sz="1200" dirty="0">
                <a:solidFill>
                  <a:srgbClr val="00B050"/>
                </a:solidFill>
              </a:rPr>
              <a:t> starts looking for source code from the directory containing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the sonar-</a:t>
            </a:r>
            <a:r>
              <a:rPr lang="en-GB" sz="1200" dirty="0" err="1">
                <a:solidFill>
                  <a:srgbClr val="00B050"/>
                </a:solidFill>
              </a:rPr>
              <a:t>project.properties</a:t>
            </a:r>
            <a:r>
              <a:rPr lang="en-GB" sz="1200" dirty="0">
                <a:solidFill>
                  <a:srgbClr val="00B050"/>
                </a:solidFill>
              </a:rPr>
              <a:t> file.</a:t>
            </a:r>
          </a:p>
          <a:p>
            <a:r>
              <a:rPr lang="en-GB" sz="1200" dirty="0" err="1"/>
              <a:t>sonar.sources</a:t>
            </a:r>
            <a:r>
              <a:rPr lang="en-GB" sz="1200" dirty="0"/>
              <a:t>=.</a:t>
            </a:r>
          </a:p>
          <a:p>
            <a:r>
              <a:rPr lang="en-GB" sz="1200" dirty="0">
                <a:solidFill>
                  <a:srgbClr val="00B050"/>
                </a:solidFill>
              </a:rPr>
              <a:t>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Encoding of the source code. Default is default system encoding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</a:t>
            </a:r>
            <a:r>
              <a:rPr lang="en-GB" sz="1200" dirty="0" err="1">
                <a:solidFill>
                  <a:srgbClr val="00B050"/>
                </a:solidFill>
              </a:rPr>
              <a:t>sonar.sourceEncoding</a:t>
            </a:r>
            <a:r>
              <a:rPr lang="en-GB" sz="1200" dirty="0">
                <a:solidFill>
                  <a:srgbClr val="00B050"/>
                </a:solidFill>
              </a:rPr>
              <a:t>=UTF-8</a:t>
            </a:r>
          </a:p>
        </p:txBody>
      </p:sp>
    </p:spTree>
    <p:extLst>
      <p:ext uri="{BB962C8B-B14F-4D97-AF65-F5344CB8AC3E}">
        <p14:creationId xmlns:p14="http://schemas.microsoft.com/office/powerpoint/2010/main" val="12319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portal.blackmarble.co.uk/marketing/Black%20Marble%20Artwork/Staff%20Pictures/richardFennell_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3299" y="1275046"/>
            <a:ext cx="2819769" cy="530108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Richard Fennell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Engineering Director</a:t>
            </a:r>
          </a:p>
          <a:p>
            <a:r>
              <a:rPr lang="en-GB" dirty="0" smtClean="0"/>
              <a:t>Microsoft MVP (ALM)</a:t>
            </a:r>
            <a:br>
              <a:rPr lang="en-GB" dirty="0" smtClean="0"/>
            </a:br>
            <a:r>
              <a:rPr lang="en-GB" dirty="0" smtClean="0"/>
              <a:t>ALM Ranger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r</a:t>
            </a:r>
            <a:r>
              <a:rPr lang="en-GB" dirty="0" err="1" smtClean="0"/>
              <a:t>ichardfennell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blogs.blackmarble.co.uk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black-marble</a:t>
            </a:r>
          </a:p>
        </p:txBody>
      </p:sp>
    </p:spTree>
    <p:extLst>
      <p:ext uri="{BB962C8B-B14F-4D97-AF65-F5344CB8AC3E}">
        <p14:creationId xmlns:p14="http://schemas.microsoft.com/office/powerpoint/2010/main" val="378029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as part of a Build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 1</a:t>
            </a:r>
          </a:p>
          <a:p>
            <a:pPr lvl="1"/>
            <a:r>
              <a:rPr lang="en-GB" dirty="0" smtClean="0"/>
              <a:t>Just use the same command line script</a:t>
            </a:r>
          </a:p>
          <a:p>
            <a:r>
              <a:rPr lang="en-GB" dirty="0" smtClean="0"/>
              <a:t>Option 2 </a:t>
            </a:r>
            <a:endParaRPr lang="en-GB" dirty="0"/>
          </a:p>
          <a:p>
            <a:pPr lvl="1"/>
            <a:r>
              <a:rPr lang="en-GB" dirty="0" smtClean="0"/>
              <a:t>Use task/activity appropriate to your Build system</a:t>
            </a:r>
          </a:p>
          <a:p>
            <a:pPr lvl="2"/>
            <a:r>
              <a:rPr lang="en-GB" dirty="0" smtClean="0"/>
              <a:t>ANT</a:t>
            </a:r>
          </a:p>
          <a:p>
            <a:pPr lvl="2"/>
            <a:r>
              <a:rPr lang="en-GB" dirty="0" smtClean="0"/>
              <a:t>Maven</a:t>
            </a:r>
          </a:p>
          <a:p>
            <a:pPr lvl="2"/>
            <a:r>
              <a:rPr lang="en-GB" dirty="0" smtClean="0"/>
              <a:t>MSBUILD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23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– The </a:t>
            </a:r>
            <a:r>
              <a:rPr lang="en-GB" dirty="0" err="1" smtClean="0"/>
              <a:t>MSBuild</a:t>
            </a:r>
            <a:r>
              <a:rPr lang="en-GB" dirty="0" smtClean="0"/>
              <a:t> Runner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generates </a:t>
            </a:r>
            <a:r>
              <a:rPr lang="en-GB" dirty="0"/>
              <a:t>the </a:t>
            </a:r>
            <a:r>
              <a:rPr lang="en-GB" b="1" dirty="0"/>
              <a:t>sonar-</a:t>
            </a:r>
            <a:r>
              <a:rPr lang="en-GB" b="1" dirty="0" err="1"/>
              <a:t>project.properties</a:t>
            </a:r>
            <a:r>
              <a:rPr lang="en-GB" dirty="0" smtClean="0"/>
              <a:t> automatically</a:t>
            </a:r>
          </a:p>
          <a:p>
            <a:r>
              <a:rPr lang="en-GB" dirty="0" smtClean="0"/>
              <a:t>Probably need to install this on a build VM (with a JRE)</a:t>
            </a:r>
          </a:p>
          <a:p>
            <a:endParaRPr lang="en-GB" dirty="0" smtClean="0"/>
          </a:p>
          <a:p>
            <a:r>
              <a:rPr lang="en-GB" dirty="0" smtClean="0"/>
              <a:t>Download from </a:t>
            </a:r>
            <a:r>
              <a:rPr lang="en-GB" dirty="0" err="1" smtClean="0"/>
              <a:t>SonarQube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://www.sonarqube.org/downloads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Unblock and unzip</a:t>
            </a:r>
          </a:p>
          <a:p>
            <a:r>
              <a:rPr lang="en-GB" dirty="0" smtClean="0"/>
              <a:t>Set the DB </a:t>
            </a:r>
            <a:r>
              <a:rPr lang="en-GB" dirty="0"/>
              <a:t>connection </a:t>
            </a:r>
            <a:r>
              <a:rPr lang="en-GB" dirty="0" smtClean="0"/>
              <a:t>details in </a:t>
            </a:r>
            <a:r>
              <a:rPr lang="en-GB" b="1" dirty="0"/>
              <a:t>SonarQube.Analysis.xml</a:t>
            </a:r>
            <a:endParaRPr lang="en-GB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1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552203"/>
            <a:ext cx="10273146" cy="30618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1490" y="2836224"/>
            <a:ext cx="10016837" cy="271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from the command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still manually run the processing</a:t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pPr marL="457200" lvl="1" indent="0">
              <a:buNone/>
            </a:pPr>
            <a:r>
              <a:rPr lang="en-GB" dirty="0">
                <a:solidFill>
                  <a:schemeClr val="bg2"/>
                </a:solidFill>
              </a:rPr>
              <a:t>C:\myproject&gt;</a:t>
            </a:r>
            <a:endParaRPr lang="en-GB" dirty="0" smtClean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C:\myproject&gt;MSBuild.SonarQube.Runner.exe begin </a:t>
            </a:r>
            <a:r>
              <a:rPr lang="en-GB" dirty="0">
                <a:solidFill>
                  <a:schemeClr val="bg2"/>
                </a:solidFill>
              </a:rPr>
              <a:t>/key</a:t>
            </a:r>
            <a:r>
              <a:rPr lang="en-GB" b="1" dirty="0">
                <a:solidFill>
                  <a:schemeClr val="bg2"/>
                </a:solidFill>
              </a:rPr>
              <a:t>:{</a:t>
            </a:r>
            <a:r>
              <a:rPr lang="en-GB" b="1" dirty="0" err="1">
                <a:solidFill>
                  <a:schemeClr val="bg2"/>
                </a:solidFill>
              </a:rPr>
              <a:t>SonarQube</a:t>
            </a:r>
            <a:r>
              <a:rPr lang="en-GB" b="1" dirty="0">
                <a:solidFill>
                  <a:schemeClr val="bg2"/>
                </a:solidFill>
              </a:rPr>
              <a:t> project key} </a:t>
            </a:r>
            <a:r>
              <a:rPr lang="en-GB" dirty="0">
                <a:solidFill>
                  <a:schemeClr val="bg2"/>
                </a:solidFill>
              </a:rPr>
              <a:t>/name:</a:t>
            </a:r>
            <a:r>
              <a:rPr lang="en-GB" b="1" dirty="0">
                <a:solidFill>
                  <a:schemeClr val="bg2"/>
                </a:solidFill>
              </a:rPr>
              <a:t>{SQ project name}</a:t>
            </a:r>
            <a:r>
              <a:rPr lang="en-GB" dirty="0">
                <a:solidFill>
                  <a:schemeClr val="bg2"/>
                </a:solidFill>
              </a:rPr>
              <a:t> /version:</a:t>
            </a:r>
            <a:r>
              <a:rPr lang="en-GB" b="1" dirty="0">
                <a:solidFill>
                  <a:schemeClr val="bg2"/>
                </a:solidFill>
              </a:rPr>
              <a:t>{SQ project version</a:t>
            </a:r>
            <a:r>
              <a:rPr lang="en-GB" b="1" dirty="0" smtClean="0">
                <a:solidFill>
                  <a:schemeClr val="bg2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C</a:t>
            </a:r>
            <a:r>
              <a:rPr lang="en-GB" dirty="0">
                <a:solidFill>
                  <a:schemeClr val="bg2"/>
                </a:solidFill>
              </a:rPr>
              <a:t>:\</a:t>
            </a:r>
            <a:r>
              <a:rPr lang="en-GB" dirty="0" smtClean="0">
                <a:solidFill>
                  <a:schemeClr val="bg2"/>
                </a:solidFill>
              </a:rPr>
              <a:t>myproject&gt;Msbuild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C</a:t>
            </a:r>
            <a:r>
              <a:rPr lang="en-GB" dirty="0">
                <a:solidFill>
                  <a:schemeClr val="bg2"/>
                </a:solidFill>
              </a:rPr>
              <a:t>:\</a:t>
            </a:r>
            <a:r>
              <a:rPr lang="en-GB" dirty="0" smtClean="0">
                <a:solidFill>
                  <a:schemeClr val="bg2"/>
                </a:solidFill>
              </a:rPr>
              <a:t>myproject&gt;MSBuild.SonarQube.Runner.exe </a:t>
            </a:r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218" y="2509548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bg2"/>
                </a:solidFill>
              </a:rPr>
              <a:t>Powershell</a:t>
            </a:r>
            <a:endParaRPr lang="en-GB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with TFS Build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 1 </a:t>
            </a:r>
          </a:p>
          <a:p>
            <a:pPr lvl="1"/>
            <a:r>
              <a:rPr lang="en-GB" dirty="0" smtClean="0"/>
              <a:t>Call </a:t>
            </a:r>
            <a:r>
              <a:rPr lang="en-GB" dirty="0"/>
              <a:t>MSBuild.SonarQube.Runner.exe</a:t>
            </a:r>
            <a:r>
              <a:rPr lang="en-GB" dirty="0" smtClean="0"/>
              <a:t> via pre/post scripts</a:t>
            </a:r>
          </a:p>
          <a:p>
            <a:r>
              <a:rPr lang="en-GB" dirty="0" smtClean="0"/>
              <a:t>Option 2 </a:t>
            </a:r>
            <a:endParaRPr lang="en-GB" dirty="0"/>
          </a:p>
          <a:p>
            <a:pPr lvl="1"/>
            <a:r>
              <a:rPr lang="en-GB" dirty="0" smtClean="0"/>
              <a:t>Use a TFS build task (that does the same behind the scenes)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23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Build Automation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253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do I see in </a:t>
            </a:r>
            <a:r>
              <a:rPr lang="en-GB" dirty="0" err="1" smtClean="0"/>
              <a:t>SonarQube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Dashboards</a:t>
            </a:r>
          </a:p>
          <a:p>
            <a:pPr lvl="1"/>
            <a:r>
              <a:rPr lang="en-GB" dirty="0" smtClean="0"/>
              <a:t>Tables and Charts</a:t>
            </a:r>
          </a:p>
          <a:p>
            <a:pPr lvl="1"/>
            <a:r>
              <a:rPr lang="en-GB" dirty="0" smtClean="0"/>
              <a:t>Trends over time</a:t>
            </a:r>
          </a:p>
          <a:p>
            <a:pPr lvl="1"/>
            <a:r>
              <a:rPr lang="en-GB" dirty="0" smtClean="0"/>
              <a:t>Base-lines based on version</a:t>
            </a:r>
          </a:p>
          <a:p>
            <a:r>
              <a:rPr lang="en-GB" dirty="0" smtClean="0"/>
              <a:t>Technical Debt time estimates</a:t>
            </a:r>
          </a:p>
          <a:p>
            <a:r>
              <a:rPr lang="en-GB" dirty="0" smtClean="0"/>
              <a:t>Quality Ratings</a:t>
            </a:r>
          </a:p>
          <a:p>
            <a:r>
              <a:rPr lang="en-GB" dirty="0" smtClean="0"/>
              <a:t>Quality Gates </a:t>
            </a:r>
          </a:p>
        </p:txBody>
      </p:sp>
    </p:spTree>
    <p:extLst>
      <p:ext uri="{BB962C8B-B14F-4D97-AF65-F5344CB8AC3E}">
        <p14:creationId xmlns:p14="http://schemas.microsoft.com/office/powerpoint/2010/main" val="390134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2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SonarQube</a:t>
            </a:r>
            <a:r>
              <a:rPr lang="en-GB" dirty="0" smtClean="0"/>
              <a:t> Dashboards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268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7" y="296091"/>
            <a:ext cx="12194897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4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of Microsoft &amp; </a:t>
            </a:r>
            <a:r>
              <a:rPr lang="en-GB" dirty="0" err="1" smtClean="0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Enhancing the interaction, including</a:t>
            </a:r>
            <a:endParaRPr lang="en-GB" dirty="0"/>
          </a:p>
          <a:p>
            <a:pPr lvl="1"/>
            <a:r>
              <a:rPr lang="en-GB" dirty="0"/>
              <a:t>‘In the box’ on-</a:t>
            </a:r>
            <a:r>
              <a:rPr lang="en-GB" dirty="0" err="1"/>
              <a:t>prem</a:t>
            </a:r>
            <a:r>
              <a:rPr lang="en-GB" dirty="0"/>
              <a:t> in TFS 2015 Update 1 (but you can set it up now)</a:t>
            </a:r>
          </a:p>
          <a:p>
            <a:pPr lvl="1"/>
            <a:r>
              <a:rPr lang="en-GB" dirty="0"/>
              <a:t>Seamless Active Directory Integration</a:t>
            </a:r>
          </a:p>
          <a:p>
            <a:pPr lvl="1"/>
            <a:r>
              <a:rPr lang="en-GB" dirty="0"/>
              <a:t>One-click install of </a:t>
            </a:r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 err="1"/>
              <a:t>SonarQube</a:t>
            </a:r>
            <a:r>
              <a:rPr lang="en-GB" dirty="0"/>
              <a:t> Widget on VSO/TFS</a:t>
            </a:r>
          </a:p>
          <a:p>
            <a:pPr lvl="1"/>
            <a:r>
              <a:rPr lang="en-GB" dirty="0"/>
              <a:t>TFVC support (Code ownership etc</a:t>
            </a:r>
            <a:r>
              <a:rPr lang="en-GB" dirty="0" smtClean="0"/>
              <a:t>.)</a:t>
            </a:r>
          </a:p>
          <a:p>
            <a:pPr lvl="1"/>
            <a:r>
              <a:rPr lang="en-GB" dirty="0" smtClean="0"/>
              <a:t>Issue filtering </a:t>
            </a:r>
            <a:r>
              <a:rPr lang="en-GB" dirty="0"/>
              <a:t>to prevent "warning fatigue"</a:t>
            </a:r>
            <a:endParaRPr lang="en-GB" dirty="0" smtClean="0"/>
          </a:p>
          <a:p>
            <a:pPr lvl="1"/>
            <a:r>
              <a:rPr lang="en-GB" dirty="0" smtClean="0"/>
              <a:t>Pull requests integration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95881"/>
            <a:ext cx="10612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http://blogs.msdn.com/b/visualstudioalm/archive/2015/09/23/sonarqube-integration-plans.aspx</a:t>
            </a:r>
          </a:p>
        </p:txBody>
      </p:sp>
    </p:spTree>
    <p:extLst>
      <p:ext uri="{BB962C8B-B14F-4D97-AF65-F5344CB8AC3E}">
        <p14:creationId xmlns:p14="http://schemas.microsoft.com/office/powerpoint/2010/main" val="18049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2129197"/>
            <a:ext cx="3789218" cy="1916330"/>
          </a:xfrm>
        </p:spPr>
        <p:txBody>
          <a:bodyPr>
            <a:normAutofit/>
          </a:bodyPr>
          <a:lstStyle/>
          <a:p>
            <a:r>
              <a:rPr lang="en-GB" dirty="0" smtClean="0"/>
              <a:t>What is technical debt?</a:t>
            </a:r>
            <a:endParaRPr lang="en-GB" dirty="0"/>
          </a:p>
        </p:txBody>
      </p:sp>
      <p:pic>
        <p:nvPicPr>
          <p:cNvPr id="2050" name="Picture 2" descr="early stage technical deb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472" y="483104"/>
            <a:ext cx="7578435" cy="59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SonarQube</a:t>
            </a:r>
            <a:r>
              <a:rPr lang="en-GB" dirty="0" smtClean="0"/>
              <a:t> </a:t>
            </a:r>
            <a:endParaRPr lang="en-GB" dirty="0"/>
          </a:p>
          <a:p>
            <a:pPr marL="457200" lvl="1" indent="0">
              <a:buNone/>
            </a:pPr>
            <a:r>
              <a:rPr lang="en-GB" sz="2000" dirty="0">
                <a:hlinkClick r:id="rId3"/>
              </a:rPr>
              <a:t>http://www.sonarqube.org</a:t>
            </a:r>
            <a:r>
              <a:rPr lang="en-GB" sz="2000" dirty="0" smtClean="0">
                <a:hlinkClick r:id="rId3"/>
              </a:rPr>
              <a:t>/</a:t>
            </a:r>
            <a:r>
              <a:rPr lang="en-GB" sz="2000" dirty="0" smtClean="0"/>
              <a:t> </a:t>
            </a:r>
            <a:endParaRPr lang="en-GB" sz="2000" dirty="0"/>
          </a:p>
          <a:p>
            <a:r>
              <a:rPr lang="en-GB" dirty="0" smtClean="0"/>
              <a:t>Microsoft Product Team on Technical Debt</a:t>
            </a:r>
          </a:p>
          <a:p>
            <a:pPr marL="457200" lvl="1" indent="0">
              <a:buNone/>
            </a:pPr>
            <a:r>
              <a:rPr lang="en-GB" sz="2000" dirty="0">
                <a:hlinkClick r:id="rId4"/>
              </a:rPr>
              <a:t>http://blogs.msdn.com/b/visualstudioalm/archive/tags/managing+technical+debt</a:t>
            </a:r>
            <a:r>
              <a:rPr lang="en-GB" sz="2000" dirty="0" smtClean="0">
                <a:hlinkClick r:id="rId4"/>
              </a:rPr>
              <a:t>/</a:t>
            </a:r>
            <a:r>
              <a:rPr lang="en-GB" sz="2000" dirty="0" smtClean="0"/>
              <a:t> </a:t>
            </a:r>
            <a:endParaRPr lang="en-GB" sz="2000" dirty="0"/>
          </a:p>
          <a:p>
            <a:r>
              <a:rPr lang="en-GB" dirty="0" smtClean="0"/>
              <a:t>ALM </a:t>
            </a:r>
            <a:r>
              <a:rPr lang="en-GB" dirty="0"/>
              <a:t>Rangers Guide </a:t>
            </a:r>
            <a:r>
              <a:rPr lang="en-GB" dirty="0" smtClean="0"/>
              <a:t>on </a:t>
            </a:r>
            <a:r>
              <a:rPr lang="en-GB" dirty="0" err="1" smtClean="0"/>
              <a:t>SonarQube</a:t>
            </a:r>
            <a:endParaRPr lang="en-GB" dirty="0"/>
          </a:p>
          <a:p>
            <a:pPr marL="457200" lvl="1" indent="0">
              <a:buNone/>
            </a:pPr>
            <a:r>
              <a:rPr lang="en-GB" sz="2000" dirty="0">
                <a:hlinkClick r:id="rId5"/>
              </a:rPr>
              <a:t>https://github.com/SonarSource/sonar-.net-documentation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dirty="0">
                <a:hlinkClick r:id="rId6"/>
              </a:rPr>
              <a:t>http://blogs.msdn.com/b/visualstudioalmrangers/archive/tags/vsartechnicaldebt</a:t>
            </a:r>
            <a:r>
              <a:rPr lang="en-GB" sz="2000" dirty="0" smtClean="0">
                <a:hlinkClick r:id="rId6"/>
              </a:rPr>
              <a:t>/</a:t>
            </a:r>
            <a:r>
              <a:rPr lang="en-GB" sz="2000" dirty="0" smtClean="0"/>
              <a:t> </a:t>
            </a:r>
          </a:p>
          <a:p>
            <a:r>
              <a:rPr lang="en-GB" dirty="0" err="1" smtClean="0"/>
              <a:t>SonarLint</a:t>
            </a:r>
            <a:endParaRPr lang="en-GB" dirty="0" smtClean="0"/>
          </a:p>
          <a:p>
            <a:pPr marL="457200" lvl="1" indent="0">
              <a:buNone/>
            </a:pPr>
            <a:r>
              <a:rPr lang="en-GB" sz="2000" dirty="0">
                <a:hlinkClick r:id="rId7"/>
              </a:rPr>
              <a:t>http://vs.sonarlint.org</a:t>
            </a:r>
            <a:r>
              <a:rPr lang="en-GB" sz="2000" dirty="0" smtClean="0">
                <a:hlinkClick r:id="rId7"/>
              </a:rPr>
              <a:t>/</a:t>
            </a:r>
            <a:r>
              <a:rPr lang="en-GB" sz="2000" dirty="0" smtClean="0"/>
              <a:t> </a:t>
            </a:r>
          </a:p>
          <a:p>
            <a:r>
              <a:rPr lang="en-GB" dirty="0" smtClean="0"/>
              <a:t>Find these slides </a:t>
            </a:r>
            <a:endParaRPr lang="en-GB" dirty="0"/>
          </a:p>
          <a:p>
            <a:pPr marL="457200" lvl="1" indent="0">
              <a:buNone/>
            </a:pPr>
            <a:r>
              <a:rPr lang="en-GB" sz="2000" dirty="0">
                <a:hlinkClick r:id="rId8"/>
              </a:rPr>
              <a:t>https://</a:t>
            </a:r>
            <a:r>
              <a:rPr lang="en-GB" sz="2000" dirty="0">
                <a:hlinkClick r:id="rId8"/>
              </a:rPr>
              <a:t>github.com/rfennell/Presentations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19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Contact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richard@blackmarble.com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richardfennell</a:t>
            </a:r>
            <a:endParaRPr lang="en-GB" dirty="0" smtClean="0"/>
          </a:p>
          <a:p>
            <a:r>
              <a:rPr lang="en-GB" dirty="0" smtClean="0"/>
              <a:t>http://blogs.blackmarble.co.uk/blogs/rfennell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3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Debt means you get less done as a code base ages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092036" y="1870364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Sprint 1 – new work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092036" y="2715058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Sprint 2 – new work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092035" y="3559752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Sprint 3 – new work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092035" y="4404446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Sprint 4 – new work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092034" y="5249140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Sprint 5 – new work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8049488" y="2715058"/>
            <a:ext cx="1482437" cy="6650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Debt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21237" y="3559752"/>
            <a:ext cx="2410688" cy="6650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Debt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6400801" y="4404446"/>
            <a:ext cx="3131124" cy="6650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Debt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4904510" y="5249140"/>
            <a:ext cx="4627416" cy="6650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Debt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6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1182" cy="1325563"/>
          </a:xfrm>
        </p:spPr>
        <p:txBody>
          <a:bodyPr/>
          <a:lstStyle/>
          <a:p>
            <a:r>
              <a:rPr lang="en-GB" dirty="0" smtClean="0"/>
              <a:t>What tools do we have in Microsoft land?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Compiler Errors/Warnings</a:t>
            </a:r>
          </a:p>
          <a:p>
            <a:r>
              <a:rPr lang="en-GB" dirty="0" err="1" smtClean="0"/>
              <a:t>FXCop</a:t>
            </a:r>
            <a:r>
              <a:rPr lang="en-GB" dirty="0" smtClean="0"/>
              <a:t>/Code Analysis</a:t>
            </a:r>
          </a:p>
          <a:p>
            <a:r>
              <a:rPr lang="en-GB" dirty="0" err="1" smtClean="0"/>
              <a:t>StyleCop</a:t>
            </a:r>
            <a:endParaRPr lang="en-GB" dirty="0" smtClean="0"/>
          </a:p>
          <a:p>
            <a:r>
              <a:rPr lang="en-GB" dirty="0" smtClean="0"/>
              <a:t>Unit Test Coverage</a:t>
            </a:r>
          </a:p>
          <a:p>
            <a:r>
              <a:rPr lang="en-GB" dirty="0" smtClean="0"/>
              <a:t>Numerous other tools….</a:t>
            </a:r>
          </a:p>
          <a:p>
            <a:endParaRPr lang="en-GB" dirty="0"/>
          </a:p>
          <a:p>
            <a:r>
              <a:rPr lang="en-GB" dirty="0" smtClean="0"/>
              <a:t>But they are snapshots in time, we need a better dashboard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18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809313"/>
            <a:ext cx="3722158" cy="5134287"/>
          </a:xfrm>
        </p:spPr>
        <p:txBody>
          <a:bodyPr/>
          <a:lstStyle/>
          <a:p>
            <a:r>
              <a:rPr lang="en-GB" dirty="0" smtClean="0"/>
              <a:t>This is not your grandfather’s Microsoft</a:t>
            </a:r>
            <a:endParaRPr lang="en-GB" dirty="0"/>
          </a:p>
        </p:txBody>
      </p:sp>
      <p:sp>
        <p:nvSpPr>
          <p:cNvPr id="6" name="AutoShape 6" descr="Image result for original microsoft sta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http://i967.photobucket.com/albums/ae159/draynes/mime-attachment.jpg?t=13557371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33" y="809313"/>
            <a:ext cx="7670800" cy="513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68691" y="5943600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Microsoft staff in 1978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533" y="542925"/>
            <a:ext cx="771309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Introducting</a:t>
            </a:r>
            <a:r>
              <a:rPr lang="en-GB" dirty="0" smtClean="0"/>
              <a:t> </a:t>
            </a:r>
            <a:r>
              <a:rPr lang="en-GB" dirty="0" err="1" smtClean="0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quote </a:t>
            </a:r>
            <a:r>
              <a:rPr lang="en-GB" dirty="0" smtClean="0"/>
              <a:t>the product </a:t>
            </a:r>
            <a:r>
              <a:rPr lang="en-GB" dirty="0" smtClean="0"/>
              <a:t>homepage…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smtClean="0"/>
              <a:t>“The</a:t>
            </a:r>
            <a:r>
              <a:rPr lang="en-GB" i="1" dirty="0"/>
              <a:t> </a:t>
            </a:r>
            <a:r>
              <a:rPr lang="en-GB" i="1" dirty="0" err="1">
                <a:hlinkClick r:id="rId3"/>
              </a:rPr>
              <a:t>SonarQube</a:t>
            </a:r>
            <a:r>
              <a:rPr lang="en-GB" i="1" dirty="0"/>
              <a:t>® platform is an open source quality management platform, dedicated to continuously </a:t>
            </a:r>
            <a:r>
              <a:rPr lang="en-GB" i="1" dirty="0" err="1"/>
              <a:t>analyzing</a:t>
            </a:r>
            <a:r>
              <a:rPr lang="en-GB" i="1" dirty="0"/>
              <a:t> and measuring the technical quality of source code, from project portfolio down to the method level. To understand what the platform tracks and why it's important, take a look at the </a:t>
            </a:r>
            <a:r>
              <a:rPr lang="en-GB" i="1" dirty="0">
                <a:hlinkClick r:id="rId4"/>
              </a:rPr>
              <a:t>Developers' Seven Deadly Sins</a:t>
            </a:r>
            <a:r>
              <a:rPr lang="en-GB" i="1" dirty="0" smtClean="0"/>
              <a:t>.”</a:t>
            </a:r>
            <a:endParaRPr lang="en-GB" i="1" dirty="0"/>
          </a:p>
        </p:txBody>
      </p:sp>
      <p:pic>
        <p:nvPicPr>
          <p:cNvPr id="3074" name="Picture 2" descr="http://www.sonarqube.org/wp-content/themes/sonarsource.org/images/son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992" y="5704067"/>
            <a:ext cx="2601479" cy="62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SonarQube</a:t>
            </a:r>
            <a:r>
              <a:rPr lang="en-GB" dirty="0" smtClean="0"/>
              <a:t>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70419" cy="435133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GB" b="1" dirty="0" err="1"/>
              <a:t>SonarQube</a:t>
            </a:r>
            <a:r>
              <a:rPr lang="en-GB" b="1" dirty="0"/>
              <a:t> </a:t>
            </a:r>
            <a:r>
              <a:rPr lang="en-GB" b="1" dirty="0" smtClean="0"/>
              <a:t>Scanner </a:t>
            </a:r>
            <a:r>
              <a:rPr lang="en-GB" b="1" dirty="0"/>
              <a:t>Command-line </a:t>
            </a:r>
            <a:r>
              <a:rPr lang="en-GB" dirty="0" smtClean="0"/>
              <a:t>Tool </a:t>
            </a: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source code</a:t>
            </a:r>
            <a:br>
              <a:rPr lang="en-GB" dirty="0"/>
            </a:br>
            <a:endParaRPr lang="en-GB" dirty="0"/>
          </a:p>
          <a:p>
            <a:pPr fontAlgn="base"/>
            <a:r>
              <a:rPr lang="en-GB" b="1" dirty="0" err="1"/>
              <a:t>SonarQube</a:t>
            </a:r>
            <a:r>
              <a:rPr lang="en-GB" b="1" dirty="0"/>
              <a:t> Scanner for Maven </a:t>
            </a:r>
            <a:r>
              <a:rPr lang="en-GB" dirty="0"/>
              <a:t>I</a:t>
            </a:r>
            <a:r>
              <a:rPr lang="en-GB" dirty="0" smtClean="0"/>
              <a:t>ntegrate </a:t>
            </a:r>
            <a:r>
              <a:rPr lang="en-GB" dirty="0"/>
              <a:t>source code analysis to Apache Maven builds</a:t>
            </a:r>
            <a:br>
              <a:rPr lang="en-GB" dirty="0"/>
            </a:br>
            <a:endParaRPr lang="en-GB" dirty="0"/>
          </a:p>
          <a:p>
            <a:pPr fontAlgn="base"/>
            <a:r>
              <a:rPr lang="en-GB" b="1" dirty="0" err="1"/>
              <a:t>SonarQube</a:t>
            </a:r>
            <a:r>
              <a:rPr lang="en-GB" b="1" dirty="0"/>
              <a:t> Scanner for </a:t>
            </a:r>
            <a:r>
              <a:rPr lang="en-GB" b="1" dirty="0" err="1"/>
              <a:t>MSBuild</a:t>
            </a:r>
            <a:r>
              <a:rPr lang="en-GB" b="1" dirty="0"/>
              <a:t> </a:t>
            </a:r>
            <a:r>
              <a:rPr lang="en-GB" dirty="0"/>
              <a:t>Integrate source code analysis to any </a:t>
            </a:r>
            <a:r>
              <a:rPr lang="en-GB" dirty="0" err="1"/>
              <a:t>.Net</a:t>
            </a:r>
            <a:r>
              <a:rPr lang="en-GB" dirty="0"/>
              <a:t> projects</a:t>
            </a:r>
            <a:br>
              <a:rPr lang="en-GB" dirty="0"/>
            </a:br>
            <a:endParaRPr lang="en-GB" dirty="0" smtClean="0"/>
          </a:p>
          <a:p>
            <a:pPr fontAlgn="base"/>
            <a:r>
              <a:rPr lang="en-GB" b="1" dirty="0" err="1" smtClean="0"/>
              <a:t>SonarQube</a:t>
            </a:r>
            <a:r>
              <a:rPr lang="en-GB" b="1" dirty="0" smtClean="0"/>
              <a:t> </a:t>
            </a:r>
            <a:r>
              <a:rPr lang="en-GB" b="1" dirty="0"/>
              <a:t>Scanner for Ant 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 smtClean="0"/>
              <a:t>Integrate </a:t>
            </a:r>
            <a:r>
              <a:rPr lang="en-GB" dirty="0"/>
              <a:t>source code analysis to Apache Ant builds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5122" name="Picture 2" descr="http://igm.univ-mlv.fr/~dr/XPOSE2012/SONAR/img/archi_son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1505238"/>
            <a:ext cx="45624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1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6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ack Marble Orange">
      <a:dk1>
        <a:sysClr val="windowText" lastClr="000000"/>
      </a:dk1>
      <a:lt1>
        <a:sysClr val="window" lastClr="FFFFFF"/>
      </a:lt1>
      <a:dk2>
        <a:srgbClr val="3C3C3B"/>
      </a:dk2>
      <a:lt2>
        <a:srgbClr val="F5F5F5"/>
      </a:lt2>
      <a:accent1>
        <a:srgbClr val="F97923"/>
      </a:accent1>
      <a:accent2>
        <a:srgbClr val="21B9EC"/>
      </a:accent2>
      <a:accent3>
        <a:srgbClr val="B6CC22"/>
      </a:accent3>
      <a:accent4>
        <a:srgbClr val="E63B46"/>
      </a:accent4>
      <a:accent5>
        <a:srgbClr val="293A49"/>
      </a:accent5>
      <a:accent6>
        <a:srgbClr val="1B72B7"/>
      </a:accent6>
      <a:hlink>
        <a:srgbClr val="1B72B7"/>
      </a:hlink>
      <a:folHlink>
        <a:srgbClr val="1B72B7"/>
      </a:folHlink>
    </a:clrScheme>
    <a:fontScheme name="Black Marb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Marble 2014.potx" id="{9D187450-6DCF-4F33-B88A-7BD099CC2F2C}" vid="{E6E796D6-3360-43CB-AEC9-4DD74FEF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Black%20Marble%202014</Template>
  <TotalTime>12236</TotalTime>
  <Words>1060</Words>
  <Application>Microsoft Office PowerPoint</Application>
  <PresentationFormat>Widescreen</PresentationFormat>
  <Paragraphs>257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Segoe UI</vt:lpstr>
      <vt:lpstr>Segoe UI Light</vt:lpstr>
      <vt:lpstr>Segoe UI Semibold</vt:lpstr>
      <vt:lpstr>Office Theme</vt:lpstr>
      <vt:lpstr>Managing Technical Debt with SonarQube </vt:lpstr>
      <vt:lpstr>Richard Fennell</vt:lpstr>
      <vt:lpstr>What is technical debt?</vt:lpstr>
      <vt:lpstr>Technical Debt means you get less done as a code base ages</vt:lpstr>
      <vt:lpstr>What tools do we have in Microsoft land?</vt:lpstr>
      <vt:lpstr>This is not your grandfather’s Microsoft</vt:lpstr>
      <vt:lpstr>Introducting SonarQube</vt:lpstr>
      <vt:lpstr>SonarQube Architecture</vt:lpstr>
      <vt:lpstr>PowerPoint Presentation</vt:lpstr>
      <vt:lpstr>PowerPoint Presentation</vt:lpstr>
      <vt:lpstr>Setup of SonarQube</vt:lpstr>
      <vt:lpstr>Installation – Server Requirements </vt:lpstr>
      <vt:lpstr>Installation – Setup Microsoft SQL</vt:lpstr>
      <vt:lpstr>Installation – SonarQube Server</vt:lpstr>
      <vt:lpstr>Installation – Plug-Ins </vt:lpstr>
      <vt:lpstr>Installation – Start the Server</vt:lpstr>
      <vt:lpstr>PowerPoint Presentation</vt:lpstr>
      <vt:lpstr>Install – The Sonar Runner</vt:lpstr>
      <vt:lpstr>Analysis from the command line</vt:lpstr>
      <vt:lpstr>Run as part of a Build</vt:lpstr>
      <vt:lpstr>Install – The MSBuild Runner</vt:lpstr>
      <vt:lpstr>Run from the command line</vt:lpstr>
      <vt:lpstr>Integration with TFS Build</vt:lpstr>
      <vt:lpstr>Demo</vt:lpstr>
      <vt:lpstr>So what do I see in SonarQube?</vt:lpstr>
      <vt:lpstr>PowerPoint Presentation</vt:lpstr>
      <vt:lpstr>Demo</vt:lpstr>
      <vt:lpstr>PowerPoint Presentation</vt:lpstr>
      <vt:lpstr>Future of Microsoft &amp; SonarQube</vt:lpstr>
      <vt:lpstr>Resources</vt:lpstr>
      <vt:lpstr>Contact</vt:lpstr>
      <vt:lpstr>PowerPoint Presentation</vt:lpstr>
    </vt:vector>
  </TitlesOfParts>
  <Company>Black Marble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Technical Debt</dc:title>
  <dc:creator>Richard Fennell</dc:creator>
  <cp:lastModifiedBy>Richard Fennell</cp:lastModifiedBy>
  <cp:revision>67</cp:revision>
  <dcterms:created xsi:type="dcterms:W3CDTF">2015-09-28T21:40:26Z</dcterms:created>
  <dcterms:modified xsi:type="dcterms:W3CDTF">2015-10-24T13:57:39Z</dcterms:modified>
</cp:coreProperties>
</file>