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5" r:id="rId6"/>
    <p:sldId id="264" r:id="rId7"/>
    <p:sldId id="257" r:id="rId8"/>
    <p:sldId id="266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Web </a:t>
            </a:r>
            <a:r>
              <a:rPr lang="es-CL" dirty="0" err="1"/>
              <a:t>services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13 de Junio 2017</a:t>
            </a:r>
          </a:p>
        </p:txBody>
      </p:sp>
    </p:spTree>
    <p:extLst>
      <p:ext uri="{BB962C8B-B14F-4D97-AF65-F5344CB8AC3E}">
        <p14:creationId xmlns:p14="http://schemas.microsoft.com/office/powerpoint/2010/main" val="160341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704434" cy="4699340"/>
          </a:xfrm>
        </p:spPr>
        <p:txBody>
          <a:bodyPr>
            <a:normAutofit lnSpcReduction="10000"/>
          </a:bodyPr>
          <a:lstStyle/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(</a:t>
            </a:r>
            <a:r>
              <a:rPr lang="es-CL" sz="4400" b="1" dirty="0" err="1">
                <a:solidFill>
                  <a:schemeClr val="tx1"/>
                </a:solidFill>
              </a:rPr>
              <a:t>foo|bar</a:t>
            </a:r>
            <a:r>
              <a:rPr lang="es-CL" sz="4400" b="1" dirty="0">
                <a:solidFill>
                  <a:schemeClr val="tx1"/>
                </a:solidFill>
              </a:rPr>
              <a:t>): </a:t>
            </a:r>
            <a:r>
              <a:rPr lang="es-CL" sz="4400" dirty="0"/>
              <a:t>Acepta palabra “</a:t>
            </a:r>
            <a:r>
              <a:rPr lang="es-CL" sz="4400" dirty="0" err="1"/>
              <a:t>foo</a:t>
            </a:r>
            <a:r>
              <a:rPr lang="es-CL" sz="4400" dirty="0"/>
              <a:t>” o “bar”</a:t>
            </a:r>
          </a:p>
          <a:p>
            <a:pPr marL="1028700" lvl="1" indent="-571500">
              <a:buFontTx/>
              <a:buChar char="-"/>
            </a:pPr>
            <a:r>
              <a:rPr lang="es-CL" sz="3800" dirty="0"/>
              <a:t>“</a:t>
            </a:r>
            <a:r>
              <a:rPr lang="es-CL" sz="3800" dirty="0" err="1"/>
              <a:t>foo</a:t>
            </a:r>
            <a:r>
              <a:rPr lang="es-CL" sz="3800" dirty="0"/>
              <a:t>”, “bar”</a:t>
            </a:r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([a-z]+)(\.[0-9]+)?</a:t>
            </a:r>
            <a:endParaRPr lang="es-CL" sz="4400" dirty="0"/>
          </a:p>
          <a:p>
            <a:pPr marL="1028700" lvl="1" indent="-571500">
              <a:buFontTx/>
              <a:buChar char="-"/>
            </a:pPr>
            <a:r>
              <a:rPr lang="es-CL" sz="4100" dirty="0"/>
              <a:t>Si: “ahfsd.123”, “</a:t>
            </a:r>
            <a:r>
              <a:rPr lang="es-CL" sz="4100" dirty="0" err="1"/>
              <a:t>asdafg</a:t>
            </a:r>
            <a:r>
              <a:rPr lang="es-CL" sz="4100" dirty="0"/>
              <a:t>”</a:t>
            </a:r>
          </a:p>
          <a:p>
            <a:pPr marL="1028700" lvl="1" indent="-571500">
              <a:buFontTx/>
              <a:buChar char="-"/>
            </a:pPr>
            <a:r>
              <a:rPr lang="es-CL" sz="4100" dirty="0"/>
              <a:t>No: “123”, “</a:t>
            </a:r>
            <a:r>
              <a:rPr lang="es-CL" sz="4100" dirty="0" err="1"/>
              <a:t>asdasd.gds</a:t>
            </a:r>
            <a:r>
              <a:rPr lang="es-CL" sz="4100" dirty="0"/>
              <a:t>”, “12345.54”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242810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704434" cy="4699340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1"/>
                </a:solidFill>
              </a:rPr>
              <a:t>(?:[a-z0-9!#$%&amp;'*+/=?^_`{|}~-]+(?:\.[a-z0-9!#$%&amp;'*+/=?^_`{|}~-]+)*|"(?:[\x01-\x08\x0</a:t>
            </a:r>
            <a:r>
              <a:rPr lang="es-CL" sz="2800" dirty="0">
                <a:solidFill>
                  <a:schemeClr val="tx1"/>
                </a:solidFill>
              </a:rPr>
              <a:t>b\x0c\x0e-\x1f\x21\x23-\x5b\x5d-\x7f]|\\[\x01-\x09\x0b\x0c\x0e-\x7f])*")@(?:(?:[a-z0-</a:t>
            </a:r>
            <a:r>
              <a:rPr lang="pl-PL" sz="2800" dirty="0">
                <a:solidFill>
                  <a:schemeClr val="tx1"/>
                </a:solidFill>
              </a:rPr>
              <a:t>9](?:[a-z0-9-]*[a-z0-9])?\.)+[a-z0-9](?:[a-z0-9-]*[a-z0-9])?|\[(?:(?:25[0-5]|2[0-4][0-9]|[01]?[0-9][0-9]?)\.){3}(?:25[0-5]|2[0-4][0-9]|[01]?[0-9][0-9]?|[a-z0-9-]*[a-z0-9]:(?:[\x01-\x08</a:t>
            </a:r>
            <a:r>
              <a:rPr lang="pt-BR" sz="2800" dirty="0">
                <a:solidFill>
                  <a:schemeClr val="tx1"/>
                </a:solidFill>
              </a:rPr>
              <a:t>\x0b\x0c\x0e-\x1f\x21-\x5a\x53-\x7f]|\\[\x01-\x09\x0b\x0c\x0e-\x7f])+)\])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b="1" dirty="0" err="1">
                <a:solidFill>
                  <a:schemeClr val="tx1"/>
                </a:solidFill>
              </a:rPr>
              <a:t>Correos</a:t>
            </a:r>
            <a:r>
              <a:rPr lang="pt-BR" sz="2800" b="1" dirty="0">
                <a:solidFill>
                  <a:schemeClr val="tx1"/>
                </a:solidFill>
              </a:rPr>
              <a:t> electrónicos </a:t>
            </a:r>
            <a:r>
              <a:rPr lang="pt-BR" sz="2800" b="1" dirty="0" err="1">
                <a:solidFill>
                  <a:schemeClr val="tx1"/>
                </a:solidFill>
              </a:rPr>
              <a:t>según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b="1" dirty="0" err="1">
                <a:solidFill>
                  <a:schemeClr val="tx1"/>
                </a:solidFill>
              </a:rPr>
              <a:t>estándar</a:t>
            </a:r>
            <a:r>
              <a:rPr lang="pt-BR" sz="2800" b="1" dirty="0">
                <a:solidFill>
                  <a:schemeClr val="tx1"/>
                </a:solidFill>
              </a:rPr>
              <a:t> RFC 5322</a:t>
            </a:r>
            <a:endParaRPr lang="es-CL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r>
              <a:rPr lang="es-CL" dirty="0"/>
              <a:t> – Ejercicio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173252" cy="4699340"/>
          </a:xfrm>
        </p:spPr>
        <p:txBody>
          <a:bodyPr>
            <a:normAutofit/>
          </a:bodyPr>
          <a:lstStyle/>
          <a:p>
            <a:r>
              <a:rPr lang="es-CL" sz="3600" dirty="0"/>
              <a:t>Solo se deben aceptar correos electrónicos de dirección </a:t>
            </a:r>
            <a:r>
              <a:rPr lang="es-CL" sz="3600" b="1" dirty="0"/>
              <a:t>@gmail.com, @</a:t>
            </a:r>
            <a:r>
              <a:rPr lang="es-CL" sz="3600" b="1" dirty="0" err="1"/>
              <a:t>gmail.arg</a:t>
            </a:r>
            <a:r>
              <a:rPr lang="es-CL" sz="3600" b="1" dirty="0"/>
              <a:t>, @gmail.cn, @gmail.eu, @gmail.cl</a:t>
            </a:r>
            <a:r>
              <a:rPr lang="es-CL" sz="3600" dirty="0"/>
              <a:t>, donde el nombre de la dirección (nombre@correo.cl) debe tener </a:t>
            </a:r>
            <a:r>
              <a:rPr lang="es-CL" sz="3600" b="1" dirty="0"/>
              <a:t>SOLO UN '.’</a:t>
            </a:r>
            <a:r>
              <a:rPr lang="es-CL" sz="3600" dirty="0"/>
              <a:t> y debe estar compuesto solamente por</a:t>
            </a:r>
            <a:r>
              <a:rPr lang="es-CL" sz="3600" b="1" dirty="0"/>
              <a:t> letras </a:t>
            </a:r>
            <a:r>
              <a:rPr lang="es-CL" sz="3600" dirty="0"/>
              <a:t>(sin mayúsculas ni dígitos).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2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r>
              <a:rPr lang="es-CL" dirty="0"/>
              <a:t> – Ejercicio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255028" cy="4699340"/>
          </a:xfrm>
        </p:spPr>
        <p:txBody>
          <a:bodyPr>
            <a:normAutofit/>
          </a:bodyPr>
          <a:lstStyle/>
          <a:p>
            <a:r>
              <a:rPr lang="es-CL" sz="4000" dirty="0"/>
              <a:t>Solo se aceptan palabras similares a </a:t>
            </a:r>
            <a:r>
              <a:rPr lang="es-CL" sz="4000" dirty="0" err="1"/>
              <a:t>bastián</a:t>
            </a:r>
            <a:r>
              <a:rPr lang="es-CL" sz="4000" dirty="0"/>
              <a:t>, que inicien con </a:t>
            </a:r>
            <a:r>
              <a:rPr lang="es-CL" sz="4000" b="1" dirty="0"/>
              <a:t>b/B</a:t>
            </a:r>
            <a:r>
              <a:rPr lang="es-CL" sz="4000" dirty="0"/>
              <a:t> y terminen con </a:t>
            </a:r>
            <a:r>
              <a:rPr lang="es-CL" sz="4000" b="1" dirty="0"/>
              <a:t>n/N</a:t>
            </a:r>
            <a:r>
              <a:rPr lang="es-CL" sz="4000" dirty="0"/>
              <a:t>. Pueden faltar letras entremedio, pero no existir letras no correspondientes a la palabra. </a:t>
            </a:r>
          </a:p>
          <a:p>
            <a:r>
              <a:rPr lang="es-CL" sz="4000" dirty="0" err="1">
                <a:solidFill>
                  <a:schemeClr val="tx1"/>
                </a:solidFill>
              </a:rPr>
              <a:t>Ej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baaaaassstian</a:t>
            </a:r>
            <a:r>
              <a:rPr lang="es-CL" sz="4000" dirty="0">
                <a:solidFill>
                  <a:schemeClr val="tx1"/>
                </a:solidFill>
              </a:rPr>
              <a:t>, </a:t>
            </a:r>
            <a:r>
              <a:rPr lang="es-CL" sz="4000" dirty="0" err="1">
                <a:solidFill>
                  <a:schemeClr val="tx1"/>
                </a:solidFill>
              </a:rPr>
              <a:t>BASTiiiiiAAnnnnnnN</a:t>
            </a:r>
            <a:r>
              <a:rPr lang="es-CL" sz="4000" dirty="0">
                <a:solidFill>
                  <a:schemeClr val="tx1"/>
                </a:solidFill>
              </a:rPr>
              <a:t>, </a:t>
            </a:r>
            <a:r>
              <a:rPr lang="es-CL" sz="4000" dirty="0" err="1">
                <a:solidFill>
                  <a:schemeClr val="tx1"/>
                </a:solidFill>
              </a:rPr>
              <a:t>Basian</a:t>
            </a:r>
            <a:r>
              <a:rPr lang="es-CL" sz="4000" dirty="0">
                <a:solidFill>
                  <a:schemeClr val="tx1"/>
                </a:solidFill>
              </a:rPr>
              <a:t>.</a:t>
            </a:r>
            <a:endParaRPr lang="pt-B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r>
              <a:rPr lang="es-CL" dirty="0"/>
              <a:t> – Ejercicio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255028" cy="4699340"/>
          </a:xfrm>
        </p:spPr>
        <p:txBody>
          <a:bodyPr>
            <a:normAutofit/>
          </a:bodyPr>
          <a:lstStyle/>
          <a:p>
            <a:r>
              <a:rPr lang="es-CL" sz="3200" dirty="0"/>
              <a:t>La palabra debe iniciar con </a:t>
            </a:r>
            <a:r>
              <a:rPr lang="es-CL" sz="3200" b="1" dirty="0"/>
              <a:t>'el+'</a:t>
            </a:r>
            <a:r>
              <a:rPr lang="es-CL" sz="3200" dirty="0"/>
              <a:t> seguido de la palabra </a:t>
            </a:r>
            <a:r>
              <a:rPr lang="es-CL" sz="3200" b="1" dirty="0"/>
              <a:t>'terrible', 'odiado' o 'amado?' </a:t>
            </a:r>
            <a:r>
              <a:rPr lang="es-CL" sz="3200" dirty="0"/>
              <a:t>sin mayúsculas. Luego puede contener o no la palabra </a:t>
            </a:r>
            <a:r>
              <a:rPr lang="es-CL" sz="3200" b="1" dirty="0"/>
              <a:t>'jefe', '</a:t>
            </a:r>
            <a:r>
              <a:rPr lang="es-CL" sz="3200" b="1" dirty="0" err="1"/>
              <a:t>boss</a:t>
            </a:r>
            <a:r>
              <a:rPr lang="es-CL" sz="3200" b="1" dirty="0"/>
              <a:t>’ </a:t>
            </a:r>
            <a:r>
              <a:rPr lang="es-CL" sz="3200" dirty="0"/>
              <a:t>(en mayúsculas o minúsculas). Por ultimo, viene </a:t>
            </a:r>
            <a:r>
              <a:rPr lang="es-CL" sz="3200" b="1" dirty="0"/>
              <a:t>'x1000'</a:t>
            </a:r>
            <a:r>
              <a:rPr lang="es-CL" sz="3200" dirty="0"/>
              <a:t> donde puede existir una cantidad indefinida de 0, donde incluso puede no haber un 0. </a:t>
            </a:r>
          </a:p>
          <a:p>
            <a:r>
              <a:rPr lang="es-CL" sz="3200" dirty="0" err="1">
                <a:solidFill>
                  <a:schemeClr val="tx1"/>
                </a:solidFill>
              </a:rPr>
              <a:t>Ej</a:t>
            </a:r>
            <a:r>
              <a:rPr lang="es-CL" sz="3200" dirty="0">
                <a:solidFill>
                  <a:schemeClr val="tx1"/>
                </a:solidFill>
              </a:rPr>
              <a:t>: 'el+terriblex1000000', 'el+odiadoBOsSx1'.</a:t>
            </a:r>
            <a:endParaRPr lang="pt-BR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Python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4212" y="2285660"/>
            <a:ext cx="7255191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99CF5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89BDFF"/>
                </a:solidFill>
                <a:effectLst/>
                <a:latin typeface="Consolas" panose="020B0609020204030204" pitchFamily="49" charset="0"/>
              </a:rPr>
              <a:t>valida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"[a-z]+?\.[a-z]+?@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gmail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com|cn|eu|cl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	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9B85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re.match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s))</a:t>
            </a:r>
            <a:r>
              <a:rPr kumimoji="0" lang="es-CL" altLang="es-CL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0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r>
              <a:rPr lang="es-CL" dirty="0"/>
              <a:t> – Ejercicio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255028" cy="4699340"/>
          </a:xfrm>
        </p:spPr>
        <p:txBody>
          <a:bodyPr>
            <a:normAutofit/>
          </a:bodyPr>
          <a:lstStyle/>
          <a:p>
            <a:r>
              <a:rPr lang="es-CL" sz="3200" dirty="0"/>
              <a:t>El archivo de texto tiene palabras separadas con “$”.</a:t>
            </a:r>
          </a:p>
          <a:p>
            <a:r>
              <a:rPr lang="es-CL" sz="3200" dirty="0"/>
              <a:t>Las palabras no validas tienen en su interior uno de los siguientes </a:t>
            </a:r>
            <a:r>
              <a:rPr lang="es-CL" sz="3200" dirty="0" err="1"/>
              <a:t>strings</a:t>
            </a:r>
            <a:r>
              <a:rPr lang="es-CL" sz="3200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1" y="4282121"/>
            <a:ext cx="8846365" cy="4308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"@."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"045"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"_._"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800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asdasd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"|?"</a:t>
            </a:r>
            <a:r>
              <a:rPr kumimoji="0" lang="es-CL" altLang="es-CL" sz="2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s-CL" altLang="es-C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1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Definición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0627801" cy="4188542"/>
          </a:xfrm>
        </p:spPr>
        <p:txBody>
          <a:bodyPr>
            <a:normAutofit/>
          </a:bodyPr>
          <a:lstStyle/>
          <a:p>
            <a:r>
              <a:rPr lang="es-CL" sz="4400" dirty="0"/>
              <a:t>Conjunto de protocolos para intercambiar datos entre aplicaciones distintas a través de la WEB</a:t>
            </a:r>
          </a:p>
        </p:txBody>
      </p:sp>
    </p:spTree>
    <p:extLst>
      <p:ext uri="{BB962C8B-B14F-4D97-AF65-F5344CB8AC3E}">
        <p14:creationId xmlns:p14="http://schemas.microsoft.com/office/powerpoint/2010/main" val="32456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http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0627801" cy="4188542"/>
          </a:xfrm>
        </p:spPr>
        <p:txBody>
          <a:bodyPr>
            <a:normAutofit fontScale="92500"/>
          </a:bodyPr>
          <a:lstStyle/>
          <a:p>
            <a:pPr marL="571500" indent="-571500">
              <a:buFontTx/>
              <a:buChar char="-"/>
            </a:pPr>
            <a:r>
              <a:rPr lang="es-CL" sz="4400" dirty="0"/>
              <a:t>Protocolo más utilizado</a:t>
            </a:r>
          </a:p>
          <a:p>
            <a:pPr marL="571500" indent="-571500">
              <a:buFontTx/>
              <a:buChar char="-"/>
            </a:pPr>
            <a:r>
              <a:rPr lang="es-CL" sz="4400" dirty="0"/>
              <a:t>Cliente realiza una solicitud y el servidor responde</a:t>
            </a:r>
          </a:p>
          <a:p>
            <a:pPr marL="571500" indent="-571500">
              <a:buFontTx/>
              <a:buChar char="-"/>
            </a:pPr>
            <a:r>
              <a:rPr lang="es-CL" sz="4400" dirty="0"/>
              <a:t>Cada transacción es independiente</a:t>
            </a:r>
          </a:p>
          <a:p>
            <a:pPr marL="571500" indent="-571500">
              <a:buFontTx/>
              <a:buChar char="-"/>
            </a:pPr>
            <a:r>
              <a:rPr lang="es-CL" sz="4400" dirty="0"/>
              <a:t>Se utiliza mediante métodos/verbos</a:t>
            </a:r>
          </a:p>
        </p:txBody>
      </p:sp>
    </p:spTree>
    <p:extLst>
      <p:ext uri="{BB962C8B-B14F-4D97-AF65-F5344CB8AC3E}">
        <p14:creationId xmlns:p14="http://schemas.microsoft.com/office/powerpoint/2010/main" val="22338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http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704434" cy="4188542"/>
          </a:xfrm>
        </p:spPr>
        <p:txBody>
          <a:bodyPr>
            <a:normAutofit fontScale="92500"/>
          </a:bodyPr>
          <a:lstStyle/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GET: </a:t>
            </a:r>
            <a:r>
              <a:rPr lang="es-CL" sz="4400" b="1" dirty="0"/>
              <a:t>Pide</a:t>
            </a:r>
            <a:r>
              <a:rPr lang="es-CL" sz="4400" dirty="0"/>
              <a:t> el recurso especificado</a:t>
            </a:r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POST: </a:t>
            </a:r>
            <a:r>
              <a:rPr lang="es-CL" sz="4400" b="1" dirty="0"/>
              <a:t>Crea</a:t>
            </a:r>
            <a:r>
              <a:rPr lang="es-CL" sz="4400" dirty="0"/>
              <a:t> un nuevo recurso</a:t>
            </a:r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HEAD: </a:t>
            </a:r>
            <a:r>
              <a:rPr lang="es-CL" sz="4400" b="1" dirty="0"/>
              <a:t>Pide</a:t>
            </a:r>
            <a:r>
              <a:rPr lang="es-CL" sz="4400" dirty="0"/>
              <a:t> meta-información del recurso</a:t>
            </a:r>
          </a:p>
          <a:p>
            <a:pPr marL="571500" indent="-571500">
              <a:buFontTx/>
              <a:buChar char="-"/>
            </a:pPr>
            <a:endParaRPr lang="es-CL" sz="4400" dirty="0"/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OTROS:</a:t>
            </a:r>
            <a:r>
              <a:rPr lang="es-CL" sz="44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7774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http - Estados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704434" cy="4188542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200: </a:t>
            </a:r>
            <a:r>
              <a:rPr lang="es-CL" sz="4400" b="1" dirty="0"/>
              <a:t>OK</a:t>
            </a:r>
            <a:endParaRPr lang="es-CL" sz="4400" dirty="0"/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403: </a:t>
            </a:r>
            <a:r>
              <a:rPr lang="es-CL" sz="4400" b="1" dirty="0"/>
              <a:t>Prohibido</a:t>
            </a:r>
            <a:endParaRPr lang="es-CL" sz="4400" dirty="0"/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404: </a:t>
            </a:r>
            <a:r>
              <a:rPr lang="es-CL" sz="4400" b="1" dirty="0"/>
              <a:t>No encontrado</a:t>
            </a:r>
            <a:endParaRPr lang="es-CL" sz="4400" dirty="0"/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500: </a:t>
            </a:r>
            <a:r>
              <a:rPr lang="es-CL" sz="4400" b="1" dirty="0"/>
              <a:t>Error interno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227811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Python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3" y="1750248"/>
            <a:ext cx="10028386" cy="129266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'http://httpbin.org/post'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3E87E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65B042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E2896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r.content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4211" y="3396926"/>
            <a:ext cx="10028387" cy="129266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L" altLang="es-CL" dirty="0" err="1">
                <a:solidFill>
                  <a:srgbClr val="E28964"/>
                </a:solidFill>
                <a:latin typeface="Consolas" panose="020B0609020204030204" pitchFamily="49" charset="0"/>
              </a:rPr>
              <a:t>import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F8F8F8"/>
                </a:solidFill>
                <a:latin typeface="Consolas" panose="020B0609020204030204" pitchFamily="49" charset="0"/>
              </a:rPr>
              <a:t>requests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CL" altLang="es-CL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r </a:t>
            </a:r>
            <a:r>
              <a:rPr lang="es-CL" altLang="es-CL" dirty="0">
                <a:solidFill>
                  <a:srgbClr val="E28964"/>
                </a:solidFill>
                <a:latin typeface="Consolas" panose="020B0609020204030204" pitchFamily="49" charset="0"/>
              </a:rPr>
              <a:t>=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F8F8F8"/>
                </a:solidFill>
                <a:latin typeface="Consolas" panose="020B0609020204030204" pitchFamily="49" charset="0"/>
              </a:rPr>
              <a:t>requests.request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>
                <a:solidFill>
                  <a:srgbClr val="65B042"/>
                </a:solidFill>
                <a:latin typeface="Consolas" panose="020B0609020204030204" pitchFamily="49" charset="0"/>
              </a:rPr>
              <a:t>‘GET’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, </a:t>
            </a:r>
            <a:r>
              <a:rPr lang="es-CL" altLang="es-CL" dirty="0">
                <a:solidFill>
                  <a:srgbClr val="65B042"/>
                </a:solidFill>
                <a:latin typeface="Consolas" panose="020B0609020204030204" pitchFamily="49" charset="0"/>
              </a:rPr>
              <a:t>‘https://api.github.com/</a:t>
            </a:r>
            <a:r>
              <a:rPr lang="es-CL" altLang="es-CL" dirty="0" err="1">
                <a:solidFill>
                  <a:srgbClr val="65B042"/>
                </a:solidFill>
                <a:latin typeface="Consolas" panose="020B0609020204030204" pitchFamily="49" charset="0"/>
              </a:rPr>
              <a:t>events</a:t>
            </a:r>
            <a:r>
              <a:rPr lang="es-CL" altLang="es-CL" dirty="0">
                <a:solidFill>
                  <a:srgbClr val="65B042"/>
                </a:solidFill>
                <a:latin typeface="Consolas" panose="020B0609020204030204" pitchFamily="49" charset="0"/>
              </a:rPr>
              <a:t>’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data </a:t>
            </a:r>
            <a:r>
              <a:rPr lang="es-CL" altLang="es-CL" dirty="0">
                <a:solidFill>
                  <a:srgbClr val="E28964"/>
                </a:solidFill>
                <a:latin typeface="Consolas" panose="020B0609020204030204" pitchFamily="49" charset="0"/>
              </a:rPr>
              <a:t>=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F8F8F8"/>
                </a:solidFill>
                <a:latin typeface="Consolas" panose="020B0609020204030204" pitchFamily="49" charset="0"/>
              </a:rPr>
              <a:t>r.json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()</a:t>
            </a:r>
            <a:r>
              <a:rPr lang="es-CL" altLang="es-CL" sz="600" dirty="0">
                <a:solidFill>
                  <a:schemeClr val="tx1"/>
                </a:solidFill>
              </a:rPr>
              <a:t> </a:t>
            </a:r>
            <a:endParaRPr lang="es-CL" altLang="es-CL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4212" y="5043604"/>
            <a:ext cx="10028386" cy="129266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L" altLang="es-CL" dirty="0" err="1">
                <a:solidFill>
                  <a:srgbClr val="E28964"/>
                </a:solidFill>
                <a:latin typeface="Consolas" panose="020B0609020204030204" pitchFamily="49" charset="0"/>
              </a:rPr>
              <a:t>import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F8F8F8"/>
                </a:solidFill>
                <a:latin typeface="Consolas" panose="020B0609020204030204" pitchFamily="49" charset="0"/>
              </a:rPr>
              <a:t>requests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CL" altLang="es-CL" dirty="0">
              <a:solidFill>
                <a:srgbClr val="F8F8F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r </a:t>
            </a:r>
            <a:r>
              <a:rPr lang="es-CL" altLang="es-CL" dirty="0">
                <a:solidFill>
                  <a:srgbClr val="E28964"/>
                </a:solidFill>
                <a:latin typeface="Consolas" panose="020B0609020204030204" pitchFamily="49" charset="0"/>
              </a:rPr>
              <a:t>=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F8F8F8"/>
                </a:solidFill>
                <a:latin typeface="Consolas" panose="020B0609020204030204" pitchFamily="49" charset="0"/>
              </a:rPr>
              <a:t>requests.get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(</a:t>
            </a:r>
            <a:r>
              <a:rPr lang="es-CL" altLang="es-CL" dirty="0">
                <a:solidFill>
                  <a:srgbClr val="65B042"/>
                </a:solidFill>
                <a:latin typeface="Consolas" panose="020B0609020204030204" pitchFamily="49" charset="0"/>
              </a:rPr>
              <a:t>‘https://api.github.com/</a:t>
            </a:r>
            <a:r>
              <a:rPr lang="es-CL" altLang="es-CL" dirty="0" err="1">
                <a:solidFill>
                  <a:srgbClr val="65B042"/>
                </a:solidFill>
                <a:latin typeface="Consolas" panose="020B0609020204030204" pitchFamily="49" charset="0"/>
              </a:rPr>
              <a:t>events</a:t>
            </a:r>
            <a:r>
              <a:rPr lang="es-CL" altLang="es-CL" dirty="0">
                <a:solidFill>
                  <a:srgbClr val="65B042"/>
                </a:solidFill>
                <a:latin typeface="Consolas" panose="020B0609020204030204" pitchFamily="49" charset="0"/>
              </a:rPr>
              <a:t>’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data </a:t>
            </a:r>
            <a:r>
              <a:rPr lang="es-CL" altLang="es-CL" dirty="0">
                <a:solidFill>
                  <a:srgbClr val="E28964"/>
                </a:solidFill>
                <a:latin typeface="Consolas" panose="020B0609020204030204" pitchFamily="49" charset="0"/>
              </a:rPr>
              <a:t>=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 </a:t>
            </a:r>
            <a:r>
              <a:rPr lang="es-CL" altLang="es-CL" dirty="0" err="1">
                <a:solidFill>
                  <a:srgbClr val="F8F8F8"/>
                </a:solidFill>
                <a:latin typeface="Consolas" panose="020B0609020204030204" pitchFamily="49" charset="0"/>
              </a:rPr>
              <a:t>r.json</a:t>
            </a:r>
            <a:r>
              <a:rPr lang="es-CL" altLang="es-CL" dirty="0">
                <a:solidFill>
                  <a:srgbClr val="F8F8F8"/>
                </a:solidFill>
                <a:latin typeface="Consolas" panose="020B0609020204030204" pitchFamily="49" charset="0"/>
              </a:rPr>
              <a:t>()</a:t>
            </a:r>
            <a:endParaRPr lang="es-CL" altLang="es-CL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Regular </a:t>
            </a:r>
            <a:r>
              <a:rPr lang="es-CL" dirty="0" err="1"/>
              <a:t>expressions</a:t>
            </a:r>
            <a:br>
              <a:rPr lang="es-CL" dirty="0"/>
            </a:br>
            <a:r>
              <a:rPr lang="es-CL" dirty="0"/>
              <a:t>(REGEX)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13 de Junio 2017</a:t>
            </a:r>
          </a:p>
        </p:txBody>
      </p:sp>
    </p:spTree>
    <p:extLst>
      <p:ext uri="{BB962C8B-B14F-4D97-AF65-F5344CB8AC3E}">
        <p14:creationId xmlns:p14="http://schemas.microsoft.com/office/powerpoint/2010/main" val="26482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/>
              <a:t>Definición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0627801" cy="4188542"/>
          </a:xfrm>
        </p:spPr>
        <p:txBody>
          <a:bodyPr>
            <a:normAutofit/>
          </a:bodyPr>
          <a:lstStyle/>
          <a:p>
            <a:r>
              <a:rPr lang="es-CL" sz="4400" dirty="0"/>
              <a:t>Secuencia de caracteres que forma un patrón de </a:t>
            </a:r>
            <a:r>
              <a:rPr lang="es-CL" sz="4400" dirty="0" err="1"/>
              <a:t>busqueda</a:t>
            </a:r>
            <a:endParaRPr lang="es-CL" sz="4400" dirty="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4167116" y="4272080"/>
            <a:ext cx="2552131" cy="1638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4821" y="4705727"/>
            <a:ext cx="2523012" cy="77109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err="1"/>
              <a:t>String</a:t>
            </a:r>
            <a:endParaRPr lang="es-CL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949813" y="3985807"/>
            <a:ext cx="2600585" cy="221093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si</a:t>
            </a:r>
          </a:p>
          <a:p>
            <a:endParaRPr lang="es-CL" dirty="0"/>
          </a:p>
          <a:p>
            <a:r>
              <a:rPr lang="es-CL" dirty="0"/>
              <a:t>no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405502" y="4653648"/>
            <a:ext cx="2759573" cy="7524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err="1">
                <a:solidFill>
                  <a:schemeClr val="bg1"/>
                </a:solidFill>
                <a:sym typeface="Wingdings" panose="05000000000000000000" pitchFamily="2" charset="2"/>
              </a:rPr>
              <a:t>regex</a:t>
            </a:r>
            <a:endParaRPr lang="es-CL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cxnSp>
        <p:nvCxnSpPr>
          <p:cNvPr id="9" name="Conector recto de flecha 8"/>
          <p:cNvCxnSpPr>
            <a:cxnSpLocks/>
          </p:cNvCxnSpPr>
          <p:nvPr/>
        </p:nvCxnSpPr>
        <p:spPr>
          <a:xfrm>
            <a:off x="3129776" y="5091275"/>
            <a:ext cx="950905" cy="1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cxnSpLocks/>
          </p:cNvCxnSpPr>
          <p:nvPr/>
        </p:nvCxnSpPr>
        <p:spPr>
          <a:xfrm flipV="1">
            <a:off x="7036502" y="4565804"/>
            <a:ext cx="1913311" cy="499597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cxnSpLocks/>
          </p:cNvCxnSpPr>
          <p:nvPr/>
        </p:nvCxnSpPr>
        <p:spPr>
          <a:xfrm>
            <a:off x="7055931" y="5052315"/>
            <a:ext cx="1827874" cy="649675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85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regex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946787"/>
            <a:ext cx="11704434" cy="4699340"/>
          </a:xfrm>
        </p:spPr>
        <p:txBody>
          <a:bodyPr>
            <a:normAutofit lnSpcReduction="10000"/>
          </a:bodyPr>
          <a:lstStyle/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[ab]: </a:t>
            </a:r>
            <a:r>
              <a:rPr lang="es-CL" sz="4400" dirty="0"/>
              <a:t>Acepta carácter “a” o “b”</a:t>
            </a:r>
          </a:p>
          <a:p>
            <a:pPr marL="1028700" lvl="1" indent="-571500">
              <a:buFontTx/>
              <a:buChar char="-"/>
            </a:pPr>
            <a:r>
              <a:rPr lang="es-CL" sz="3800" dirty="0"/>
              <a:t>“a”, “b”</a:t>
            </a:r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[ab]+: </a:t>
            </a:r>
            <a:r>
              <a:rPr lang="es-CL" sz="4400" dirty="0"/>
              <a:t>Acepta </a:t>
            </a:r>
            <a:r>
              <a:rPr lang="es-CL" sz="4400" dirty="0" err="1"/>
              <a:t>carácter</a:t>
            </a:r>
            <a:r>
              <a:rPr lang="es-CL" sz="4400" b="1" dirty="0" err="1"/>
              <a:t>es</a:t>
            </a:r>
            <a:r>
              <a:rPr lang="es-CL" sz="4400" dirty="0"/>
              <a:t> “a” o “b”</a:t>
            </a:r>
          </a:p>
          <a:p>
            <a:pPr marL="1028700" lvl="1" indent="-571500">
              <a:buFontTx/>
              <a:buChar char="-"/>
            </a:pPr>
            <a:r>
              <a:rPr lang="es-CL" sz="4100" dirty="0"/>
              <a:t>“a”, “b”, “ababa”, “</a:t>
            </a:r>
            <a:r>
              <a:rPr lang="es-CL" sz="4100" dirty="0" err="1"/>
              <a:t>bbb</a:t>
            </a:r>
            <a:r>
              <a:rPr lang="es-CL" sz="4100" dirty="0"/>
              <a:t>”</a:t>
            </a:r>
          </a:p>
          <a:p>
            <a:pPr marL="571500" indent="-571500">
              <a:buFontTx/>
              <a:buChar char="-"/>
            </a:pPr>
            <a:r>
              <a:rPr lang="es-CL" sz="4400" b="1" dirty="0">
                <a:solidFill>
                  <a:schemeClr val="tx1"/>
                </a:solidFill>
              </a:rPr>
              <a:t>[ab]?: </a:t>
            </a:r>
            <a:r>
              <a:rPr lang="es-CL" sz="4400" dirty="0"/>
              <a:t>Acepta “a” o “b” (opcional)</a:t>
            </a:r>
          </a:p>
          <a:p>
            <a:pPr marL="1028700" lvl="1" indent="-571500">
              <a:buFontTx/>
              <a:buChar char="-"/>
            </a:pPr>
            <a:r>
              <a:rPr lang="es-CL" sz="4100" dirty="0"/>
              <a:t>“a”, “b”, “”</a:t>
            </a:r>
            <a:endParaRPr lang="es-CL" sz="4400" dirty="0"/>
          </a:p>
        </p:txBody>
      </p:sp>
    </p:spTree>
    <p:extLst>
      <p:ext uri="{BB962C8B-B14F-4D97-AF65-F5344CB8AC3E}">
        <p14:creationId xmlns:p14="http://schemas.microsoft.com/office/powerpoint/2010/main" val="260268354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652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Wingdings</vt:lpstr>
      <vt:lpstr>Wingdings 3</vt:lpstr>
      <vt:lpstr>Sector</vt:lpstr>
      <vt:lpstr>Web services</vt:lpstr>
      <vt:lpstr>Definición</vt:lpstr>
      <vt:lpstr>http</vt:lpstr>
      <vt:lpstr>http</vt:lpstr>
      <vt:lpstr>http - Estados</vt:lpstr>
      <vt:lpstr>Python</vt:lpstr>
      <vt:lpstr>Regular expressions (REGEX)</vt:lpstr>
      <vt:lpstr>Definición</vt:lpstr>
      <vt:lpstr>regex</vt:lpstr>
      <vt:lpstr>Regex</vt:lpstr>
      <vt:lpstr>regex</vt:lpstr>
      <vt:lpstr>Regex – Ejercicio 1</vt:lpstr>
      <vt:lpstr>Regex – Ejercicio 2</vt:lpstr>
      <vt:lpstr>Regex – Ejercicio 3</vt:lpstr>
      <vt:lpstr>Python</vt:lpstr>
      <vt:lpstr>Regex – Ejercicio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Nacho Castaneda</dc:creator>
  <cp:lastModifiedBy>Nacho Castaneda</cp:lastModifiedBy>
  <cp:revision>11</cp:revision>
  <dcterms:created xsi:type="dcterms:W3CDTF">2017-06-13T13:51:47Z</dcterms:created>
  <dcterms:modified xsi:type="dcterms:W3CDTF">2017-06-13T16:42:55Z</dcterms:modified>
</cp:coreProperties>
</file>