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336" r:id="rId3"/>
    <p:sldId id="337" r:id="rId4"/>
    <p:sldId id="338" r:id="rId5"/>
    <p:sldId id="339" r:id="rId6"/>
    <p:sldId id="340" r:id="rId7"/>
    <p:sldId id="334" r:id="rId8"/>
    <p:sldId id="285" r:id="rId9"/>
    <p:sldId id="341" r:id="rId10"/>
    <p:sldId id="342" r:id="rId11"/>
    <p:sldId id="343" r:id="rId12"/>
    <p:sldId id="344" r:id="rId13"/>
    <p:sldId id="346" r:id="rId14"/>
    <p:sldId id="363" r:id="rId15"/>
    <p:sldId id="364" r:id="rId16"/>
    <p:sldId id="347" r:id="rId17"/>
    <p:sldId id="279" r:id="rId18"/>
    <p:sldId id="356" r:id="rId19"/>
    <p:sldId id="350" r:id="rId20"/>
    <p:sldId id="348" r:id="rId21"/>
    <p:sldId id="354" r:id="rId22"/>
    <p:sldId id="358" r:id="rId23"/>
    <p:sldId id="362" r:id="rId24"/>
    <p:sldId id="355" r:id="rId25"/>
    <p:sldId id="359" r:id="rId26"/>
    <p:sldId id="360" r:id="rId27"/>
    <p:sldId id="297" r:id="rId28"/>
    <p:sldId id="365" r:id="rId29"/>
    <p:sldId id="366" r:id="rId30"/>
    <p:sldId id="357" r:id="rId3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F26C7-5AA6-4E3A-A379-81867F6EA859}" type="datetimeFigureOut">
              <a:rPr lang="it-IT" smtClean="0"/>
              <a:t>01/03/2025</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F3BA6-8AB3-46C4-8AF8-874DE5F8EB91}" type="slidenum">
              <a:rPr lang="it-IT" smtClean="0"/>
              <a:t>‹#›</a:t>
            </a:fld>
            <a:endParaRPr lang="it-IT"/>
          </a:p>
        </p:txBody>
      </p:sp>
    </p:spTree>
    <p:extLst>
      <p:ext uri="{BB962C8B-B14F-4D97-AF65-F5344CB8AC3E}">
        <p14:creationId xmlns:p14="http://schemas.microsoft.com/office/powerpoint/2010/main" val="4152497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it-IT" dirty="0" err="1"/>
              <a:t>Our</a:t>
            </a:r>
            <a:r>
              <a:rPr lang="it-IT" dirty="0"/>
              <a:t> </a:t>
            </a:r>
            <a:r>
              <a:rPr lang="it-IT" dirty="0" err="1"/>
              <a:t>preliminary</a:t>
            </a:r>
            <a:r>
              <a:rPr lang="it-IT" dirty="0"/>
              <a:t> activity </a:t>
            </a:r>
            <a:r>
              <a:rPr lang="it-IT" dirty="0" err="1"/>
              <a:t>towards</a:t>
            </a:r>
            <a:r>
              <a:rPr lang="it-IT" dirty="0"/>
              <a:t> </a:t>
            </a:r>
            <a:r>
              <a:rPr lang="en-US" dirty="0"/>
              <a:t>developing a data-driven </a:t>
            </a:r>
            <a:r>
              <a:rPr lang="en-US" dirty="0" err="1"/>
              <a:t>PdM</a:t>
            </a:r>
            <a:r>
              <a:rPr lang="en-US" dirty="0"/>
              <a:t> solution is to </a:t>
            </a:r>
            <a:r>
              <a:rPr lang="en-US" dirty="0" err="1"/>
              <a:t>analyse</a:t>
            </a:r>
            <a:r>
              <a:rPr lang="en-US" dirty="0"/>
              <a:t> the on-board diagnostic data only, and check the feasibility of building a forecasting model for predicting future alerts.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US" dirty="0"/>
              <a:t>Here we specifically focus on predicting the number of critical alerts, which, according to the domain experts, can be used as an indicator of possible faults.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US" b="1" dirty="0"/>
              <a:t>time-series</a:t>
            </a:r>
            <a:r>
              <a:rPr lang="en-US" dirty="0"/>
              <a:t> data is - a series of data points or observations recorded at different or regular time intervals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endParaRPr lang="it-IT"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endParaRPr lang="it-IT" dirty="0"/>
          </a:p>
        </p:txBody>
      </p:sp>
      <p:sp>
        <p:nvSpPr>
          <p:cNvPr id="4" name="Slide Number Placeholder 3"/>
          <p:cNvSpPr>
            <a:spLocks noGrp="1"/>
          </p:cNvSpPr>
          <p:nvPr>
            <p:ph type="sldNum" sz="quarter" idx="5"/>
          </p:nvPr>
        </p:nvSpPr>
        <p:spPr/>
        <p:txBody>
          <a:bodyPr/>
          <a:lstStyle/>
          <a:p>
            <a:fld id="{C7F40560-47F3-4ABA-AFA2-5F44E72B5C25}" type="slidenum">
              <a:rPr lang="it-IT" smtClean="0"/>
              <a:t>6</a:t>
            </a:fld>
            <a:endParaRPr lang="it-IT"/>
          </a:p>
        </p:txBody>
      </p:sp>
    </p:spTree>
    <p:extLst>
      <p:ext uri="{BB962C8B-B14F-4D97-AF65-F5344CB8AC3E}">
        <p14:creationId xmlns:p14="http://schemas.microsoft.com/office/powerpoint/2010/main" val="741959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a65670936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a6567093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360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a65670936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a6567093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8598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E5EAB-A535-3462-1DE6-02A571A5CE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D2E026-187E-D806-4BD4-8F9B90956D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C97A53-6ECA-AB8E-4DA6-B1064A5DC35C}"/>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it-IT" dirty="0" err="1"/>
              <a:t>Our</a:t>
            </a:r>
            <a:r>
              <a:rPr lang="it-IT" dirty="0"/>
              <a:t> </a:t>
            </a:r>
            <a:r>
              <a:rPr lang="it-IT" dirty="0" err="1"/>
              <a:t>preliminary</a:t>
            </a:r>
            <a:r>
              <a:rPr lang="it-IT" dirty="0"/>
              <a:t> activity </a:t>
            </a:r>
            <a:r>
              <a:rPr lang="it-IT" dirty="0" err="1"/>
              <a:t>towards</a:t>
            </a:r>
            <a:r>
              <a:rPr lang="it-IT" dirty="0"/>
              <a:t> </a:t>
            </a:r>
            <a:r>
              <a:rPr lang="en-US" dirty="0"/>
              <a:t>developing a data-driven </a:t>
            </a:r>
            <a:r>
              <a:rPr lang="en-US" dirty="0" err="1"/>
              <a:t>PdM</a:t>
            </a:r>
            <a:r>
              <a:rPr lang="en-US" dirty="0"/>
              <a:t> solution is to </a:t>
            </a:r>
            <a:r>
              <a:rPr lang="en-US" dirty="0" err="1"/>
              <a:t>analyse</a:t>
            </a:r>
            <a:r>
              <a:rPr lang="en-US" dirty="0"/>
              <a:t> the on-board diagnostic data only, and check the feasibility of building a forecasting model for predicting future alerts.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US" dirty="0"/>
              <a:t>Here we specifically focus on predicting the number of critical alerts, which, according to the domain experts, can be used as an indicator of possible faults.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US" b="1" dirty="0"/>
              <a:t>time-series</a:t>
            </a:r>
            <a:r>
              <a:rPr lang="en-US" dirty="0"/>
              <a:t> data is - a series of data points or observations recorded at different or regular time intervals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endParaRPr lang="it-IT"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endParaRPr lang="it-IT" dirty="0"/>
          </a:p>
        </p:txBody>
      </p:sp>
      <p:sp>
        <p:nvSpPr>
          <p:cNvPr id="4" name="Slide Number Placeholder 3">
            <a:extLst>
              <a:ext uri="{FF2B5EF4-FFF2-40B4-BE49-F238E27FC236}">
                <a16:creationId xmlns:a16="http://schemas.microsoft.com/office/drawing/2014/main" id="{E06C8763-D78B-FAB7-78B7-4CDE0A905443}"/>
              </a:ext>
            </a:extLst>
          </p:cNvPr>
          <p:cNvSpPr>
            <a:spLocks noGrp="1"/>
          </p:cNvSpPr>
          <p:nvPr>
            <p:ph type="sldNum" sz="quarter" idx="5"/>
          </p:nvPr>
        </p:nvSpPr>
        <p:spPr/>
        <p:txBody>
          <a:bodyPr/>
          <a:lstStyle/>
          <a:p>
            <a:fld id="{C7F40560-47F3-4ABA-AFA2-5F44E72B5C25}" type="slidenum">
              <a:rPr lang="it-IT" smtClean="0"/>
              <a:t>15</a:t>
            </a:fld>
            <a:endParaRPr lang="it-IT"/>
          </a:p>
        </p:txBody>
      </p:sp>
    </p:spTree>
    <p:extLst>
      <p:ext uri="{BB962C8B-B14F-4D97-AF65-F5344CB8AC3E}">
        <p14:creationId xmlns:p14="http://schemas.microsoft.com/office/powerpoint/2010/main" val="2359152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4D08-FC5B-CD23-0684-4EFAB9C909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D1B680D4-DE3A-6137-3F21-52DD5F6349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3AE0C518-C598-C701-117F-12CBB8800719}"/>
              </a:ext>
            </a:extLst>
          </p:cNvPr>
          <p:cNvSpPr>
            <a:spLocks noGrp="1"/>
          </p:cNvSpPr>
          <p:nvPr>
            <p:ph type="dt" sz="half" idx="10"/>
          </p:nvPr>
        </p:nvSpPr>
        <p:spPr/>
        <p:txBody>
          <a:bodyPr/>
          <a:lstStyle/>
          <a:p>
            <a:fld id="{5CF4EFF4-09F7-4999-A32D-6692CC8B992E}" type="datetimeFigureOut">
              <a:rPr lang="it-IT" smtClean="0"/>
              <a:t>01/03/2025</a:t>
            </a:fld>
            <a:endParaRPr lang="it-IT"/>
          </a:p>
        </p:txBody>
      </p:sp>
      <p:sp>
        <p:nvSpPr>
          <p:cNvPr id="5" name="Footer Placeholder 4">
            <a:extLst>
              <a:ext uri="{FF2B5EF4-FFF2-40B4-BE49-F238E27FC236}">
                <a16:creationId xmlns:a16="http://schemas.microsoft.com/office/drawing/2014/main" id="{2C52120E-E0F2-303D-3152-0ADF7C838DF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8654029-29FE-F8C7-62B0-2837BC1C043B}"/>
              </a:ext>
            </a:extLst>
          </p:cNvPr>
          <p:cNvSpPr>
            <a:spLocks noGrp="1"/>
          </p:cNvSpPr>
          <p:nvPr>
            <p:ph type="sldNum" sz="quarter" idx="12"/>
          </p:nvPr>
        </p:nvSpPr>
        <p:spPr/>
        <p:txBody>
          <a:bodyPr/>
          <a:lstStyle/>
          <a:p>
            <a:fld id="{5E8883AA-7441-4129-9749-BE1BCACAACCD}" type="slidenum">
              <a:rPr lang="it-IT" smtClean="0"/>
              <a:t>‹#›</a:t>
            </a:fld>
            <a:endParaRPr lang="it-IT"/>
          </a:p>
        </p:txBody>
      </p:sp>
    </p:spTree>
    <p:extLst>
      <p:ext uri="{BB962C8B-B14F-4D97-AF65-F5344CB8AC3E}">
        <p14:creationId xmlns:p14="http://schemas.microsoft.com/office/powerpoint/2010/main" val="1832476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1AFA4-970B-DEF7-96B8-26A42A3E8809}"/>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E6F7EC4-D1CD-7199-6878-548EBB41B6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FCEABAE2-DC7C-E01B-86AF-92DA5308483A}"/>
              </a:ext>
            </a:extLst>
          </p:cNvPr>
          <p:cNvSpPr>
            <a:spLocks noGrp="1"/>
          </p:cNvSpPr>
          <p:nvPr>
            <p:ph type="dt" sz="half" idx="10"/>
          </p:nvPr>
        </p:nvSpPr>
        <p:spPr/>
        <p:txBody>
          <a:bodyPr/>
          <a:lstStyle/>
          <a:p>
            <a:fld id="{5CF4EFF4-09F7-4999-A32D-6692CC8B992E}" type="datetimeFigureOut">
              <a:rPr lang="it-IT" smtClean="0"/>
              <a:t>01/03/2025</a:t>
            </a:fld>
            <a:endParaRPr lang="it-IT"/>
          </a:p>
        </p:txBody>
      </p:sp>
      <p:sp>
        <p:nvSpPr>
          <p:cNvPr id="5" name="Footer Placeholder 4">
            <a:extLst>
              <a:ext uri="{FF2B5EF4-FFF2-40B4-BE49-F238E27FC236}">
                <a16:creationId xmlns:a16="http://schemas.microsoft.com/office/drawing/2014/main" id="{67FE1094-89D3-353E-8EC2-7D06133737F9}"/>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B7CD1954-D87A-ED8A-F334-1D5FFF1FE716}"/>
              </a:ext>
            </a:extLst>
          </p:cNvPr>
          <p:cNvSpPr>
            <a:spLocks noGrp="1"/>
          </p:cNvSpPr>
          <p:nvPr>
            <p:ph type="sldNum" sz="quarter" idx="12"/>
          </p:nvPr>
        </p:nvSpPr>
        <p:spPr/>
        <p:txBody>
          <a:bodyPr/>
          <a:lstStyle/>
          <a:p>
            <a:fld id="{5E8883AA-7441-4129-9749-BE1BCACAACCD}" type="slidenum">
              <a:rPr lang="it-IT" smtClean="0"/>
              <a:t>‹#›</a:t>
            </a:fld>
            <a:endParaRPr lang="it-IT"/>
          </a:p>
        </p:txBody>
      </p:sp>
    </p:spTree>
    <p:extLst>
      <p:ext uri="{BB962C8B-B14F-4D97-AF65-F5344CB8AC3E}">
        <p14:creationId xmlns:p14="http://schemas.microsoft.com/office/powerpoint/2010/main" val="290240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DA1C7C-0D1E-6F86-4CFD-4C9CBFF9AE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5867D47E-EA15-5CB0-F05A-ED9AF10595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E5558E18-46AE-0B83-8525-0269C3C942A7}"/>
              </a:ext>
            </a:extLst>
          </p:cNvPr>
          <p:cNvSpPr>
            <a:spLocks noGrp="1"/>
          </p:cNvSpPr>
          <p:nvPr>
            <p:ph type="dt" sz="half" idx="10"/>
          </p:nvPr>
        </p:nvSpPr>
        <p:spPr/>
        <p:txBody>
          <a:bodyPr/>
          <a:lstStyle/>
          <a:p>
            <a:fld id="{5CF4EFF4-09F7-4999-A32D-6692CC8B992E}" type="datetimeFigureOut">
              <a:rPr lang="it-IT" smtClean="0"/>
              <a:t>01/03/2025</a:t>
            </a:fld>
            <a:endParaRPr lang="it-IT"/>
          </a:p>
        </p:txBody>
      </p:sp>
      <p:sp>
        <p:nvSpPr>
          <p:cNvPr id="5" name="Footer Placeholder 4">
            <a:extLst>
              <a:ext uri="{FF2B5EF4-FFF2-40B4-BE49-F238E27FC236}">
                <a16:creationId xmlns:a16="http://schemas.microsoft.com/office/drawing/2014/main" id="{C92B06D4-D83A-D80E-1359-62B2923FA668}"/>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3587A231-2D86-7DE5-3B92-409F1218EF45}"/>
              </a:ext>
            </a:extLst>
          </p:cNvPr>
          <p:cNvSpPr>
            <a:spLocks noGrp="1"/>
          </p:cNvSpPr>
          <p:nvPr>
            <p:ph type="sldNum" sz="quarter" idx="12"/>
          </p:nvPr>
        </p:nvSpPr>
        <p:spPr/>
        <p:txBody>
          <a:bodyPr/>
          <a:lstStyle/>
          <a:p>
            <a:fld id="{5E8883AA-7441-4129-9749-BE1BCACAACCD}" type="slidenum">
              <a:rPr lang="it-IT" smtClean="0"/>
              <a:t>‹#›</a:t>
            </a:fld>
            <a:endParaRPr lang="it-IT"/>
          </a:p>
        </p:txBody>
      </p:sp>
    </p:spTree>
    <p:extLst>
      <p:ext uri="{BB962C8B-B14F-4D97-AF65-F5344CB8AC3E}">
        <p14:creationId xmlns:p14="http://schemas.microsoft.com/office/powerpoint/2010/main" val="3273953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nl" smtClean="0"/>
              <a:pPr algn="r"/>
              <a:t>‹#›</a:t>
            </a:fld>
            <a:endParaRPr lang="nl"/>
          </a:p>
        </p:txBody>
      </p:sp>
    </p:spTree>
    <p:extLst>
      <p:ext uri="{BB962C8B-B14F-4D97-AF65-F5344CB8AC3E}">
        <p14:creationId xmlns:p14="http://schemas.microsoft.com/office/powerpoint/2010/main" val="1038615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8BCF-7F09-BEE6-BA54-341C0FAACE38}"/>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9369CBE3-9F20-1300-39D0-BF2D2731A4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BD7E4C64-E5A1-8790-ED8D-1D6FCBB37B5F}"/>
              </a:ext>
            </a:extLst>
          </p:cNvPr>
          <p:cNvSpPr>
            <a:spLocks noGrp="1"/>
          </p:cNvSpPr>
          <p:nvPr>
            <p:ph type="dt" sz="half" idx="10"/>
          </p:nvPr>
        </p:nvSpPr>
        <p:spPr/>
        <p:txBody>
          <a:bodyPr/>
          <a:lstStyle/>
          <a:p>
            <a:fld id="{5CF4EFF4-09F7-4999-A32D-6692CC8B992E}" type="datetimeFigureOut">
              <a:rPr lang="it-IT" smtClean="0"/>
              <a:t>01/03/2025</a:t>
            </a:fld>
            <a:endParaRPr lang="it-IT"/>
          </a:p>
        </p:txBody>
      </p:sp>
      <p:sp>
        <p:nvSpPr>
          <p:cNvPr id="5" name="Footer Placeholder 4">
            <a:extLst>
              <a:ext uri="{FF2B5EF4-FFF2-40B4-BE49-F238E27FC236}">
                <a16:creationId xmlns:a16="http://schemas.microsoft.com/office/drawing/2014/main" id="{6FE1A54A-DE9B-5673-43F8-89C9724F44E5}"/>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F018981-6933-4B2C-7E2A-993123A6E9D3}"/>
              </a:ext>
            </a:extLst>
          </p:cNvPr>
          <p:cNvSpPr>
            <a:spLocks noGrp="1"/>
          </p:cNvSpPr>
          <p:nvPr>
            <p:ph type="sldNum" sz="quarter" idx="12"/>
          </p:nvPr>
        </p:nvSpPr>
        <p:spPr/>
        <p:txBody>
          <a:bodyPr/>
          <a:lstStyle/>
          <a:p>
            <a:fld id="{5E8883AA-7441-4129-9749-BE1BCACAACCD}" type="slidenum">
              <a:rPr lang="it-IT" smtClean="0"/>
              <a:t>‹#›</a:t>
            </a:fld>
            <a:endParaRPr lang="it-IT"/>
          </a:p>
        </p:txBody>
      </p:sp>
    </p:spTree>
    <p:extLst>
      <p:ext uri="{BB962C8B-B14F-4D97-AF65-F5344CB8AC3E}">
        <p14:creationId xmlns:p14="http://schemas.microsoft.com/office/powerpoint/2010/main" val="440683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047C1-3A2A-743B-FAD0-B7FA90A984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993267B9-31EF-D22D-17FC-D1249DF6AF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7C348D-6D77-1707-520D-C93DF9EA435F}"/>
              </a:ext>
            </a:extLst>
          </p:cNvPr>
          <p:cNvSpPr>
            <a:spLocks noGrp="1"/>
          </p:cNvSpPr>
          <p:nvPr>
            <p:ph type="dt" sz="half" idx="10"/>
          </p:nvPr>
        </p:nvSpPr>
        <p:spPr/>
        <p:txBody>
          <a:bodyPr/>
          <a:lstStyle/>
          <a:p>
            <a:fld id="{5CF4EFF4-09F7-4999-A32D-6692CC8B992E}" type="datetimeFigureOut">
              <a:rPr lang="it-IT" smtClean="0"/>
              <a:t>01/03/2025</a:t>
            </a:fld>
            <a:endParaRPr lang="it-IT"/>
          </a:p>
        </p:txBody>
      </p:sp>
      <p:sp>
        <p:nvSpPr>
          <p:cNvPr id="5" name="Footer Placeholder 4">
            <a:extLst>
              <a:ext uri="{FF2B5EF4-FFF2-40B4-BE49-F238E27FC236}">
                <a16:creationId xmlns:a16="http://schemas.microsoft.com/office/drawing/2014/main" id="{663591DE-352D-3187-85CE-3F9B9F6A6CA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C8919461-C8F8-732C-6F8C-B3371D2B7F9B}"/>
              </a:ext>
            </a:extLst>
          </p:cNvPr>
          <p:cNvSpPr>
            <a:spLocks noGrp="1"/>
          </p:cNvSpPr>
          <p:nvPr>
            <p:ph type="sldNum" sz="quarter" idx="12"/>
          </p:nvPr>
        </p:nvSpPr>
        <p:spPr/>
        <p:txBody>
          <a:bodyPr/>
          <a:lstStyle/>
          <a:p>
            <a:fld id="{5E8883AA-7441-4129-9749-BE1BCACAACCD}" type="slidenum">
              <a:rPr lang="it-IT" smtClean="0"/>
              <a:t>‹#›</a:t>
            </a:fld>
            <a:endParaRPr lang="it-IT"/>
          </a:p>
        </p:txBody>
      </p:sp>
    </p:spTree>
    <p:extLst>
      <p:ext uri="{BB962C8B-B14F-4D97-AF65-F5344CB8AC3E}">
        <p14:creationId xmlns:p14="http://schemas.microsoft.com/office/powerpoint/2010/main" val="3986592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A8718-8021-3159-F98C-7609D9DEB042}"/>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8F3BA271-18EA-BAA9-5626-379E6BB100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9187612-7E5D-4DF7-5900-254485D68A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97A488D1-CCB0-1547-5B85-B449C74E78D6}"/>
              </a:ext>
            </a:extLst>
          </p:cNvPr>
          <p:cNvSpPr>
            <a:spLocks noGrp="1"/>
          </p:cNvSpPr>
          <p:nvPr>
            <p:ph type="dt" sz="half" idx="10"/>
          </p:nvPr>
        </p:nvSpPr>
        <p:spPr/>
        <p:txBody>
          <a:bodyPr/>
          <a:lstStyle/>
          <a:p>
            <a:fld id="{5CF4EFF4-09F7-4999-A32D-6692CC8B992E}" type="datetimeFigureOut">
              <a:rPr lang="it-IT" smtClean="0"/>
              <a:t>01/03/2025</a:t>
            </a:fld>
            <a:endParaRPr lang="it-IT"/>
          </a:p>
        </p:txBody>
      </p:sp>
      <p:sp>
        <p:nvSpPr>
          <p:cNvPr id="6" name="Footer Placeholder 5">
            <a:extLst>
              <a:ext uri="{FF2B5EF4-FFF2-40B4-BE49-F238E27FC236}">
                <a16:creationId xmlns:a16="http://schemas.microsoft.com/office/drawing/2014/main" id="{4F6AEE67-2E72-4457-DE11-E66F18212992}"/>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01BBA2B4-2CBD-DDDF-D517-EACDC7A047A1}"/>
              </a:ext>
            </a:extLst>
          </p:cNvPr>
          <p:cNvSpPr>
            <a:spLocks noGrp="1"/>
          </p:cNvSpPr>
          <p:nvPr>
            <p:ph type="sldNum" sz="quarter" idx="12"/>
          </p:nvPr>
        </p:nvSpPr>
        <p:spPr/>
        <p:txBody>
          <a:bodyPr/>
          <a:lstStyle/>
          <a:p>
            <a:fld id="{5E8883AA-7441-4129-9749-BE1BCACAACCD}" type="slidenum">
              <a:rPr lang="it-IT" smtClean="0"/>
              <a:t>‹#›</a:t>
            </a:fld>
            <a:endParaRPr lang="it-IT"/>
          </a:p>
        </p:txBody>
      </p:sp>
    </p:spTree>
    <p:extLst>
      <p:ext uri="{BB962C8B-B14F-4D97-AF65-F5344CB8AC3E}">
        <p14:creationId xmlns:p14="http://schemas.microsoft.com/office/powerpoint/2010/main" val="4121744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A69F-B517-DB58-7BC1-089E831E2804}"/>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F273A95-3188-FBE5-2B1D-28AE9E4DB7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CAC804-11A6-CB61-2AF2-4E383734A1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7EA9B354-7857-6665-6BBC-81C13B1D30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BA375C-4E78-F059-4582-F1869CBA02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B553A8B4-B8F9-3C3B-59D4-BC4228245DC7}"/>
              </a:ext>
            </a:extLst>
          </p:cNvPr>
          <p:cNvSpPr>
            <a:spLocks noGrp="1"/>
          </p:cNvSpPr>
          <p:nvPr>
            <p:ph type="dt" sz="half" idx="10"/>
          </p:nvPr>
        </p:nvSpPr>
        <p:spPr/>
        <p:txBody>
          <a:bodyPr/>
          <a:lstStyle/>
          <a:p>
            <a:fld id="{5CF4EFF4-09F7-4999-A32D-6692CC8B992E}" type="datetimeFigureOut">
              <a:rPr lang="it-IT" smtClean="0"/>
              <a:t>01/03/2025</a:t>
            </a:fld>
            <a:endParaRPr lang="it-IT"/>
          </a:p>
        </p:txBody>
      </p:sp>
      <p:sp>
        <p:nvSpPr>
          <p:cNvPr id="8" name="Footer Placeholder 7">
            <a:extLst>
              <a:ext uri="{FF2B5EF4-FFF2-40B4-BE49-F238E27FC236}">
                <a16:creationId xmlns:a16="http://schemas.microsoft.com/office/drawing/2014/main" id="{0653CBCB-B950-B278-D1F3-D5E1E9BC452A}"/>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E2341312-C6A2-24CA-46AB-1FEA26733009}"/>
              </a:ext>
            </a:extLst>
          </p:cNvPr>
          <p:cNvSpPr>
            <a:spLocks noGrp="1"/>
          </p:cNvSpPr>
          <p:nvPr>
            <p:ph type="sldNum" sz="quarter" idx="12"/>
          </p:nvPr>
        </p:nvSpPr>
        <p:spPr/>
        <p:txBody>
          <a:bodyPr/>
          <a:lstStyle/>
          <a:p>
            <a:fld id="{5E8883AA-7441-4129-9749-BE1BCACAACCD}" type="slidenum">
              <a:rPr lang="it-IT" smtClean="0"/>
              <a:t>‹#›</a:t>
            </a:fld>
            <a:endParaRPr lang="it-IT"/>
          </a:p>
        </p:txBody>
      </p:sp>
    </p:spTree>
    <p:extLst>
      <p:ext uri="{BB962C8B-B14F-4D97-AF65-F5344CB8AC3E}">
        <p14:creationId xmlns:p14="http://schemas.microsoft.com/office/powerpoint/2010/main" val="4279263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9D5C-A143-809E-FDDD-2C1EA20776BE}"/>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DFBB3E62-B6FA-30FF-4C39-C11FD28CB3CC}"/>
              </a:ext>
            </a:extLst>
          </p:cNvPr>
          <p:cNvSpPr>
            <a:spLocks noGrp="1"/>
          </p:cNvSpPr>
          <p:nvPr>
            <p:ph type="dt" sz="half" idx="10"/>
          </p:nvPr>
        </p:nvSpPr>
        <p:spPr/>
        <p:txBody>
          <a:bodyPr/>
          <a:lstStyle/>
          <a:p>
            <a:fld id="{5CF4EFF4-09F7-4999-A32D-6692CC8B992E}" type="datetimeFigureOut">
              <a:rPr lang="it-IT" smtClean="0"/>
              <a:t>01/03/2025</a:t>
            </a:fld>
            <a:endParaRPr lang="it-IT"/>
          </a:p>
        </p:txBody>
      </p:sp>
      <p:sp>
        <p:nvSpPr>
          <p:cNvPr id="4" name="Footer Placeholder 3">
            <a:extLst>
              <a:ext uri="{FF2B5EF4-FFF2-40B4-BE49-F238E27FC236}">
                <a16:creationId xmlns:a16="http://schemas.microsoft.com/office/drawing/2014/main" id="{0163F2F6-4B4F-531B-49AE-6042B97C600F}"/>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033EC35B-9150-51F7-9BB8-75402145B1C1}"/>
              </a:ext>
            </a:extLst>
          </p:cNvPr>
          <p:cNvSpPr>
            <a:spLocks noGrp="1"/>
          </p:cNvSpPr>
          <p:nvPr>
            <p:ph type="sldNum" sz="quarter" idx="12"/>
          </p:nvPr>
        </p:nvSpPr>
        <p:spPr/>
        <p:txBody>
          <a:bodyPr/>
          <a:lstStyle/>
          <a:p>
            <a:fld id="{5E8883AA-7441-4129-9749-BE1BCACAACCD}" type="slidenum">
              <a:rPr lang="it-IT" smtClean="0"/>
              <a:t>‹#›</a:t>
            </a:fld>
            <a:endParaRPr lang="it-IT"/>
          </a:p>
        </p:txBody>
      </p:sp>
    </p:spTree>
    <p:extLst>
      <p:ext uri="{BB962C8B-B14F-4D97-AF65-F5344CB8AC3E}">
        <p14:creationId xmlns:p14="http://schemas.microsoft.com/office/powerpoint/2010/main" val="2882849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F89DF-BCFA-7E0F-5853-28FAD86E6710}"/>
              </a:ext>
            </a:extLst>
          </p:cNvPr>
          <p:cNvSpPr>
            <a:spLocks noGrp="1"/>
          </p:cNvSpPr>
          <p:nvPr>
            <p:ph type="dt" sz="half" idx="10"/>
          </p:nvPr>
        </p:nvSpPr>
        <p:spPr/>
        <p:txBody>
          <a:bodyPr/>
          <a:lstStyle/>
          <a:p>
            <a:fld id="{5CF4EFF4-09F7-4999-A32D-6692CC8B992E}" type="datetimeFigureOut">
              <a:rPr lang="it-IT" smtClean="0"/>
              <a:t>01/03/2025</a:t>
            </a:fld>
            <a:endParaRPr lang="it-IT"/>
          </a:p>
        </p:txBody>
      </p:sp>
      <p:sp>
        <p:nvSpPr>
          <p:cNvPr id="3" name="Footer Placeholder 2">
            <a:extLst>
              <a:ext uri="{FF2B5EF4-FFF2-40B4-BE49-F238E27FC236}">
                <a16:creationId xmlns:a16="http://schemas.microsoft.com/office/drawing/2014/main" id="{1AF6152D-0DAE-725E-AE46-6C90EB52F154}"/>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A5536C4F-6BF6-F670-1203-5853A75B773C}"/>
              </a:ext>
            </a:extLst>
          </p:cNvPr>
          <p:cNvSpPr>
            <a:spLocks noGrp="1"/>
          </p:cNvSpPr>
          <p:nvPr>
            <p:ph type="sldNum" sz="quarter" idx="12"/>
          </p:nvPr>
        </p:nvSpPr>
        <p:spPr/>
        <p:txBody>
          <a:bodyPr/>
          <a:lstStyle/>
          <a:p>
            <a:fld id="{5E8883AA-7441-4129-9749-BE1BCACAACCD}" type="slidenum">
              <a:rPr lang="it-IT" smtClean="0"/>
              <a:t>‹#›</a:t>
            </a:fld>
            <a:endParaRPr lang="it-IT"/>
          </a:p>
        </p:txBody>
      </p:sp>
    </p:spTree>
    <p:extLst>
      <p:ext uri="{BB962C8B-B14F-4D97-AF65-F5344CB8AC3E}">
        <p14:creationId xmlns:p14="http://schemas.microsoft.com/office/powerpoint/2010/main" val="4283638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699D8-9D5D-D598-5171-BFEFFC8905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9A767DAE-8A65-99A6-3647-36DEE1E26E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E8957B7E-BA3B-4786-CE37-5565DC2AA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3D7C56-BAB9-BE64-3EC5-73CFB0650C67}"/>
              </a:ext>
            </a:extLst>
          </p:cNvPr>
          <p:cNvSpPr>
            <a:spLocks noGrp="1"/>
          </p:cNvSpPr>
          <p:nvPr>
            <p:ph type="dt" sz="half" idx="10"/>
          </p:nvPr>
        </p:nvSpPr>
        <p:spPr/>
        <p:txBody>
          <a:bodyPr/>
          <a:lstStyle/>
          <a:p>
            <a:fld id="{5CF4EFF4-09F7-4999-A32D-6692CC8B992E}" type="datetimeFigureOut">
              <a:rPr lang="it-IT" smtClean="0"/>
              <a:t>01/03/2025</a:t>
            </a:fld>
            <a:endParaRPr lang="it-IT"/>
          </a:p>
        </p:txBody>
      </p:sp>
      <p:sp>
        <p:nvSpPr>
          <p:cNvPr id="6" name="Footer Placeholder 5">
            <a:extLst>
              <a:ext uri="{FF2B5EF4-FFF2-40B4-BE49-F238E27FC236}">
                <a16:creationId xmlns:a16="http://schemas.microsoft.com/office/drawing/2014/main" id="{70D9E18A-D3EA-B62B-3892-EEAE63491A2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486469EC-2FA3-A09E-3529-15015E9B14D1}"/>
              </a:ext>
            </a:extLst>
          </p:cNvPr>
          <p:cNvSpPr>
            <a:spLocks noGrp="1"/>
          </p:cNvSpPr>
          <p:nvPr>
            <p:ph type="sldNum" sz="quarter" idx="12"/>
          </p:nvPr>
        </p:nvSpPr>
        <p:spPr/>
        <p:txBody>
          <a:bodyPr/>
          <a:lstStyle/>
          <a:p>
            <a:fld id="{5E8883AA-7441-4129-9749-BE1BCACAACCD}" type="slidenum">
              <a:rPr lang="it-IT" smtClean="0"/>
              <a:t>‹#›</a:t>
            </a:fld>
            <a:endParaRPr lang="it-IT"/>
          </a:p>
        </p:txBody>
      </p:sp>
    </p:spTree>
    <p:extLst>
      <p:ext uri="{BB962C8B-B14F-4D97-AF65-F5344CB8AC3E}">
        <p14:creationId xmlns:p14="http://schemas.microsoft.com/office/powerpoint/2010/main" val="2121257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00AB5-581E-7A72-6FB9-FFB1D40CC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30963D0C-56D9-E08E-B7A0-69AE1B1A6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99581F94-2306-1AAC-640C-4BAEC66B76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4993B-ABD4-636C-451E-6640F81183F5}"/>
              </a:ext>
            </a:extLst>
          </p:cNvPr>
          <p:cNvSpPr>
            <a:spLocks noGrp="1"/>
          </p:cNvSpPr>
          <p:nvPr>
            <p:ph type="dt" sz="half" idx="10"/>
          </p:nvPr>
        </p:nvSpPr>
        <p:spPr/>
        <p:txBody>
          <a:bodyPr/>
          <a:lstStyle/>
          <a:p>
            <a:fld id="{5CF4EFF4-09F7-4999-A32D-6692CC8B992E}" type="datetimeFigureOut">
              <a:rPr lang="it-IT" smtClean="0"/>
              <a:t>01/03/2025</a:t>
            </a:fld>
            <a:endParaRPr lang="it-IT"/>
          </a:p>
        </p:txBody>
      </p:sp>
      <p:sp>
        <p:nvSpPr>
          <p:cNvPr id="6" name="Footer Placeholder 5">
            <a:extLst>
              <a:ext uri="{FF2B5EF4-FFF2-40B4-BE49-F238E27FC236}">
                <a16:creationId xmlns:a16="http://schemas.microsoft.com/office/drawing/2014/main" id="{C7A5544D-8BC7-FDFE-FD69-1C76931E41F8}"/>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4117F36B-E21E-DE90-CDC8-0ECEE33D04E5}"/>
              </a:ext>
            </a:extLst>
          </p:cNvPr>
          <p:cNvSpPr>
            <a:spLocks noGrp="1"/>
          </p:cNvSpPr>
          <p:nvPr>
            <p:ph type="sldNum" sz="quarter" idx="12"/>
          </p:nvPr>
        </p:nvSpPr>
        <p:spPr/>
        <p:txBody>
          <a:bodyPr/>
          <a:lstStyle/>
          <a:p>
            <a:fld id="{5E8883AA-7441-4129-9749-BE1BCACAACCD}" type="slidenum">
              <a:rPr lang="it-IT" smtClean="0"/>
              <a:t>‹#›</a:t>
            </a:fld>
            <a:endParaRPr lang="it-IT"/>
          </a:p>
        </p:txBody>
      </p:sp>
    </p:spTree>
    <p:extLst>
      <p:ext uri="{BB962C8B-B14F-4D97-AF65-F5344CB8AC3E}">
        <p14:creationId xmlns:p14="http://schemas.microsoft.com/office/powerpoint/2010/main" val="3622317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6FBDBC-9D90-9BD7-BA8B-85CAA4631F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E964CB26-A449-43F4-9A82-451A07583C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D2B964B-A630-9DA1-CE7F-4B13739C8A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F4EFF4-09F7-4999-A32D-6692CC8B992E}" type="datetimeFigureOut">
              <a:rPr lang="it-IT" smtClean="0"/>
              <a:t>01/03/2025</a:t>
            </a:fld>
            <a:endParaRPr lang="it-IT"/>
          </a:p>
        </p:txBody>
      </p:sp>
      <p:sp>
        <p:nvSpPr>
          <p:cNvPr id="5" name="Footer Placeholder 4">
            <a:extLst>
              <a:ext uri="{FF2B5EF4-FFF2-40B4-BE49-F238E27FC236}">
                <a16:creationId xmlns:a16="http://schemas.microsoft.com/office/drawing/2014/main" id="{053F1CD5-BA46-D19A-87FA-EAE4EDDA75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lide Number Placeholder 5">
            <a:extLst>
              <a:ext uri="{FF2B5EF4-FFF2-40B4-BE49-F238E27FC236}">
                <a16:creationId xmlns:a16="http://schemas.microsoft.com/office/drawing/2014/main" id="{5587CC34-3EBE-A528-B532-CD00239014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E8883AA-7441-4129-9749-BE1BCACAACCD}" type="slidenum">
              <a:rPr lang="it-IT" smtClean="0"/>
              <a:t>‹#›</a:t>
            </a:fld>
            <a:endParaRPr lang="it-IT"/>
          </a:p>
        </p:txBody>
      </p:sp>
    </p:spTree>
    <p:extLst>
      <p:ext uri="{BB962C8B-B14F-4D97-AF65-F5344CB8AC3E}">
        <p14:creationId xmlns:p14="http://schemas.microsoft.com/office/powerpoint/2010/main" val="3562277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C9171-2B89-528A-09DE-DB4753A8FB5C}"/>
              </a:ext>
            </a:extLst>
          </p:cNvPr>
          <p:cNvSpPr>
            <a:spLocks noGrp="1"/>
          </p:cNvSpPr>
          <p:nvPr>
            <p:ph type="ctrTitle"/>
          </p:nvPr>
        </p:nvSpPr>
        <p:spPr/>
        <p:txBody>
          <a:bodyPr>
            <a:normAutofit fontScale="90000"/>
          </a:bodyPr>
          <a:lstStyle/>
          <a:p>
            <a:r>
              <a:rPr lang="en-US" dirty="0"/>
              <a:t>Predictive maintenance for railway systems with supervised machine learning: a case study</a:t>
            </a:r>
            <a:endParaRPr lang="it-IT" dirty="0"/>
          </a:p>
        </p:txBody>
      </p:sp>
      <p:sp>
        <p:nvSpPr>
          <p:cNvPr id="3" name="Subtitle 2">
            <a:extLst>
              <a:ext uri="{FF2B5EF4-FFF2-40B4-BE49-F238E27FC236}">
                <a16:creationId xmlns:a16="http://schemas.microsoft.com/office/drawing/2014/main" id="{6472569F-652C-8D1E-1478-8DFBBBAEE8F9}"/>
              </a:ext>
            </a:extLst>
          </p:cNvPr>
          <p:cNvSpPr>
            <a:spLocks noGrp="1"/>
          </p:cNvSpPr>
          <p:nvPr>
            <p:ph type="subTitle" idx="1"/>
          </p:nvPr>
        </p:nvSpPr>
        <p:spPr/>
        <p:txBody>
          <a:bodyPr/>
          <a:lstStyle/>
          <a:p>
            <a:endParaRPr lang="en-US" dirty="0"/>
          </a:p>
          <a:p>
            <a:r>
              <a:rPr lang="it-IT" dirty="0" err="1"/>
              <a:t>Raihana</a:t>
            </a:r>
            <a:r>
              <a:rPr lang="it-IT" dirty="0"/>
              <a:t> </a:t>
            </a:r>
            <a:r>
              <a:rPr lang="it-IT" dirty="0" err="1"/>
              <a:t>Ferdous</a:t>
            </a:r>
            <a:endParaRPr lang="it-IT" dirty="0"/>
          </a:p>
          <a:p>
            <a:r>
              <a:rPr lang="it-IT" dirty="0"/>
              <a:t>Date: 07/03/2025</a:t>
            </a:r>
          </a:p>
        </p:txBody>
      </p:sp>
    </p:spTree>
    <p:extLst>
      <p:ext uri="{BB962C8B-B14F-4D97-AF65-F5344CB8AC3E}">
        <p14:creationId xmlns:p14="http://schemas.microsoft.com/office/powerpoint/2010/main" val="264186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a:spLocks noGrp="1"/>
          </p:cNvSpPr>
          <p:nvPr>
            <p:ph type="title"/>
          </p:nvPr>
        </p:nvSpPr>
        <p:spPr>
          <a:xfrm>
            <a:off x="0" y="0"/>
            <a:ext cx="11360800" cy="763600"/>
          </a:xfrm>
        </p:spPr>
        <p:txBody>
          <a:bodyPr spcFirstLastPara="1" vert="horz" wrap="square" lIns="121900" tIns="121900" rIns="121900" bIns="121900" anchor="t" anchorCtr="0">
            <a:noAutofit/>
          </a:bodyPr>
          <a:lstStyle/>
          <a:p>
            <a:r>
              <a:rPr lang="en-US" dirty="0"/>
              <a:t>Time series forecasting using Statistical Model</a:t>
            </a:r>
          </a:p>
        </p:txBody>
      </p:sp>
      <p:graphicFrame>
        <p:nvGraphicFramePr>
          <p:cNvPr id="5" name="Table 4">
            <a:extLst>
              <a:ext uri="{FF2B5EF4-FFF2-40B4-BE49-F238E27FC236}">
                <a16:creationId xmlns:a16="http://schemas.microsoft.com/office/drawing/2014/main" id="{B688A1CC-64A3-8738-BD4F-06248304D5BB}"/>
              </a:ext>
            </a:extLst>
          </p:cNvPr>
          <p:cNvGraphicFramePr>
            <a:graphicFrameLocks noGrp="1"/>
          </p:cNvGraphicFramePr>
          <p:nvPr>
            <p:extLst>
              <p:ext uri="{D42A27DB-BD31-4B8C-83A1-F6EECF244321}">
                <p14:modId xmlns:p14="http://schemas.microsoft.com/office/powerpoint/2010/main" val="1484966527"/>
              </p:ext>
            </p:extLst>
          </p:nvPr>
        </p:nvGraphicFramePr>
        <p:xfrm>
          <a:off x="268237" y="939247"/>
          <a:ext cx="11262348" cy="5013494"/>
        </p:xfrm>
        <a:graphic>
          <a:graphicData uri="http://schemas.openxmlformats.org/drawingml/2006/table">
            <a:tbl>
              <a:tblPr firstRow="1" bandRow="1">
                <a:tableStyleId>{5C22544A-7EE6-4342-B048-85BDC9FD1C3A}</a:tableStyleId>
              </a:tblPr>
              <a:tblGrid>
                <a:gridCol w="959681">
                  <a:extLst>
                    <a:ext uri="{9D8B030D-6E8A-4147-A177-3AD203B41FA5}">
                      <a16:colId xmlns:a16="http://schemas.microsoft.com/office/drawing/2014/main" val="565970384"/>
                    </a:ext>
                  </a:extLst>
                </a:gridCol>
                <a:gridCol w="959681">
                  <a:extLst>
                    <a:ext uri="{9D8B030D-6E8A-4147-A177-3AD203B41FA5}">
                      <a16:colId xmlns:a16="http://schemas.microsoft.com/office/drawing/2014/main" val="1136387177"/>
                    </a:ext>
                  </a:extLst>
                </a:gridCol>
                <a:gridCol w="1220068">
                  <a:extLst>
                    <a:ext uri="{9D8B030D-6E8A-4147-A177-3AD203B41FA5}">
                      <a16:colId xmlns:a16="http://schemas.microsoft.com/office/drawing/2014/main" val="121983591"/>
                    </a:ext>
                  </a:extLst>
                </a:gridCol>
                <a:gridCol w="1202319">
                  <a:extLst>
                    <a:ext uri="{9D8B030D-6E8A-4147-A177-3AD203B41FA5}">
                      <a16:colId xmlns:a16="http://schemas.microsoft.com/office/drawing/2014/main" val="1793977321"/>
                    </a:ext>
                  </a:extLst>
                </a:gridCol>
                <a:gridCol w="1650561">
                  <a:extLst>
                    <a:ext uri="{9D8B030D-6E8A-4147-A177-3AD203B41FA5}">
                      <a16:colId xmlns:a16="http://schemas.microsoft.com/office/drawing/2014/main" val="2060213520"/>
                    </a:ext>
                  </a:extLst>
                </a:gridCol>
                <a:gridCol w="1620838">
                  <a:extLst>
                    <a:ext uri="{9D8B030D-6E8A-4147-A177-3AD203B41FA5}">
                      <a16:colId xmlns:a16="http://schemas.microsoft.com/office/drawing/2014/main" val="3974938705"/>
                    </a:ext>
                  </a:extLst>
                </a:gridCol>
                <a:gridCol w="1836845">
                  <a:extLst>
                    <a:ext uri="{9D8B030D-6E8A-4147-A177-3AD203B41FA5}">
                      <a16:colId xmlns:a16="http://schemas.microsoft.com/office/drawing/2014/main" val="1109732077"/>
                    </a:ext>
                  </a:extLst>
                </a:gridCol>
                <a:gridCol w="1812355">
                  <a:extLst>
                    <a:ext uri="{9D8B030D-6E8A-4147-A177-3AD203B41FA5}">
                      <a16:colId xmlns:a16="http://schemas.microsoft.com/office/drawing/2014/main" val="3331452224"/>
                    </a:ext>
                  </a:extLst>
                </a:gridCol>
              </a:tblGrid>
              <a:tr h="1064220">
                <a:tc>
                  <a:txBody>
                    <a:bodyPr/>
                    <a:lstStyle/>
                    <a:p>
                      <a:pPr algn="ctr"/>
                      <a:r>
                        <a:rPr lang="en-US" sz="1600" dirty="0"/>
                        <a:t>Train ID</a:t>
                      </a:r>
                    </a:p>
                  </a:txBody>
                  <a:tcPr/>
                </a:tc>
                <a:tc>
                  <a:txBody>
                    <a:bodyPr/>
                    <a:lstStyle/>
                    <a:p>
                      <a:pPr algn="ctr"/>
                      <a:r>
                        <a:rPr lang="en-US" sz="1400" dirty="0"/>
                        <a:t> Train Name</a:t>
                      </a:r>
                    </a:p>
                  </a:txBody>
                  <a:tcPr/>
                </a:tc>
                <a:tc>
                  <a:txBody>
                    <a:bodyPr/>
                    <a:lstStyle/>
                    <a:p>
                      <a:pPr algn="ctr"/>
                      <a:r>
                        <a:rPr lang="en-US" sz="1600" dirty="0"/>
                        <a:t>Random Walk</a:t>
                      </a:r>
                    </a:p>
                  </a:txBody>
                  <a:tcPr/>
                </a:tc>
                <a:tc>
                  <a:txBody>
                    <a:bodyPr/>
                    <a:lstStyle/>
                    <a:p>
                      <a:r>
                        <a:rPr lang="it-IT" sz="1600" b="0" i="0" u="none" strike="noStrike" kern="1200" baseline="0" dirty="0" err="1">
                          <a:solidFill>
                            <a:schemeClr val="lt1"/>
                          </a:solidFill>
                          <a:latin typeface="+mn-lt"/>
                          <a:ea typeface="+mn-ea"/>
                          <a:cs typeface="+mn-cs"/>
                        </a:rPr>
                        <a:t>Moving</a:t>
                      </a:r>
                      <a:r>
                        <a:rPr lang="it-IT" sz="1600" b="0" i="0" u="none" strike="noStrike" kern="1200" baseline="0" dirty="0">
                          <a:solidFill>
                            <a:schemeClr val="lt1"/>
                          </a:solidFill>
                          <a:latin typeface="+mn-lt"/>
                          <a:ea typeface="+mn-ea"/>
                          <a:cs typeface="+mn-cs"/>
                        </a:rPr>
                        <a:t> </a:t>
                      </a:r>
                      <a:r>
                        <a:rPr lang="it-IT" sz="1600" b="0" i="0" u="none" strike="noStrike" kern="1200" baseline="0" dirty="0" err="1">
                          <a:solidFill>
                            <a:schemeClr val="lt1"/>
                          </a:solidFill>
                          <a:latin typeface="+mn-lt"/>
                          <a:ea typeface="+mn-ea"/>
                          <a:cs typeface="+mn-cs"/>
                        </a:rPr>
                        <a:t>Average</a:t>
                      </a:r>
                      <a:endParaRPr lang="en-US" sz="1600" dirty="0"/>
                    </a:p>
                  </a:txBody>
                  <a:tcPr/>
                </a:tc>
                <a:tc>
                  <a:txBody>
                    <a:bodyPr/>
                    <a:lstStyle/>
                    <a:p>
                      <a:pPr algn="ctr"/>
                      <a:r>
                        <a:rPr lang="en-US" sz="1600" dirty="0"/>
                        <a:t>ARIMA</a:t>
                      </a:r>
                    </a:p>
                  </a:txBody>
                  <a:tcPr/>
                </a:tc>
                <a:tc>
                  <a:txBody>
                    <a:bodyPr/>
                    <a:lstStyle/>
                    <a:p>
                      <a:pPr algn="ctr"/>
                      <a:r>
                        <a:rPr lang="en-US" sz="1600" dirty="0"/>
                        <a:t>SARIMA</a:t>
                      </a:r>
                    </a:p>
                  </a:txBody>
                  <a:tcPr/>
                </a:tc>
                <a:tc>
                  <a:txBody>
                    <a:bodyPr/>
                    <a:lstStyle/>
                    <a:p>
                      <a:pPr algn="ctr"/>
                      <a:r>
                        <a:rPr lang="it-IT" sz="1600" b="0" i="0" u="none" strike="noStrike" kern="1200" baseline="0" dirty="0" err="1">
                          <a:solidFill>
                            <a:schemeClr val="lt1"/>
                          </a:solidFill>
                          <a:latin typeface="+mn-lt"/>
                          <a:ea typeface="+mn-ea"/>
                          <a:cs typeface="+mn-cs"/>
                        </a:rPr>
                        <a:t>Exponential</a:t>
                      </a:r>
                      <a:r>
                        <a:rPr lang="it-IT" sz="1600" b="0" i="0" u="none" strike="noStrike" kern="1200" baseline="0" dirty="0">
                          <a:solidFill>
                            <a:schemeClr val="lt1"/>
                          </a:solidFill>
                          <a:latin typeface="+mn-lt"/>
                          <a:ea typeface="+mn-ea"/>
                          <a:cs typeface="+mn-cs"/>
                        </a:rPr>
                        <a:t> </a:t>
                      </a:r>
                      <a:r>
                        <a:rPr lang="it-IT" sz="1600" b="0" i="0" u="none" strike="noStrike" kern="1200" baseline="0" dirty="0" err="1">
                          <a:solidFill>
                            <a:schemeClr val="lt1"/>
                          </a:solidFill>
                          <a:latin typeface="+mn-lt"/>
                          <a:ea typeface="+mn-ea"/>
                          <a:cs typeface="+mn-cs"/>
                        </a:rPr>
                        <a:t>Smoothing</a:t>
                      </a:r>
                      <a:r>
                        <a:rPr lang="it-IT" sz="1600" b="0" i="0" u="none" strike="noStrike" kern="1200" baseline="0" dirty="0">
                          <a:solidFill>
                            <a:schemeClr val="lt1"/>
                          </a:solidFill>
                          <a:latin typeface="+mn-lt"/>
                          <a:ea typeface="+mn-ea"/>
                          <a:cs typeface="+mn-cs"/>
                        </a:rPr>
                        <a:t> (</a:t>
                      </a:r>
                      <a:r>
                        <a:rPr lang="it-IT" sz="1600" b="0" i="0" u="none" strike="noStrike" kern="1200" baseline="0" dirty="0" err="1">
                          <a:solidFill>
                            <a:schemeClr val="lt1"/>
                          </a:solidFill>
                          <a:latin typeface="+mn-lt"/>
                          <a:ea typeface="+mn-ea"/>
                          <a:cs typeface="+mn-cs"/>
                        </a:rPr>
                        <a:t>simple</a:t>
                      </a:r>
                      <a:r>
                        <a:rPr lang="it-IT" sz="1600" b="0" i="0" u="none" strike="noStrike" kern="1200" baseline="0" dirty="0">
                          <a:solidFill>
                            <a:schemeClr val="lt1"/>
                          </a:solidFill>
                          <a:latin typeface="+mn-lt"/>
                          <a:ea typeface="+mn-ea"/>
                          <a:cs typeface="+mn-cs"/>
                        </a:rPr>
                        <a:t>)</a:t>
                      </a:r>
                      <a:endParaRPr lang="en-US" sz="1600" dirty="0"/>
                    </a:p>
                  </a:txBody>
                  <a:tcPr/>
                </a:tc>
                <a:tc>
                  <a:txBody>
                    <a:bodyPr/>
                    <a:lstStyle/>
                    <a:p>
                      <a:pPr algn="ctr"/>
                      <a:r>
                        <a:rPr lang="it-IT" sz="1600" b="0" i="0" u="none" strike="noStrike" kern="1200" baseline="0" dirty="0" err="1">
                          <a:solidFill>
                            <a:schemeClr val="lt1"/>
                          </a:solidFill>
                          <a:latin typeface="+mn-lt"/>
                          <a:ea typeface="+mn-ea"/>
                          <a:cs typeface="+mn-cs"/>
                        </a:rPr>
                        <a:t>Exponential</a:t>
                      </a:r>
                      <a:r>
                        <a:rPr lang="it-IT" sz="1600" b="0" i="0" u="none" strike="noStrike" kern="1200" baseline="0" dirty="0">
                          <a:solidFill>
                            <a:schemeClr val="lt1"/>
                          </a:solidFill>
                          <a:latin typeface="+mn-lt"/>
                          <a:ea typeface="+mn-ea"/>
                          <a:cs typeface="+mn-cs"/>
                        </a:rPr>
                        <a:t> </a:t>
                      </a:r>
                      <a:r>
                        <a:rPr lang="it-IT" sz="1600" b="0" i="0" u="none" strike="noStrike" kern="1200" baseline="0" dirty="0" err="1">
                          <a:solidFill>
                            <a:schemeClr val="lt1"/>
                          </a:solidFill>
                          <a:latin typeface="+mn-lt"/>
                          <a:ea typeface="+mn-ea"/>
                          <a:cs typeface="+mn-cs"/>
                        </a:rPr>
                        <a:t>Smoothing</a:t>
                      </a:r>
                      <a:r>
                        <a:rPr lang="it-IT" sz="1600" b="0" i="0" u="none" strike="noStrike" kern="1200" baseline="0" dirty="0">
                          <a:solidFill>
                            <a:schemeClr val="lt1"/>
                          </a:solidFill>
                          <a:latin typeface="+mn-lt"/>
                          <a:ea typeface="+mn-ea"/>
                          <a:cs typeface="+mn-cs"/>
                        </a:rPr>
                        <a:t> (triple)</a:t>
                      </a:r>
                      <a:endParaRPr lang="en-US" sz="1600" dirty="0"/>
                    </a:p>
                  </a:txBody>
                  <a:tcPr/>
                </a:tc>
                <a:extLst>
                  <a:ext uri="{0D108BD9-81ED-4DB2-BD59-A6C34878D82A}">
                    <a16:rowId xmlns:a16="http://schemas.microsoft.com/office/drawing/2014/main" val="2147262002"/>
                  </a:ext>
                </a:extLst>
              </a:tr>
              <a:tr h="394155">
                <a:tc>
                  <a:txBody>
                    <a:bodyPr/>
                    <a:lstStyle/>
                    <a:p>
                      <a:pPr algn="ctr"/>
                      <a:r>
                        <a:rPr lang="en-US" sz="1400" dirty="0"/>
                        <a:t>T1</a:t>
                      </a:r>
                    </a:p>
                  </a:txBody>
                  <a:tcPr/>
                </a:tc>
                <a:tc>
                  <a:txBody>
                    <a:bodyPr/>
                    <a:lstStyle/>
                    <a:p>
                      <a:pPr algn="ctr"/>
                      <a:r>
                        <a:rPr lang="en-US" sz="1400" dirty="0"/>
                        <a:t>TSR 070</a:t>
                      </a:r>
                    </a:p>
                  </a:txBody>
                  <a:tcPr/>
                </a:tc>
                <a:tc>
                  <a:txBody>
                    <a:bodyPr/>
                    <a:lstStyle/>
                    <a:p>
                      <a:pPr algn="ctr"/>
                      <a:r>
                        <a:rPr lang="en-US" sz="1400" dirty="0"/>
                        <a:t>1346.95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1237.91</a:t>
                      </a:r>
                    </a:p>
                  </a:txBody>
                  <a:tcPr/>
                </a:tc>
                <a:tc>
                  <a:txBody>
                    <a:bodyPr/>
                    <a:lstStyle/>
                    <a:p>
                      <a:pPr algn="ctr"/>
                      <a:r>
                        <a:rPr lang="en-US" sz="1400" b="1" dirty="0">
                          <a:solidFill>
                            <a:srgbClr val="C00000"/>
                          </a:solidFill>
                        </a:rPr>
                        <a:t>882.41</a:t>
                      </a:r>
                    </a:p>
                  </a:txBody>
                  <a:tcPr/>
                </a:tc>
                <a:tc>
                  <a:txBody>
                    <a:bodyPr/>
                    <a:lstStyle/>
                    <a:p>
                      <a:pPr algn="ctr"/>
                      <a:r>
                        <a:rPr lang="en-US" sz="1400" dirty="0"/>
                        <a:t>973.13</a:t>
                      </a:r>
                    </a:p>
                  </a:txBody>
                  <a:tcPr/>
                </a:tc>
                <a:tc>
                  <a:txBody>
                    <a:bodyPr/>
                    <a:lstStyle/>
                    <a:p>
                      <a:pPr algn="ctr"/>
                      <a:r>
                        <a:rPr lang="en-US" sz="1400" dirty="0"/>
                        <a:t>6204.91</a:t>
                      </a:r>
                    </a:p>
                  </a:txBody>
                  <a:tcPr/>
                </a:tc>
                <a:tc>
                  <a:txBody>
                    <a:bodyPr/>
                    <a:lstStyle/>
                    <a:p>
                      <a:pPr algn="ctr"/>
                      <a:r>
                        <a:rPr lang="en-US" sz="1400" dirty="0"/>
                        <a:t>8733.10</a:t>
                      </a:r>
                    </a:p>
                  </a:txBody>
                  <a:tcPr/>
                </a:tc>
                <a:extLst>
                  <a:ext uri="{0D108BD9-81ED-4DB2-BD59-A6C34878D82A}">
                    <a16:rowId xmlns:a16="http://schemas.microsoft.com/office/drawing/2014/main" val="1980814475"/>
                  </a:ext>
                </a:extLst>
              </a:tr>
              <a:tr h="421649">
                <a:tc>
                  <a:txBody>
                    <a:bodyPr/>
                    <a:lstStyle/>
                    <a:p>
                      <a:pPr algn="ctr"/>
                      <a:r>
                        <a:rPr lang="en-US" sz="1400" dirty="0"/>
                        <a:t>T2</a:t>
                      </a:r>
                    </a:p>
                  </a:txBody>
                  <a:tcPr/>
                </a:tc>
                <a:tc>
                  <a:txBody>
                    <a:bodyPr/>
                    <a:lstStyle/>
                    <a:p>
                      <a:pPr algn="ctr"/>
                      <a:r>
                        <a:rPr lang="en-US" sz="1400" dirty="0"/>
                        <a:t>TSR 086</a:t>
                      </a:r>
                    </a:p>
                  </a:txBody>
                  <a:tcPr/>
                </a:tc>
                <a:tc>
                  <a:txBody>
                    <a:bodyPr/>
                    <a:lstStyle/>
                    <a:p>
                      <a:pPr algn="ctr"/>
                      <a:r>
                        <a:rPr lang="en-US" sz="1400" dirty="0"/>
                        <a:t>21345.1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21538.03</a:t>
                      </a:r>
                    </a:p>
                  </a:txBody>
                  <a:tcPr/>
                </a:tc>
                <a:tc>
                  <a:txBody>
                    <a:bodyPr/>
                    <a:lstStyle/>
                    <a:p>
                      <a:pPr algn="ctr"/>
                      <a:r>
                        <a:rPr lang="en-US" sz="1400" dirty="0"/>
                        <a:t>21239.53</a:t>
                      </a:r>
                    </a:p>
                  </a:txBody>
                  <a:tcPr/>
                </a:tc>
                <a:tc>
                  <a:txBody>
                    <a:bodyPr/>
                    <a:lstStyle/>
                    <a:p>
                      <a:pPr algn="ctr"/>
                      <a:r>
                        <a:rPr lang="en-US" sz="1400" b="1" dirty="0">
                          <a:solidFill>
                            <a:srgbClr val="C00000"/>
                          </a:solidFill>
                        </a:rPr>
                        <a:t>17463.36</a:t>
                      </a:r>
                    </a:p>
                  </a:txBody>
                  <a:tcPr/>
                </a:tc>
                <a:tc>
                  <a:txBody>
                    <a:bodyPr/>
                    <a:lstStyle/>
                    <a:p>
                      <a:pPr algn="ctr"/>
                      <a:r>
                        <a:rPr lang="en-US" sz="1400" dirty="0"/>
                        <a:t>22177.47</a:t>
                      </a:r>
                    </a:p>
                  </a:txBody>
                  <a:tcPr/>
                </a:tc>
                <a:tc>
                  <a:txBody>
                    <a:bodyPr/>
                    <a:lstStyle/>
                    <a:p>
                      <a:pPr algn="ctr"/>
                      <a:r>
                        <a:rPr lang="en-US" sz="1400" dirty="0"/>
                        <a:t>24653.78</a:t>
                      </a:r>
                    </a:p>
                  </a:txBody>
                  <a:tcPr/>
                </a:tc>
                <a:extLst>
                  <a:ext uri="{0D108BD9-81ED-4DB2-BD59-A6C34878D82A}">
                    <a16:rowId xmlns:a16="http://schemas.microsoft.com/office/drawing/2014/main" val="286029177"/>
                  </a:ext>
                </a:extLst>
              </a:tr>
              <a:tr h="394155">
                <a:tc>
                  <a:txBody>
                    <a:bodyPr/>
                    <a:lstStyle/>
                    <a:p>
                      <a:pPr algn="ctr"/>
                      <a:r>
                        <a:rPr lang="en-US" sz="1400" dirty="0"/>
                        <a:t>T3</a:t>
                      </a:r>
                    </a:p>
                  </a:txBody>
                  <a:tcPr/>
                </a:tc>
                <a:tc>
                  <a:txBody>
                    <a:bodyPr/>
                    <a:lstStyle/>
                    <a:p>
                      <a:pPr algn="ctr"/>
                      <a:r>
                        <a:rPr lang="en-US" sz="1400" dirty="0"/>
                        <a:t>TSR 040</a:t>
                      </a:r>
                    </a:p>
                  </a:txBody>
                  <a:tcPr/>
                </a:tc>
                <a:tc>
                  <a:txBody>
                    <a:bodyPr/>
                    <a:lstStyle/>
                    <a:p>
                      <a:pPr algn="ctr"/>
                      <a:r>
                        <a:rPr lang="en-US" sz="1400" dirty="0"/>
                        <a:t>650.81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503.38</a:t>
                      </a:r>
                    </a:p>
                  </a:txBody>
                  <a:tcPr/>
                </a:tc>
                <a:tc>
                  <a:txBody>
                    <a:bodyPr/>
                    <a:lstStyle/>
                    <a:p>
                      <a:pPr algn="ctr"/>
                      <a:r>
                        <a:rPr lang="en-US" sz="1400" dirty="0"/>
                        <a:t>1379.48</a:t>
                      </a:r>
                    </a:p>
                  </a:txBody>
                  <a:tcPr/>
                </a:tc>
                <a:tc>
                  <a:txBody>
                    <a:bodyPr/>
                    <a:lstStyle/>
                    <a:p>
                      <a:pPr algn="ctr"/>
                      <a:r>
                        <a:rPr lang="en-US" sz="1400" b="0" dirty="0">
                          <a:solidFill>
                            <a:schemeClr val="tx1"/>
                          </a:solidFill>
                        </a:rPr>
                        <a:t>975.05</a:t>
                      </a:r>
                    </a:p>
                  </a:txBody>
                  <a:tcPr/>
                </a:tc>
                <a:tc>
                  <a:txBody>
                    <a:bodyPr/>
                    <a:lstStyle/>
                    <a:p>
                      <a:pPr algn="ctr"/>
                      <a:r>
                        <a:rPr lang="en-US" sz="1400" b="1" dirty="0">
                          <a:solidFill>
                            <a:srgbClr val="C00000"/>
                          </a:solidFill>
                        </a:rPr>
                        <a:t>706.61</a:t>
                      </a:r>
                    </a:p>
                  </a:txBody>
                  <a:tcPr/>
                </a:tc>
                <a:tc>
                  <a:txBody>
                    <a:bodyPr/>
                    <a:lstStyle/>
                    <a:p>
                      <a:pPr algn="ctr"/>
                      <a:r>
                        <a:rPr lang="en-US" sz="1400" dirty="0"/>
                        <a:t>2303.67</a:t>
                      </a:r>
                    </a:p>
                  </a:txBody>
                  <a:tcPr/>
                </a:tc>
                <a:extLst>
                  <a:ext uri="{0D108BD9-81ED-4DB2-BD59-A6C34878D82A}">
                    <a16:rowId xmlns:a16="http://schemas.microsoft.com/office/drawing/2014/main" val="1326742350"/>
                  </a:ext>
                </a:extLst>
              </a:tr>
              <a:tr h="394155">
                <a:tc>
                  <a:txBody>
                    <a:bodyPr/>
                    <a:lstStyle/>
                    <a:p>
                      <a:pPr algn="ctr"/>
                      <a:r>
                        <a:rPr lang="en-US" sz="1400" dirty="0"/>
                        <a:t>T4</a:t>
                      </a:r>
                    </a:p>
                  </a:txBody>
                  <a:tcPr/>
                </a:tc>
                <a:tc>
                  <a:txBody>
                    <a:bodyPr/>
                    <a:lstStyle/>
                    <a:p>
                      <a:pPr algn="ctr"/>
                      <a:r>
                        <a:rPr lang="en-US" sz="1400" dirty="0"/>
                        <a:t>TSR 008</a:t>
                      </a:r>
                    </a:p>
                  </a:txBody>
                  <a:tcPr/>
                </a:tc>
                <a:tc>
                  <a:txBody>
                    <a:bodyPr/>
                    <a:lstStyle/>
                    <a:p>
                      <a:pPr algn="ctr"/>
                      <a:r>
                        <a:rPr lang="en-US" sz="1400" dirty="0"/>
                        <a:t>731.75</a:t>
                      </a:r>
                    </a:p>
                  </a:txBody>
                  <a:tcPr/>
                </a:tc>
                <a:tc>
                  <a:txBody>
                    <a:bodyPr/>
                    <a:lstStyle/>
                    <a:p>
                      <a:pPr algn="ctr"/>
                      <a:r>
                        <a:rPr lang="en-US" sz="1400" dirty="0"/>
                        <a:t>975.8</a:t>
                      </a:r>
                    </a:p>
                  </a:txBody>
                  <a:tcPr/>
                </a:tc>
                <a:tc>
                  <a:txBody>
                    <a:bodyPr/>
                    <a:lstStyle/>
                    <a:p>
                      <a:pPr algn="ctr"/>
                      <a:r>
                        <a:rPr lang="en-US" sz="1400" b="1" dirty="0">
                          <a:solidFill>
                            <a:srgbClr val="C00000"/>
                          </a:solidFill>
                        </a:rPr>
                        <a:t>567.88</a:t>
                      </a:r>
                    </a:p>
                  </a:txBody>
                  <a:tcPr/>
                </a:tc>
                <a:tc>
                  <a:txBody>
                    <a:bodyPr/>
                    <a:lstStyle/>
                    <a:p>
                      <a:pPr algn="ctr"/>
                      <a:r>
                        <a:rPr lang="en-US" sz="1400" dirty="0"/>
                        <a:t>889.98</a:t>
                      </a:r>
                    </a:p>
                  </a:txBody>
                  <a:tcPr/>
                </a:tc>
                <a:tc>
                  <a:txBody>
                    <a:bodyPr/>
                    <a:lstStyle/>
                    <a:p>
                      <a:pPr algn="ctr"/>
                      <a:r>
                        <a:rPr lang="en-US" sz="1400" dirty="0"/>
                        <a:t>6196.78</a:t>
                      </a:r>
                    </a:p>
                  </a:txBody>
                  <a:tcPr/>
                </a:tc>
                <a:tc>
                  <a:txBody>
                    <a:bodyPr/>
                    <a:lstStyle/>
                    <a:p>
                      <a:pPr algn="ctr"/>
                      <a:r>
                        <a:rPr lang="en-US" sz="1400" dirty="0"/>
                        <a:t>8414.62</a:t>
                      </a:r>
                    </a:p>
                  </a:txBody>
                  <a:tcPr/>
                </a:tc>
                <a:extLst>
                  <a:ext uri="{0D108BD9-81ED-4DB2-BD59-A6C34878D82A}">
                    <a16:rowId xmlns:a16="http://schemas.microsoft.com/office/drawing/2014/main" val="3696592247"/>
                  </a:ext>
                </a:extLst>
              </a:tr>
              <a:tr h="394155">
                <a:tc>
                  <a:txBody>
                    <a:bodyPr/>
                    <a:lstStyle/>
                    <a:p>
                      <a:pPr algn="ctr"/>
                      <a:r>
                        <a:rPr lang="en-US" sz="1400" dirty="0"/>
                        <a:t>T5</a:t>
                      </a:r>
                    </a:p>
                  </a:txBody>
                  <a:tcPr/>
                </a:tc>
                <a:tc>
                  <a:txBody>
                    <a:bodyPr/>
                    <a:lstStyle/>
                    <a:p>
                      <a:pPr algn="ctr"/>
                      <a:r>
                        <a:rPr lang="en-US" sz="1400" dirty="0"/>
                        <a:t>TSR 020</a:t>
                      </a:r>
                    </a:p>
                  </a:txBody>
                  <a:tcPr/>
                </a:tc>
                <a:tc>
                  <a:txBody>
                    <a:bodyPr/>
                    <a:lstStyle/>
                    <a:p>
                      <a:pPr algn="ctr"/>
                      <a:r>
                        <a:rPr lang="en-US" sz="1400" dirty="0"/>
                        <a:t>422.26</a:t>
                      </a:r>
                    </a:p>
                  </a:txBody>
                  <a:tcPr/>
                </a:tc>
                <a:tc>
                  <a:txBody>
                    <a:bodyPr/>
                    <a:lstStyle/>
                    <a:p>
                      <a:pPr algn="ctr"/>
                      <a:r>
                        <a:rPr lang="en-US" sz="1400" dirty="0"/>
                        <a:t>456.07</a:t>
                      </a:r>
                    </a:p>
                  </a:txBody>
                  <a:tcPr/>
                </a:tc>
                <a:tc>
                  <a:txBody>
                    <a:bodyPr/>
                    <a:lstStyle/>
                    <a:p>
                      <a:pPr algn="ctr"/>
                      <a:r>
                        <a:rPr lang="en-US" sz="1400" b="1" dirty="0">
                          <a:solidFill>
                            <a:srgbClr val="C00000"/>
                          </a:solidFill>
                        </a:rPr>
                        <a:t>467.58</a:t>
                      </a:r>
                    </a:p>
                  </a:txBody>
                  <a:tcPr/>
                </a:tc>
                <a:tc>
                  <a:txBody>
                    <a:bodyPr/>
                    <a:lstStyle/>
                    <a:p>
                      <a:pPr algn="ctr"/>
                      <a:r>
                        <a:rPr lang="en-US" sz="1400" dirty="0"/>
                        <a:t>643.08</a:t>
                      </a:r>
                    </a:p>
                  </a:txBody>
                  <a:tcPr/>
                </a:tc>
                <a:tc>
                  <a:txBody>
                    <a:bodyPr/>
                    <a:lstStyle/>
                    <a:p>
                      <a:pPr algn="ctr"/>
                      <a:r>
                        <a:rPr lang="en-US" sz="1400" dirty="0"/>
                        <a:t>682.71</a:t>
                      </a:r>
                    </a:p>
                  </a:txBody>
                  <a:tcPr/>
                </a:tc>
                <a:tc>
                  <a:txBody>
                    <a:bodyPr/>
                    <a:lstStyle/>
                    <a:p>
                      <a:pPr algn="ctr"/>
                      <a:r>
                        <a:rPr lang="en-US" sz="1400" dirty="0"/>
                        <a:t>1369.07</a:t>
                      </a:r>
                    </a:p>
                  </a:txBody>
                  <a:tcPr/>
                </a:tc>
                <a:extLst>
                  <a:ext uri="{0D108BD9-81ED-4DB2-BD59-A6C34878D82A}">
                    <a16:rowId xmlns:a16="http://schemas.microsoft.com/office/drawing/2014/main" val="1230500439"/>
                  </a:ext>
                </a:extLst>
              </a:tr>
              <a:tr h="504628">
                <a:tc>
                  <a:txBody>
                    <a:bodyPr/>
                    <a:lstStyle/>
                    <a:p>
                      <a:pPr algn="ctr"/>
                      <a:r>
                        <a:rPr lang="en-US" sz="1400" dirty="0"/>
                        <a:t>T6</a:t>
                      </a:r>
                    </a:p>
                  </a:txBody>
                  <a:tcPr/>
                </a:tc>
                <a:tc>
                  <a:txBody>
                    <a:bodyPr/>
                    <a:lstStyle/>
                    <a:p>
                      <a:pPr algn="ctr"/>
                      <a:r>
                        <a:rPr lang="en-US" sz="1400" dirty="0"/>
                        <a:t>TSR 017</a:t>
                      </a:r>
                    </a:p>
                  </a:txBody>
                  <a:tcPr/>
                </a:tc>
                <a:tc>
                  <a:txBody>
                    <a:bodyPr/>
                    <a:lstStyle/>
                    <a:p>
                      <a:pPr algn="ctr"/>
                      <a:r>
                        <a:rPr lang="en-US" sz="1400" dirty="0"/>
                        <a:t>300.03</a:t>
                      </a:r>
                    </a:p>
                  </a:txBody>
                  <a:tcPr/>
                </a:tc>
                <a:tc>
                  <a:txBody>
                    <a:bodyPr/>
                    <a:lstStyle/>
                    <a:p>
                      <a:pPr algn="ctr"/>
                      <a:r>
                        <a:rPr lang="en-US" sz="1400" dirty="0"/>
                        <a:t>561.93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C00000"/>
                          </a:solidFill>
                        </a:rPr>
                        <a:t>335.57</a:t>
                      </a:r>
                    </a:p>
                  </a:txBody>
                  <a:tcPr/>
                </a:tc>
                <a:tc>
                  <a:txBody>
                    <a:bodyPr/>
                    <a:lstStyle/>
                    <a:p>
                      <a:pPr algn="ctr"/>
                      <a:r>
                        <a:rPr lang="en-US" sz="1400" dirty="0"/>
                        <a:t>376.98</a:t>
                      </a:r>
                    </a:p>
                  </a:txBody>
                  <a:tcPr/>
                </a:tc>
                <a:tc>
                  <a:txBody>
                    <a:bodyPr/>
                    <a:lstStyle/>
                    <a:p>
                      <a:pPr algn="ctr"/>
                      <a:r>
                        <a:rPr lang="en-US" sz="1400" b="0" dirty="0">
                          <a:solidFill>
                            <a:schemeClr val="tx1"/>
                          </a:solidFill>
                        </a:rPr>
                        <a:t>1421.29</a:t>
                      </a:r>
                    </a:p>
                  </a:txBody>
                  <a:tcPr/>
                </a:tc>
                <a:tc>
                  <a:txBody>
                    <a:bodyPr/>
                    <a:lstStyle/>
                    <a:p>
                      <a:pPr algn="ctr"/>
                      <a:r>
                        <a:rPr lang="en-US" sz="1400" dirty="0"/>
                        <a:t>1229.50</a:t>
                      </a:r>
                    </a:p>
                  </a:txBody>
                  <a:tcPr/>
                </a:tc>
                <a:extLst>
                  <a:ext uri="{0D108BD9-81ED-4DB2-BD59-A6C34878D82A}">
                    <a16:rowId xmlns:a16="http://schemas.microsoft.com/office/drawing/2014/main" val="4104255162"/>
                  </a:ext>
                </a:extLst>
              </a:tr>
              <a:tr h="394155">
                <a:tc>
                  <a:txBody>
                    <a:bodyPr/>
                    <a:lstStyle/>
                    <a:p>
                      <a:pPr algn="ctr"/>
                      <a:r>
                        <a:rPr lang="en-US" sz="1400" dirty="0"/>
                        <a:t>T7</a:t>
                      </a:r>
                    </a:p>
                  </a:txBody>
                  <a:tcPr/>
                </a:tc>
                <a:tc>
                  <a:txBody>
                    <a:bodyPr/>
                    <a:lstStyle/>
                    <a:p>
                      <a:pPr algn="ctr"/>
                      <a:r>
                        <a:rPr lang="en-US" sz="1400" dirty="0"/>
                        <a:t>TSR 033</a:t>
                      </a:r>
                    </a:p>
                  </a:txBody>
                  <a:tcPr/>
                </a:tc>
                <a:tc>
                  <a:txBody>
                    <a:bodyPr/>
                    <a:lstStyle/>
                    <a:p>
                      <a:pPr algn="ctr"/>
                      <a:r>
                        <a:rPr lang="en-US" sz="1400" dirty="0"/>
                        <a:t>779.13</a:t>
                      </a:r>
                    </a:p>
                  </a:txBody>
                  <a:tcPr/>
                </a:tc>
                <a:tc>
                  <a:txBody>
                    <a:bodyPr/>
                    <a:lstStyle/>
                    <a:p>
                      <a:pPr algn="ctr"/>
                      <a:r>
                        <a:rPr lang="en-US" sz="1400" dirty="0"/>
                        <a:t>623.19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771.6</a:t>
                      </a:r>
                    </a:p>
                  </a:txBody>
                  <a:tcPr/>
                </a:tc>
                <a:tc>
                  <a:txBody>
                    <a:bodyPr/>
                    <a:lstStyle/>
                    <a:p>
                      <a:pPr algn="ctr"/>
                      <a:r>
                        <a:rPr lang="en-US" sz="1400" dirty="0"/>
                        <a:t>990.88</a:t>
                      </a:r>
                    </a:p>
                  </a:txBody>
                  <a:tcPr/>
                </a:tc>
                <a:tc>
                  <a:txBody>
                    <a:bodyPr/>
                    <a:lstStyle/>
                    <a:p>
                      <a:pPr algn="ctr"/>
                      <a:r>
                        <a:rPr lang="en-US" sz="1400" b="1" dirty="0">
                          <a:solidFill>
                            <a:srgbClr val="C00000"/>
                          </a:solidFill>
                        </a:rPr>
                        <a:t>668.51</a:t>
                      </a:r>
                    </a:p>
                  </a:txBody>
                  <a:tcPr/>
                </a:tc>
                <a:tc>
                  <a:txBody>
                    <a:bodyPr/>
                    <a:lstStyle/>
                    <a:p>
                      <a:pPr algn="ctr"/>
                      <a:r>
                        <a:rPr lang="en-US" sz="1400" dirty="0"/>
                        <a:t>3236.79</a:t>
                      </a:r>
                    </a:p>
                  </a:txBody>
                  <a:tcPr/>
                </a:tc>
                <a:extLst>
                  <a:ext uri="{0D108BD9-81ED-4DB2-BD59-A6C34878D82A}">
                    <a16:rowId xmlns:a16="http://schemas.microsoft.com/office/drawing/2014/main" val="2477223954"/>
                  </a:ext>
                </a:extLst>
              </a:tr>
              <a:tr h="494255">
                <a:tc>
                  <a:txBody>
                    <a:bodyPr/>
                    <a:lstStyle/>
                    <a:p>
                      <a:pPr algn="ctr"/>
                      <a:r>
                        <a:rPr lang="en-US" sz="1400" dirty="0"/>
                        <a:t>T8</a:t>
                      </a:r>
                    </a:p>
                  </a:txBody>
                  <a:tcPr/>
                </a:tc>
                <a:tc>
                  <a:txBody>
                    <a:bodyPr/>
                    <a:lstStyle/>
                    <a:p>
                      <a:pPr algn="ctr"/>
                      <a:r>
                        <a:rPr lang="en-US" sz="1400" dirty="0"/>
                        <a:t>TSR 059</a:t>
                      </a:r>
                    </a:p>
                  </a:txBody>
                  <a:tcPr/>
                </a:tc>
                <a:tc>
                  <a:txBody>
                    <a:bodyPr/>
                    <a:lstStyle/>
                    <a:p>
                      <a:pPr algn="ctr"/>
                      <a:r>
                        <a:rPr lang="en-US" sz="1400" dirty="0"/>
                        <a:t>4863.32</a:t>
                      </a:r>
                    </a:p>
                  </a:txBody>
                  <a:tcPr/>
                </a:tc>
                <a:tc>
                  <a:txBody>
                    <a:bodyPr/>
                    <a:lstStyle/>
                    <a:p>
                      <a:pPr algn="ctr"/>
                      <a:r>
                        <a:rPr lang="en-US" sz="1400" dirty="0"/>
                        <a:t>4504.38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876.99</a:t>
                      </a:r>
                    </a:p>
                  </a:txBody>
                  <a:tcPr/>
                </a:tc>
                <a:tc>
                  <a:txBody>
                    <a:bodyPr/>
                    <a:lstStyle/>
                    <a:p>
                      <a:pPr algn="ctr"/>
                      <a:r>
                        <a:rPr lang="en-US" sz="1400" b="1" dirty="0">
                          <a:solidFill>
                            <a:srgbClr val="C00000"/>
                          </a:solidFill>
                        </a:rPr>
                        <a:t>567.99</a:t>
                      </a:r>
                    </a:p>
                  </a:txBody>
                  <a:tcPr/>
                </a:tc>
                <a:tc>
                  <a:txBody>
                    <a:bodyPr/>
                    <a:lstStyle/>
                    <a:p>
                      <a:pPr algn="ctr"/>
                      <a:r>
                        <a:rPr lang="en-US" sz="1400" dirty="0"/>
                        <a:t>5001.63</a:t>
                      </a:r>
                    </a:p>
                  </a:txBody>
                  <a:tcPr/>
                </a:tc>
                <a:tc>
                  <a:txBody>
                    <a:bodyPr/>
                    <a:lstStyle/>
                    <a:p>
                      <a:pPr algn="ctr"/>
                      <a:r>
                        <a:rPr lang="en-US" sz="1400" dirty="0"/>
                        <a:t>8002.72</a:t>
                      </a:r>
                    </a:p>
                  </a:txBody>
                  <a:tcPr/>
                </a:tc>
                <a:extLst>
                  <a:ext uri="{0D108BD9-81ED-4DB2-BD59-A6C34878D82A}">
                    <a16:rowId xmlns:a16="http://schemas.microsoft.com/office/drawing/2014/main" val="311087115"/>
                  </a:ext>
                </a:extLst>
              </a:tr>
              <a:tr h="557967">
                <a:tc>
                  <a:txBody>
                    <a:bodyPr/>
                    <a:lstStyle/>
                    <a:p>
                      <a:pPr algn="ctr"/>
                      <a:r>
                        <a:rPr lang="en-US" sz="1400" dirty="0"/>
                        <a:t>T9</a:t>
                      </a:r>
                    </a:p>
                  </a:txBody>
                  <a:tcPr/>
                </a:tc>
                <a:tc>
                  <a:txBody>
                    <a:bodyPr/>
                    <a:lstStyle/>
                    <a:p>
                      <a:pPr algn="ctr"/>
                      <a:r>
                        <a:rPr lang="en-US" sz="1400" dirty="0"/>
                        <a:t>TSR 064</a:t>
                      </a:r>
                    </a:p>
                  </a:txBody>
                  <a:tcPr/>
                </a:tc>
                <a:tc>
                  <a:txBody>
                    <a:bodyPr/>
                    <a:lstStyle/>
                    <a:p>
                      <a:pPr algn="ctr"/>
                      <a:r>
                        <a:rPr lang="en-US" sz="1400" dirty="0"/>
                        <a:t>3034.96</a:t>
                      </a:r>
                    </a:p>
                  </a:txBody>
                  <a:tcPr/>
                </a:tc>
                <a:tc>
                  <a:txBody>
                    <a:bodyPr/>
                    <a:lstStyle/>
                    <a:p>
                      <a:pPr algn="ctr"/>
                      <a:r>
                        <a:rPr lang="en-US" sz="1400" dirty="0"/>
                        <a:t>7811.52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7688.7</a:t>
                      </a:r>
                    </a:p>
                  </a:txBody>
                  <a:tcPr/>
                </a:tc>
                <a:tc>
                  <a:txBody>
                    <a:bodyPr/>
                    <a:lstStyle/>
                    <a:p>
                      <a:pPr algn="ctr"/>
                      <a:r>
                        <a:rPr lang="en-US" sz="1400" dirty="0"/>
                        <a:t>9786.88</a:t>
                      </a:r>
                    </a:p>
                  </a:txBody>
                  <a:tcPr/>
                </a:tc>
                <a:tc>
                  <a:txBody>
                    <a:bodyPr/>
                    <a:lstStyle/>
                    <a:p>
                      <a:pPr algn="ctr"/>
                      <a:r>
                        <a:rPr lang="en-US" sz="1400" dirty="0"/>
                        <a:t>23604.63</a:t>
                      </a:r>
                    </a:p>
                  </a:txBody>
                  <a:tcPr/>
                </a:tc>
                <a:tc>
                  <a:txBody>
                    <a:bodyPr/>
                    <a:lstStyle/>
                    <a:p>
                      <a:pPr algn="ctr"/>
                      <a:r>
                        <a:rPr lang="en-US" sz="1400" b="1" dirty="0">
                          <a:solidFill>
                            <a:srgbClr val="C00000"/>
                          </a:solidFill>
                        </a:rPr>
                        <a:t>1673.38</a:t>
                      </a:r>
                    </a:p>
                  </a:txBody>
                  <a:tcPr/>
                </a:tc>
                <a:extLst>
                  <a:ext uri="{0D108BD9-81ED-4DB2-BD59-A6C34878D82A}">
                    <a16:rowId xmlns:a16="http://schemas.microsoft.com/office/drawing/2014/main" val="1869670108"/>
                  </a:ext>
                </a:extLst>
              </a:tr>
            </a:tbl>
          </a:graphicData>
        </a:graphic>
      </p:graphicFrame>
      <p:sp>
        <p:nvSpPr>
          <p:cNvPr id="2" name="TextBox 1">
            <a:extLst>
              <a:ext uri="{FF2B5EF4-FFF2-40B4-BE49-F238E27FC236}">
                <a16:creationId xmlns:a16="http://schemas.microsoft.com/office/drawing/2014/main" id="{54B6EE45-ACE3-3069-4B7F-F9FAA1876B5A}"/>
              </a:ext>
            </a:extLst>
          </p:cNvPr>
          <p:cNvSpPr txBox="1"/>
          <p:nvPr/>
        </p:nvSpPr>
        <p:spPr>
          <a:xfrm>
            <a:off x="550171" y="5952741"/>
            <a:ext cx="10698480" cy="923330"/>
          </a:xfrm>
          <a:prstGeom prst="rect">
            <a:avLst/>
          </a:prstGeom>
          <a:noFill/>
        </p:spPr>
        <p:txBody>
          <a:bodyPr wrap="square" rtlCol="0">
            <a:spAutoFit/>
          </a:bodyPr>
          <a:lstStyle/>
          <a:p>
            <a:pPr marL="285750" indent="-285750">
              <a:buFont typeface="Arial" panose="020B0604020202020204" pitchFamily="34" charset="0"/>
              <a:buChar char="•"/>
            </a:pPr>
            <a:r>
              <a:rPr lang="en-US" dirty="0"/>
              <a:t>Root Mean Square Error (RMSE) is used as an indicator to evaluate the forecast accuracy  - measures the average of the squares of the errors</a:t>
            </a:r>
          </a:p>
          <a:p>
            <a:pPr marL="285750" indent="-285750">
              <a:buFont typeface="Arial" panose="020B0604020202020204" pitchFamily="34" charset="0"/>
              <a:buChar char="•"/>
            </a:pPr>
            <a:r>
              <a:rPr lang="en-US" dirty="0"/>
              <a:t>The smaller the value of RMSE, the closer the model is to the best fit</a:t>
            </a:r>
            <a:endParaRPr lang="it-IT" dirty="0"/>
          </a:p>
        </p:txBody>
      </p:sp>
    </p:spTree>
    <p:extLst>
      <p:ext uri="{BB962C8B-B14F-4D97-AF65-F5344CB8AC3E}">
        <p14:creationId xmlns:p14="http://schemas.microsoft.com/office/powerpoint/2010/main" val="1798163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F0AD-9D4B-4F74-9D40-D3C60DC3BA18}"/>
              </a:ext>
            </a:extLst>
          </p:cNvPr>
          <p:cNvSpPr>
            <a:spLocks noGrp="1"/>
          </p:cNvSpPr>
          <p:nvPr>
            <p:ph type="title"/>
          </p:nvPr>
        </p:nvSpPr>
        <p:spPr>
          <a:xfrm>
            <a:off x="0" y="0"/>
            <a:ext cx="11360800" cy="763600"/>
          </a:xfrm>
        </p:spPr>
        <p:txBody>
          <a:bodyPr/>
          <a:lstStyle/>
          <a:p>
            <a:r>
              <a:rPr lang="en-US" dirty="0"/>
              <a:t>T2 – TSR086</a:t>
            </a:r>
            <a:endParaRPr lang="it-IT" dirty="0"/>
          </a:p>
        </p:txBody>
      </p:sp>
      <p:pic>
        <p:nvPicPr>
          <p:cNvPr id="9" name="Picture 8" descr="A graph of a person's heart&#10;&#10;Description automatically generated">
            <a:extLst>
              <a:ext uri="{FF2B5EF4-FFF2-40B4-BE49-F238E27FC236}">
                <a16:creationId xmlns:a16="http://schemas.microsoft.com/office/drawing/2014/main" id="{4510E7A4-05BE-5BF9-5548-C03905AC1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4" y="3529987"/>
            <a:ext cx="8353425" cy="3256696"/>
          </a:xfrm>
          <a:prstGeom prst="rect">
            <a:avLst/>
          </a:prstGeom>
        </p:spPr>
      </p:pic>
      <p:pic>
        <p:nvPicPr>
          <p:cNvPr id="11" name="Picture 10" descr="A graph showing a normal heart rate&#10;&#10;Description automatically generated with medium confidence">
            <a:extLst>
              <a:ext uri="{FF2B5EF4-FFF2-40B4-BE49-F238E27FC236}">
                <a16:creationId xmlns:a16="http://schemas.microsoft.com/office/drawing/2014/main" id="{95CE0D5C-7F73-D98C-1D90-A382745667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024" y="71317"/>
            <a:ext cx="8353426" cy="3256696"/>
          </a:xfrm>
          <a:prstGeom prst="rect">
            <a:avLst/>
          </a:prstGeom>
        </p:spPr>
      </p:pic>
    </p:spTree>
    <p:extLst>
      <p:ext uri="{BB962C8B-B14F-4D97-AF65-F5344CB8AC3E}">
        <p14:creationId xmlns:p14="http://schemas.microsoft.com/office/powerpoint/2010/main" val="1525431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showing a graph of a normal smoothing model&#10;&#10;Description automatically generated with medium confidence">
            <a:extLst>
              <a:ext uri="{FF2B5EF4-FFF2-40B4-BE49-F238E27FC236}">
                <a16:creationId xmlns:a16="http://schemas.microsoft.com/office/drawing/2014/main" id="{F340BF68-802B-A77E-CA6A-4F852B5A0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67503"/>
            <a:ext cx="6730313" cy="2623904"/>
          </a:xfrm>
          <a:prstGeom prst="rect">
            <a:avLst/>
          </a:prstGeom>
        </p:spPr>
      </p:pic>
      <p:pic>
        <p:nvPicPr>
          <p:cNvPr id="7" name="Picture 6" descr="A graph of a graph showing a number of weeks&#10;&#10;Description automatically generated">
            <a:extLst>
              <a:ext uri="{FF2B5EF4-FFF2-40B4-BE49-F238E27FC236}">
                <a16:creationId xmlns:a16="http://schemas.microsoft.com/office/drawing/2014/main" id="{30C9577D-65B8-C13D-9EA1-C268A2636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5156" y="0"/>
            <a:ext cx="9736312" cy="3795833"/>
          </a:xfrm>
          <a:prstGeom prst="rect">
            <a:avLst/>
          </a:prstGeom>
        </p:spPr>
      </p:pic>
      <p:pic>
        <p:nvPicPr>
          <p:cNvPr id="9" name="Picture 8" descr="A graph of a number of weeks&#10;&#10;Description automatically generated">
            <a:extLst>
              <a:ext uri="{FF2B5EF4-FFF2-40B4-BE49-F238E27FC236}">
                <a16:creationId xmlns:a16="http://schemas.microsoft.com/office/drawing/2014/main" id="{577FEDDE-471B-DE80-2CC8-7B0E9C9BD6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5686" y="3838575"/>
            <a:ext cx="6804514" cy="2652832"/>
          </a:xfrm>
          <a:prstGeom prst="rect">
            <a:avLst/>
          </a:prstGeom>
        </p:spPr>
      </p:pic>
      <p:sp>
        <p:nvSpPr>
          <p:cNvPr id="10" name="Title 1">
            <a:extLst>
              <a:ext uri="{FF2B5EF4-FFF2-40B4-BE49-F238E27FC236}">
                <a16:creationId xmlns:a16="http://schemas.microsoft.com/office/drawing/2014/main" id="{627279C7-0E8A-B347-A06D-A202E5BCEC24}"/>
              </a:ext>
            </a:extLst>
          </p:cNvPr>
          <p:cNvSpPr>
            <a:spLocks noGrp="1"/>
          </p:cNvSpPr>
          <p:nvPr>
            <p:ph type="title"/>
          </p:nvPr>
        </p:nvSpPr>
        <p:spPr>
          <a:xfrm>
            <a:off x="0" y="0"/>
            <a:ext cx="11360800" cy="763600"/>
          </a:xfrm>
        </p:spPr>
        <p:txBody>
          <a:bodyPr/>
          <a:lstStyle/>
          <a:p>
            <a:r>
              <a:rPr lang="en-US" dirty="0"/>
              <a:t>T3 – TSR040</a:t>
            </a:r>
            <a:endParaRPr lang="it-IT" dirty="0"/>
          </a:p>
        </p:txBody>
      </p:sp>
    </p:spTree>
    <p:extLst>
      <p:ext uri="{BB962C8B-B14F-4D97-AF65-F5344CB8AC3E}">
        <p14:creationId xmlns:p14="http://schemas.microsoft.com/office/powerpoint/2010/main" val="150259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DC67-4051-48F5-1A18-8AE44ED3087D}"/>
              </a:ext>
            </a:extLst>
          </p:cNvPr>
          <p:cNvSpPr>
            <a:spLocks noGrp="1"/>
          </p:cNvSpPr>
          <p:nvPr>
            <p:ph type="title"/>
          </p:nvPr>
        </p:nvSpPr>
        <p:spPr>
          <a:xfrm>
            <a:off x="0" y="3174"/>
            <a:ext cx="11360150" cy="763588"/>
          </a:xfrm>
        </p:spPr>
        <p:txBody>
          <a:bodyPr/>
          <a:lstStyle/>
          <a:p>
            <a:r>
              <a:rPr lang="en-US" dirty="0"/>
              <a:t>Limitations of Statistical approach</a:t>
            </a:r>
            <a:endParaRPr lang="it-IT" dirty="0"/>
          </a:p>
        </p:txBody>
      </p:sp>
      <p:sp>
        <p:nvSpPr>
          <p:cNvPr id="3" name="Text Placeholder 2">
            <a:extLst>
              <a:ext uri="{FF2B5EF4-FFF2-40B4-BE49-F238E27FC236}">
                <a16:creationId xmlns:a16="http://schemas.microsoft.com/office/drawing/2014/main" id="{62D57E2A-F264-CF55-0F47-E5048E208546}"/>
              </a:ext>
            </a:extLst>
          </p:cNvPr>
          <p:cNvSpPr>
            <a:spLocks noGrp="1"/>
          </p:cNvSpPr>
          <p:nvPr>
            <p:ph type="body" idx="1"/>
          </p:nvPr>
        </p:nvSpPr>
        <p:spPr>
          <a:xfrm>
            <a:off x="-10621" y="960320"/>
            <a:ext cx="4681728" cy="5239512"/>
          </a:xfrm>
        </p:spPr>
        <p:txBody>
          <a:bodyPr/>
          <a:lstStyle/>
          <a:p>
            <a:r>
              <a:rPr lang="en-US" dirty="0"/>
              <a:t>Statistical methods do not perform well with multivariate data as it is harder to model</a:t>
            </a:r>
          </a:p>
          <a:p>
            <a:endParaRPr lang="en-US" dirty="0"/>
          </a:p>
          <a:p>
            <a:r>
              <a:rPr lang="en-US" dirty="0"/>
              <a:t>Multi-variate single step time series forecasting problem can be reframed as a supervised learning problem</a:t>
            </a:r>
          </a:p>
          <a:p>
            <a:pPr lvl="1"/>
            <a:r>
              <a:rPr lang="en-US" dirty="0"/>
              <a:t>We can leverage a variety of machine learning algorithms, to improve the forecasting accuracy</a:t>
            </a:r>
            <a:endParaRPr lang="it-IT" dirty="0"/>
          </a:p>
        </p:txBody>
      </p:sp>
      <p:pic>
        <p:nvPicPr>
          <p:cNvPr id="8" name="Picture 7" descr="A diagram of a forecasting model&#10;&#10;AI-generated content may be incorrect.">
            <a:extLst>
              <a:ext uri="{FF2B5EF4-FFF2-40B4-BE49-F238E27FC236}">
                <a16:creationId xmlns:a16="http://schemas.microsoft.com/office/drawing/2014/main" id="{60C3E1A1-8DB9-1EA0-0BF3-C331AE668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1107" y="1197864"/>
            <a:ext cx="7317694" cy="5001968"/>
          </a:xfrm>
          <a:prstGeom prst="rect">
            <a:avLst/>
          </a:prstGeom>
        </p:spPr>
      </p:pic>
      <p:sp>
        <p:nvSpPr>
          <p:cNvPr id="9" name="Rectangle: Rounded Corners 8">
            <a:extLst>
              <a:ext uri="{FF2B5EF4-FFF2-40B4-BE49-F238E27FC236}">
                <a16:creationId xmlns:a16="http://schemas.microsoft.com/office/drawing/2014/main" id="{D043AC90-9BB1-C6C6-E550-B8FC4925F174}"/>
              </a:ext>
            </a:extLst>
          </p:cNvPr>
          <p:cNvSpPr/>
          <p:nvPr/>
        </p:nvSpPr>
        <p:spPr>
          <a:xfrm>
            <a:off x="7123176" y="4599432"/>
            <a:ext cx="4236974" cy="1389888"/>
          </a:xfrm>
          <a:prstGeom prst="roundRect">
            <a:avLst/>
          </a:prstGeom>
          <a:solidFill>
            <a:schemeClr val="accent1">
              <a:alpha val="5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96618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15703-3935-E9CC-938A-B421FC20FA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6A8D13-AF1D-44C5-4242-0C5D6E5BA911}"/>
              </a:ext>
            </a:extLst>
          </p:cNvPr>
          <p:cNvSpPr>
            <a:spLocks noGrp="1"/>
          </p:cNvSpPr>
          <p:nvPr>
            <p:ph type="title"/>
          </p:nvPr>
        </p:nvSpPr>
        <p:spPr>
          <a:xfrm>
            <a:off x="838200" y="365125"/>
            <a:ext cx="10515600" cy="1325563"/>
          </a:xfrm>
        </p:spPr>
        <p:txBody>
          <a:bodyPr/>
          <a:lstStyle/>
          <a:p>
            <a:r>
              <a:rPr lang="en-US" dirty="0" err="1"/>
              <a:t>Trenord</a:t>
            </a:r>
            <a:r>
              <a:rPr lang="en-US" dirty="0"/>
              <a:t> </a:t>
            </a:r>
            <a:r>
              <a:rPr lang="en-US" dirty="0" err="1"/>
              <a:t>DataSet</a:t>
            </a:r>
            <a:r>
              <a:rPr lang="en-US" dirty="0"/>
              <a:t> </a:t>
            </a:r>
            <a:endParaRPr lang="it-IT" dirty="0"/>
          </a:p>
        </p:txBody>
      </p:sp>
      <p:sp>
        <p:nvSpPr>
          <p:cNvPr id="3" name="Content Placeholder 2">
            <a:extLst>
              <a:ext uri="{FF2B5EF4-FFF2-40B4-BE49-F238E27FC236}">
                <a16:creationId xmlns:a16="http://schemas.microsoft.com/office/drawing/2014/main" id="{D306C498-596C-D395-9259-E47F351D081B}"/>
              </a:ext>
            </a:extLst>
          </p:cNvPr>
          <p:cNvSpPr>
            <a:spLocks noGrp="1"/>
          </p:cNvSpPr>
          <p:nvPr>
            <p:ph idx="1"/>
          </p:nvPr>
        </p:nvSpPr>
        <p:spPr>
          <a:xfrm>
            <a:off x="838200" y="1825625"/>
            <a:ext cx="10515600" cy="4351338"/>
          </a:xfrm>
        </p:spPr>
        <p:txBody>
          <a:bodyPr>
            <a:normAutofit lnSpcReduction="10000"/>
          </a:bodyPr>
          <a:lstStyle/>
          <a:p>
            <a:r>
              <a:rPr lang="en-US" dirty="0"/>
              <a:t>Log data of the </a:t>
            </a:r>
            <a:r>
              <a:rPr lang="en-US" b="1" dirty="0"/>
              <a:t>TCU for 9 rolling stocks for around 3-year period </a:t>
            </a:r>
          </a:p>
          <a:p>
            <a:r>
              <a:rPr lang="en-US" dirty="0"/>
              <a:t>Consists of two types of log data:</a:t>
            </a:r>
          </a:p>
          <a:p>
            <a:pPr lvl="1"/>
            <a:r>
              <a:rPr lang="en-US" b="1" dirty="0">
                <a:solidFill>
                  <a:srgbClr val="002060"/>
                </a:solidFill>
              </a:rPr>
              <a:t>Diagnostic data – </a:t>
            </a:r>
          </a:p>
          <a:p>
            <a:pPr lvl="2"/>
            <a:r>
              <a:rPr lang="en-US" b="1" dirty="0">
                <a:solidFill>
                  <a:srgbClr val="002060"/>
                </a:solidFill>
              </a:rPr>
              <a:t>represents diagnostic events associated to alerts (i.e., alerts due to exceeding a threshold) </a:t>
            </a:r>
          </a:p>
          <a:p>
            <a:pPr lvl="2"/>
            <a:r>
              <a:rPr lang="en-US" b="1" dirty="0">
                <a:solidFill>
                  <a:srgbClr val="002060"/>
                </a:solidFill>
              </a:rPr>
              <a:t>consists of a database of faults, problems, and malfunctions recorded on-board</a:t>
            </a:r>
          </a:p>
          <a:p>
            <a:pPr marL="914400" lvl="2" indent="0">
              <a:buNone/>
            </a:pPr>
            <a:endParaRPr lang="en-US" dirty="0"/>
          </a:p>
          <a:p>
            <a:pPr lvl="1"/>
            <a:r>
              <a:rPr lang="en-US" dirty="0"/>
              <a:t>Maintenance data (only 473 records) consists of</a:t>
            </a:r>
          </a:p>
          <a:p>
            <a:pPr lvl="2"/>
            <a:r>
              <a:rPr lang="en-US" b="1" dirty="0"/>
              <a:t>Corrective maintenance data - </a:t>
            </a:r>
            <a:r>
              <a:rPr lang="en-US" dirty="0"/>
              <a:t>maintenance activities as a consequence of faults that happened during the service</a:t>
            </a:r>
          </a:p>
          <a:p>
            <a:pPr lvl="2"/>
            <a:r>
              <a:rPr lang="en-US" b="1" dirty="0"/>
              <a:t>Scheduled maintenance data - </a:t>
            </a:r>
            <a:r>
              <a:rPr lang="en-US" dirty="0"/>
              <a:t>maintenance activities according to the rolling stock maintenance plan</a:t>
            </a:r>
            <a:endParaRPr lang="it-IT" dirty="0"/>
          </a:p>
        </p:txBody>
      </p:sp>
      <p:sp>
        <p:nvSpPr>
          <p:cNvPr id="4" name="Rectangle 3">
            <a:extLst>
              <a:ext uri="{FF2B5EF4-FFF2-40B4-BE49-F238E27FC236}">
                <a16:creationId xmlns:a16="http://schemas.microsoft.com/office/drawing/2014/main" id="{8F239D81-9303-09D5-8ADF-926DCF61BF25}"/>
              </a:ext>
            </a:extLst>
          </p:cNvPr>
          <p:cNvSpPr/>
          <p:nvPr/>
        </p:nvSpPr>
        <p:spPr>
          <a:xfrm>
            <a:off x="1219200" y="2709333"/>
            <a:ext cx="10261600" cy="1710267"/>
          </a:xfrm>
          <a:prstGeom prst="rect">
            <a:avLst/>
          </a:prstGeom>
          <a:noFill/>
          <a:ln w="476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218425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949C1-C178-3E2F-741B-D689769F88B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E3DE53D-2DC3-1ADB-80D0-C5FD6DBD1934}"/>
              </a:ext>
            </a:extLst>
          </p:cNvPr>
          <p:cNvSpPr>
            <a:spLocks noGrp="1"/>
          </p:cNvSpPr>
          <p:nvPr>
            <p:ph type="title"/>
          </p:nvPr>
        </p:nvSpPr>
        <p:spPr>
          <a:xfrm>
            <a:off x="0" y="-8793"/>
            <a:ext cx="10515600" cy="1325563"/>
          </a:xfrm>
        </p:spPr>
        <p:txBody>
          <a:bodyPr/>
          <a:lstStyle/>
          <a:p>
            <a:r>
              <a:rPr lang="en-US" dirty="0"/>
              <a:t>Analysis of diagnostic data</a:t>
            </a:r>
            <a:endParaRPr lang="it-IT" dirty="0"/>
          </a:p>
        </p:txBody>
      </p:sp>
      <p:sp>
        <p:nvSpPr>
          <p:cNvPr id="2" name="TextBox 1">
            <a:extLst>
              <a:ext uri="{FF2B5EF4-FFF2-40B4-BE49-F238E27FC236}">
                <a16:creationId xmlns:a16="http://schemas.microsoft.com/office/drawing/2014/main" id="{4B922C34-8B9E-7B42-D0B8-678F76EE8310}"/>
              </a:ext>
            </a:extLst>
          </p:cNvPr>
          <p:cNvSpPr txBox="1"/>
          <p:nvPr/>
        </p:nvSpPr>
        <p:spPr>
          <a:xfrm>
            <a:off x="510117" y="1173458"/>
            <a:ext cx="10801350" cy="3046988"/>
          </a:xfrm>
          <a:prstGeom prst="rect">
            <a:avLst/>
          </a:prstGeom>
          <a:noFill/>
        </p:spPr>
        <p:txBody>
          <a:bodyPr wrap="square">
            <a:spAutoFit/>
          </a:bodyPr>
          <a:lstStyle/>
          <a:p>
            <a:pPr marL="285750" indent="-285750">
              <a:buFont typeface="Arial" panose="020B0604020202020204" pitchFamily="34" charset="0"/>
              <a:buChar char="•"/>
            </a:pPr>
            <a:r>
              <a:rPr lang="en-US" sz="2400" dirty="0"/>
              <a:t>Each diagnostic event </a:t>
            </a:r>
          </a:p>
          <a:p>
            <a:pPr marL="742950" lvl="1" indent="-285750">
              <a:buFont typeface="Arial" panose="020B0604020202020204" pitchFamily="34" charset="0"/>
              <a:buChar char="•"/>
            </a:pPr>
            <a:r>
              <a:rPr lang="en-US" sz="2400" dirty="0"/>
              <a:t>recorded according to the time of occurrence</a:t>
            </a:r>
          </a:p>
          <a:p>
            <a:pPr marL="742950" lvl="1" indent="-285750">
              <a:buFont typeface="Arial" panose="020B0604020202020204" pitchFamily="34" charset="0"/>
              <a:buChar char="•"/>
            </a:pPr>
            <a:r>
              <a:rPr lang="en-US" sz="2400" dirty="0"/>
              <a:t>associated with an alert</a:t>
            </a:r>
          </a:p>
          <a:p>
            <a:pPr marL="742950" lvl="1" indent="-285750">
              <a:buFont typeface="Arial" panose="020B0604020202020204" pitchFamily="34" charset="0"/>
              <a:buChar char="•"/>
            </a:pPr>
            <a:r>
              <a:rPr lang="en-US" sz="2400" dirty="0"/>
              <a:t>contains information regarding the event, such as </a:t>
            </a:r>
          </a:p>
          <a:p>
            <a:pPr marL="1200150" lvl="2" indent="-285750">
              <a:buFont typeface="Arial" panose="020B0604020202020204" pitchFamily="34" charset="0"/>
              <a:buChar char="•"/>
            </a:pPr>
            <a:r>
              <a:rPr lang="en-US" sz="2400" dirty="0"/>
              <a:t>alert type and code, latitude &amp; longitude, velocity, carriage number, </a:t>
            </a:r>
            <a:r>
              <a:rPr lang="en-US" sz="2400" dirty="0" err="1"/>
              <a:t>etc</a:t>
            </a:r>
            <a:endParaRPr lang="en-US" sz="2400" dirty="0"/>
          </a:p>
          <a:p>
            <a:pPr marL="285750" indent="-285750">
              <a:buFont typeface="Arial" panose="020B0604020202020204" pitchFamily="34" charset="0"/>
              <a:buChar char="•"/>
            </a:pPr>
            <a:r>
              <a:rPr lang="en-US" sz="2400" dirty="0"/>
              <a:t>Domain experts of </a:t>
            </a:r>
            <a:r>
              <a:rPr lang="en-US" sz="2400" dirty="0" err="1"/>
              <a:t>Trenord</a:t>
            </a:r>
            <a:r>
              <a:rPr lang="en-US" sz="2400" dirty="0"/>
              <a:t> defines : </a:t>
            </a:r>
          </a:p>
          <a:p>
            <a:pPr marL="742950" lvl="1" indent="-285750">
              <a:buFont typeface="Arial" panose="020B0604020202020204" pitchFamily="34" charset="0"/>
              <a:buChar char="•"/>
            </a:pPr>
            <a:r>
              <a:rPr lang="en-US" sz="2400" dirty="0"/>
              <a:t>270 alerts for TCU (each is identified with a code Id and severity)</a:t>
            </a:r>
          </a:p>
          <a:p>
            <a:pPr marL="1200150" lvl="2" indent="-285750">
              <a:buFont typeface="Arial" panose="020B0604020202020204" pitchFamily="34" charset="0"/>
              <a:buChar char="•"/>
            </a:pPr>
            <a:r>
              <a:rPr lang="en-US" sz="2400" dirty="0"/>
              <a:t>11 alerts are identified as critical out of 270</a:t>
            </a:r>
            <a:endParaRPr lang="it-IT" dirty="0"/>
          </a:p>
        </p:txBody>
      </p:sp>
    </p:spTree>
    <p:extLst>
      <p:ext uri="{BB962C8B-B14F-4D97-AF65-F5344CB8AC3E}">
        <p14:creationId xmlns:p14="http://schemas.microsoft.com/office/powerpoint/2010/main" val="3616125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69FAF-054B-F432-CC3E-E40EBA664108}"/>
              </a:ext>
            </a:extLst>
          </p:cNvPr>
          <p:cNvSpPr>
            <a:spLocks noGrp="1"/>
          </p:cNvSpPr>
          <p:nvPr>
            <p:ph type="title"/>
          </p:nvPr>
        </p:nvSpPr>
        <p:spPr>
          <a:xfrm>
            <a:off x="0" y="0"/>
            <a:ext cx="12545568" cy="763588"/>
          </a:xfrm>
        </p:spPr>
        <p:txBody>
          <a:bodyPr/>
          <a:lstStyle/>
          <a:p>
            <a:r>
              <a:rPr lang="en-US" dirty="0"/>
              <a:t>Time series forecasting using ML – Data Preparation</a:t>
            </a:r>
            <a:endParaRPr lang="it-IT" dirty="0"/>
          </a:p>
        </p:txBody>
      </p:sp>
      <p:sp>
        <p:nvSpPr>
          <p:cNvPr id="3" name="Text Placeholder 2">
            <a:extLst>
              <a:ext uri="{FF2B5EF4-FFF2-40B4-BE49-F238E27FC236}">
                <a16:creationId xmlns:a16="http://schemas.microsoft.com/office/drawing/2014/main" id="{2D2AC1A7-7641-6BE5-6EB8-4794B718B05C}"/>
              </a:ext>
            </a:extLst>
          </p:cNvPr>
          <p:cNvSpPr>
            <a:spLocks noGrp="1"/>
          </p:cNvSpPr>
          <p:nvPr>
            <p:ph type="body" idx="1"/>
          </p:nvPr>
        </p:nvSpPr>
        <p:spPr>
          <a:xfrm>
            <a:off x="-77852" y="1518412"/>
            <a:ext cx="11855323" cy="5147564"/>
          </a:xfrm>
        </p:spPr>
        <p:txBody>
          <a:bodyPr/>
          <a:lstStyle/>
          <a:p>
            <a:r>
              <a:rPr lang="en-US" dirty="0"/>
              <a:t>Need to represent time series data applicable for supervised learning algorithms</a:t>
            </a:r>
          </a:p>
          <a:p>
            <a:pPr lvl="1"/>
            <a:r>
              <a:rPr lang="en-US" dirty="0"/>
              <a:t> </a:t>
            </a:r>
            <a:r>
              <a:rPr lang="en-US" dirty="0">
                <a:effectLst/>
              </a:rPr>
              <a:t>To make a time series as supervised learning problem, we need to map input variables (X) to output variables (y) using a function 𝑓</a:t>
            </a:r>
            <a:r>
              <a:rPr lang="en-US" i="1" dirty="0"/>
              <a:t>,</a:t>
            </a:r>
          </a:p>
          <a:p>
            <a:pPr marL="0" indent="0" algn="l" rtl="0">
              <a:buNone/>
            </a:pPr>
            <a:r>
              <a:rPr kumimoji="0" lang="en-US" altLang="it-IT" sz="2400" b="0" i="1" u="none" strike="noStrike" cap="none" normalizeH="0" baseline="0" dirty="0">
                <a:ln>
                  <a:noFill/>
                </a:ln>
                <a:solidFill>
                  <a:schemeClr val="tx1"/>
                </a:solidFill>
                <a:effectLst/>
                <a:latin typeface="Arial Unicode MS"/>
              </a:rPr>
              <a:t>			</a:t>
            </a:r>
            <a:r>
              <a:rPr kumimoji="0" lang="it-IT" altLang="it-IT" sz="2400" b="0" i="0" u="none" strike="noStrike" cap="none" normalizeH="0" baseline="0" dirty="0">
                <a:ln>
                  <a:noFill/>
                </a:ln>
                <a:solidFill>
                  <a:schemeClr val="tx1"/>
                </a:solidFill>
                <a:effectLst/>
                <a:latin typeface="Arial Unicode MS"/>
              </a:rPr>
              <a:t>𝑦=𝑓(𝑋)</a:t>
            </a:r>
            <a:r>
              <a:rPr kumimoji="0" lang="it-IT" altLang="it-IT" sz="1800" b="0" i="0" u="none" strike="noStrike" cap="none" normalizeH="0" baseline="0" dirty="0">
                <a:ln>
                  <a:noFill/>
                </a:ln>
                <a:solidFill>
                  <a:schemeClr val="tx1"/>
                </a:solidFill>
                <a:effectLst/>
              </a:rPr>
              <a:t> </a:t>
            </a:r>
          </a:p>
          <a:p>
            <a:r>
              <a:rPr lang="en-US" dirty="0"/>
              <a:t>Feature Engineering to convert time series into supervised ML dataset</a:t>
            </a:r>
          </a:p>
          <a:p>
            <a:pPr lvl="1"/>
            <a:r>
              <a:rPr lang="en-US" dirty="0"/>
              <a:t>Sliding Window/Lag Method – including values at prior time steps</a:t>
            </a:r>
          </a:p>
          <a:p>
            <a:endParaRPr lang="en-US" dirty="0"/>
          </a:p>
          <a:p>
            <a:r>
              <a:rPr lang="en-US" dirty="0"/>
              <a:t>Used Supervise ML algo – Logistic Regression, Random Forest, Support Vector Machine</a:t>
            </a:r>
            <a:endParaRPr lang="it-IT" dirty="0"/>
          </a:p>
        </p:txBody>
      </p:sp>
    </p:spTree>
    <p:extLst>
      <p:ext uri="{BB962C8B-B14F-4D97-AF65-F5344CB8AC3E}">
        <p14:creationId xmlns:p14="http://schemas.microsoft.com/office/powerpoint/2010/main" val="4090004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C060-A9AA-28CD-37D4-479927FD3BC4}"/>
              </a:ext>
            </a:extLst>
          </p:cNvPr>
          <p:cNvSpPr>
            <a:spLocks noGrp="1"/>
          </p:cNvSpPr>
          <p:nvPr>
            <p:ph type="title"/>
          </p:nvPr>
        </p:nvSpPr>
        <p:spPr>
          <a:xfrm>
            <a:off x="838200" y="365125"/>
            <a:ext cx="10515600" cy="1325563"/>
          </a:xfrm>
        </p:spPr>
        <p:txBody>
          <a:bodyPr>
            <a:normAutofit/>
          </a:bodyPr>
          <a:lstStyle/>
          <a:p>
            <a:r>
              <a:rPr lang="en-US" dirty="0"/>
              <a:t>Time series forecasting using ML - Objective</a:t>
            </a:r>
            <a:endParaRPr lang="it-IT" dirty="0"/>
          </a:p>
        </p:txBody>
      </p:sp>
      <p:sp>
        <p:nvSpPr>
          <p:cNvPr id="3" name="Content Placeholder 2">
            <a:extLst>
              <a:ext uri="{FF2B5EF4-FFF2-40B4-BE49-F238E27FC236}">
                <a16:creationId xmlns:a16="http://schemas.microsoft.com/office/drawing/2014/main" id="{E49693F1-5D4F-06C6-5AEA-7C9684192E0E}"/>
              </a:ext>
            </a:extLst>
          </p:cNvPr>
          <p:cNvSpPr>
            <a:spLocks noGrp="1"/>
          </p:cNvSpPr>
          <p:nvPr>
            <p:ph idx="1"/>
          </p:nvPr>
        </p:nvSpPr>
        <p:spPr>
          <a:xfrm>
            <a:off x="838200" y="1825625"/>
            <a:ext cx="10515600" cy="4351338"/>
          </a:xfrm>
        </p:spPr>
        <p:txBody>
          <a:bodyPr>
            <a:normAutofit/>
          </a:bodyPr>
          <a:lstStyle/>
          <a:p>
            <a:r>
              <a:rPr lang="en-US" b="1" dirty="0"/>
              <a:t>Input</a:t>
            </a:r>
            <a:r>
              <a:rPr lang="en-US" dirty="0"/>
              <a:t> :  Given diagnostic data sampled per week for the training period of n week</a:t>
            </a:r>
          </a:p>
          <a:p>
            <a:r>
              <a:rPr lang="en-US" b="1" dirty="0"/>
              <a:t>Output</a:t>
            </a:r>
            <a:r>
              <a:rPr lang="en-US" dirty="0"/>
              <a:t> : Predict alert in (n+1)</a:t>
            </a:r>
            <a:r>
              <a:rPr lang="en-US" dirty="0" err="1"/>
              <a:t>th</a:t>
            </a:r>
            <a:r>
              <a:rPr lang="en-US" dirty="0"/>
              <a:t> week  </a:t>
            </a:r>
          </a:p>
          <a:p>
            <a:pPr lvl="1"/>
            <a:r>
              <a:rPr lang="en-US" dirty="0"/>
              <a:t>1 : if the num alert goes above a threshold (weighted avg)</a:t>
            </a:r>
          </a:p>
          <a:p>
            <a:pPr lvl="1"/>
            <a:r>
              <a:rPr lang="en-US" dirty="0"/>
              <a:t>0: if the num alert remains below a threshold</a:t>
            </a:r>
          </a:p>
          <a:p>
            <a:r>
              <a:rPr lang="en-US" dirty="0"/>
              <a:t>Alert threshold : weighted average of weekly alerts</a:t>
            </a:r>
          </a:p>
        </p:txBody>
      </p:sp>
    </p:spTree>
    <p:extLst>
      <p:ext uri="{BB962C8B-B14F-4D97-AF65-F5344CB8AC3E}">
        <p14:creationId xmlns:p14="http://schemas.microsoft.com/office/powerpoint/2010/main" val="2606783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CD03C-73A4-BDC8-11CB-75B936548A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1A5121-CD80-0A54-06FF-0E761A1D0DE2}"/>
              </a:ext>
            </a:extLst>
          </p:cNvPr>
          <p:cNvSpPr>
            <a:spLocks noGrp="1"/>
          </p:cNvSpPr>
          <p:nvPr>
            <p:ph type="title"/>
          </p:nvPr>
        </p:nvSpPr>
        <p:spPr>
          <a:xfrm>
            <a:off x="0" y="18255"/>
            <a:ext cx="12192000" cy="1325563"/>
          </a:xfrm>
        </p:spPr>
        <p:txBody>
          <a:bodyPr>
            <a:normAutofit/>
          </a:bodyPr>
          <a:lstStyle/>
          <a:p>
            <a:r>
              <a:rPr lang="en-US" sz="4000" dirty="0"/>
              <a:t>Calculate threshold – Weekly weighted average alerts </a:t>
            </a:r>
            <a:endParaRPr lang="it-IT" sz="4000" dirty="0"/>
          </a:p>
        </p:txBody>
      </p:sp>
      <p:sp>
        <p:nvSpPr>
          <p:cNvPr id="3" name="Content Placeholder 2">
            <a:extLst>
              <a:ext uri="{FF2B5EF4-FFF2-40B4-BE49-F238E27FC236}">
                <a16:creationId xmlns:a16="http://schemas.microsoft.com/office/drawing/2014/main" id="{D95A232C-ECC6-9B42-BE3F-FA526AF5E48D}"/>
              </a:ext>
            </a:extLst>
          </p:cNvPr>
          <p:cNvSpPr>
            <a:spLocks noGrp="1"/>
          </p:cNvSpPr>
          <p:nvPr>
            <p:ph idx="1"/>
          </p:nvPr>
        </p:nvSpPr>
        <p:spPr>
          <a:xfrm>
            <a:off x="-1" y="1253331"/>
            <a:ext cx="9527971" cy="2175669"/>
          </a:xfrm>
        </p:spPr>
        <p:txBody>
          <a:bodyPr>
            <a:normAutofit/>
          </a:bodyPr>
          <a:lstStyle/>
          <a:p>
            <a:r>
              <a:rPr lang="en-US" sz="2400" dirty="0"/>
              <a:t>weighted average accounts importance/frequency (</a:t>
            </a:r>
            <a:r>
              <a:rPr lang="en-US" sz="2400" dirty="0" err="1"/>
              <a:t>i</a:t>
            </a:r>
            <a:r>
              <a:rPr lang="en-US" sz="2400" dirty="0"/>
              <a:t>.,e., weight) of each data point in dataset while calculating the average </a:t>
            </a:r>
          </a:p>
          <a:p>
            <a:r>
              <a:rPr lang="en-US" sz="2400" dirty="0"/>
              <a:t>calculated by multiplying each data point by its corresponding weight, summing the products, and dividing by the sum of the weights</a:t>
            </a:r>
            <a:endParaRPr lang="it-IT" sz="2400" dirty="0"/>
          </a:p>
        </p:txBody>
      </p:sp>
      <p:pic>
        <p:nvPicPr>
          <p:cNvPr id="4" name="Content Placeholder 4" descr="A graph of a number of alerts&#10;&#10;AI-generated content may be incorrect.">
            <a:extLst>
              <a:ext uri="{FF2B5EF4-FFF2-40B4-BE49-F238E27FC236}">
                <a16:creationId xmlns:a16="http://schemas.microsoft.com/office/drawing/2014/main" id="{02841201-4B81-2679-4414-F3EE90086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066" y="2698900"/>
            <a:ext cx="5935134" cy="3930352"/>
          </a:xfrm>
          <a:prstGeom prst="rect">
            <a:avLst/>
          </a:prstGeom>
        </p:spPr>
      </p:pic>
      <p:pic>
        <p:nvPicPr>
          <p:cNvPr id="10" name="Picture 9" descr="A mathematical equation with numbers and symbols&#10;&#10;AI-generated content may be incorrect.">
            <a:extLst>
              <a:ext uri="{FF2B5EF4-FFF2-40B4-BE49-F238E27FC236}">
                <a16:creationId xmlns:a16="http://schemas.microsoft.com/office/drawing/2014/main" id="{E60442F8-A3EC-276F-7008-1556A0DC43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7971" y="1393839"/>
            <a:ext cx="1958510" cy="1676545"/>
          </a:xfrm>
          <a:prstGeom prst="rect">
            <a:avLst/>
          </a:prstGeom>
        </p:spPr>
      </p:pic>
      <p:sp>
        <p:nvSpPr>
          <p:cNvPr id="13" name="Content Placeholder 2">
            <a:extLst>
              <a:ext uri="{FF2B5EF4-FFF2-40B4-BE49-F238E27FC236}">
                <a16:creationId xmlns:a16="http://schemas.microsoft.com/office/drawing/2014/main" id="{BF091EEE-DBA9-BE3A-1FF7-B79F8FE31B36}"/>
              </a:ext>
            </a:extLst>
          </p:cNvPr>
          <p:cNvSpPr txBox="1">
            <a:spLocks/>
          </p:cNvSpPr>
          <p:nvPr/>
        </p:nvSpPr>
        <p:spPr>
          <a:xfrm>
            <a:off x="6299200" y="3277710"/>
            <a:ext cx="5232400" cy="16765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calculating the weighted weekly average alert</a:t>
            </a:r>
          </a:p>
          <a:p>
            <a:pPr lvl="1"/>
            <a:r>
              <a:rPr lang="en-US" dirty="0"/>
              <a:t>We assign the frequency as the weight for each data point</a:t>
            </a:r>
            <a:endParaRPr lang="it-IT" dirty="0"/>
          </a:p>
        </p:txBody>
      </p:sp>
      <p:sp>
        <p:nvSpPr>
          <p:cNvPr id="14" name="Content Placeholder 2">
            <a:extLst>
              <a:ext uri="{FF2B5EF4-FFF2-40B4-BE49-F238E27FC236}">
                <a16:creationId xmlns:a16="http://schemas.microsoft.com/office/drawing/2014/main" id="{25A2DCEB-88FD-3CA1-6162-39EFA923C5D3}"/>
              </a:ext>
            </a:extLst>
          </p:cNvPr>
          <p:cNvSpPr txBox="1">
            <a:spLocks/>
          </p:cNvSpPr>
          <p:nvPr/>
        </p:nvSpPr>
        <p:spPr>
          <a:xfrm>
            <a:off x="6646334" y="5179551"/>
            <a:ext cx="4013200" cy="11297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Weekly weighted average alert= 774</a:t>
            </a:r>
            <a:endParaRPr lang="it-IT" dirty="0"/>
          </a:p>
        </p:txBody>
      </p:sp>
      <p:sp>
        <p:nvSpPr>
          <p:cNvPr id="15" name="Arrow: Left 14">
            <a:extLst>
              <a:ext uri="{FF2B5EF4-FFF2-40B4-BE49-F238E27FC236}">
                <a16:creationId xmlns:a16="http://schemas.microsoft.com/office/drawing/2014/main" id="{1540D9B1-3B04-DCDA-397D-4960D65D07B2}"/>
              </a:ext>
            </a:extLst>
          </p:cNvPr>
          <p:cNvSpPr/>
          <p:nvPr/>
        </p:nvSpPr>
        <p:spPr>
          <a:xfrm>
            <a:off x="6104467" y="5627614"/>
            <a:ext cx="448734" cy="4571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298952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72E9E-A52C-DC1D-7EF2-67449E0A409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54E1992-8DE8-3FBC-293A-0972CA38DDA6}"/>
              </a:ext>
            </a:extLst>
          </p:cNvPr>
          <p:cNvSpPr>
            <a:spLocks noGrp="1"/>
          </p:cNvSpPr>
          <p:nvPr>
            <p:ph type="title"/>
          </p:nvPr>
        </p:nvSpPr>
        <p:spPr>
          <a:xfrm>
            <a:off x="0" y="18255"/>
            <a:ext cx="13039344" cy="1325563"/>
          </a:xfrm>
        </p:spPr>
        <p:txBody>
          <a:bodyPr/>
          <a:lstStyle/>
          <a:p>
            <a:r>
              <a:rPr lang="en-US" dirty="0"/>
              <a:t>Time series forecasting using ML – Feature Engineering</a:t>
            </a:r>
            <a:endParaRPr lang="it-IT" dirty="0"/>
          </a:p>
        </p:txBody>
      </p:sp>
      <p:sp>
        <p:nvSpPr>
          <p:cNvPr id="3" name="Content Placeholder 2">
            <a:extLst>
              <a:ext uri="{FF2B5EF4-FFF2-40B4-BE49-F238E27FC236}">
                <a16:creationId xmlns:a16="http://schemas.microsoft.com/office/drawing/2014/main" id="{B80531A0-A253-DDBB-AAA4-4AADDC7CF2B4}"/>
              </a:ext>
            </a:extLst>
          </p:cNvPr>
          <p:cNvSpPr>
            <a:spLocks noGrp="1"/>
          </p:cNvSpPr>
          <p:nvPr>
            <p:ph idx="1"/>
          </p:nvPr>
        </p:nvSpPr>
        <p:spPr>
          <a:xfrm>
            <a:off x="274320" y="1655064"/>
            <a:ext cx="11079480" cy="4521899"/>
          </a:xfrm>
        </p:spPr>
        <p:txBody>
          <a:bodyPr>
            <a:normAutofit fontScale="70000" lnSpcReduction="20000"/>
          </a:bodyPr>
          <a:lstStyle/>
          <a:p>
            <a:pPr marL="0" indent="0">
              <a:buNone/>
            </a:pPr>
            <a:r>
              <a:rPr lang="en-US" dirty="0"/>
              <a:t>Four classes of features that we can create from our time series dataset:</a:t>
            </a:r>
          </a:p>
          <a:p>
            <a:r>
              <a:rPr lang="en-US" b="1" dirty="0"/>
              <a:t>Date Time Features</a:t>
            </a:r>
            <a:r>
              <a:rPr lang="en-US" dirty="0"/>
              <a:t>: these are components of the time step itself for each observation</a:t>
            </a:r>
          </a:p>
          <a:p>
            <a:pPr lvl="1"/>
            <a:r>
              <a:rPr lang="en-US" dirty="0"/>
              <a:t>Month (the week belong to) </a:t>
            </a:r>
          </a:p>
          <a:p>
            <a:pPr lvl="1"/>
            <a:r>
              <a:rPr lang="en-US" dirty="0"/>
              <a:t>Year (the week belong to)</a:t>
            </a:r>
          </a:p>
          <a:p>
            <a:r>
              <a:rPr lang="en-US" b="1" dirty="0"/>
              <a:t>Current and Lag Features</a:t>
            </a:r>
            <a:r>
              <a:rPr lang="en-US" dirty="0"/>
              <a:t>: Dependent variable with their current value and values at prior time steps  (window size) to capture the patterns and trends in our time-series data</a:t>
            </a:r>
          </a:p>
          <a:p>
            <a:pPr lvl="1"/>
            <a:r>
              <a:rPr lang="en-US" dirty="0"/>
              <a:t>Num of alert in a week</a:t>
            </a:r>
          </a:p>
          <a:p>
            <a:pPr lvl="1"/>
            <a:r>
              <a:rPr lang="en-US" dirty="0"/>
              <a:t>Number of critical alert in a week</a:t>
            </a:r>
          </a:p>
          <a:p>
            <a:pPr lvl="1"/>
            <a:r>
              <a:rPr lang="it-IT" dirty="0" err="1"/>
              <a:t>Number</a:t>
            </a:r>
            <a:r>
              <a:rPr lang="it-IT" dirty="0"/>
              <a:t> of </a:t>
            </a:r>
            <a:r>
              <a:rPr lang="it-IT" dirty="0" err="1"/>
              <a:t>alerts</a:t>
            </a:r>
            <a:r>
              <a:rPr lang="it-IT" dirty="0"/>
              <a:t> for last n weeks (n=8)</a:t>
            </a:r>
          </a:p>
          <a:p>
            <a:pPr lvl="1"/>
            <a:r>
              <a:rPr lang="it-IT" dirty="0" err="1"/>
              <a:t>Number</a:t>
            </a:r>
            <a:r>
              <a:rPr lang="it-IT" dirty="0"/>
              <a:t> of </a:t>
            </a:r>
            <a:r>
              <a:rPr lang="it-IT" dirty="0" err="1"/>
              <a:t>critical</a:t>
            </a:r>
            <a:r>
              <a:rPr lang="it-IT" dirty="0"/>
              <a:t> </a:t>
            </a:r>
            <a:r>
              <a:rPr lang="it-IT" dirty="0" err="1"/>
              <a:t>alerts</a:t>
            </a:r>
            <a:r>
              <a:rPr lang="it-IT" dirty="0"/>
              <a:t> for last n weeks (n=8)</a:t>
            </a:r>
            <a:endParaRPr lang="en-US" dirty="0"/>
          </a:p>
          <a:p>
            <a:pPr lvl="1"/>
            <a:endParaRPr lang="en-US" dirty="0"/>
          </a:p>
          <a:p>
            <a:r>
              <a:rPr lang="en-US" b="1" dirty="0"/>
              <a:t>Window Features</a:t>
            </a:r>
            <a:r>
              <a:rPr lang="en-US" dirty="0"/>
              <a:t>: Summary statistics across the values in the sliding window and include these as features in dataset (window size = 8 week)</a:t>
            </a:r>
          </a:p>
          <a:p>
            <a:pPr lvl="1"/>
            <a:r>
              <a:rPr lang="it-IT" dirty="0" err="1"/>
              <a:t>Average</a:t>
            </a:r>
            <a:r>
              <a:rPr lang="it-IT" dirty="0"/>
              <a:t> </a:t>
            </a:r>
            <a:r>
              <a:rPr lang="it-IT" dirty="0" err="1"/>
              <a:t>alerts</a:t>
            </a:r>
            <a:r>
              <a:rPr lang="it-IT" dirty="0"/>
              <a:t> for the window</a:t>
            </a:r>
          </a:p>
          <a:p>
            <a:pPr lvl="1"/>
            <a:r>
              <a:rPr lang="it-IT" dirty="0" err="1"/>
              <a:t>Avereage</a:t>
            </a:r>
            <a:r>
              <a:rPr lang="it-IT" dirty="0"/>
              <a:t> </a:t>
            </a:r>
            <a:r>
              <a:rPr lang="it-IT" dirty="0" err="1"/>
              <a:t>critical</a:t>
            </a:r>
            <a:r>
              <a:rPr lang="it-IT" dirty="0"/>
              <a:t> </a:t>
            </a:r>
            <a:r>
              <a:rPr lang="it-IT" dirty="0" err="1"/>
              <a:t>alert</a:t>
            </a:r>
            <a:r>
              <a:rPr lang="it-IT" dirty="0"/>
              <a:t> for the window</a:t>
            </a:r>
          </a:p>
          <a:p>
            <a:pPr lvl="1"/>
            <a:r>
              <a:rPr lang="it-IT" dirty="0" err="1"/>
              <a:t>Std</a:t>
            </a:r>
            <a:r>
              <a:rPr lang="it-IT" dirty="0"/>
              <a:t> of </a:t>
            </a:r>
            <a:r>
              <a:rPr lang="it-IT" dirty="0" err="1"/>
              <a:t>alerts</a:t>
            </a:r>
            <a:r>
              <a:rPr lang="it-IT" dirty="0"/>
              <a:t> for the window</a:t>
            </a:r>
          </a:p>
          <a:p>
            <a:pPr lvl="1"/>
            <a:r>
              <a:rPr lang="it-IT" dirty="0" err="1"/>
              <a:t>Std</a:t>
            </a:r>
            <a:r>
              <a:rPr lang="it-IT" dirty="0"/>
              <a:t> of </a:t>
            </a:r>
            <a:r>
              <a:rPr lang="it-IT" dirty="0" err="1"/>
              <a:t>critical</a:t>
            </a:r>
            <a:r>
              <a:rPr lang="it-IT" dirty="0"/>
              <a:t> </a:t>
            </a:r>
            <a:r>
              <a:rPr lang="it-IT" dirty="0" err="1"/>
              <a:t>alert</a:t>
            </a:r>
            <a:r>
              <a:rPr lang="it-IT" dirty="0"/>
              <a:t> for the window</a:t>
            </a:r>
          </a:p>
          <a:p>
            <a:endParaRPr lang="en-US" dirty="0"/>
          </a:p>
          <a:p>
            <a:endParaRPr lang="it-IT" dirty="0"/>
          </a:p>
        </p:txBody>
      </p:sp>
    </p:spTree>
    <p:extLst>
      <p:ext uri="{BB962C8B-B14F-4D97-AF65-F5344CB8AC3E}">
        <p14:creationId xmlns:p14="http://schemas.microsoft.com/office/powerpoint/2010/main" val="2301303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30B1-9C5E-D295-86F4-CFA84A54E2CF}"/>
              </a:ext>
            </a:extLst>
          </p:cNvPr>
          <p:cNvSpPr>
            <a:spLocks noGrp="1"/>
          </p:cNvSpPr>
          <p:nvPr>
            <p:ph type="title"/>
          </p:nvPr>
        </p:nvSpPr>
        <p:spPr>
          <a:xfrm>
            <a:off x="838200" y="365125"/>
            <a:ext cx="10515600" cy="1325563"/>
          </a:xfrm>
        </p:spPr>
        <p:txBody>
          <a:bodyPr/>
          <a:lstStyle/>
          <a:p>
            <a:r>
              <a:rPr lang="en-US" dirty="0"/>
              <a:t>Motivation &amp; Objective</a:t>
            </a:r>
            <a:endParaRPr lang="it-IT" dirty="0"/>
          </a:p>
        </p:txBody>
      </p:sp>
      <p:sp>
        <p:nvSpPr>
          <p:cNvPr id="3" name="Content Placeholder 2">
            <a:extLst>
              <a:ext uri="{FF2B5EF4-FFF2-40B4-BE49-F238E27FC236}">
                <a16:creationId xmlns:a16="http://schemas.microsoft.com/office/drawing/2014/main" id="{1820D37F-0154-FF95-CED8-D0E1F2B1323D}"/>
              </a:ext>
            </a:extLst>
          </p:cNvPr>
          <p:cNvSpPr>
            <a:spLocks noGrp="1"/>
          </p:cNvSpPr>
          <p:nvPr>
            <p:ph idx="1"/>
          </p:nvPr>
        </p:nvSpPr>
        <p:spPr>
          <a:xfrm>
            <a:off x="838200" y="1825625"/>
            <a:ext cx="10515600" cy="4351338"/>
          </a:xfrm>
        </p:spPr>
        <p:txBody>
          <a:bodyPr>
            <a:normAutofit fontScale="92500"/>
          </a:bodyPr>
          <a:lstStyle/>
          <a:p>
            <a:r>
              <a:rPr lang="en-US" dirty="0"/>
              <a:t>Identifying maintenance requirement in railway is significant </a:t>
            </a:r>
          </a:p>
          <a:p>
            <a:pPr lvl="1"/>
            <a:r>
              <a:rPr lang="en-US" dirty="0"/>
              <a:t>to improve overall operational efficiency </a:t>
            </a:r>
          </a:p>
          <a:p>
            <a:pPr lvl="1"/>
            <a:r>
              <a:rPr lang="en-US" dirty="0"/>
              <a:t>to minimize disruptions to workflow by addressing potential equipment issues before they escalate</a:t>
            </a:r>
          </a:p>
          <a:p>
            <a:r>
              <a:rPr lang="en-US" dirty="0"/>
              <a:t>Predictive maintenance (</a:t>
            </a:r>
            <a:r>
              <a:rPr lang="en-US" dirty="0" err="1"/>
              <a:t>PdM</a:t>
            </a:r>
            <a:r>
              <a:rPr lang="en-US" dirty="0"/>
              <a:t>) solution has emerged as a viable solution to anticipate maintenance needs and preempt system failures</a:t>
            </a:r>
          </a:p>
          <a:p>
            <a:r>
              <a:rPr lang="en-US" b="1" dirty="0"/>
              <a:t>Data driven </a:t>
            </a:r>
            <a:r>
              <a:rPr lang="en-US" b="1" dirty="0" err="1"/>
              <a:t>PdM</a:t>
            </a:r>
            <a:r>
              <a:rPr lang="en-US" dirty="0"/>
              <a:t> – a promising solution to failure detection and prediction</a:t>
            </a:r>
          </a:p>
          <a:p>
            <a:pPr lvl="1"/>
            <a:r>
              <a:rPr lang="en-US" dirty="0"/>
              <a:t>maintenance needs are identified through statistical, machine learning (ML), and deep learning (DL) solutions </a:t>
            </a:r>
          </a:p>
          <a:p>
            <a:pPr lvl="2"/>
            <a:r>
              <a:rPr lang="en-US" dirty="0"/>
              <a:t>that monitor the system logs and recommend interventions before a failure occurs</a:t>
            </a:r>
          </a:p>
          <a:p>
            <a:pPr lvl="1"/>
            <a:endParaRPr lang="en-US" dirty="0"/>
          </a:p>
        </p:txBody>
      </p:sp>
    </p:spTree>
    <p:extLst>
      <p:ext uri="{BB962C8B-B14F-4D97-AF65-F5344CB8AC3E}">
        <p14:creationId xmlns:p14="http://schemas.microsoft.com/office/powerpoint/2010/main" val="1868639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68CD-7ABD-1970-7BFF-B2572B839512}"/>
              </a:ext>
            </a:extLst>
          </p:cNvPr>
          <p:cNvSpPr>
            <a:spLocks noGrp="1"/>
          </p:cNvSpPr>
          <p:nvPr>
            <p:ph type="title"/>
          </p:nvPr>
        </p:nvSpPr>
        <p:spPr>
          <a:xfrm>
            <a:off x="0" y="18255"/>
            <a:ext cx="10515600" cy="1325563"/>
          </a:xfrm>
        </p:spPr>
        <p:txBody>
          <a:bodyPr/>
          <a:lstStyle/>
          <a:p>
            <a:r>
              <a:rPr lang="en-US" dirty="0"/>
              <a:t>Experimental detail - Validation criteria</a:t>
            </a:r>
            <a:endParaRPr lang="it-IT" dirty="0"/>
          </a:p>
        </p:txBody>
      </p:sp>
      <p:sp>
        <p:nvSpPr>
          <p:cNvPr id="3" name="Content Placeholder 2">
            <a:extLst>
              <a:ext uri="{FF2B5EF4-FFF2-40B4-BE49-F238E27FC236}">
                <a16:creationId xmlns:a16="http://schemas.microsoft.com/office/drawing/2014/main" id="{B47D7B39-D523-6768-49C1-2BF9CB576A44}"/>
              </a:ext>
            </a:extLst>
          </p:cNvPr>
          <p:cNvSpPr>
            <a:spLocks noGrp="1"/>
          </p:cNvSpPr>
          <p:nvPr>
            <p:ph idx="1"/>
          </p:nvPr>
        </p:nvSpPr>
        <p:spPr>
          <a:xfrm>
            <a:off x="0" y="1253331"/>
            <a:ext cx="7676250" cy="2980943"/>
          </a:xfrm>
        </p:spPr>
        <p:txBody>
          <a:bodyPr>
            <a:normAutofit/>
          </a:bodyPr>
          <a:lstStyle/>
          <a:p>
            <a:r>
              <a:rPr lang="en-US" b="1" dirty="0"/>
              <a:t>Validation Method - </a:t>
            </a:r>
            <a:r>
              <a:rPr lang="en-US" sz="2600" dirty="0"/>
              <a:t>K-fold Cross validation is not feasible for time series validation</a:t>
            </a:r>
            <a:endParaRPr lang="en-US" dirty="0"/>
          </a:p>
          <a:p>
            <a:pPr lvl="1"/>
            <a:r>
              <a:rPr lang="en-US" i="1" dirty="0"/>
              <a:t>Walk-Forward Validation </a:t>
            </a:r>
            <a:r>
              <a:rPr lang="en-US" dirty="0"/>
              <a:t>- </a:t>
            </a:r>
            <a:r>
              <a:rPr lang="en-US" sz="2000" dirty="0"/>
              <a:t>Process of iteratively train the model using past data and then testing its accuracy on the next data point</a:t>
            </a:r>
            <a:endParaRPr lang="en-US" dirty="0"/>
          </a:p>
          <a:p>
            <a:pPr lvl="2"/>
            <a:r>
              <a:rPr lang="en-US" dirty="0"/>
              <a:t>This process is repeated, with the training set being updated at each step to include the most recent data, allowing the model to adapt to changing patterns in the time series</a:t>
            </a:r>
            <a:endParaRPr lang="it-IT" dirty="0"/>
          </a:p>
          <a:p>
            <a:endParaRPr lang="it-IT" dirty="0"/>
          </a:p>
        </p:txBody>
      </p:sp>
      <p:pic>
        <p:nvPicPr>
          <p:cNvPr id="5" name="Picture 4">
            <a:extLst>
              <a:ext uri="{FF2B5EF4-FFF2-40B4-BE49-F238E27FC236}">
                <a16:creationId xmlns:a16="http://schemas.microsoft.com/office/drawing/2014/main" id="{12A0D21F-7133-350F-FEF8-D07ABB18F6D6}"/>
              </a:ext>
            </a:extLst>
          </p:cNvPr>
          <p:cNvPicPr>
            <a:picLocks noChangeAspect="1"/>
          </p:cNvPicPr>
          <p:nvPr/>
        </p:nvPicPr>
        <p:blipFill>
          <a:blip r:embed="rId2"/>
          <a:stretch>
            <a:fillRect/>
          </a:stretch>
        </p:blipFill>
        <p:spPr>
          <a:xfrm>
            <a:off x="7676250" y="1463040"/>
            <a:ext cx="4515749" cy="2771234"/>
          </a:xfrm>
          <a:prstGeom prst="rect">
            <a:avLst/>
          </a:prstGeom>
        </p:spPr>
      </p:pic>
      <p:sp>
        <p:nvSpPr>
          <p:cNvPr id="7" name="Content Placeholder 2">
            <a:extLst>
              <a:ext uri="{FF2B5EF4-FFF2-40B4-BE49-F238E27FC236}">
                <a16:creationId xmlns:a16="http://schemas.microsoft.com/office/drawing/2014/main" id="{32F0D4E9-B0F1-2F3E-E761-DB1045E7804E}"/>
              </a:ext>
            </a:extLst>
          </p:cNvPr>
          <p:cNvSpPr txBox="1">
            <a:spLocks/>
          </p:cNvSpPr>
          <p:nvPr/>
        </p:nvSpPr>
        <p:spPr>
          <a:xfrm>
            <a:off x="0" y="4219052"/>
            <a:ext cx="7676250" cy="27712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Hyperparameter optimization </a:t>
            </a:r>
            <a:r>
              <a:rPr lang="en-US" dirty="0"/>
              <a:t>– </a:t>
            </a:r>
          </a:p>
          <a:p>
            <a:pPr lvl="1"/>
            <a:r>
              <a:rPr lang="en-US" dirty="0"/>
              <a:t>hyperparameter optimization is performed for each ML algorithm (e.g., random forest, SVM)</a:t>
            </a:r>
          </a:p>
          <a:p>
            <a:pPr lvl="1"/>
            <a:r>
              <a:rPr lang="en-US" dirty="0"/>
              <a:t>training set is also used </a:t>
            </a:r>
          </a:p>
          <a:p>
            <a:pPr lvl="1"/>
            <a:r>
              <a:rPr lang="en-US" dirty="0"/>
              <a:t>grid search approach is adopted to iteratively explore different combinations of hyperparameters to find the optimal settings</a:t>
            </a:r>
          </a:p>
          <a:p>
            <a:endParaRPr lang="it-IT" dirty="0"/>
          </a:p>
          <a:p>
            <a:endParaRPr lang="it-IT" dirty="0"/>
          </a:p>
        </p:txBody>
      </p:sp>
    </p:spTree>
    <p:extLst>
      <p:ext uri="{BB962C8B-B14F-4D97-AF65-F5344CB8AC3E}">
        <p14:creationId xmlns:p14="http://schemas.microsoft.com/office/powerpoint/2010/main" val="352544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DACB4-5044-AEB7-FAB6-BFF2D7A78B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DD97BB-24CD-F712-91E9-484C8D6821C5}"/>
              </a:ext>
            </a:extLst>
          </p:cNvPr>
          <p:cNvSpPr>
            <a:spLocks noGrp="1"/>
          </p:cNvSpPr>
          <p:nvPr>
            <p:ph type="title"/>
          </p:nvPr>
        </p:nvSpPr>
        <p:spPr>
          <a:xfrm>
            <a:off x="0" y="18255"/>
            <a:ext cx="12192000" cy="1325563"/>
          </a:xfrm>
        </p:spPr>
        <p:txBody>
          <a:bodyPr/>
          <a:lstStyle/>
          <a:p>
            <a:r>
              <a:rPr lang="en-US" dirty="0"/>
              <a:t>Experiments -  Evaluation metrics &amp; Baseline model</a:t>
            </a:r>
            <a:endParaRPr lang="it-IT" dirty="0"/>
          </a:p>
        </p:txBody>
      </p:sp>
      <p:sp>
        <p:nvSpPr>
          <p:cNvPr id="3" name="Content Placeholder 2">
            <a:extLst>
              <a:ext uri="{FF2B5EF4-FFF2-40B4-BE49-F238E27FC236}">
                <a16:creationId xmlns:a16="http://schemas.microsoft.com/office/drawing/2014/main" id="{9919B5D7-013F-3EAE-5AA8-A3669797477A}"/>
              </a:ext>
            </a:extLst>
          </p:cNvPr>
          <p:cNvSpPr>
            <a:spLocks noGrp="1"/>
          </p:cNvSpPr>
          <p:nvPr>
            <p:ph idx="1"/>
          </p:nvPr>
        </p:nvSpPr>
        <p:spPr>
          <a:xfrm>
            <a:off x="0" y="1892808"/>
            <a:ext cx="11996928" cy="4946937"/>
          </a:xfrm>
        </p:spPr>
        <p:txBody>
          <a:bodyPr>
            <a:normAutofit lnSpcReduction="10000"/>
          </a:bodyPr>
          <a:lstStyle/>
          <a:p>
            <a:r>
              <a:rPr lang="en-US" b="1" dirty="0"/>
              <a:t>Split of dataset </a:t>
            </a:r>
          </a:p>
          <a:p>
            <a:pPr lvl="1"/>
            <a:r>
              <a:rPr lang="en-US" dirty="0"/>
              <a:t>First 60% week for training</a:t>
            </a:r>
          </a:p>
          <a:p>
            <a:pPr lvl="1"/>
            <a:r>
              <a:rPr lang="en-US" dirty="0"/>
              <a:t>Remaining 40% for testing</a:t>
            </a:r>
          </a:p>
          <a:p>
            <a:endParaRPr lang="en-US" b="1" dirty="0"/>
          </a:p>
          <a:p>
            <a:r>
              <a:rPr lang="en-US" b="1" dirty="0"/>
              <a:t>Evaluation metrics  </a:t>
            </a:r>
            <a:r>
              <a:rPr lang="en-US" dirty="0"/>
              <a:t>- Accuracy, F1-score, Precision, Recall, and Mean Absolute Error</a:t>
            </a:r>
          </a:p>
          <a:p>
            <a:pPr marL="0" indent="0">
              <a:buNone/>
            </a:pPr>
            <a:endParaRPr lang="en-US" dirty="0"/>
          </a:p>
          <a:p>
            <a:pPr marL="0" indent="0">
              <a:buNone/>
            </a:pPr>
            <a:endParaRPr lang="en-US" dirty="0"/>
          </a:p>
          <a:p>
            <a:r>
              <a:rPr lang="en-US" b="1" dirty="0"/>
              <a:t>Baseline Model to compare </a:t>
            </a:r>
            <a:r>
              <a:rPr lang="en-US" dirty="0"/>
              <a:t>- Random Walk predictor</a:t>
            </a:r>
          </a:p>
          <a:p>
            <a:pPr lvl="1"/>
            <a:r>
              <a:rPr lang="en-US" dirty="0"/>
              <a:t>one of the simplest yet powerful models in time series forecasting - It assumes that all future values depend on the last observed value</a:t>
            </a:r>
          </a:p>
          <a:p>
            <a:pPr lvl="1"/>
            <a:r>
              <a:rPr lang="en-US" dirty="0"/>
              <a:t>does not consider any underlying patterns, such as trend and seasonality</a:t>
            </a:r>
            <a:endParaRPr lang="it-IT" dirty="0"/>
          </a:p>
          <a:p>
            <a:endParaRPr lang="it-IT" dirty="0"/>
          </a:p>
        </p:txBody>
      </p:sp>
    </p:spTree>
    <p:extLst>
      <p:ext uri="{BB962C8B-B14F-4D97-AF65-F5344CB8AC3E}">
        <p14:creationId xmlns:p14="http://schemas.microsoft.com/office/powerpoint/2010/main" val="2809231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A3FA2-E024-14C9-00FE-3D833CC76C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E9AAFE-C319-8B7F-E1BC-5435C23D4E64}"/>
              </a:ext>
            </a:extLst>
          </p:cNvPr>
          <p:cNvSpPr>
            <a:spLocks noGrp="1"/>
          </p:cNvSpPr>
          <p:nvPr>
            <p:ph type="title"/>
          </p:nvPr>
        </p:nvSpPr>
        <p:spPr>
          <a:xfrm>
            <a:off x="-9991" y="-281033"/>
            <a:ext cx="11978640" cy="1325563"/>
          </a:xfrm>
        </p:spPr>
        <p:txBody>
          <a:bodyPr>
            <a:normAutofit/>
          </a:bodyPr>
          <a:lstStyle/>
          <a:p>
            <a:r>
              <a:rPr lang="en-US" sz="4000" dirty="0"/>
              <a:t>Time series forecasting using ML algo-Accuracy</a:t>
            </a:r>
            <a:endParaRPr lang="it-IT" sz="4000" dirty="0"/>
          </a:p>
        </p:txBody>
      </p:sp>
      <p:graphicFrame>
        <p:nvGraphicFramePr>
          <p:cNvPr id="6" name="Table 5">
            <a:extLst>
              <a:ext uri="{FF2B5EF4-FFF2-40B4-BE49-F238E27FC236}">
                <a16:creationId xmlns:a16="http://schemas.microsoft.com/office/drawing/2014/main" id="{D9CB85F4-53CC-BFDD-A907-1EF4CD4E65B0}"/>
              </a:ext>
            </a:extLst>
          </p:cNvPr>
          <p:cNvGraphicFramePr>
            <a:graphicFrameLocks noGrp="1"/>
          </p:cNvGraphicFramePr>
          <p:nvPr>
            <p:extLst>
              <p:ext uri="{D42A27DB-BD31-4B8C-83A1-F6EECF244321}">
                <p14:modId xmlns:p14="http://schemas.microsoft.com/office/powerpoint/2010/main" val="2293351128"/>
              </p:ext>
            </p:extLst>
          </p:nvPr>
        </p:nvGraphicFramePr>
        <p:xfrm>
          <a:off x="766403" y="843045"/>
          <a:ext cx="10425853" cy="5630590"/>
        </p:xfrm>
        <a:graphic>
          <a:graphicData uri="http://schemas.openxmlformats.org/drawingml/2006/table">
            <a:tbl>
              <a:tblPr firstRow="1" firstCol="1" bandRow="1">
                <a:tableStyleId>{5C22544A-7EE6-4342-B048-85BDC9FD1C3A}</a:tableStyleId>
              </a:tblPr>
              <a:tblGrid>
                <a:gridCol w="682987">
                  <a:extLst>
                    <a:ext uri="{9D8B030D-6E8A-4147-A177-3AD203B41FA5}">
                      <a16:colId xmlns:a16="http://schemas.microsoft.com/office/drawing/2014/main" val="1397727079"/>
                    </a:ext>
                  </a:extLst>
                </a:gridCol>
                <a:gridCol w="964626">
                  <a:extLst>
                    <a:ext uri="{9D8B030D-6E8A-4147-A177-3AD203B41FA5}">
                      <a16:colId xmlns:a16="http://schemas.microsoft.com/office/drawing/2014/main" val="3068346919"/>
                    </a:ext>
                  </a:extLst>
                </a:gridCol>
                <a:gridCol w="758952">
                  <a:extLst>
                    <a:ext uri="{9D8B030D-6E8A-4147-A177-3AD203B41FA5}">
                      <a16:colId xmlns:a16="http://schemas.microsoft.com/office/drawing/2014/main" val="4011467630"/>
                    </a:ext>
                  </a:extLst>
                </a:gridCol>
                <a:gridCol w="1298448">
                  <a:extLst>
                    <a:ext uri="{9D8B030D-6E8A-4147-A177-3AD203B41FA5}">
                      <a16:colId xmlns:a16="http://schemas.microsoft.com/office/drawing/2014/main" val="1917807926"/>
                    </a:ext>
                  </a:extLst>
                </a:gridCol>
                <a:gridCol w="859536">
                  <a:extLst>
                    <a:ext uri="{9D8B030D-6E8A-4147-A177-3AD203B41FA5}">
                      <a16:colId xmlns:a16="http://schemas.microsoft.com/office/drawing/2014/main" val="638288666"/>
                    </a:ext>
                  </a:extLst>
                </a:gridCol>
                <a:gridCol w="1170432">
                  <a:extLst>
                    <a:ext uri="{9D8B030D-6E8A-4147-A177-3AD203B41FA5}">
                      <a16:colId xmlns:a16="http://schemas.microsoft.com/office/drawing/2014/main" val="3877026901"/>
                    </a:ext>
                  </a:extLst>
                </a:gridCol>
                <a:gridCol w="1014984">
                  <a:extLst>
                    <a:ext uri="{9D8B030D-6E8A-4147-A177-3AD203B41FA5}">
                      <a16:colId xmlns:a16="http://schemas.microsoft.com/office/drawing/2014/main" val="3621199280"/>
                    </a:ext>
                  </a:extLst>
                </a:gridCol>
                <a:gridCol w="947011">
                  <a:extLst>
                    <a:ext uri="{9D8B030D-6E8A-4147-A177-3AD203B41FA5}">
                      <a16:colId xmlns:a16="http://schemas.microsoft.com/office/drawing/2014/main" val="3546602858"/>
                    </a:ext>
                  </a:extLst>
                </a:gridCol>
                <a:gridCol w="668397">
                  <a:extLst>
                    <a:ext uri="{9D8B030D-6E8A-4147-A177-3AD203B41FA5}">
                      <a16:colId xmlns:a16="http://schemas.microsoft.com/office/drawing/2014/main" val="2787649562"/>
                    </a:ext>
                  </a:extLst>
                </a:gridCol>
                <a:gridCol w="752888">
                  <a:extLst>
                    <a:ext uri="{9D8B030D-6E8A-4147-A177-3AD203B41FA5}">
                      <a16:colId xmlns:a16="http://schemas.microsoft.com/office/drawing/2014/main" val="799951727"/>
                    </a:ext>
                  </a:extLst>
                </a:gridCol>
                <a:gridCol w="1307592">
                  <a:extLst>
                    <a:ext uri="{9D8B030D-6E8A-4147-A177-3AD203B41FA5}">
                      <a16:colId xmlns:a16="http://schemas.microsoft.com/office/drawing/2014/main" val="1822036326"/>
                    </a:ext>
                  </a:extLst>
                </a:gridCol>
              </a:tblGrid>
              <a:tr h="884258">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Train ID</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Train Name</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Max weekly alert</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Alert Threshold (Weighted weekly Avg alerts)</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Baseline Model - Random Walk </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Logistic Regression </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Random Forest</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Support Vector Machine</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it-IT" sz="1400" kern="100" dirty="0" err="1">
                          <a:effectLst/>
                          <a:latin typeface="Aptos" panose="020B0004020202020204" pitchFamily="34" charset="0"/>
                          <a:ea typeface="Aptos" panose="020B0004020202020204" pitchFamily="34" charset="0"/>
                          <a:cs typeface="Times New Roman" panose="02020603050405020304" pitchFamily="18" charset="0"/>
                        </a:rPr>
                        <a:t>Naive</a:t>
                      </a:r>
                      <a:r>
                        <a:rPr lang="it-IT" sz="1400" kern="100" dirty="0">
                          <a:effectLst/>
                          <a:latin typeface="Aptos" panose="020B0004020202020204" pitchFamily="34" charset="0"/>
                          <a:ea typeface="Aptos" panose="020B0004020202020204" pitchFamily="34" charset="0"/>
                          <a:cs typeface="Times New Roman" panose="02020603050405020304" pitchFamily="18" charset="0"/>
                        </a:rPr>
                        <a:t> </a:t>
                      </a:r>
                      <a:r>
                        <a:rPr lang="it-IT" sz="1400" kern="100" dirty="0" err="1">
                          <a:effectLst/>
                          <a:latin typeface="Aptos" panose="020B0004020202020204" pitchFamily="34" charset="0"/>
                          <a:ea typeface="Aptos" panose="020B0004020202020204" pitchFamily="34" charset="0"/>
                          <a:cs typeface="Times New Roman" panose="02020603050405020304" pitchFamily="18" charset="0"/>
                        </a:rPr>
                        <a:t>Bayes</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K-NN</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Gradient Boosting</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930267"/>
                  </a:ext>
                </a:extLst>
              </a:tr>
              <a:tr h="464293">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T1</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TSR 070</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it-IT" sz="1400" kern="100" dirty="0">
                          <a:effectLst/>
                          <a:latin typeface="Aptos" panose="020B0004020202020204" pitchFamily="34" charset="0"/>
                          <a:ea typeface="Aptos" panose="020B0004020202020204" pitchFamily="34" charset="0"/>
                          <a:cs typeface="Times New Roman" panose="02020603050405020304" pitchFamily="18" charset="0"/>
                        </a:rPr>
                        <a:t>6043</a:t>
                      </a: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775</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43%</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47%</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97</a:t>
                      </a:r>
                      <a:r>
                        <a:rPr lang="it-IT" sz="1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a:t>
                      </a: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9</a:t>
                      </a:r>
                      <a:r>
                        <a:rPr lang="it-IT" sz="1400" kern="100" dirty="0">
                          <a:effectLst/>
                          <a:latin typeface="Aptos" panose="020B0004020202020204" pitchFamily="34" charset="0"/>
                          <a:ea typeface="Aptos" panose="020B0004020202020204" pitchFamily="34" charset="0"/>
                          <a:cs typeface="Times New Roman" panose="02020603050405020304" pitchFamily="18" charset="0"/>
                        </a:rPr>
                        <a:t>0%</a:t>
                      </a: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7932504"/>
                  </a:ext>
                </a:extLst>
              </a:tr>
              <a:tr h="378648">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T2</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TSR 086</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115963</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1949</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46%</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65%</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100</a:t>
                      </a:r>
                      <a:r>
                        <a:rPr lang="it-IT" sz="1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a:t>
                      </a:r>
                    </a:p>
                  </a:txBody>
                  <a:tcPr marL="68580" marR="68580" marT="0" marB="0"/>
                </a:tc>
                <a:tc>
                  <a:txBody>
                    <a:bodyPr/>
                    <a:lstStyle/>
                    <a:p>
                      <a:pPr marL="0" marR="0" algn="ctr">
                        <a:lnSpc>
                          <a:spcPct val="115000"/>
                        </a:lnSpc>
                        <a:spcBef>
                          <a:spcPts val="0"/>
                        </a:spcBef>
                        <a:spcAft>
                          <a:spcPts val="0"/>
                        </a:spcAft>
                      </a:pPr>
                      <a:r>
                        <a:rPr lang="it-IT" sz="14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94%</a:t>
                      </a: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64704"/>
                  </a:ext>
                </a:extLst>
              </a:tr>
              <a:tr h="383305">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T3</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TSR 040</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it-IT" sz="1400" kern="100" dirty="0">
                          <a:effectLst/>
                          <a:latin typeface="Aptos" panose="020B0004020202020204" pitchFamily="34" charset="0"/>
                          <a:ea typeface="Aptos" panose="020B0004020202020204" pitchFamily="34" charset="0"/>
                          <a:cs typeface="Times New Roman" panose="02020603050405020304" pitchFamily="18" charset="0"/>
                        </a:rPr>
                        <a:t>24687</a:t>
                      </a: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1518</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47%</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54%</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98%</a:t>
                      </a:r>
                      <a:endParaRPr lang="it-IT" sz="1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98%</a:t>
                      </a:r>
                      <a:endParaRPr lang="it-IT" sz="1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70511"/>
                  </a:ext>
                </a:extLst>
              </a:tr>
              <a:tr h="514929">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T4</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TSR 008</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it-IT" sz="1400" kern="100" dirty="0">
                          <a:effectLst/>
                          <a:latin typeface="Aptos" panose="020B0004020202020204" pitchFamily="34" charset="0"/>
                          <a:ea typeface="Aptos" panose="020B0004020202020204" pitchFamily="34" charset="0"/>
                          <a:cs typeface="Times New Roman" panose="02020603050405020304" pitchFamily="18" charset="0"/>
                        </a:rPr>
                        <a:t>16988</a:t>
                      </a: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1079</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56%</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56%</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95%</a:t>
                      </a:r>
                      <a:endParaRPr lang="it-IT" sz="14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it-IT" sz="1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98%</a:t>
                      </a: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1272872"/>
                  </a:ext>
                </a:extLst>
              </a:tr>
              <a:tr h="514929">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T5</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TSR020</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it-IT" sz="1400" kern="100" dirty="0">
                          <a:effectLst/>
                          <a:latin typeface="Aptos" panose="020B0004020202020204" pitchFamily="34" charset="0"/>
                          <a:ea typeface="Aptos" panose="020B0004020202020204" pitchFamily="34" charset="0"/>
                          <a:cs typeface="Times New Roman" panose="02020603050405020304" pitchFamily="18" charset="0"/>
                        </a:rPr>
                        <a:t>1730</a:t>
                      </a: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268</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59%</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68%</a:t>
                      </a:r>
                      <a:endParaRPr lang="it-IT" sz="14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95%</a:t>
                      </a:r>
                      <a:endParaRPr lang="it-IT" sz="1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81%</a:t>
                      </a:r>
                      <a:endParaRPr lang="it-IT" sz="14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4497814"/>
                  </a:ext>
                </a:extLst>
              </a:tr>
              <a:tr h="514929">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T6</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TSR017</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it-IT" sz="1400" kern="100" dirty="0">
                          <a:effectLst/>
                          <a:latin typeface="Aptos" panose="020B0004020202020204" pitchFamily="34" charset="0"/>
                          <a:ea typeface="Aptos" panose="020B0004020202020204" pitchFamily="34" charset="0"/>
                          <a:cs typeface="Times New Roman" panose="02020603050405020304" pitchFamily="18" charset="0"/>
                        </a:rPr>
                        <a:t>10611</a:t>
                      </a: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673</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55%</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55%</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100%</a:t>
                      </a:r>
                      <a:endParaRPr lang="it-IT" sz="1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100%</a:t>
                      </a:r>
                      <a:endParaRPr lang="it-IT" sz="1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167731"/>
                  </a:ext>
                </a:extLst>
              </a:tr>
              <a:tr h="514929">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T7</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TSR033</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it-IT" sz="1400" kern="100" dirty="0">
                          <a:effectLst/>
                          <a:latin typeface="Aptos" panose="020B0004020202020204" pitchFamily="34" charset="0"/>
                          <a:ea typeface="Aptos" panose="020B0004020202020204" pitchFamily="34" charset="0"/>
                          <a:cs typeface="Times New Roman" panose="02020603050405020304" pitchFamily="18" charset="0"/>
                        </a:rPr>
                        <a:t>12174</a:t>
                      </a: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723</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54%</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54%</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95%</a:t>
                      </a:r>
                      <a:endParaRPr lang="it-IT" sz="1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95%</a:t>
                      </a:r>
                      <a:endParaRPr lang="it-IT" sz="1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8101042"/>
                  </a:ext>
                </a:extLst>
              </a:tr>
              <a:tr h="514929">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T8</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TSR059</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it-IT" sz="1400" kern="100" dirty="0">
                          <a:effectLst/>
                          <a:latin typeface="Aptos" panose="020B0004020202020204" pitchFamily="34" charset="0"/>
                          <a:ea typeface="Aptos" panose="020B0004020202020204" pitchFamily="34" charset="0"/>
                          <a:cs typeface="Times New Roman" panose="02020603050405020304" pitchFamily="18" charset="0"/>
                        </a:rPr>
                        <a:t>13522</a:t>
                      </a: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2227</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75%</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50%</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91%</a:t>
                      </a:r>
                      <a:endParaRPr lang="it-IT" sz="1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66%</a:t>
                      </a:r>
                      <a:endParaRPr lang="it-IT" sz="14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3101899"/>
                  </a:ext>
                </a:extLst>
              </a:tr>
              <a:tr h="514929">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T9</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TSR064</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it-IT" sz="1400" kern="100" dirty="0">
                          <a:effectLst/>
                          <a:latin typeface="Aptos" panose="020B0004020202020204" pitchFamily="34" charset="0"/>
                          <a:ea typeface="Aptos" panose="020B0004020202020204" pitchFamily="34" charset="0"/>
                          <a:cs typeface="Times New Roman" panose="02020603050405020304" pitchFamily="18" charset="0"/>
                        </a:rPr>
                        <a:t>48717</a:t>
                      </a: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3088</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61%</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71%</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95%</a:t>
                      </a:r>
                      <a:endParaRPr lang="it-IT" sz="1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90%</a:t>
                      </a:r>
                      <a:endParaRPr lang="it-IT" sz="1400" b="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624425"/>
                  </a:ext>
                </a:extLst>
              </a:tr>
            </a:tbl>
          </a:graphicData>
        </a:graphic>
      </p:graphicFrame>
      <p:sp>
        <p:nvSpPr>
          <p:cNvPr id="3" name="Rectangle: Rounded Corners 2">
            <a:extLst>
              <a:ext uri="{FF2B5EF4-FFF2-40B4-BE49-F238E27FC236}">
                <a16:creationId xmlns:a16="http://schemas.microsoft.com/office/drawing/2014/main" id="{DCBA3872-59BA-D036-4AAD-8D1BBF547F3B}"/>
              </a:ext>
            </a:extLst>
          </p:cNvPr>
          <p:cNvSpPr/>
          <p:nvPr/>
        </p:nvSpPr>
        <p:spPr>
          <a:xfrm>
            <a:off x="4427474" y="843045"/>
            <a:ext cx="996696" cy="5385226"/>
          </a:xfrm>
          <a:prstGeom prst="roundRect">
            <a:avLst/>
          </a:prstGeom>
          <a:solidFill>
            <a:schemeClr val="accent1">
              <a:alpha val="24000"/>
            </a:schemeClr>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10" name="Group 9">
            <a:extLst>
              <a:ext uri="{FF2B5EF4-FFF2-40B4-BE49-F238E27FC236}">
                <a16:creationId xmlns:a16="http://schemas.microsoft.com/office/drawing/2014/main" id="{1B9C4067-B441-8053-D3E1-9EA3D65F4F9F}"/>
              </a:ext>
            </a:extLst>
          </p:cNvPr>
          <p:cNvGrpSpPr/>
          <p:nvPr/>
        </p:nvGrpSpPr>
        <p:grpSpPr>
          <a:xfrm>
            <a:off x="9085241" y="1079553"/>
            <a:ext cx="2883408" cy="4915289"/>
            <a:chOff x="6622119" y="892929"/>
            <a:chExt cx="2883408" cy="4915289"/>
          </a:xfrm>
        </p:grpSpPr>
        <p:sp>
          <p:nvSpPr>
            <p:cNvPr id="4" name="Rectangle: Rounded Corners 3">
              <a:extLst>
                <a:ext uri="{FF2B5EF4-FFF2-40B4-BE49-F238E27FC236}">
                  <a16:creationId xmlns:a16="http://schemas.microsoft.com/office/drawing/2014/main" id="{A6904FB7-A42E-79BD-B3E4-5958D20BE4A4}"/>
                </a:ext>
              </a:extLst>
            </p:cNvPr>
            <p:cNvSpPr/>
            <p:nvPr/>
          </p:nvSpPr>
          <p:spPr>
            <a:xfrm>
              <a:off x="7503668" y="892929"/>
              <a:ext cx="996696" cy="571654"/>
            </a:xfrm>
            <a:prstGeom prst="roundRect">
              <a:avLst/>
            </a:prstGeom>
            <a:solidFill>
              <a:schemeClr val="accent1">
                <a:alpha val="24000"/>
              </a:schemeClr>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ctangle: Rounded Corners 4">
              <a:extLst>
                <a:ext uri="{FF2B5EF4-FFF2-40B4-BE49-F238E27FC236}">
                  <a16:creationId xmlns:a16="http://schemas.microsoft.com/office/drawing/2014/main" id="{F9A3A26B-9E08-306F-F82F-CE07A8FDC35E}"/>
                </a:ext>
              </a:extLst>
            </p:cNvPr>
            <p:cNvSpPr/>
            <p:nvPr/>
          </p:nvSpPr>
          <p:spPr>
            <a:xfrm>
              <a:off x="6622119" y="3234063"/>
              <a:ext cx="1869948" cy="350192"/>
            </a:xfrm>
            <a:prstGeom prst="roundRect">
              <a:avLst>
                <a:gd name="adj" fmla="val 16667"/>
              </a:avLst>
            </a:prstGeom>
            <a:solidFill>
              <a:schemeClr val="accent1">
                <a:alpha val="24000"/>
              </a:schemeClr>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ctangle: Rounded Corners 6">
              <a:extLst>
                <a:ext uri="{FF2B5EF4-FFF2-40B4-BE49-F238E27FC236}">
                  <a16:creationId xmlns:a16="http://schemas.microsoft.com/office/drawing/2014/main" id="{9F3ABB09-6B95-AF0D-CA7A-C357E9FF4525}"/>
                </a:ext>
              </a:extLst>
            </p:cNvPr>
            <p:cNvSpPr/>
            <p:nvPr/>
          </p:nvSpPr>
          <p:spPr>
            <a:xfrm>
              <a:off x="8508831" y="1766078"/>
              <a:ext cx="996696" cy="458790"/>
            </a:xfrm>
            <a:prstGeom prst="roundRect">
              <a:avLst/>
            </a:prstGeom>
            <a:solidFill>
              <a:schemeClr val="accent1">
                <a:alpha val="24000"/>
              </a:schemeClr>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8" name="Rectangle: Rounded Corners 7">
              <a:extLst>
                <a:ext uri="{FF2B5EF4-FFF2-40B4-BE49-F238E27FC236}">
                  <a16:creationId xmlns:a16="http://schemas.microsoft.com/office/drawing/2014/main" id="{FE4E1764-BC74-321A-B6F5-782AD496C033}"/>
                </a:ext>
              </a:extLst>
            </p:cNvPr>
            <p:cNvSpPr/>
            <p:nvPr/>
          </p:nvSpPr>
          <p:spPr>
            <a:xfrm>
              <a:off x="7618815" y="2207762"/>
              <a:ext cx="1886712" cy="534379"/>
            </a:xfrm>
            <a:prstGeom prst="roundRect">
              <a:avLst/>
            </a:prstGeom>
            <a:solidFill>
              <a:schemeClr val="accent1">
                <a:alpha val="24000"/>
              </a:schemeClr>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ctangle: Rounded Corners 8">
              <a:extLst>
                <a:ext uri="{FF2B5EF4-FFF2-40B4-BE49-F238E27FC236}">
                  <a16:creationId xmlns:a16="http://schemas.microsoft.com/office/drawing/2014/main" id="{376EABE2-D3AD-B36D-F265-664A75A35DB9}"/>
                </a:ext>
              </a:extLst>
            </p:cNvPr>
            <p:cNvSpPr/>
            <p:nvPr/>
          </p:nvSpPr>
          <p:spPr>
            <a:xfrm>
              <a:off x="7618815" y="2741859"/>
              <a:ext cx="873252" cy="458791"/>
            </a:xfrm>
            <a:prstGeom prst="roundRect">
              <a:avLst/>
            </a:prstGeom>
            <a:solidFill>
              <a:schemeClr val="accent1">
                <a:alpha val="24000"/>
              </a:schemeClr>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ctangle: Rounded Corners 10">
              <a:extLst>
                <a:ext uri="{FF2B5EF4-FFF2-40B4-BE49-F238E27FC236}">
                  <a16:creationId xmlns:a16="http://schemas.microsoft.com/office/drawing/2014/main" id="{55370A2D-89C7-5AF6-8682-5A200D351D88}"/>
                </a:ext>
              </a:extLst>
            </p:cNvPr>
            <p:cNvSpPr/>
            <p:nvPr/>
          </p:nvSpPr>
          <p:spPr>
            <a:xfrm>
              <a:off x="7618815" y="5273839"/>
              <a:ext cx="1886712" cy="534379"/>
            </a:xfrm>
            <a:prstGeom prst="roundRect">
              <a:avLst/>
            </a:prstGeom>
            <a:solidFill>
              <a:schemeClr val="accent1">
                <a:alpha val="24000"/>
              </a:schemeClr>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ctangle: Rounded Corners 11">
              <a:extLst>
                <a:ext uri="{FF2B5EF4-FFF2-40B4-BE49-F238E27FC236}">
                  <a16:creationId xmlns:a16="http://schemas.microsoft.com/office/drawing/2014/main" id="{4927919A-98FB-7B1A-E090-4CCA3AE3E288}"/>
                </a:ext>
              </a:extLst>
            </p:cNvPr>
            <p:cNvSpPr/>
            <p:nvPr/>
          </p:nvSpPr>
          <p:spPr>
            <a:xfrm>
              <a:off x="7618815" y="3697843"/>
              <a:ext cx="890016" cy="458792"/>
            </a:xfrm>
            <a:prstGeom prst="roundRect">
              <a:avLst/>
            </a:prstGeom>
            <a:solidFill>
              <a:schemeClr val="accent1">
                <a:alpha val="24000"/>
              </a:schemeClr>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ctangle: Rounded Corners 12">
              <a:extLst>
                <a:ext uri="{FF2B5EF4-FFF2-40B4-BE49-F238E27FC236}">
                  <a16:creationId xmlns:a16="http://schemas.microsoft.com/office/drawing/2014/main" id="{88E334E0-AB45-31D5-D307-6F79FF560ECE}"/>
                </a:ext>
              </a:extLst>
            </p:cNvPr>
            <p:cNvSpPr/>
            <p:nvPr/>
          </p:nvSpPr>
          <p:spPr>
            <a:xfrm>
              <a:off x="8615511" y="4264227"/>
              <a:ext cx="890016" cy="417308"/>
            </a:xfrm>
            <a:prstGeom prst="roundRect">
              <a:avLst/>
            </a:prstGeom>
            <a:solidFill>
              <a:schemeClr val="accent1">
                <a:alpha val="24000"/>
              </a:schemeClr>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ctangle: Rounded Corners 13">
              <a:extLst>
                <a:ext uri="{FF2B5EF4-FFF2-40B4-BE49-F238E27FC236}">
                  <a16:creationId xmlns:a16="http://schemas.microsoft.com/office/drawing/2014/main" id="{71E4073A-D593-28E1-0D1F-E39D29EF46DD}"/>
                </a:ext>
              </a:extLst>
            </p:cNvPr>
            <p:cNvSpPr/>
            <p:nvPr/>
          </p:nvSpPr>
          <p:spPr>
            <a:xfrm>
              <a:off x="7618815" y="4739461"/>
              <a:ext cx="890016" cy="534378"/>
            </a:xfrm>
            <a:prstGeom prst="roundRect">
              <a:avLst/>
            </a:prstGeom>
            <a:solidFill>
              <a:schemeClr val="accent1">
                <a:alpha val="24000"/>
              </a:schemeClr>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5" name="TextBox 14">
            <a:extLst>
              <a:ext uri="{FF2B5EF4-FFF2-40B4-BE49-F238E27FC236}">
                <a16:creationId xmlns:a16="http://schemas.microsoft.com/office/drawing/2014/main" id="{14D66BEB-D936-8266-200A-15C3E8082502}"/>
              </a:ext>
            </a:extLst>
          </p:cNvPr>
          <p:cNvSpPr txBox="1"/>
          <p:nvPr/>
        </p:nvSpPr>
        <p:spPr>
          <a:xfrm>
            <a:off x="8843519" y="2733348"/>
            <a:ext cx="2254165" cy="3046988"/>
          </a:xfrm>
          <a:prstGeom prst="rect">
            <a:avLst/>
          </a:prstGeom>
          <a:solidFill>
            <a:schemeClr val="bg1"/>
          </a:solidFill>
          <a:ln w="44450">
            <a:solidFill>
              <a:schemeClr val="accent1">
                <a:shade val="15000"/>
              </a:schemeClr>
            </a:solidFill>
          </a:ln>
        </p:spPr>
        <p:txBody>
          <a:bodyPr wrap="square" rtlCol="0">
            <a:spAutoFit/>
          </a:bodyPr>
          <a:lstStyle/>
          <a:p>
            <a:r>
              <a:rPr lang="en-US" sz="3200" b="1" dirty="0">
                <a:solidFill>
                  <a:srgbClr val="002060"/>
                </a:solidFill>
              </a:rPr>
              <a:t>Random Forests </a:t>
            </a:r>
          </a:p>
          <a:p>
            <a:r>
              <a:rPr lang="en-US" sz="3200" b="1" dirty="0">
                <a:solidFill>
                  <a:srgbClr val="002060"/>
                </a:solidFill>
              </a:rPr>
              <a:t>performs best for </a:t>
            </a:r>
          </a:p>
          <a:p>
            <a:r>
              <a:rPr lang="en-US" sz="3200" b="1" dirty="0">
                <a:solidFill>
                  <a:srgbClr val="002060"/>
                </a:solidFill>
              </a:rPr>
              <a:t>8 out of 9 train data</a:t>
            </a:r>
            <a:endParaRPr lang="it-IT" sz="3200" b="1" dirty="0">
              <a:solidFill>
                <a:srgbClr val="002060"/>
              </a:solidFill>
            </a:endParaRPr>
          </a:p>
        </p:txBody>
      </p:sp>
      <p:sp>
        <p:nvSpPr>
          <p:cNvPr id="16" name="Rectangle: Rounded Corners 15">
            <a:extLst>
              <a:ext uri="{FF2B5EF4-FFF2-40B4-BE49-F238E27FC236}">
                <a16:creationId xmlns:a16="http://schemas.microsoft.com/office/drawing/2014/main" id="{7E3D871C-43BB-9765-F81A-E88F022A42C3}"/>
              </a:ext>
            </a:extLst>
          </p:cNvPr>
          <p:cNvSpPr/>
          <p:nvPr/>
        </p:nvSpPr>
        <p:spPr>
          <a:xfrm>
            <a:off x="6487668" y="2000232"/>
            <a:ext cx="996696" cy="787448"/>
          </a:xfrm>
          <a:prstGeom prst="roundRect">
            <a:avLst/>
          </a:prstGeom>
          <a:solidFill>
            <a:schemeClr val="accent1">
              <a:alpha val="24000"/>
            </a:schemeClr>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ctangle: Rounded Corners 16">
            <a:extLst>
              <a:ext uri="{FF2B5EF4-FFF2-40B4-BE49-F238E27FC236}">
                <a16:creationId xmlns:a16="http://schemas.microsoft.com/office/drawing/2014/main" id="{104FB11B-0DB2-43DB-3B84-4B54951D1FA4}"/>
              </a:ext>
            </a:extLst>
          </p:cNvPr>
          <p:cNvSpPr/>
          <p:nvPr/>
        </p:nvSpPr>
        <p:spPr>
          <a:xfrm>
            <a:off x="6549389" y="3906650"/>
            <a:ext cx="873253" cy="350192"/>
          </a:xfrm>
          <a:prstGeom prst="roundRect">
            <a:avLst>
              <a:gd name="adj" fmla="val 16667"/>
            </a:avLst>
          </a:prstGeom>
          <a:solidFill>
            <a:schemeClr val="accent1">
              <a:alpha val="24000"/>
            </a:schemeClr>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ctangle: Rounded Corners 17">
            <a:extLst>
              <a:ext uri="{FF2B5EF4-FFF2-40B4-BE49-F238E27FC236}">
                <a16:creationId xmlns:a16="http://schemas.microsoft.com/office/drawing/2014/main" id="{022339AF-A690-2491-C664-FDA71B941CF0}"/>
              </a:ext>
            </a:extLst>
          </p:cNvPr>
          <p:cNvSpPr/>
          <p:nvPr/>
        </p:nvSpPr>
        <p:spPr>
          <a:xfrm>
            <a:off x="7568778" y="4343259"/>
            <a:ext cx="996696" cy="458790"/>
          </a:xfrm>
          <a:prstGeom prst="roundRect">
            <a:avLst/>
          </a:prstGeom>
          <a:solidFill>
            <a:schemeClr val="accent1">
              <a:alpha val="24000"/>
            </a:schemeClr>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19" name="Rectangle: Rounded Corners 18">
            <a:extLst>
              <a:ext uri="{FF2B5EF4-FFF2-40B4-BE49-F238E27FC236}">
                <a16:creationId xmlns:a16="http://schemas.microsoft.com/office/drawing/2014/main" id="{1BC57C48-DE00-B10C-25C1-D57CEC025DC2}"/>
              </a:ext>
            </a:extLst>
          </p:cNvPr>
          <p:cNvSpPr/>
          <p:nvPr/>
        </p:nvSpPr>
        <p:spPr>
          <a:xfrm>
            <a:off x="6594348" y="2830430"/>
            <a:ext cx="1886712" cy="534379"/>
          </a:xfrm>
          <a:prstGeom prst="roundRect">
            <a:avLst/>
          </a:prstGeom>
          <a:solidFill>
            <a:schemeClr val="accent1">
              <a:alpha val="24000"/>
            </a:schemeClr>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ctangle: Rounded Corners 19">
            <a:extLst>
              <a:ext uri="{FF2B5EF4-FFF2-40B4-BE49-F238E27FC236}">
                <a16:creationId xmlns:a16="http://schemas.microsoft.com/office/drawing/2014/main" id="{488C6A78-2783-C056-8621-A9E1FFAAE564}"/>
              </a:ext>
            </a:extLst>
          </p:cNvPr>
          <p:cNvSpPr/>
          <p:nvPr/>
        </p:nvSpPr>
        <p:spPr>
          <a:xfrm>
            <a:off x="7547568" y="3379183"/>
            <a:ext cx="805519" cy="458791"/>
          </a:xfrm>
          <a:prstGeom prst="roundRect">
            <a:avLst/>
          </a:prstGeom>
          <a:solidFill>
            <a:schemeClr val="accent1">
              <a:alpha val="24000"/>
            </a:schemeClr>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Rectangle: Rounded Corners 20">
            <a:extLst>
              <a:ext uri="{FF2B5EF4-FFF2-40B4-BE49-F238E27FC236}">
                <a16:creationId xmlns:a16="http://schemas.microsoft.com/office/drawing/2014/main" id="{54339A9D-1D5F-F6B3-F285-6878C93E92B4}"/>
              </a:ext>
            </a:extLst>
          </p:cNvPr>
          <p:cNvSpPr/>
          <p:nvPr/>
        </p:nvSpPr>
        <p:spPr>
          <a:xfrm>
            <a:off x="6594348" y="5896507"/>
            <a:ext cx="953220" cy="534379"/>
          </a:xfrm>
          <a:prstGeom prst="roundRect">
            <a:avLst/>
          </a:prstGeom>
          <a:solidFill>
            <a:schemeClr val="accent1">
              <a:alpha val="24000"/>
            </a:schemeClr>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Rectangle: Rounded Corners 21">
            <a:extLst>
              <a:ext uri="{FF2B5EF4-FFF2-40B4-BE49-F238E27FC236}">
                <a16:creationId xmlns:a16="http://schemas.microsoft.com/office/drawing/2014/main" id="{68C412DF-20A2-6D5B-2550-7B51BF46E679}"/>
              </a:ext>
            </a:extLst>
          </p:cNvPr>
          <p:cNvSpPr/>
          <p:nvPr/>
        </p:nvSpPr>
        <p:spPr>
          <a:xfrm>
            <a:off x="6594348" y="4320511"/>
            <a:ext cx="890016" cy="458792"/>
          </a:xfrm>
          <a:prstGeom prst="roundRect">
            <a:avLst/>
          </a:prstGeom>
          <a:solidFill>
            <a:schemeClr val="accent1">
              <a:alpha val="24000"/>
            </a:schemeClr>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ctangle: Rounded Corners 22">
            <a:extLst>
              <a:ext uri="{FF2B5EF4-FFF2-40B4-BE49-F238E27FC236}">
                <a16:creationId xmlns:a16="http://schemas.microsoft.com/office/drawing/2014/main" id="{641ECB17-0960-CCF3-63E4-546C802ADBDE}"/>
              </a:ext>
            </a:extLst>
          </p:cNvPr>
          <p:cNvSpPr/>
          <p:nvPr/>
        </p:nvSpPr>
        <p:spPr>
          <a:xfrm>
            <a:off x="6487668" y="4886895"/>
            <a:ext cx="1993392" cy="417308"/>
          </a:xfrm>
          <a:prstGeom prst="roundRect">
            <a:avLst/>
          </a:prstGeom>
          <a:solidFill>
            <a:schemeClr val="accent1">
              <a:alpha val="24000"/>
            </a:schemeClr>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ctangle: Rounded Corners 23">
            <a:extLst>
              <a:ext uri="{FF2B5EF4-FFF2-40B4-BE49-F238E27FC236}">
                <a16:creationId xmlns:a16="http://schemas.microsoft.com/office/drawing/2014/main" id="{28673458-D124-36CD-1F16-2F2A644FAC6C}"/>
              </a:ext>
            </a:extLst>
          </p:cNvPr>
          <p:cNvSpPr/>
          <p:nvPr/>
        </p:nvSpPr>
        <p:spPr>
          <a:xfrm>
            <a:off x="6594348" y="5362129"/>
            <a:ext cx="890016" cy="534378"/>
          </a:xfrm>
          <a:prstGeom prst="roundRect">
            <a:avLst/>
          </a:prstGeom>
          <a:solidFill>
            <a:schemeClr val="accent1">
              <a:alpha val="24000"/>
            </a:schemeClr>
          </a:solidFill>
          <a:ln w="412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94671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38A4-0A13-4C9D-0F9F-E1356CD65600}"/>
              </a:ext>
            </a:extLst>
          </p:cNvPr>
          <p:cNvSpPr>
            <a:spLocks noGrp="1"/>
          </p:cNvSpPr>
          <p:nvPr>
            <p:ph type="title"/>
          </p:nvPr>
        </p:nvSpPr>
        <p:spPr>
          <a:xfrm>
            <a:off x="0" y="0"/>
            <a:ext cx="10515600" cy="1325563"/>
          </a:xfrm>
        </p:spPr>
        <p:txBody>
          <a:bodyPr/>
          <a:lstStyle/>
          <a:p>
            <a:r>
              <a:rPr lang="en-US" sz="3600" dirty="0"/>
              <a:t>Confusion Matrix – T1- TSR040</a:t>
            </a:r>
            <a:endParaRPr lang="it-IT" dirty="0"/>
          </a:p>
        </p:txBody>
      </p:sp>
      <p:sp>
        <p:nvSpPr>
          <p:cNvPr id="10" name="TextBox 9">
            <a:extLst>
              <a:ext uri="{FF2B5EF4-FFF2-40B4-BE49-F238E27FC236}">
                <a16:creationId xmlns:a16="http://schemas.microsoft.com/office/drawing/2014/main" id="{93A5A1BD-26D2-F8F1-1524-9E4C122FB2C0}"/>
              </a:ext>
            </a:extLst>
          </p:cNvPr>
          <p:cNvSpPr txBox="1"/>
          <p:nvPr/>
        </p:nvSpPr>
        <p:spPr>
          <a:xfrm>
            <a:off x="1428122" y="5338132"/>
            <a:ext cx="2150348" cy="369332"/>
          </a:xfrm>
          <a:prstGeom prst="rect">
            <a:avLst/>
          </a:prstGeom>
          <a:noFill/>
        </p:spPr>
        <p:txBody>
          <a:bodyPr wrap="square" rtlCol="0">
            <a:spAutoFit/>
          </a:bodyPr>
          <a:lstStyle/>
          <a:p>
            <a:r>
              <a:rPr lang="en-US" dirty="0"/>
              <a:t>Random Forest</a:t>
            </a:r>
            <a:endParaRPr lang="it-IT" dirty="0"/>
          </a:p>
        </p:txBody>
      </p:sp>
      <p:sp>
        <p:nvSpPr>
          <p:cNvPr id="11" name="TextBox 10">
            <a:extLst>
              <a:ext uri="{FF2B5EF4-FFF2-40B4-BE49-F238E27FC236}">
                <a16:creationId xmlns:a16="http://schemas.microsoft.com/office/drawing/2014/main" id="{764BB35B-6552-DC40-A812-79C86A00CC6E}"/>
              </a:ext>
            </a:extLst>
          </p:cNvPr>
          <p:cNvSpPr txBox="1"/>
          <p:nvPr/>
        </p:nvSpPr>
        <p:spPr>
          <a:xfrm>
            <a:off x="10538861" y="1792347"/>
            <a:ext cx="1359800" cy="923330"/>
          </a:xfrm>
          <a:prstGeom prst="rect">
            <a:avLst/>
          </a:prstGeom>
          <a:noFill/>
        </p:spPr>
        <p:txBody>
          <a:bodyPr wrap="square" rtlCol="0">
            <a:spAutoFit/>
          </a:bodyPr>
          <a:lstStyle/>
          <a:p>
            <a:r>
              <a:rPr lang="en-US" dirty="0"/>
              <a:t>Support Vector Machine</a:t>
            </a:r>
            <a:endParaRPr lang="it-IT" dirty="0"/>
          </a:p>
        </p:txBody>
      </p:sp>
      <p:sp>
        <p:nvSpPr>
          <p:cNvPr id="12" name="TextBox 11">
            <a:extLst>
              <a:ext uri="{FF2B5EF4-FFF2-40B4-BE49-F238E27FC236}">
                <a16:creationId xmlns:a16="http://schemas.microsoft.com/office/drawing/2014/main" id="{53C20F8C-94B4-715A-2114-20A0E1290B4B}"/>
              </a:ext>
            </a:extLst>
          </p:cNvPr>
          <p:cNvSpPr txBox="1"/>
          <p:nvPr/>
        </p:nvSpPr>
        <p:spPr>
          <a:xfrm>
            <a:off x="9005834" y="4603988"/>
            <a:ext cx="2150348" cy="369332"/>
          </a:xfrm>
          <a:prstGeom prst="rect">
            <a:avLst/>
          </a:prstGeom>
          <a:noFill/>
        </p:spPr>
        <p:txBody>
          <a:bodyPr wrap="square" rtlCol="0">
            <a:spAutoFit/>
          </a:bodyPr>
          <a:lstStyle/>
          <a:p>
            <a:r>
              <a:rPr lang="en-US" dirty="0"/>
              <a:t>Logistic Regression</a:t>
            </a:r>
            <a:endParaRPr lang="it-IT" dirty="0"/>
          </a:p>
        </p:txBody>
      </p:sp>
      <p:pic>
        <p:nvPicPr>
          <p:cNvPr id="14" name="Picture 13" descr="A chart of a graph&#10;&#10;AI-generated content may be incorrect.">
            <a:extLst>
              <a:ext uri="{FF2B5EF4-FFF2-40B4-BE49-F238E27FC236}">
                <a16:creationId xmlns:a16="http://schemas.microsoft.com/office/drawing/2014/main" id="{F300FAAB-E200-28DB-FEC6-7F2808CB0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10" y="1198653"/>
            <a:ext cx="5032890" cy="3774667"/>
          </a:xfrm>
          <a:prstGeom prst="rect">
            <a:avLst/>
          </a:prstGeom>
        </p:spPr>
      </p:pic>
      <p:pic>
        <p:nvPicPr>
          <p:cNvPr id="16" name="Picture 15" descr="A chart with numbers and a few colored squares&#10;&#10;AI-generated content may be incorrect.">
            <a:extLst>
              <a:ext uri="{FF2B5EF4-FFF2-40B4-BE49-F238E27FC236}">
                <a16:creationId xmlns:a16="http://schemas.microsoft.com/office/drawing/2014/main" id="{CFB8F336-A9AE-E0C4-28C2-13EE3B4ED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2081" y="3685773"/>
            <a:ext cx="4153753" cy="3115315"/>
          </a:xfrm>
          <a:prstGeom prst="rect">
            <a:avLst/>
          </a:prstGeom>
        </p:spPr>
      </p:pic>
      <p:pic>
        <p:nvPicPr>
          <p:cNvPr id="18" name="Picture 17" descr="A chart with different colored squares&#10;&#10;AI-generated content may be incorrect.">
            <a:extLst>
              <a:ext uri="{FF2B5EF4-FFF2-40B4-BE49-F238E27FC236}">
                <a16:creationId xmlns:a16="http://schemas.microsoft.com/office/drawing/2014/main" id="{22726A95-4A49-BFCE-EFD9-1D75E59954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5381" y="274500"/>
            <a:ext cx="4670219" cy="3502664"/>
          </a:xfrm>
          <a:prstGeom prst="rect">
            <a:avLst/>
          </a:prstGeom>
        </p:spPr>
      </p:pic>
    </p:spTree>
    <p:extLst>
      <p:ext uri="{BB962C8B-B14F-4D97-AF65-F5344CB8AC3E}">
        <p14:creationId xmlns:p14="http://schemas.microsoft.com/office/powerpoint/2010/main" val="243860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58C12-D48B-DF63-5143-87D9F440B0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891224-BFD3-CBA5-8A48-FFE7C7DBD634}"/>
              </a:ext>
            </a:extLst>
          </p:cNvPr>
          <p:cNvSpPr>
            <a:spLocks noGrp="1"/>
          </p:cNvSpPr>
          <p:nvPr>
            <p:ph type="title"/>
          </p:nvPr>
        </p:nvSpPr>
        <p:spPr>
          <a:xfrm>
            <a:off x="8296" y="-301752"/>
            <a:ext cx="12490704" cy="1325563"/>
          </a:xfrm>
        </p:spPr>
        <p:txBody>
          <a:bodyPr>
            <a:normAutofit/>
          </a:bodyPr>
          <a:lstStyle/>
          <a:p>
            <a:r>
              <a:rPr lang="en-US" sz="4000" dirty="0"/>
              <a:t>Time series forecasting using ML algo- Validation Result</a:t>
            </a:r>
            <a:endParaRPr lang="it-IT" sz="4000" dirty="0"/>
          </a:p>
        </p:txBody>
      </p:sp>
      <p:graphicFrame>
        <p:nvGraphicFramePr>
          <p:cNvPr id="6" name="Table 5">
            <a:extLst>
              <a:ext uri="{FF2B5EF4-FFF2-40B4-BE49-F238E27FC236}">
                <a16:creationId xmlns:a16="http://schemas.microsoft.com/office/drawing/2014/main" id="{DD774BD6-3ACF-72F6-60F7-6266B4EF5B6C}"/>
              </a:ext>
            </a:extLst>
          </p:cNvPr>
          <p:cNvGraphicFramePr>
            <a:graphicFrameLocks noGrp="1"/>
          </p:cNvGraphicFramePr>
          <p:nvPr>
            <p:extLst>
              <p:ext uri="{D42A27DB-BD31-4B8C-83A1-F6EECF244321}">
                <p14:modId xmlns:p14="http://schemas.microsoft.com/office/powerpoint/2010/main" val="3789381592"/>
              </p:ext>
            </p:extLst>
          </p:nvPr>
        </p:nvGraphicFramePr>
        <p:xfrm>
          <a:off x="448732" y="1291101"/>
          <a:ext cx="11294536" cy="4930020"/>
        </p:xfrm>
        <a:graphic>
          <a:graphicData uri="http://schemas.openxmlformats.org/drawingml/2006/table">
            <a:tbl>
              <a:tblPr firstRow="1" firstCol="1" bandRow="1">
                <a:tableStyleId>{5C22544A-7EE6-4342-B048-85BDC9FD1C3A}</a:tableStyleId>
              </a:tblPr>
              <a:tblGrid>
                <a:gridCol w="1345843">
                  <a:extLst>
                    <a:ext uri="{9D8B030D-6E8A-4147-A177-3AD203B41FA5}">
                      <a16:colId xmlns:a16="http://schemas.microsoft.com/office/drawing/2014/main" val="1397727079"/>
                    </a:ext>
                  </a:extLst>
                </a:gridCol>
                <a:gridCol w="1332747">
                  <a:extLst>
                    <a:ext uri="{9D8B030D-6E8A-4147-A177-3AD203B41FA5}">
                      <a16:colId xmlns:a16="http://schemas.microsoft.com/office/drawing/2014/main" val="3068346919"/>
                    </a:ext>
                  </a:extLst>
                </a:gridCol>
                <a:gridCol w="2020750">
                  <a:extLst>
                    <a:ext uri="{9D8B030D-6E8A-4147-A177-3AD203B41FA5}">
                      <a16:colId xmlns:a16="http://schemas.microsoft.com/office/drawing/2014/main" val="2312006296"/>
                    </a:ext>
                  </a:extLst>
                </a:gridCol>
                <a:gridCol w="6595196">
                  <a:extLst>
                    <a:ext uri="{9D8B030D-6E8A-4147-A177-3AD203B41FA5}">
                      <a16:colId xmlns:a16="http://schemas.microsoft.com/office/drawing/2014/main" val="1822036326"/>
                    </a:ext>
                  </a:extLst>
                </a:gridCol>
              </a:tblGrid>
              <a:tr h="418827">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Train ID</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Train Name</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Best Algorithm</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Results</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930267"/>
                  </a:ext>
                </a:extLst>
              </a:tr>
              <a:tr h="464293">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T1</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TSR 070</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Random Forests</a:t>
                      </a:r>
                      <a:endParaRPr lang="it-IT" sz="14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Accuracy: 97%, Precision:1, Recall:0.97, F1-Score: 0.98,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MeanAbsoluteError</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2.3%</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7932504"/>
                  </a:ext>
                </a:extLst>
              </a:tr>
              <a:tr h="378648">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T2</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15000"/>
                        </a:lnSpc>
                        <a:spcBef>
                          <a:spcPts val="0"/>
                        </a:spcBef>
                        <a:spcAft>
                          <a:spcPts val="0"/>
                        </a:spcAft>
                      </a:pP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TSR 086</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Support Vector Machine</a:t>
                      </a:r>
                      <a:endParaRPr lang="it-IT" sz="14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Accuracy: 100%, Precision:1, Recall:1, F1-Score: 1,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MeanAbsoluteError</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0%</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164704"/>
                  </a:ext>
                </a:extLst>
              </a:tr>
              <a:tr h="383305">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T3</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TSR 040</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Random Forests</a:t>
                      </a:r>
                    </a:p>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Support Vector Machine</a:t>
                      </a:r>
                      <a:endParaRPr lang="it-IT" sz="14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Accuracy: 98%, Precision: 0.96, Recall:1 , F1-Score: 0.98,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MeanAbsoluteError</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1.6%</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70511"/>
                  </a:ext>
                </a:extLst>
              </a:tr>
              <a:tr h="514929">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T4</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TSR 008</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Support Vector Machine</a:t>
                      </a:r>
                      <a:endParaRPr lang="it-IT" sz="14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15000"/>
                        </a:lnSpc>
                        <a:spcBef>
                          <a:spcPts val="0"/>
                        </a:spcBef>
                        <a:spcAft>
                          <a:spcPts val="0"/>
                        </a:spcAft>
                      </a:pPr>
                      <a:endParaRPr lang="it-IT" sz="14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Accuracy: 97%, Precision: 0.93, Recall: 1, F1-Score:0.97,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MeanAbsoluteError</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5.1%</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1272872"/>
                  </a:ext>
                </a:extLst>
              </a:tr>
              <a:tr h="514929">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T5</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TSR020</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Random Forests</a:t>
                      </a:r>
                      <a:endParaRPr lang="it-IT" sz="14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Accuracy: 95%, Precision: 0.94, Recall: 1, F1-Score:0.95,MeanAbsoluteError: 4.5%</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4497814"/>
                  </a:ext>
                </a:extLst>
              </a:tr>
              <a:tr h="514929">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T6</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TSR017</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Random Forests</a:t>
                      </a:r>
                    </a:p>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Support Vector Machine</a:t>
                      </a:r>
                      <a:endParaRPr lang="it-IT" sz="14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Accuracy:100% , Precision: 1, Recall:1, F1-Score: 1,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MeanAbsoluteError</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0</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167731"/>
                  </a:ext>
                </a:extLst>
              </a:tr>
              <a:tr h="514929">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T7</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TSR033</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Random Forests</a:t>
                      </a:r>
                    </a:p>
                    <a:p>
                      <a:pPr marL="0" marR="0" lvl="0" indent="0" algn="ctr" defTabSz="914400" rtl="0" eaLnBrk="1" fontAlgn="auto" latinLnBrk="0" hangingPunct="1">
                        <a:lnSpc>
                          <a:spcPct val="115000"/>
                        </a:lnSpc>
                        <a:spcBef>
                          <a:spcPts val="0"/>
                        </a:spcBef>
                        <a:spcAft>
                          <a:spcPts val="0"/>
                        </a:spcAft>
                        <a:buClrTx/>
                        <a:buSzTx/>
                        <a:buFontTx/>
                        <a:buNone/>
                        <a:tabLst/>
                        <a:defRPr/>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Support Vector Machine</a:t>
                      </a:r>
                      <a:endParaRPr lang="it-IT" sz="14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Accuracy:95% , Precision: 0.9, Recall:1, F1-Score: 0.95,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MeanAbsoluteError</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4.5%</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8101042"/>
                  </a:ext>
                </a:extLst>
              </a:tr>
              <a:tr h="514929">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T8</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TSR059</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Random Forests</a:t>
                      </a:r>
                      <a:endParaRPr lang="it-IT" sz="14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Accuracy:91% , Precision: 1, Recall:0.9, F1-Score: 0.91,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MeanAbsoluteError</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8.3%</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3101899"/>
                  </a:ext>
                </a:extLst>
              </a:tr>
              <a:tr h="514929">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T9</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TSR064</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Random Forests</a:t>
                      </a:r>
                      <a:endParaRPr lang="it-IT" sz="14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Accuracy:95% , Precision: 0.91, Recall:1, F1-Score: 0.95, </a:t>
                      </a:r>
                      <a:r>
                        <a:rPr lang="en-US" sz="1400" kern="100" dirty="0" err="1">
                          <a:effectLst/>
                          <a:latin typeface="Aptos" panose="020B0004020202020204" pitchFamily="34" charset="0"/>
                          <a:ea typeface="Aptos" panose="020B0004020202020204" pitchFamily="34" charset="0"/>
                          <a:cs typeface="Times New Roman" panose="02020603050405020304" pitchFamily="18" charset="0"/>
                        </a:rPr>
                        <a:t>MeanAbsoluteError</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4.7%</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624425"/>
                  </a:ext>
                </a:extLst>
              </a:tr>
            </a:tbl>
          </a:graphicData>
        </a:graphic>
      </p:graphicFrame>
    </p:spTree>
    <p:extLst>
      <p:ext uri="{BB962C8B-B14F-4D97-AF65-F5344CB8AC3E}">
        <p14:creationId xmlns:p14="http://schemas.microsoft.com/office/powerpoint/2010/main" val="1135519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D8849-459E-CB27-A7FB-394B65DEE672}"/>
              </a:ext>
            </a:extLst>
          </p:cNvPr>
          <p:cNvSpPr>
            <a:spLocks noGrp="1"/>
          </p:cNvSpPr>
          <p:nvPr>
            <p:ph type="title"/>
          </p:nvPr>
        </p:nvSpPr>
        <p:spPr>
          <a:xfrm>
            <a:off x="-1" y="0"/>
            <a:ext cx="12124267" cy="1325563"/>
          </a:xfrm>
        </p:spPr>
        <p:txBody>
          <a:bodyPr/>
          <a:lstStyle/>
          <a:p>
            <a:r>
              <a:rPr lang="en-US" dirty="0"/>
              <a:t>Experiments – Lag variables &amp; feature importance</a:t>
            </a:r>
            <a:endParaRPr lang="it-IT" dirty="0"/>
          </a:p>
        </p:txBody>
      </p:sp>
      <p:sp>
        <p:nvSpPr>
          <p:cNvPr id="3" name="Content Placeholder 2">
            <a:extLst>
              <a:ext uri="{FF2B5EF4-FFF2-40B4-BE49-F238E27FC236}">
                <a16:creationId xmlns:a16="http://schemas.microsoft.com/office/drawing/2014/main" id="{29B953AE-7711-EEE0-F9D7-EA2E48B105C1}"/>
              </a:ext>
            </a:extLst>
          </p:cNvPr>
          <p:cNvSpPr>
            <a:spLocks noGrp="1"/>
          </p:cNvSpPr>
          <p:nvPr>
            <p:ph idx="1"/>
          </p:nvPr>
        </p:nvSpPr>
        <p:spPr>
          <a:xfrm>
            <a:off x="135467" y="1253330"/>
            <a:ext cx="6104466" cy="5325269"/>
          </a:xfrm>
        </p:spPr>
        <p:txBody>
          <a:bodyPr>
            <a:normAutofit/>
          </a:bodyPr>
          <a:lstStyle/>
          <a:p>
            <a:r>
              <a:rPr lang="en-US" dirty="0"/>
              <a:t>Finding suitable window size for prior time steps - to capture the patterns and trends in our time-series data</a:t>
            </a:r>
          </a:p>
          <a:p>
            <a:pPr lvl="1"/>
            <a:r>
              <a:rPr lang="en-US" dirty="0"/>
              <a:t>Experiments perform varying window </a:t>
            </a:r>
          </a:p>
          <a:p>
            <a:pPr lvl="2"/>
            <a:r>
              <a:rPr lang="en-US" dirty="0"/>
              <a:t>Improve performance from 4 to 8 weeks window, increasing after that does not make any difference</a:t>
            </a:r>
          </a:p>
          <a:p>
            <a:r>
              <a:rPr lang="en-US" dirty="0"/>
              <a:t>Finding suitable feature set</a:t>
            </a:r>
          </a:p>
          <a:p>
            <a:pPr lvl="1"/>
            <a:r>
              <a:rPr lang="en-US" dirty="0"/>
              <a:t>Accuracy–</a:t>
            </a:r>
          </a:p>
          <a:p>
            <a:pPr lvl="2"/>
            <a:r>
              <a:rPr lang="en-US"/>
              <a:t>For Logistic </a:t>
            </a:r>
            <a:r>
              <a:rPr lang="en-US" dirty="0"/>
              <a:t>regression and SVM improve sometimes using features about time, such as, month and year</a:t>
            </a:r>
          </a:p>
          <a:p>
            <a:pPr lvl="2"/>
            <a:r>
              <a:rPr lang="en-US" dirty="0"/>
              <a:t>Random forest works better only with lag (prior time step data) information</a:t>
            </a:r>
            <a:endParaRPr lang="it-IT" dirty="0"/>
          </a:p>
        </p:txBody>
      </p:sp>
      <p:pic>
        <p:nvPicPr>
          <p:cNvPr id="7" name="Picture 6" descr="A graph of a number of trees&#10;&#10;AI-generated content may be incorrect.">
            <a:extLst>
              <a:ext uri="{FF2B5EF4-FFF2-40B4-BE49-F238E27FC236}">
                <a16:creationId xmlns:a16="http://schemas.microsoft.com/office/drawing/2014/main" id="{5D6030AA-6F04-DF63-628D-421D2C3DF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17295"/>
            <a:ext cx="6462190" cy="4846642"/>
          </a:xfrm>
          <a:prstGeom prst="rect">
            <a:avLst/>
          </a:prstGeom>
        </p:spPr>
      </p:pic>
    </p:spTree>
    <p:extLst>
      <p:ext uri="{BB962C8B-B14F-4D97-AF65-F5344CB8AC3E}">
        <p14:creationId xmlns:p14="http://schemas.microsoft.com/office/powerpoint/2010/main" val="3201747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A1AA9-F29D-9436-A94F-30EC7F5B8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FA8804-D820-D8C3-1418-54454B1E9297}"/>
              </a:ext>
            </a:extLst>
          </p:cNvPr>
          <p:cNvSpPr>
            <a:spLocks noGrp="1"/>
          </p:cNvSpPr>
          <p:nvPr>
            <p:ph type="title"/>
          </p:nvPr>
        </p:nvSpPr>
        <p:spPr/>
        <p:txBody>
          <a:bodyPr/>
          <a:lstStyle/>
          <a:p>
            <a:r>
              <a:rPr lang="en-US" dirty="0"/>
              <a:t>Experiments – Feature set</a:t>
            </a:r>
            <a:endParaRPr lang="it-IT" dirty="0"/>
          </a:p>
        </p:txBody>
      </p:sp>
      <p:sp>
        <p:nvSpPr>
          <p:cNvPr id="3" name="Content Placeholder 2">
            <a:extLst>
              <a:ext uri="{FF2B5EF4-FFF2-40B4-BE49-F238E27FC236}">
                <a16:creationId xmlns:a16="http://schemas.microsoft.com/office/drawing/2014/main" id="{6D84B621-FC50-38E8-D7D7-D6F89B53C016}"/>
              </a:ext>
            </a:extLst>
          </p:cNvPr>
          <p:cNvSpPr>
            <a:spLocks noGrp="1"/>
          </p:cNvSpPr>
          <p:nvPr>
            <p:ph idx="1"/>
          </p:nvPr>
        </p:nvSpPr>
        <p:spPr/>
        <p:txBody>
          <a:bodyPr/>
          <a:lstStyle/>
          <a:p>
            <a:r>
              <a:rPr lang="en-US" dirty="0"/>
              <a:t>Window size for prior time steps - to capture the patterns and trends in our time-series data</a:t>
            </a:r>
            <a:endParaRPr lang="it-IT" dirty="0"/>
          </a:p>
        </p:txBody>
      </p:sp>
    </p:spTree>
    <p:extLst>
      <p:ext uri="{BB962C8B-B14F-4D97-AF65-F5344CB8AC3E}">
        <p14:creationId xmlns:p14="http://schemas.microsoft.com/office/powerpoint/2010/main" val="3296234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4323-3BC4-157B-2DC7-45F8EB4377F4}"/>
              </a:ext>
            </a:extLst>
          </p:cNvPr>
          <p:cNvSpPr>
            <a:spLocks noGrp="1"/>
          </p:cNvSpPr>
          <p:nvPr>
            <p:ph type="title"/>
          </p:nvPr>
        </p:nvSpPr>
        <p:spPr>
          <a:xfrm>
            <a:off x="536448" y="2504821"/>
            <a:ext cx="10515600" cy="1325563"/>
          </a:xfrm>
        </p:spPr>
        <p:txBody>
          <a:bodyPr/>
          <a:lstStyle/>
          <a:p>
            <a:pPr algn="ctr"/>
            <a:r>
              <a:rPr lang="en-US" dirty="0"/>
              <a:t>Thank You</a:t>
            </a:r>
            <a:endParaRPr lang="it-IT" dirty="0"/>
          </a:p>
        </p:txBody>
      </p:sp>
    </p:spTree>
    <p:extLst>
      <p:ext uri="{BB962C8B-B14F-4D97-AF65-F5344CB8AC3E}">
        <p14:creationId xmlns:p14="http://schemas.microsoft.com/office/powerpoint/2010/main" val="1674740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9D27-2ED6-B8D5-82E4-6F9560EE23AF}"/>
              </a:ext>
            </a:extLst>
          </p:cNvPr>
          <p:cNvSpPr>
            <a:spLocks noGrp="1"/>
          </p:cNvSpPr>
          <p:nvPr>
            <p:ph type="title"/>
          </p:nvPr>
        </p:nvSpPr>
        <p:spPr>
          <a:xfrm>
            <a:off x="2827867" y="2515658"/>
            <a:ext cx="4783666" cy="1489075"/>
          </a:xfrm>
        </p:spPr>
        <p:txBody>
          <a:bodyPr/>
          <a:lstStyle/>
          <a:p>
            <a:r>
              <a:rPr lang="en-US" dirty="0"/>
              <a:t>Backup</a:t>
            </a:r>
            <a:endParaRPr lang="it-IT" dirty="0"/>
          </a:p>
        </p:txBody>
      </p:sp>
    </p:spTree>
    <p:extLst>
      <p:ext uri="{BB962C8B-B14F-4D97-AF65-F5344CB8AC3E}">
        <p14:creationId xmlns:p14="http://schemas.microsoft.com/office/powerpoint/2010/main" val="2550164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hart of a graph&#10;&#10;AI-generated content may be incorrect.">
            <a:extLst>
              <a:ext uri="{FF2B5EF4-FFF2-40B4-BE49-F238E27FC236}">
                <a16:creationId xmlns:a16="http://schemas.microsoft.com/office/drawing/2014/main" id="{CFD7284C-BFFB-1107-79EF-3D315538D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436"/>
            <a:ext cx="4188828" cy="3141621"/>
          </a:xfrm>
          <a:prstGeom prst="rect">
            <a:avLst/>
          </a:prstGeom>
        </p:spPr>
      </p:pic>
      <p:sp>
        <p:nvSpPr>
          <p:cNvPr id="6" name="TextBox 5">
            <a:extLst>
              <a:ext uri="{FF2B5EF4-FFF2-40B4-BE49-F238E27FC236}">
                <a16:creationId xmlns:a16="http://schemas.microsoft.com/office/drawing/2014/main" id="{96FAD195-1A08-9A85-7143-B6A193843D73}"/>
              </a:ext>
            </a:extLst>
          </p:cNvPr>
          <p:cNvSpPr txBox="1"/>
          <p:nvPr/>
        </p:nvSpPr>
        <p:spPr>
          <a:xfrm>
            <a:off x="1245996" y="-25404"/>
            <a:ext cx="1386672" cy="369332"/>
          </a:xfrm>
          <a:prstGeom prst="rect">
            <a:avLst/>
          </a:prstGeom>
          <a:noFill/>
        </p:spPr>
        <p:txBody>
          <a:bodyPr wrap="square" rtlCol="0">
            <a:spAutoFit/>
          </a:bodyPr>
          <a:lstStyle/>
          <a:p>
            <a:r>
              <a:rPr lang="en-US" dirty="0"/>
              <a:t>TSR-086</a:t>
            </a:r>
            <a:endParaRPr lang="it-IT" dirty="0"/>
          </a:p>
        </p:txBody>
      </p:sp>
      <p:sp>
        <p:nvSpPr>
          <p:cNvPr id="11" name="TextBox 10">
            <a:extLst>
              <a:ext uri="{FF2B5EF4-FFF2-40B4-BE49-F238E27FC236}">
                <a16:creationId xmlns:a16="http://schemas.microsoft.com/office/drawing/2014/main" id="{CC52FE89-6A01-4B20-EE86-E1B39F18F9D7}"/>
              </a:ext>
            </a:extLst>
          </p:cNvPr>
          <p:cNvSpPr txBox="1"/>
          <p:nvPr/>
        </p:nvSpPr>
        <p:spPr>
          <a:xfrm>
            <a:off x="1245996" y="3336053"/>
            <a:ext cx="1386672" cy="369332"/>
          </a:xfrm>
          <a:prstGeom prst="rect">
            <a:avLst/>
          </a:prstGeom>
          <a:noFill/>
        </p:spPr>
        <p:txBody>
          <a:bodyPr wrap="square" rtlCol="0">
            <a:spAutoFit/>
          </a:bodyPr>
          <a:lstStyle/>
          <a:p>
            <a:r>
              <a:rPr lang="en-US" dirty="0"/>
              <a:t>TSR-070</a:t>
            </a:r>
            <a:endParaRPr lang="it-IT" dirty="0"/>
          </a:p>
        </p:txBody>
      </p:sp>
      <p:pic>
        <p:nvPicPr>
          <p:cNvPr id="14" name="Picture 13" descr="A chart of a blue yellow and purple box&#10;&#10;AI-generated content may be incorrect.">
            <a:extLst>
              <a:ext uri="{FF2B5EF4-FFF2-40B4-BE49-F238E27FC236}">
                <a16:creationId xmlns:a16="http://schemas.microsoft.com/office/drawing/2014/main" id="{1E4DB83C-711E-76D1-4500-87C7998A3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11" y="3705385"/>
            <a:ext cx="4393641" cy="3295231"/>
          </a:xfrm>
          <a:prstGeom prst="rect">
            <a:avLst/>
          </a:prstGeom>
        </p:spPr>
      </p:pic>
    </p:spTree>
    <p:extLst>
      <p:ext uri="{BB962C8B-B14F-4D97-AF65-F5344CB8AC3E}">
        <p14:creationId xmlns:p14="http://schemas.microsoft.com/office/powerpoint/2010/main" val="3472367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833C-EC99-B1FE-1CC2-378FBF9EFC9F}"/>
              </a:ext>
            </a:extLst>
          </p:cNvPr>
          <p:cNvSpPr>
            <a:spLocks noGrp="1"/>
          </p:cNvSpPr>
          <p:nvPr>
            <p:ph type="title"/>
          </p:nvPr>
        </p:nvSpPr>
        <p:spPr/>
        <p:txBody>
          <a:bodyPr/>
          <a:lstStyle/>
          <a:p>
            <a:r>
              <a:rPr lang="en-US" dirty="0"/>
              <a:t>Current maintenance approach</a:t>
            </a:r>
            <a:endParaRPr lang="it-IT" dirty="0"/>
          </a:p>
        </p:txBody>
      </p:sp>
      <p:sp>
        <p:nvSpPr>
          <p:cNvPr id="3" name="Content Placeholder 2">
            <a:extLst>
              <a:ext uri="{FF2B5EF4-FFF2-40B4-BE49-F238E27FC236}">
                <a16:creationId xmlns:a16="http://schemas.microsoft.com/office/drawing/2014/main" id="{A63528FA-1B3F-8F61-DC7B-E8DBEEA7CBBB}"/>
              </a:ext>
            </a:extLst>
          </p:cNvPr>
          <p:cNvSpPr>
            <a:spLocks noGrp="1"/>
          </p:cNvSpPr>
          <p:nvPr>
            <p:ph idx="1"/>
          </p:nvPr>
        </p:nvSpPr>
        <p:spPr>
          <a:xfrm>
            <a:off x="838200" y="1825625"/>
            <a:ext cx="11353800" cy="4351338"/>
          </a:xfrm>
        </p:spPr>
        <p:txBody>
          <a:bodyPr>
            <a:normAutofit/>
          </a:bodyPr>
          <a:lstStyle/>
          <a:p>
            <a:r>
              <a:rPr lang="en-US" dirty="0"/>
              <a:t>Manual approach that mainly relies on experts’ opinions</a:t>
            </a:r>
          </a:p>
          <a:p>
            <a:r>
              <a:rPr lang="en-US" dirty="0"/>
              <a:t>Each </a:t>
            </a:r>
            <a:r>
              <a:rPr lang="en-US" dirty="0" err="1"/>
              <a:t>Trenord</a:t>
            </a:r>
            <a:r>
              <a:rPr lang="en-US" dirty="0"/>
              <a:t> train has 18 devices per vehicle, each with its own diagnostics</a:t>
            </a:r>
          </a:p>
          <a:p>
            <a:pPr lvl="1"/>
            <a:r>
              <a:rPr lang="en-US" dirty="0"/>
              <a:t>onboard diagnostic platform stores diagnostic data from each vehicle</a:t>
            </a:r>
          </a:p>
          <a:p>
            <a:pPr lvl="1"/>
            <a:r>
              <a:rPr lang="en-US" dirty="0"/>
              <a:t>experts analyze the diagnostic data to identify faults and determine maintenance need</a:t>
            </a:r>
          </a:p>
          <a:p>
            <a:r>
              <a:rPr lang="en-US" dirty="0"/>
              <a:t>Lacks an automatic prediction system to</a:t>
            </a:r>
          </a:p>
          <a:p>
            <a:pPr lvl="1"/>
            <a:r>
              <a:rPr lang="en-US" dirty="0"/>
              <a:t>recognize potential failures before they occur</a:t>
            </a:r>
          </a:p>
          <a:p>
            <a:pPr lvl="1"/>
            <a:r>
              <a:rPr lang="en-US" dirty="0"/>
              <a:t>enable preventive maintenance operations</a:t>
            </a:r>
            <a:endParaRPr lang="it-IT" dirty="0"/>
          </a:p>
        </p:txBody>
      </p:sp>
    </p:spTree>
    <p:extLst>
      <p:ext uri="{BB962C8B-B14F-4D97-AF65-F5344CB8AC3E}">
        <p14:creationId xmlns:p14="http://schemas.microsoft.com/office/powerpoint/2010/main" val="347710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EEAB8-7864-DA13-CDFA-308D12121F1C}"/>
              </a:ext>
            </a:extLst>
          </p:cNvPr>
          <p:cNvSpPr>
            <a:spLocks noGrp="1"/>
          </p:cNvSpPr>
          <p:nvPr>
            <p:ph type="title"/>
          </p:nvPr>
        </p:nvSpPr>
        <p:spPr/>
        <p:txBody>
          <a:bodyPr/>
          <a:lstStyle/>
          <a:p>
            <a:endParaRPr lang="it-IT" dirty="0"/>
          </a:p>
        </p:txBody>
      </p:sp>
      <p:sp>
        <p:nvSpPr>
          <p:cNvPr id="3" name="Content Placeholder 2">
            <a:extLst>
              <a:ext uri="{FF2B5EF4-FFF2-40B4-BE49-F238E27FC236}">
                <a16:creationId xmlns:a16="http://schemas.microsoft.com/office/drawing/2014/main" id="{55A40BAC-996F-1493-4909-903C7619B000}"/>
              </a:ext>
            </a:extLst>
          </p:cNvPr>
          <p:cNvSpPr>
            <a:spLocks noGrp="1"/>
          </p:cNvSpPr>
          <p:nvPr>
            <p:ph idx="1"/>
          </p:nvPr>
        </p:nvSpPr>
        <p:spPr/>
        <p:txBody>
          <a:bodyPr>
            <a:normAutofit/>
          </a:bodyPr>
          <a:lstStyle/>
          <a:p>
            <a:r>
              <a:rPr lang="en-US" dirty="0"/>
              <a:t>Experiments changing the lag parameter – from 4 to 8 it gives better result</a:t>
            </a:r>
          </a:p>
          <a:p>
            <a:r>
              <a:rPr lang="en-US" dirty="0"/>
              <a:t>Experiments using daily and weekly sampled data – while using daily sampled one will have more data points </a:t>
            </a:r>
          </a:p>
          <a:p>
            <a:r>
              <a:rPr lang="en-US" dirty="0"/>
              <a:t>Need to write down following sections:</a:t>
            </a:r>
          </a:p>
          <a:p>
            <a:pPr lvl="1"/>
            <a:r>
              <a:rPr lang="en-US" dirty="0"/>
              <a:t>Feature engineering</a:t>
            </a:r>
          </a:p>
          <a:p>
            <a:pPr lvl="1"/>
            <a:r>
              <a:rPr lang="en-US" dirty="0" err="1"/>
              <a:t>Spliting</a:t>
            </a:r>
            <a:r>
              <a:rPr lang="en-US" dirty="0"/>
              <a:t> the data</a:t>
            </a:r>
          </a:p>
          <a:p>
            <a:pPr lvl="1"/>
            <a:r>
              <a:rPr lang="en-US" dirty="0"/>
              <a:t>Train the model</a:t>
            </a:r>
          </a:p>
          <a:p>
            <a:pPr lvl="1"/>
            <a:r>
              <a:rPr lang="en-US" dirty="0"/>
              <a:t>Hyperparameter tuning</a:t>
            </a:r>
          </a:p>
          <a:p>
            <a:pPr lvl="1"/>
            <a:r>
              <a:rPr lang="en-US" dirty="0"/>
              <a:t>Assess model performance</a:t>
            </a:r>
          </a:p>
          <a:p>
            <a:endParaRPr lang="it-IT" dirty="0"/>
          </a:p>
        </p:txBody>
      </p:sp>
    </p:spTree>
    <p:extLst>
      <p:ext uri="{BB962C8B-B14F-4D97-AF65-F5344CB8AC3E}">
        <p14:creationId xmlns:p14="http://schemas.microsoft.com/office/powerpoint/2010/main" val="3719189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11364A-A05F-BDCB-D3B5-7A82E6A8F4DA}"/>
              </a:ext>
            </a:extLst>
          </p:cNvPr>
          <p:cNvSpPr>
            <a:spLocks noGrp="1"/>
          </p:cNvSpPr>
          <p:nvPr>
            <p:ph type="title"/>
          </p:nvPr>
        </p:nvSpPr>
        <p:spPr/>
        <p:txBody>
          <a:bodyPr/>
          <a:lstStyle/>
          <a:p>
            <a:r>
              <a:rPr lang="en-US" dirty="0"/>
              <a:t>Proposal</a:t>
            </a:r>
            <a:endParaRPr lang="it-IT" dirty="0"/>
          </a:p>
        </p:txBody>
      </p:sp>
      <p:sp>
        <p:nvSpPr>
          <p:cNvPr id="3" name="Content Placeholder 2">
            <a:extLst>
              <a:ext uri="{FF2B5EF4-FFF2-40B4-BE49-F238E27FC236}">
                <a16:creationId xmlns:a16="http://schemas.microsoft.com/office/drawing/2014/main" id="{A0394C48-E208-34A6-B2AA-6C5EBE0565C1}"/>
              </a:ext>
            </a:extLst>
          </p:cNvPr>
          <p:cNvSpPr>
            <a:spLocks noGrp="1"/>
          </p:cNvSpPr>
          <p:nvPr>
            <p:ph idx="1"/>
          </p:nvPr>
        </p:nvSpPr>
        <p:spPr>
          <a:xfrm>
            <a:off x="838200" y="1825625"/>
            <a:ext cx="10515600" cy="4351338"/>
          </a:xfrm>
        </p:spPr>
        <p:txBody>
          <a:bodyPr>
            <a:normAutofit/>
          </a:bodyPr>
          <a:lstStyle/>
          <a:p>
            <a:r>
              <a:rPr lang="en-US" sz="3200" dirty="0"/>
              <a:t>Objective: Developing a </a:t>
            </a:r>
            <a:r>
              <a:rPr lang="en-US" sz="3200" b="1" dirty="0">
                <a:solidFill>
                  <a:srgbClr val="0070C0"/>
                </a:solidFill>
              </a:rPr>
              <a:t>data-driven </a:t>
            </a:r>
            <a:r>
              <a:rPr lang="en-US" sz="3200" b="1" dirty="0" err="1">
                <a:solidFill>
                  <a:srgbClr val="0070C0"/>
                </a:solidFill>
              </a:rPr>
              <a:t>PdM</a:t>
            </a:r>
            <a:r>
              <a:rPr lang="en-US" sz="3200" b="1" dirty="0">
                <a:solidFill>
                  <a:srgbClr val="0070C0"/>
                </a:solidFill>
              </a:rPr>
              <a:t> solution for an on-board system, i.e., the Traction Control Unit (TCU), </a:t>
            </a:r>
            <a:r>
              <a:rPr lang="en-US" sz="3200" dirty="0"/>
              <a:t>which is one of the complex on-board devices of a train</a:t>
            </a:r>
            <a:endParaRPr lang="it-IT" sz="3200" dirty="0"/>
          </a:p>
          <a:p>
            <a:pPr lvl="1"/>
            <a:r>
              <a:rPr lang="en-US" sz="2800" dirty="0"/>
              <a:t>activity performed: a feasibility study on predicting faults and maintenance needs for railway traction systems</a:t>
            </a:r>
          </a:p>
          <a:p>
            <a:pPr lvl="2"/>
            <a:r>
              <a:rPr lang="en-US" sz="2400" b="1" dirty="0">
                <a:solidFill>
                  <a:srgbClr val="0070C0"/>
                </a:solidFill>
              </a:rPr>
              <a:t>leveraging the information from historical data of the rolling stocks shared by </a:t>
            </a:r>
            <a:r>
              <a:rPr lang="en-US" sz="2400" b="1" dirty="0" err="1">
                <a:solidFill>
                  <a:srgbClr val="0070C0"/>
                </a:solidFill>
              </a:rPr>
              <a:t>Trenord</a:t>
            </a:r>
            <a:endParaRPr lang="it-IT" sz="2400" b="1" dirty="0">
              <a:solidFill>
                <a:srgbClr val="0070C0"/>
              </a:solidFill>
            </a:endParaRPr>
          </a:p>
        </p:txBody>
      </p:sp>
    </p:spTree>
    <p:extLst>
      <p:ext uri="{BB962C8B-B14F-4D97-AF65-F5344CB8AC3E}">
        <p14:creationId xmlns:p14="http://schemas.microsoft.com/office/powerpoint/2010/main" val="467854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8F84C-AABD-57BA-902A-B7A96931D39F}"/>
              </a:ext>
            </a:extLst>
          </p:cNvPr>
          <p:cNvSpPr>
            <a:spLocks noGrp="1"/>
          </p:cNvSpPr>
          <p:nvPr>
            <p:ph type="title"/>
          </p:nvPr>
        </p:nvSpPr>
        <p:spPr>
          <a:xfrm>
            <a:off x="838200" y="365125"/>
            <a:ext cx="10515600" cy="1325563"/>
          </a:xfrm>
        </p:spPr>
        <p:txBody>
          <a:bodyPr/>
          <a:lstStyle/>
          <a:p>
            <a:r>
              <a:rPr lang="en-US" dirty="0" err="1"/>
              <a:t>Trenord</a:t>
            </a:r>
            <a:r>
              <a:rPr lang="en-US" dirty="0"/>
              <a:t> </a:t>
            </a:r>
            <a:r>
              <a:rPr lang="en-US" dirty="0" err="1"/>
              <a:t>DataSet</a:t>
            </a:r>
            <a:r>
              <a:rPr lang="en-US" dirty="0"/>
              <a:t> </a:t>
            </a:r>
            <a:endParaRPr lang="it-IT" dirty="0"/>
          </a:p>
        </p:txBody>
      </p:sp>
      <p:sp>
        <p:nvSpPr>
          <p:cNvPr id="3" name="Content Placeholder 2">
            <a:extLst>
              <a:ext uri="{FF2B5EF4-FFF2-40B4-BE49-F238E27FC236}">
                <a16:creationId xmlns:a16="http://schemas.microsoft.com/office/drawing/2014/main" id="{BA49E424-0907-EF46-F471-81E097DCEAC6}"/>
              </a:ext>
            </a:extLst>
          </p:cNvPr>
          <p:cNvSpPr>
            <a:spLocks noGrp="1"/>
          </p:cNvSpPr>
          <p:nvPr>
            <p:ph idx="1"/>
          </p:nvPr>
        </p:nvSpPr>
        <p:spPr>
          <a:xfrm>
            <a:off x="838200" y="1825625"/>
            <a:ext cx="10515600" cy="4351338"/>
          </a:xfrm>
        </p:spPr>
        <p:txBody>
          <a:bodyPr>
            <a:normAutofit lnSpcReduction="10000"/>
          </a:bodyPr>
          <a:lstStyle/>
          <a:p>
            <a:r>
              <a:rPr lang="en-US" dirty="0"/>
              <a:t>Log data of the </a:t>
            </a:r>
            <a:r>
              <a:rPr lang="en-US" b="1" dirty="0"/>
              <a:t>TCU for 9 rolling stocks for around 3-year period </a:t>
            </a:r>
          </a:p>
          <a:p>
            <a:r>
              <a:rPr lang="en-US" dirty="0"/>
              <a:t>Consists of two types of log data:</a:t>
            </a:r>
          </a:p>
          <a:p>
            <a:pPr lvl="1"/>
            <a:r>
              <a:rPr lang="en-US" b="1" dirty="0">
                <a:solidFill>
                  <a:srgbClr val="002060"/>
                </a:solidFill>
              </a:rPr>
              <a:t>Diagnostic data – </a:t>
            </a:r>
          </a:p>
          <a:p>
            <a:pPr lvl="2"/>
            <a:r>
              <a:rPr lang="en-US" b="1" dirty="0">
                <a:solidFill>
                  <a:srgbClr val="002060"/>
                </a:solidFill>
              </a:rPr>
              <a:t>represents diagnostic events associated to alerts (i.e., alerts due to exceeding a threshold) </a:t>
            </a:r>
          </a:p>
          <a:p>
            <a:pPr lvl="2"/>
            <a:r>
              <a:rPr lang="en-US" b="1" dirty="0">
                <a:solidFill>
                  <a:srgbClr val="002060"/>
                </a:solidFill>
              </a:rPr>
              <a:t>consists of a database of faults, problems, and malfunctions recorded on-board</a:t>
            </a:r>
          </a:p>
          <a:p>
            <a:pPr marL="914400" lvl="2" indent="0">
              <a:buNone/>
            </a:pPr>
            <a:endParaRPr lang="en-US" dirty="0"/>
          </a:p>
          <a:p>
            <a:pPr lvl="1"/>
            <a:r>
              <a:rPr lang="en-US" dirty="0"/>
              <a:t>Maintenance data (only 473 records) consists of</a:t>
            </a:r>
          </a:p>
          <a:p>
            <a:pPr lvl="2"/>
            <a:r>
              <a:rPr lang="en-US" b="1" dirty="0"/>
              <a:t>Corrective maintenance data - </a:t>
            </a:r>
            <a:r>
              <a:rPr lang="en-US" dirty="0"/>
              <a:t>maintenance activities as a consequence of faults that happened during the service</a:t>
            </a:r>
          </a:p>
          <a:p>
            <a:pPr lvl="2"/>
            <a:r>
              <a:rPr lang="en-US" b="1" dirty="0"/>
              <a:t>Scheduled maintenance data - </a:t>
            </a:r>
            <a:r>
              <a:rPr lang="en-US" dirty="0"/>
              <a:t>maintenance activities according to the rolling stock maintenance plan</a:t>
            </a:r>
            <a:endParaRPr lang="it-IT" dirty="0"/>
          </a:p>
        </p:txBody>
      </p:sp>
      <p:sp>
        <p:nvSpPr>
          <p:cNvPr id="4" name="Rectangle 3">
            <a:extLst>
              <a:ext uri="{FF2B5EF4-FFF2-40B4-BE49-F238E27FC236}">
                <a16:creationId xmlns:a16="http://schemas.microsoft.com/office/drawing/2014/main" id="{004A6355-0C5E-8834-37B7-62E9E3705EE2}"/>
              </a:ext>
            </a:extLst>
          </p:cNvPr>
          <p:cNvSpPr/>
          <p:nvPr/>
        </p:nvSpPr>
        <p:spPr>
          <a:xfrm>
            <a:off x="1219200" y="2709333"/>
            <a:ext cx="10261600" cy="1710267"/>
          </a:xfrm>
          <a:prstGeom prst="rect">
            <a:avLst/>
          </a:prstGeom>
          <a:noFill/>
          <a:ln w="476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144847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F9E75D-41F2-BB7C-46F6-B2CFC6A9EAED}"/>
              </a:ext>
            </a:extLst>
          </p:cNvPr>
          <p:cNvSpPr>
            <a:spLocks noGrp="1"/>
          </p:cNvSpPr>
          <p:nvPr>
            <p:ph type="title"/>
          </p:nvPr>
        </p:nvSpPr>
        <p:spPr>
          <a:xfrm>
            <a:off x="0" y="-8793"/>
            <a:ext cx="10515600" cy="1325563"/>
          </a:xfrm>
        </p:spPr>
        <p:txBody>
          <a:bodyPr/>
          <a:lstStyle/>
          <a:p>
            <a:r>
              <a:rPr lang="en-US" dirty="0"/>
              <a:t>Analysis of diagnostic data</a:t>
            </a:r>
            <a:endParaRPr lang="it-IT" dirty="0"/>
          </a:p>
        </p:txBody>
      </p:sp>
      <p:sp>
        <p:nvSpPr>
          <p:cNvPr id="2" name="TextBox 1">
            <a:extLst>
              <a:ext uri="{FF2B5EF4-FFF2-40B4-BE49-F238E27FC236}">
                <a16:creationId xmlns:a16="http://schemas.microsoft.com/office/drawing/2014/main" id="{12AEE5E4-32D5-4708-C60A-9D685FAECCD5}"/>
              </a:ext>
            </a:extLst>
          </p:cNvPr>
          <p:cNvSpPr txBox="1"/>
          <p:nvPr/>
        </p:nvSpPr>
        <p:spPr>
          <a:xfrm>
            <a:off x="510117" y="1173458"/>
            <a:ext cx="10801350" cy="3046988"/>
          </a:xfrm>
          <a:prstGeom prst="rect">
            <a:avLst/>
          </a:prstGeom>
          <a:noFill/>
        </p:spPr>
        <p:txBody>
          <a:bodyPr wrap="square">
            <a:spAutoFit/>
          </a:bodyPr>
          <a:lstStyle/>
          <a:p>
            <a:pPr marL="285750" indent="-285750">
              <a:buFont typeface="Arial" panose="020B0604020202020204" pitchFamily="34" charset="0"/>
              <a:buChar char="•"/>
            </a:pPr>
            <a:r>
              <a:rPr lang="en-US" sz="2400" dirty="0"/>
              <a:t>Each diagnostic event </a:t>
            </a:r>
          </a:p>
          <a:p>
            <a:pPr marL="742950" lvl="1" indent="-285750">
              <a:buFont typeface="Arial" panose="020B0604020202020204" pitchFamily="34" charset="0"/>
              <a:buChar char="•"/>
            </a:pPr>
            <a:r>
              <a:rPr lang="en-US" sz="2400" dirty="0"/>
              <a:t>recorded according to the time of occurrence</a:t>
            </a:r>
          </a:p>
          <a:p>
            <a:pPr marL="742950" lvl="1" indent="-285750">
              <a:buFont typeface="Arial" panose="020B0604020202020204" pitchFamily="34" charset="0"/>
              <a:buChar char="•"/>
            </a:pPr>
            <a:r>
              <a:rPr lang="en-US" sz="2400" dirty="0"/>
              <a:t>associated with an alert</a:t>
            </a:r>
          </a:p>
          <a:p>
            <a:pPr marL="742950" lvl="1" indent="-285750">
              <a:buFont typeface="Arial" panose="020B0604020202020204" pitchFamily="34" charset="0"/>
              <a:buChar char="•"/>
            </a:pPr>
            <a:r>
              <a:rPr lang="en-US" sz="2400" dirty="0"/>
              <a:t>contains information regarding the event, such as </a:t>
            </a:r>
          </a:p>
          <a:p>
            <a:pPr marL="1200150" lvl="2" indent="-285750">
              <a:buFont typeface="Arial" panose="020B0604020202020204" pitchFamily="34" charset="0"/>
              <a:buChar char="•"/>
            </a:pPr>
            <a:r>
              <a:rPr lang="en-US" sz="2400" dirty="0"/>
              <a:t>alert type and code, latitude &amp; longitude, velocity, carriage number, </a:t>
            </a:r>
            <a:r>
              <a:rPr lang="en-US" sz="2400" dirty="0" err="1"/>
              <a:t>etc</a:t>
            </a:r>
            <a:endParaRPr lang="en-US" sz="2400" dirty="0"/>
          </a:p>
          <a:p>
            <a:pPr marL="285750" indent="-285750">
              <a:buFont typeface="Arial" panose="020B0604020202020204" pitchFamily="34" charset="0"/>
              <a:buChar char="•"/>
            </a:pPr>
            <a:r>
              <a:rPr lang="en-US" sz="2400" dirty="0"/>
              <a:t>Domain experts of </a:t>
            </a:r>
            <a:r>
              <a:rPr lang="en-US" sz="2400" dirty="0" err="1"/>
              <a:t>Trenord</a:t>
            </a:r>
            <a:r>
              <a:rPr lang="en-US" sz="2400" dirty="0"/>
              <a:t> defines : </a:t>
            </a:r>
          </a:p>
          <a:p>
            <a:pPr marL="742950" lvl="1" indent="-285750">
              <a:buFont typeface="Arial" panose="020B0604020202020204" pitchFamily="34" charset="0"/>
              <a:buChar char="•"/>
            </a:pPr>
            <a:r>
              <a:rPr lang="en-US" sz="2400" dirty="0"/>
              <a:t>270 alerts for TCU (each is identified with a code Id and severity)</a:t>
            </a:r>
          </a:p>
          <a:p>
            <a:pPr marL="1200150" lvl="2" indent="-285750">
              <a:buFont typeface="Arial" panose="020B0604020202020204" pitchFamily="34" charset="0"/>
              <a:buChar char="•"/>
            </a:pPr>
            <a:r>
              <a:rPr lang="en-US" sz="2400" dirty="0"/>
              <a:t>11 alerts are identified as critical out of 270</a:t>
            </a:r>
            <a:endParaRPr lang="it-IT" dirty="0"/>
          </a:p>
        </p:txBody>
      </p:sp>
    </p:spTree>
    <p:extLst>
      <p:ext uri="{BB962C8B-B14F-4D97-AF65-F5344CB8AC3E}">
        <p14:creationId xmlns:p14="http://schemas.microsoft.com/office/powerpoint/2010/main" val="392772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txBox="1">
            <a:spLocks noGrp="1"/>
          </p:cNvSpPr>
          <p:nvPr>
            <p:ph type="title"/>
          </p:nvPr>
        </p:nvSpPr>
        <p:spPr>
          <a:xfrm>
            <a:off x="0" y="0"/>
            <a:ext cx="11360800" cy="763600"/>
          </a:xfrm>
        </p:spPr>
        <p:txBody>
          <a:bodyPr spcFirstLastPara="1" vert="horz" wrap="square" lIns="121900" tIns="121900" rIns="121900" bIns="121900" anchor="t" anchorCtr="0">
            <a:noAutofit/>
          </a:bodyPr>
          <a:lstStyle/>
          <a:p>
            <a:r>
              <a:rPr lang="en-US" dirty="0"/>
              <a:t>Data description – TCU </a:t>
            </a:r>
          </a:p>
        </p:txBody>
      </p:sp>
      <p:graphicFrame>
        <p:nvGraphicFramePr>
          <p:cNvPr id="5" name="Table 4">
            <a:extLst>
              <a:ext uri="{FF2B5EF4-FFF2-40B4-BE49-F238E27FC236}">
                <a16:creationId xmlns:a16="http://schemas.microsoft.com/office/drawing/2014/main" id="{B688A1CC-64A3-8738-BD4F-06248304D5BB}"/>
              </a:ext>
            </a:extLst>
          </p:cNvPr>
          <p:cNvGraphicFramePr>
            <a:graphicFrameLocks noGrp="1"/>
          </p:cNvGraphicFramePr>
          <p:nvPr>
            <p:extLst>
              <p:ext uri="{D42A27DB-BD31-4B8C-83A1-F6EECF244321}">
                <p14:modId xmlns:p14="http://schemas.microsoft.com/office/powerpoint/2010/main" val="2976985116"/>
              </p:ext>
            </p:extLst>
          </p:nvPr>
        </p:nvGraphicFramePr>
        <p:xfrm>
          <a:off x="224139" y="695868"/>
          <a:ext cx="11280592" cy="5600209"/>
        </p:xfrm>
        <a:graphic>
          <a:graphicData uri="http://schemas.openxmlformats.org/drawingml/2006/table">
            <a:tbl>
              <a:tblPr firstRow="1" bandRow="1">
                <a:tableStyleId>{5C22544A-7EE6-4342-B048-85BDC9FD1C3A}</a:tableStyleId>
              </a:tblPr>
              <a:tblGrid>
                <a:gridCol w="1050773">
                  <a:extLst>
                    <a:ext uri="{9D8B030D-6E8A-4147-A177-3AD203B41FA5}">
                      <a16:colId xmlns:a16="http://schemas.microsoft.com/office/drawing/2014/main" val="565970384"/>
                    </a:ext>
                  </a:extLst>
                </a:gridCol>
                <a:gridCol w="927652">
                  <a:extLst>
                    <a:ext uri="{9D8B030D-6E8A-4147-A177-3AD203B41FA5}">
                      <a16:colId xmlns:a16="http://schemas.microsoft.com/office/drawing/2014/main" val="121983591"/>
                    </a:ext>
                  </a:extLst>
                </a:gridCol>
                <a:gridCol w="2064636">
                  <a:extLst>
                    <a:ext uri="{9D8B030D-6E8A-4147-A177-3AD203B41FA5}">
                      <a16:colId xmlns:a16="http://schemas.microsoft.com/office/drawing/2014/main" val="1793977321"/>
                    </a:ext>
                  </a:extLst>
                </a:gridCol>
                <a:gridCol w="2159000">
                  <a:extLst>
                    <a:ext uri="{9D8B030D-6E8A-4147-A177-3AD203B41FA5}">
                      <a16:colId xmlns:a16="http://schemas.microsoft.com/office/drawing/2014/main" val="2060213520"/>
                    </a:ext>
                  </a:extLst>
                </a:gridCol>
                <a:gridCol w="1504606">
                  <a:extLst>
                    <a:ext uri="{9D8B030D-6E8A-4147-A177-3AD203B41FA5}">
                      <a16:colId xmlns:a16="http://schemas.microsoft.com/office/drawing/2014/main" val="3974938705"/>
                    </a:ext>
                  </a:extLst>
                </a:gridCol>
                <a:gridCol w="2196344">
                  <a:extLst>
                    <a:ext uri="{9D8B030D-6E8A-4147-A177-3AD203B41FA5}">
                      <a16:colId xmlns:a16="http://schemas.microsoft.com/office/drawing/2014/main" val="1109732077"/>
                    </a:ext>
                  </a:extLst>
                </a:gridCol>
                <a:gridCol w="1377581">
                  <a:extLst>
                    <a:ext uri="{9D8B030D-6E8A-4147-A177-3AD203B41FA5}">
                      <a16:colId xmlns:a16="http://schemas.microsoft.com/office/drawing/2014/main" val="3331452224"/>
                    </a:ext>
                  </a:extLst>
                </a:gridCol>
              </a:tblGrid>
              <a:tr h="1104636">
                <a:tc>
                  <a:txBody>
                    <a:bodyPr/>
                    <a:lstStyle/>
                    <a:p>
                      <a:pPr algn="ctr"/>
                      <a:r>
                        <a:rPr lang="en-US" sz="1400" dirty="0" err="1"/>
                        <a:t>TrainID</a:t>
                      </a:r>
                      <a:endParaRPr lang="en-US" sz="1400" dirty="0"/>
                    </a:p>
                  </a:txBody>
                  <a:tcPr/>
                </a:tc>
                <a:tc>
                  <a:txBody>
                    <a:bodyPr/>
                    <a:lstStyle/>
                    <a:p>
                      <a:pPr algn="ctr"/>
                      <a:r>
                        <a:rPr lang="en-US" sz="1400" dirty="0"/>
                        <a:t> Train Name</a:t>
                      </a:r>
                    </a:p>
                  </a:txBody>
                  <a:tcPr/>
                </a:tc>
                <a:tc>
                  <a:txBody>
                    <a:bodyPr/>
                    <a:lstStyle/>
                    <a:p>
                      <a:pPr algn="ctr"/>
                      <a:r>
                        <a:rPr lang="en-US" sz="1400" dirty="0"/>
                        <a:t>Diagnostic Data</a:t>
                      </a:r>
                    </a:p>
                    <a:p>
                      <a:pPr algn="ctr"/>
                      <a:r>
                        <a:rPr lang="en-US" sz="1400" dirty="0"/>
                        <a:t>(Duration)</a:t>
                      </a:r>
                    </a:p>
                  </a:txBody>
                  <a:tcPr/>
                </a:tc>
                <a:tc>
                  <a:txBody>
                    <a:bodyPr/>
                    <a:lstStyle/>
                    <a:p>
                      <a:pPr algn="ctr"/>
                      <a:r>
                        <a:rPr lang="en-US" sz="1400" dirty="0"/>
                        <a:t>Diagnostic Data</a:t>
                      </a:r>
                    </a:p>
                    <a:p>
                      <a:pPr algn="ctr"/>
                      <a:r>
                        <a:rPr lang="en-US" sz="1400" dirty="0"/>
                        <a:t>(Total number of TCU events in the file)</a:t>
                      </a:r>
                    </a:p>
                  </a:txBody>
                  <a:tcPr/>
                </a:tc>
                <a:tc>
                  <a:txBody>
                    <a:bodyPr/>
                    <a:lstStyle/>
                    <a:p>
                      <a:pPr algn="ctr"/>
                      <a:r>
                        <a:rPr lang="en-US" sz="1400" dirty="0"/>
                        <a:t>Diagnostic data</a:t>
                      </a:r>
                    </a:p>
                    <a:p>
                      <a:pPr algn="ctr"/>
                      <a:r>
                        <a:rPr lang="en-US" sz="1400" dirty="0"/>
                        <a:t>(Number of alert events after filtering)</a:t>
                      </a:r>
                    </a:p>
                  </a:txBody>
                  <a:tcPr/>
                </a:tc>
                <a:tc>
                  <a:txBody>
                    <a:bodyPr/>
                    <a:lstStyle/>
                    <a:p>
                      <a:pPr algn="ctr"/>
                      <a:r>
                        <a:rPr lang="en-US" sz="1400" dirty="0"/>
                        <a:t>Number of critical alerts (after filtering)</a:t>
                      </a:r>
                    </a:p>
                  </a:txBody>
                  <a:tcPr/>
                </a:tc>
                <a:tc>
                  <a:txBody>
                    <a:bodyPr/>
                    <a:lstStyle/>
                    <a:p>
                      <a:pPr algn="ctr"/>
                      <a:r>
                        <a:rPr lang="en-US" sz="1400" dirty="0"/>
                        <a:t>Diagnostic data</a:t>
                      </a:r>
                    </a:p>
                    <a:p>
                      <a:pPr algn="ctr"/>
                      <a:r>
                        <a:rPr lang="en-US" sz="1400" dirty="0"/>
                        <a:t> (num. of days- after filtering)</a:t>
                      </a:r>
                    </a:p>
                  </a:txBody>
                  <a:tcPr/>
                </a:tc>
                <a:extLst>
                  <a:ext uri="{0D108BD9-81ED-4DB2-BD59-A6C34878D82A}">
                    <a16:rowId xmlns:a16="http://schemas.microsoft.com/office/drawing/2014/main" val="2147262002"/>
                  </a:ext>
                </a:extLst>
              </a:tr>
              <a:tr h="494179">
                <a:tc>
                  <a:txBody>
                    <a:bodyPr/>
                    <a:lstStyle/>
                    <a:p>
                      <a:pPr algn="ctr"/>
                      <a:r>
                        <a:rPr lang="en-US" sz="1400" dirty="0"/>
                        <a:t>T1</a:t>
                      </a:r>
                    </a:p>
                  </a:txBody>
                  <a:tcPr/>
                </a:tc>
                <a:tc>
                  <a:txBody>
                    <a:bodyPr/>
                    <a:lstStyle/>
                    <a:p>
                      <a:pPr algn="ctr"/>
                      <a:r>
                        <a:rPr lang="en-US" sz="1400" dirty="0"/>
                        <a:t>TSR 070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Jan. 2021 – May.2024</a:t>
                      </a:r>
                      <a:endParaRPr lang="en-US" sz="1100" dirty="0"/>
                    </a:p>
                  </a:txBody>
                  <a:tcPr/>
                </a:tc>
                <a:tc>
                  <a:txBody>
                    <a:bodyPr/>
                    <a:lstStyle/>
                    <a:p>
                      <a:pPr algn="ctr"/>
                      <a:r>
                        <a:rPr lang="en-US" sz="1400" dirty="0"/>
                        <a:t>618334(out of 1219660)</a:t>
                      </a:r>
                    </a:p>
                  </a:txBody>
                  <a:tcPr/>
                </a:tc>
                <a:tc>
                  <a:txBody>
                    <a:bodyPr/>
                    <a:lstStyle/>
                    <a:p>
                      <a:pPr algn="ctr"/>
                      <a:r>
                        <a:rPr lang="en-US" sz="1400" dirty="0"/>
                        <a:t>67976</a:t>
                      </a:r>
                    </a:p>
                  </a:txBody>
                  <a:tcPr/>
                </a:tc>
                <a:tc>
                  <a:txBody>
                    <a:bodyPr/>
                    <a:lstStyle/>
                    <a:p>
                      <a:pPr algn="ctr"/>
                      <a:r>
                        <a:rPr lang="en-US" sz="1400" dirty="0"/>
                        <a:t>340</a:t>
                      </a:r>
                    </a:p>
                    <a:p>
                      <a:pPr algn="ctr"/>
                      <a:endParaRPr lang="en-US" sz="1400" dirty="0"/>
                    </a:p>
                  </a:txBody>
                  <a:tcPr/>
                </a:tc>
                <a:tc>
                  <a:txBody>
                    <a:bodyPr/>
                    <a:lstStyle/>
                    <a:p>
                      <a:pPr algn="ctr"/>
                      <a:r>
                        <a:rPr lang="en-US" sz="1400" dirty="0"/>
                        <a:t>775  </a:t>
                      </a:r>
                    </a:p>
                  </a:txBody>
                  <a:tcPr/>
                </a:tc>
                <a:extLst>
                  <a:ext uri="{0D108BD9-81ED-4DB2-BD59-A6C34878D82A}">
                    <a16:rowId xmlns:a16="http://schemas.microsoft.com/office/drawing/2014/main" val="1980814475"/>
                  </a:ext>
                </a:extLst>
              </a:tr>
              <a:tr h="494179">
                <a:tc>
                  <a:txBody>
                    <a:bodyPr/>
                    <a:lstStyle/>
                    <a:p>
                      <a:pPr algn="ctr"/>
                      <a:r>
                        <a:rPr lang="en-US" sz="1400" dirty="0"/>
                        <a:t>T2</a:t>
                      </a:r>
                    </a:p>
                  </a:txBody>
                  <a:tcPr/>
                </a:tc>
                <a:tc>
                  <a:txBody>
                    <a:bodyPr/>
                    <a:lstStyle/>
                    <a:p>
                      <a:pPr algn="ctr"/>
                      <a:r>
                        <a:rPr lang="en-US" sz="1400" dirty="0"/>
                        <a:t>TSR 086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June. 2021 – May.2024</a:t>
                      </a:r>
                    </a:p>
                  </a:txBody>
                  <a:tcPr/>
                </a:tc>
                <a:tc>
                  <a:txBody>
                    <a:bodyPr/>
                    <a:lstStyle/>
                    <a:p>
                      <a:pPr algn="ctr"/>
                      <a:r>
                        <a:rPr lang="en-US" sz="1400" dirty="0"/>
                        <a:t>1428721(out of 1928723)</a:t>
                      </a:r>
                    </a:p>
                  </a:txBody>
                  <a:tcPr/>
                </a:tc>
                <a:tc>
                  <a:txBody>
                    <a:bodyPr/>
                    <a:lstStyle/>
                    <a:p>
                      <a:pPr algn="ctr"/>
                      <a:r>
                        <a:rPr lang="en-US" sz="1400" dirty="0"/>
                        <a:t>286597</a:t>
                      </a:r>
                    </a:p>
                  </a:txBody>
                  <a:tcPr/>
                </a:tc>
                <a:tc>
                  <a:txBody>
                    <a:bodyPr/>
                    <a:lstStyle/>
                    <a:p>
                      <a:pPr algn="ctr"/>
                      <a:r>
                        <a:rPr lang="en-US" sz="1400" dirty="0"/>
                        <a:t>3565</a:t>
                      </a:r>
                    </a:p>
                  </a:txBody>
                  <a:tcPr/>
                </a:tc>
                <a:tc>
                  <a:txBody>
                    <a:bodyPr/>
                    <a:lstStyle/>
                    <a:p>
                      <a:pPr algn="ctr"/>
                      <a:r>
                        <a:rPr lang="en-US" sz="1400" dirty="0"/>
                        <a:t>857</a:t>
                      </a:r>
                    </a:p>
                  </a:txBody>
                  <a:tcPr/>
                </a:tc>
                <a:extLst>
                  <a:ext uri="{0D108BD9-81ED-4DB2-BD59-A6C34878D82A}">
                    <a16:rowId xmlns:a16="http://schemas.microsoft.com/office/drawing/2014/main" val="286029177"/>
                  </a:ext>
                </a:extLst>
              </a:tr>
              <a:tr h="494179">
                <a:tc>
                  <a:txBody>
                    <a:bodyPr/>
                    <a:lstStyle/>
                    <a:p>
                      <a:pPr algn="ctr"/>
                      <a:r>
                        <a:rPr lang="en-US" sz="1400" dirty="0"/>
                        <a:t>T3</a:t>
                      </a:r>
                    </a:p>
                  </a:txBody>
                  <a:tcPr/>
                </a:tc>
                <a:tc>
                  <a:txBody>
                    <a:bodyPr/>
                    <a:lstStyle/>
                    <a:p>
                      <a:pPr algn="ctr"/>
                      <a:r>
                        <a:rPr lang="en-US" sz="1400" dirty="0"/>
                        <a:t>TSR 040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Nov. 2020 – May.2024</a:t>
                      </a:r>
                    </a:p>
                  </a:txBody>
                  <a:tcPr/>
                </a:tc>
                <a:tc>
                  <a:txBody>
                    <a:bodyPr/>
                    <a:lstStyle/>
                    <a:p>
                      <a:pPr algn="ctr"/>
                      <a:r>
                        <a:rPr lang="en-US" sz="1400" dirty="0"/>
                        <a:t>1185790(out of 1892948)</a:t>
                      </a:r>
                    </a:p>
                  </a:txBody>
                  <a:tcPr/>
                </a:tc>
                <a:tc>
                  <a:txBody>
                    <a:bodyPr/>
                    <a:lstStyle/>
                    <a:p>
                      <a:pPr algn="ctr"/>
                      <a:r>
                        <a:rPr lang="en-US" sz="1400" dirty="0"/>
                        <a:t>186347</a:t>
                      </a:r>
                    </a:p>
                  </a:txBody>
                  <a:tcPr/>
                </a:tc>
                <a:tc>
                  <a:txBody>
                    <a:bodyPr/>
                    <a:lstStyle/>
                    <a:p>
                      <a:pPr algn="ctr"/>
                      <a:r>
                        <a:rPr lang="en-US" sz="1400" dirty="0"/>
                        <a:t>8413</a:t>
                      </a:r>
                    </a:p>
                  </a:txBody>
                  <a:tcPr/>
                </a:tc>
                <a:tc>
                  <a:txBody>
                    <a:bodyPr/>
                    <a:lstStyle/>
                    <a:p>
                      <a:pPr algn="ctr"/>
                      <a:r>
                        <a:rPr lang="en-US" sz="1400" dirty="0"/>
                        <a:t>1066</a:t>
                      </a:r>
                    </a:p>
                  </a:txBody>
                  <a:tcPr/>
                </a:tc>
                <a:extLst>
                  <a:ext uri="{0D108BD9-81ED-4DB2-BD59-A6C34878D82A}">
                    <a16:rowId xmlns:a16="http://schemas.microsoft.com/office/drawing/2014/main" val="1326742350"/>
                  </a:ext>
                </a:extLst>
              </a:tr>
              <a:tr h="494179">
                <a:tc>
                  <a:txBody>
                    <a:bodyPr/>
                    <a:lstStyle/>
                    <a:p>
                      <a:pPr algn="ctr"/>
                      <a:r>
                        <a:rPr lang="en-US" sz="1400" dirty="0"/>
                        <a:t>T4</a:t>
                      </a:r>
                    </a:p>
                  </a:txBody>
                  <a:tcPr/>
                </a:tc>
                <a:tc>
                  <a:txBody>
                    <a:bodyPr/>
                    <a:lstStyle/>
                    <a:p>
                      <a:pPr algn="ctr"/>
                      <a:r>
                        <a:rPr lang="en-US" sz="1400" dirty="0"/>
                        <a:t>TSR 008</a:t>
                      </a:r>
                    </a:p>
                  </a:txBody>
                  <a:tcPr/>
                </a:tc>
                <a:tc>
                  <a:txBody>
                    <a:bodyPr/>
                    <a:lstStyle/>
                    <a:p>
                      <a:pPr algn="ctr"/>
                      <a:r>
                        <a:rPr lang="en-US" sz="1400" dirty="0"/>
                        <a:t>Jul. 2020 –May.2024</a:t>
                      </a:r>
                    </a:p>
                  </a:txBody>
                  <a:tcPr/>
                </a:tc>
                <a:tc>
                  <a:txBody>
                    <a:bodyPr/>
                    <a:lstStyle/>
                    <a:p>
                      <a:pPr algn="ctr"/>
                      <a:r>
                        <a:rPr lang="en-US" sz="1400" dirty="0"/>
                        <a:t>705257( out of 1027019)</a:t>
                      </a:r>
                    </a:p>
                  </a:txBody>
                  <a:tcPr/>
                </a:tc>
                <a:tc>
                  <a:txBody>
                    <a:bodyPr/>
                    <a:lstStyle/>
                    <a:p>
                      <a:pPr algn="ctr"/>
                      <a:r>
                        <a:rPr lang="en-US" sz="1400" dirty="0"/>
                        <a:t>101066</a:t>
                      </a:r>
                    </a:p>
                  </a:txBody>
                  <a:tcPr/>
                </a:tc>
                <a:tc>
                  <a:txBody>
                    <a:bodyPr/>
                    <a:lstStyle/>
                    <a:p>
                      <a:pPr algn="ctr"/>
                      <a:r>
                        <a:rPr lang="en-US" sz="1400" dirty="0"/>
                        <a:t>830</a:t>
                      </a:r>
                    </a:p>
                  </a:txBody>
                  <a:tcPr/>
                </a:tc>
                <a:tc>
                  <a:txBody>
                    <a:bodyPr/>
                    <a:lstStyle/>
                    <a:p>
                      <a:pPr algn="ctr"/>
                      <a:r>
                        <a:rPr lang="en-US" sz="1400" dirty="0"/>
                        <a:t>694 </a:t>
                      </a:r>
                    </a:p>
                  </a:txBody>
                  <a:tcPr/>
                </a:tc>
                <a:extLst>
                  <a:ext uri="{0D108BD9-81ED-4DB2-BD59-A6C34878D82A}">
                    <a16:rowId xmlns:a16="http://schemas.microsoft.com/office/drawing/2014/main" val="3696592247"/>
                  </a:ext>
                </a:extLst>
              </a:tr>
              <a:tr h="350175">
                <a:tc>
                  <a:txBody>
                    <a:bodyPr/>
                    <a:lstStyle/>
                    <a:p>
                      <a:pPr algn="ctr"/>
                      <a:r>
                        <a:rPr lang="en-US" sz="1400" dirty="0"/>
                        <a:t>T5</a:t>
                      </a:r>
                    </a:p>
                  </a:txBody>
                  <a:tcPr/>
                </a:tc>
                <a:tc>
                  <a:txBody>
                    <a:bodyPr/>
                    <a:lstStyle/>
                    <a:p>
                      <a:pPr algn="ctr"/>
                      <a:r>
                        <a:rPr lang="en-US" sz="1400" dirty="0"/>
                        <a:t>TSR 020</a:t>
                      </a:r>
                    </a:p>
                  </a:txBody>
                  <a:tcPr/>
                </a:tc>
                <a:tc>
                  <a:txBody>
                    <a:bodyPr/>
                    <a:lstStyle/>
                    <a:p>
                      <a:pPr algn="ctr"/>
                      <a:r>
                        <a:rPr lang="en-US" sz="1400" dirty="0"/>
                        <a:t>Nov. 2022 –Apr.2024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111451( out of 295560)</a:t>
                      </a:r>
                    </a:p>
                    <a:p>
                      <a:pPr algn="ctr"/>
                      <a:endParaRPr lang="en-US" sz="1400" dirty="0"/>
                    </a:p>
                  </a:txBody>
                  <a:tcPr/>
                </a:tc>
                <a:tc>
                  <a:txBody>
                    <a:bodyPr/>
                    <a:lstStyle/>
                    <a:p>
                      <a:pPr algn="ctr"/>
                      <a:r>
                        <a:rPr lang="en-US" sz="1400" dirty="0"/>
                        <a:t>11928</a:t>
                      </a:r>
                    </a:p>
                  </a:txBody>
                  <a:tcPr/>
                </a:tc>
                <a:tc>
                  <a:txBody>
                    <a:bodyPr/>
                    <a:lstStyle/>
                    <a:p>
                      <a:pPr algn="ctr"/>
                      <a:r>
                        <a:rPr lang="en-US" sz="1400" dirty="0"/>
                        <a:t>3066</a:t>
                      </a:r>
                    </a:p>
                  </a:txBody>
                  <a:tcPr/>
                </a:tc>
                <a:tc>
                  <a:txBody>
                    <a:bodyPr/>
                    <a:lstStyle/>
                    <a:p>
                      <a:pPr algn="ctr"/>
                      <a:r>
                        <a:rPr lang="en-US" sz="1400" dirty="0"/>
                        <a:t>397</a:t>
                      </a:r>
                    </a:p>
                  </a:txBody>
                  <a:tcPr/>
                </a:tc>
                <a:extLst>
                  <a:ext uri="{0D108BD9-81ED-4DB2-BD59-A6C34878D82A}">
                    <a16:rowId xmlns:a16="http://schemas.microsoft.com/office/drawing/2014/main" val="1230500439"/>
                  </a:ext>
                </a:extLst>
              </a:tr>
              <a:tr h="494179">
                <a:tc>
                  <a:txBody>
                    <a:bodyPr/>
                    <a:lstStyle/>
                    <a:p>
                      <a:pPr algn="ctr"/>
                      <a:r>
                        <a:rPr lang="en-US" sz="1400" dirty="0"/>
                        <a:t>T6</a:t>
                      </a:r>
                    </a:p>
                  </a:txBody>
                  <a:tcPr/>
                </a:tc>
                <a:tc>
                  <a:txBody>
                    <a:bodyPr/>
                    <a:lstStyle/>
                    <a:p>
                      <a:pPr algn="ctr"/>
                      <a:r>
                        <a:rPr lang="en-US" sz="1400" dirty="0"/>
                        <a:t>TSR 017</a:t>
                      </a:r>
                    </a:p>
                  </a:txBody>
                  <a:tcPr/>
                </a:tc>
                <a:tc>
                  <a:txBody>
                    <a:bodyPr/>
                    <a:lstStyle/>
                    <a:p>
                      <a:pPr algn="ctr"/>
                      <a:r>
                        <a:rPr lang="en-US" sz="1400" dirty="0"/>
                        <a:t>Nov. 2022 –Apr.2024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219365( out of 400668)</a:t>
                      </a:r>
                    </a:p>
                  </a:txBody>
                  <a:tcPr/>
                </a:tc>
                <a:tc>
                  <a:txBody>
                    <a:bodyPr/>
                    <a:lstStyle/>
                    <a:p>
                      <a:pPr algn="ctr"/>
                      <a:r>
                        <a:rPr lang="en-US" sz="1400" dirty="0"/>
                        <a:t>23235</a:t>
                      </a:r>
                    </a:p>
                  </a:txBody>
                  <a:tcPr/>
                </a:tc>
                <a:tc>
                  <a:txBody>
                    <a:bodyPr/>
                    <a:lstStyle/>
                    <a:p>
                      <a:pPr algn="ctr"/>
                      <a:r>
                        <a:rPr lang="en-US" sz="1400" dirty="0"/>
                        <a:t>237</a:t>
                      </a:r>
                    </a:p>
                  </a:txBody>
                  <a:tcPr/>
                </a:tc>
                <a:tc>
                  <a:txBody>
                    <a:bodyPr/>
                    <a:lstStyle/>
                    <a:p>
                      <a:pPr algn="ctr"/>
                      <a:r>
                        <a:rPr lang="en-US" sz="1400" dirty="0"/>
                        <a:t>375</a:t>
                      </a:r>
                    </a:p>
                  </a:txBody>
                  <a:tcPr/>
                </a:tc>
                <a:extLst>
                  <a:ext uri="{0D108BD9-81ED-4DB2-BD59-A6C34878D82A}">
                    <a16:rowId xmlns:a16="http://schemas.microsoft.com/office/drawing/2014/main" val="4104255162"/>
                  </a:ext>
                </a:extLst>
              </a:tr>
              <a:tr h="494179">
                <a:tc>
                  <a:txBody>
                    <a:bodyPr/>
                    <a:lstStyle/>
                    <a:p>
                      <a:pPr algn="ctr"/>
                      <a:r>
                        <a:rPr lang="en-US" sz="1400" dirty="0"/>
                        <a:t>T7</a:t>
                      </a:r>
                    </a:p>
                  </a:txBody>
                  <a:tcPr/>
                </a:tc>
                <a:tc>
                  <a:txBody>
                    <a:bodyPr/>
                    <a:lstStyle/>
                    <a:p>
                      <a:pPr algn="ctr"/>
                      <a:r>
                        <a:rPr lang="en-US" sz="1400" dirty="0"/>
                        <a:t>TSR 033</a:t>
                      </a:r>
                    </a:p>
                  </a:txBody>
                  <a:tcPr/>
                </a:tc>
                <a:tc>
                  <a:txBody>
                    <a:bodyPr/>
                    <a:lstStyle/>
                    <a:p>
                      <a:pPr algn="ctr"/>
                      <a:r>
                        <a:rPr lang="en-US" sz="1400" dirty="0"/>
                        <a:t>Dec. 2022 –May.2024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227751( out of 583850)</a:t>
                      </a:r>
                    </a:p>
                  </a:txBody>
                  <a:tcPr/>
                </a:tc>
                <a:tc>
                  <a:txBody>
                    <a:bodyPr/>
                    <a:lstStyle/>
                    <a:p>
                      <a:pPr algn="ctr"/>
                      <a:r>
                        <a:rPr lang="en-US" sz="1400" dirty="0"/>
                        <a:t>41889</a:t>
                      </a:r>
                    </a:p>
                  </a:txBody>
                  <a:tcPr/>
                </a:tc>
                <a:tc>
                  <a:txBody>
                    <a:bodyPr/>
                    <a:lstStyle/>
                    <a:p>
                      <a:pPr algn="ctr"/>
                      <a:r>
                        <a:rPr lang="en-US" sz="1400" dirty="0"/>
                        <a:t>495</a:t>
                      </a:r>
                    </a:p>
                  </a:txBody>
                  <a:tcPr/>
                </a:tc>
                <a:tc>
                  <a:txBody>
                    <a:bodyPr/>
                    <a:lstStyle/>
                    <a:p>
                      <a:pPr algn="ctr"/>
                      <a:r>
                        <a:rPr lang="en-US" sz="1400" dirty="0"/>
                        <a:t>401</a:t>
                      </a:r>
                    </a:p>
                  </a:txBody>
                  <a:tcPr/>
                </a:tc>
                <a:extLst>
                  <a:ext uri="{0D108BD9-81ED-4DB2-BD59-A6C34878D82A}">
                    <a16:rowId xmlns:a16="http://schemas.microsoft.com/office/drawing/2014/main" val="2477223954"/>
                  </a:ext>
                </a:extLst>
              </a:tr>
              <a:tr h="494179">
                <a:tc>
                  <a:txBody>
                    <a:bodyPr/>
                    <a:lstStyle/>
                    <a:p>
                      <a:pPr algn="ctr"/>
                      <a:r>
                        <a:rPr lang="en-US" sz="1400" dirty="0"/>
                        <a:t>T8</a:t>
                      </a:r>
                    </a:p>
                  </a:txBody>
                  <a:tcPr/>
                </a:tc>
                <a:tc>
                  <a:txBody>
                    <a:bodyPr/>
                    <a:lstStyle/>
                    <a:p>
                      <a:pPr algn="ctr"/>
                      <a:r>
                        <a:rPr lang="en-US" sz="1400" dirty="0"/>
                        <a:t>TSR 059</a:t>
                      </a:r>
                    </a:p>
                  </a:txBody>
                  <a:tcPr/>
                </a:tc>
                <a:tc>
                  <a:txBody>
                    <a:bodyPr/>
                    <a:lstStyle/>
                    <a:p>
                      <a:pPr algn="ctr"/>
                      <a:r>
                        <a:rPr lang="en-US" sz="1400" dirty="0"/>
                        <a:t>July 2023 –May.2024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272088( out of 453231)</a:t>
                      </a:r>
                    </a:p>
                  </a:txBody>
                  <a:tcPr/>
                </a:tc>
                <a:tc>
                  <a:txBody>
                    <a:bodyPr/>
                    <a:lstStyle/>
                    <a:p>
                      <a:pPr algn="ctr"/>
                      <a:r>
                        <a:rPr lang="en-US" sz="1400" dirty="0"/>
                        <a:t>45041</a:t>
                      </a:r>
                    </a:p>
                  </a:txBody>
                  <a:tcPr/>
                </a:tc>
                <a:tc>
                  <a:txBody>
                    <a:bodyPr/>
                    <a:lstStyle/>
                    <a:p>
                      <a:pPr algn="ctr"/>
                      <a:r>
                        <a:rPr lang="en-US" sz="1400" dirty="0"/>
                        <a:t>369</a:t>
                      </a:r>
                    </a:p>
                  </a:txBody>
                  <a:tcPr/>
                </a:tc>
                <a:tc>
                  <a:txBody>
                    <a:bodyPr/>
                    <a:lstStyle/>
                    <a:p>
                      <a:pPr algn="ctr"/>
                      <a:r>
                        <a:rPr lang="en-US" sz="1400" dirty="0"/>
                        <a:t>226</a:t>
                      </a:r>
                    </a:p>
                  </a:txBody>
                  <a:tcPr/>
                </a:tc>
                <a:extLst>
                  <a:ext uri="{0D108BD9-81ED-4DB2-BD59-A6C34878D82A}">
                    <a16:rowId xmlns:a16="http://schemas.microsoft.com/office/drawing/2014/main" val="311087115"/>
                  </a:ext>
                </a:extLst>
              </a:tr>
              <a:tr h="494179">
                <a:tc>
                  <a:txBody>
                    <a:bodyPr/>
                    <a:lstStyle/>
                    <a:p>
                      <a:pPr algn="ctr"/>
                      <a:r>
                        <a:rPr lang="en-US" sz="1400" dirty="0"/>
                        <a:t>T9</a:t>
                      </a:r>
                    </a:p>
                  </a:txBody>
                  <a:tcPr/>
                </a:tc>
                <a:tc>
                  <a:txBody>
                    <a:bodyPr/>
                    <a:lstStyle/>
                    <a:p>
                      <a:pPr algn="ctr"/>
                      <a:r>
                        <a:rPr lang="en-US" sz="1400" dirty="0"/>
                        <a:t>TSR 064</a:t>
                      </a:r>
                    </a:p>
                  </a:txBody>
                  <a:tcPr/>
                </a:tc>
                <a:tc>
                  <a:txBody>
                    <a:bodyPr/>
                    <a:lstStyle/>
                    <a:p>
                      <a:pPr algn="ctr"/>
                      <a:r>
                        <a:rPr lang="en-US" sz="1400" dirty="0"/>
                        <a:t>Nov. 2022 April2024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1191626( out of 1401976)</a:t>
                      </a:r>
                    </a:p>
                  </a:txBody>
                  <a:tcPr/>
                </a:tc>
                <a:tc>
                  <a:txBody>
                    <a:bodyPr/>
                    <a:lstStyle/>
                    <a:p>
                      <a:pPr algn="ctr"/>
                      <a:r>
                        <a:rPr lang="en-US" sz="1400" dirty="0"/>
                        <a:t>162828</a:t>
                      </a:r>
                    </a:p>
                  </a:txBody>
                  <a:tcPr/>
                </a:tc>
                <a:tc>
                  <a:txBody>
                    <a:bodyPr/>
                    <a:lstStyle/>
                    <a:p>
                      <a:pPr algn="ctr"/>
                      <a:r>
                        <a:rPr lang="en-US" sz="1400" dirty="0"/>
                        <a:t>1752</a:t>
                      </a:r>
                    </a:p>
                  </a:txBody>
                  <a:tcPr/>
                </a:tc>
                <a:tc>
                  <a:txBody>
                    <a:bodyPr/>
                    <a:lstStyle/>
                    <a:p>
                      <a:pPr algn="ctr"/>
                      <a:r>
                        <a:rPr lang="en-US" sz="1400" dirty="0"/>
                        <a:t>391</a:t>
                      </a:r>
                    </a:p>
                  </a:txBody>
                  <a:tcPr/>
                </a:tc>
                <a:extLst>
                  <a:ext uri="{0D108BD9-81ED-4DB2-BD59-A6C34878D82A}">
                    <a16:rowId xmlns:a16="http://schemas.microsoft.com/office/drawing/2014/main" val="1869670108"/>
                  </a:ext>
                </a:extLst>
              </a:tr>
            </a:tbl>
          </a:graphicData>
        </a:graphic>
      </p:graphicFrame>
      <p:sp>
        <p:nvSpPr>
          <p:cNvPr id="3" name="TextBox 2">
            <a:extLst>
              <a:ext uri="{FF2B5EF4-FFF2-40B4-BE49-F238E27FC236}">
                <a16:creationId xmlns:a16="http://schemas.microsoft.com/office/drawing/2014/main" id="{697B91AA-8AAB-0E58-CF46-62662DFDBD56}"/>
              </a:ext>
            </a:extLst>
          </p:cNvPr>
          <p:cNvSpPr txBox="1"/>
          <p:nvPr/>
        </p:nvSpPr>
        <p:spPr>
          <a:xfrm>
            <a:off x="330200" y="6509448"/>
            <a:ext cx="102616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Filtering is performed to remove the redundant alert records.</a:t>
            </a:r>
            <a:endParaRPr lang="it-IT" dirty="0"/>
          </a:p>
        </p:txBody>
      </p:sp>
    </p:spTree>
    <p:extLst>
      <p:ext uri="{BB962C8B-B14F-4D97-AF65-F5344CB8AC3E}">
        <p14:creationId xmlns:p14="http://schemas.microsoft.com/office/powerpoint/2010/main" val="3282807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D314A-4AF2-935E-1496-B98A5AAA40B1}"/>
              </a:ext>
            </a:extLst>
          </p:cNvPr>
          <p:cNvSpPr>
            <a:spLocks noGrp="1"/>
          </p:cNvSpPr>
          <p:nvPr>
            <p:ph type="title"/>
          </p:nvPr>
        </p:nvSpPr>
        <p:spPr>
          <a:xfrm>
            <a:off x="0" y="0"/>
            <a:ext cx="10515600" cy="913280"/>
          </a:xfrm>
        </p:spPr>
        <p:txBody>
          <a:bodyPr vert="horz" lIns="91440" tIns="45720" rIns="91440" bIns="45720" rtlCol="0" anchor="ctr">
            <a:normAutofit/>
          </a:bodyPr>
          <a:lstStyle/>
          <a:p>
            <a:r>
              <a:rPr lang="en-US" sz="5200" kern="1200" dirty="0">
                <a:solidFill>
                  <a:schemeClr val="tx1"/>
                </a:solidFill>
                <a:latin typeface="+mj-lt"/>
                <a:ea typeface="+mj-ea"/>
                <a:cs typeface="+mj-cs"/>
              </a:rPr>
              <a:t>Number of Alerts</a:t>
            </a:r>
          </a:p>
        </p:txBody>
      </p:sp>
      <p:pic>
        <p:nvPicPr>
          <p:cNvPr id="11" name="Picture 10" descr="A graph with different colored lines&#10;&#10;AI-generated content may be incorrect.">
            <a:extLst>
              <a:ext uri="{FF2B5EF4-FFF2-40B4-BE49-F238E27FC236}">
                <a16:creationId xmlns:a16="http://schemas.microsoft.com/office/drawing/2014/main" id="{0EB9AD39-819D-EBDF-6F71-9152CD2B8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7196" y="2997200"/>
            <a:ext cx="6875340" cy="3798625"/>
          </a:xfrm>
          <a:prstGeom prst="rect">
            <a:avLst/>
          </a:prstGeom>
        </p:spPr>
      </p:pic>
      <p:pic>
        <p:nvPicPr>
          <p:cNvPr id="9" name="Picture 8" descr="A graph of different colored lines&#10;&#10;AI-generated content may be incorrect.">
            <a:extLst>
              <a:ext uri="{FF2B5EF4-FFF2-40B4-BE49-F238E27FC236}">
                <a16:creationId xmlns:a16="http://schemas.microsoft.com/office/drawing/2014/main" id="{AB09DCE4-0A58-6243-8D71-4D212142E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65" y="747299"/>
            <a:ext cx="6248266" cy="3452167"/>
          </a:xfrm>
          <a:prstGeom prst="rect">
            <a:avLst/>
          </a:prstGeom>
        </p:spPr>
      </p:pic>
      <p:sp>
        <p:nvSpPr>
          <p:cNvPr id="12" name="TextBox 11">
            <a:extLst>
              <a:ext uri="{FF2B5EF4-FFF2-40B4-BE49-F238E27FC236}">
                <a16:creationId xmlns:a16="http://schemas.microsoft.com/office/drawing/2014/main" id="{402C1AC7-1EF2-45C5-A331-C28696959204}"/>
              </a:ext>
            </a:extLst>
          </p:cNvPr>
          <p:cNvSpPr txBox="1"/>
          <p:nvPr/>
        </p:nvSpPr>
        <p:spPr>
          <a:xfrm flipH="1">
            <a:off x="7021808" y="913280"/>
            <a:ext cx="5093991" cy="1569660"/>
          </a:xfrm>
          <a:prstGeom prst="rect">
            <a:avLst/>
          </a:prstGeom>
          <a:noFill/>
        </p:spPr>
        <p:txBody>
          <a:bodyPr wrap="square">
            <a:spAutoFit/>
          </a:bodyPr>
          <a:lstStyle/>
          <a:p>
            <a:pPr marL="285750" indent="-285750">
              <a:buFont typeface="Arial" panose="020B0604020202020204" pitchFamily="34" charset="0"/>
              <a:buChar char="•"/>
            </a:pPr>
            <a:r>
              <a:rPr lang="en-US" sz="2400" dirty="0"/>
              <a:t>Distinct characteristics for each train</a:t>
            </a:r>
          </a:p>
          <a:p>
            <a:pPr marL="285750" indent="-285750">
              <a:buFont typeface="Arial" panose="020B0604020202020204" pitchFamily="34" charset="0"/>
              <a:buChar char="•"/>
            </a:pPr>
            <a:r>
              <a:rPr lang="en-US" sz="2400" dirty="0"/>
              <a:t>One model may not suitable to forecast all train</a:t>
            </a:r>
            <a:endParaRPr lang="it-IT" sz="1800" dirty="0"/>
          </a:p>
        </p:txBody>
      </p:sp>
    </p:spTree>
    <p:extLst>
      <p:ext uri="{BB962C8B-B14F-4D97-AF65-F5344CB8AC3E}">
        <p14:creationId xmlns:p14="http://schemas.microsoft.com/office/powerpoint/2010/main" val="990095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ECC-7F1F-4A7C-FEB8-0F18DEA4AF5F}"/>
              </a:ext>
            </a:extLst>
          </p:cNvPr>
          <p:cNvSpPr>
            <a:spLocks noGrp="1"/>
          </p:cNvSpPr>
          <p:nvPr>
            <p:ph type="title"/>
          </p:nvPr>
        </p:nvSpPr>
        <p:spPr>
          <a:xfrm>
            <a:off x="0" y="0"/>
            <a:ext cx="10515600" cy="1325563"/>
          </a:xfrm>
        </p:spPr>
        <p:txBody>
          <a:bodyPr/>
          <a:lstStyle/>
          <a:p>
            <a:r>
              <a:rPr lang="en-US" dirty="0"/>
              <a:t>Alert Prediction Model</a:t>
            </a:r>
            <a:endParaRPr lang="it-IT" dirty="0"/>
          </a:p>
        </p:txBody>
      </p:sp>
      <p:sp>
        <p:nvSpPr>
          <p:cNvPr id="7" name="Content Placeholder 2">
            <a:extLst>
              <a:ext uri="{FF2B5EF4-FFF2-40B4-BE49-F238E27FC236}">
                <a16:creationId xmlns:a16="http://schemas.microsoft.com/office/drawing/2014/main" id="{1C356542-508E-C8EA-AFFF-ECD1ABF6C0F4}"/>
              </a:ext>
            </a:extLst>
          </p:cNvPr>
          <p:cNvSpPr>
            <a:spLocks noGrp="1"/>
          </p:cNvSpPr>
          <p:nvPr>
            <p:ph idx="1"/>
          </p:nvPr>
        </p:nvSpPr>
        <p:spPr>
          <a:xfrm>
            <a:off x="50794" y="1325563"/>
            <a:ext cx="4412344" cy="5153614"/>
          </a:xfrm>
        </p:spPr>
        <p:txBody>
          <a:bodyPr>
            <a:normAutofit/>
          </a:bodyPr>
          <a:lstStyle/>
          <a:p>
            <a:r>
              <a:rPr lang="en-US" dirty="0">
                <a:solidFill>
                  <a:srgbClr val="002060"/>
                </a:solidFill>
              </a:rPr>
              <a:t>On-board diagnostic data is multivariate time series data</a:t>
            </a:r>
          </a:p>
          <a:p>
            <a:pPr lvl="1"/>
            <a:r>
              <a:rPr lang="en-US" dirty="0">
                <a:solidFill>
                  <a:srgbClr val="002060"/>
                </a:solidFill>
              </a:rPr>
              <a:t>We focus on building a time series forecasting model for predicting future alerts</a:t>
            </a:r>
          </a:p>
          <a:p>
            <a:pPr lvl="2"/>
            <a:r>
              <a:rPr lang="en-US" dirty="0">
                <a:solidFill>
                  <a:srgbClr val="002060"/>
                </a:solidFill>
              </a:rPr>
              <a:t>Considering alerts and critical alerts info,  which, according to the domain experts, can be used as an indicator of possible faults</a:t>
            </a:r>
          </a:p>
        </p:txBody>
      </p:sp>
      <p:pic>
        <p:nvPicPr>
          <p:cNvPr id="11" name="Picture 10" descr="A diagram of a forecasting model&#10;&#10;AI-generated content may be incorrect.">
            <a:extLst>
              <a:ext uri="{FF2B5EF4-FFF2-40B4-BE49-F238E27FC236}">
                <a16:creationId xmlns:a16="http://schemas.microsoft.com/office/drawing/2014/main" id="{75C1DB02-1AF9-09D1-5153-88D8583EF6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9253" y="1046217"/>
            <a:ext cx="7539548" cy="5153615"/>
          </a:xfrm>
          <a:prstGeom prst="rect">
            <a:avLst/>
          </a:prstGeom>
        </p:spPr>
      </p:pic>
      <p:sp>
        <p:nvSpPr>
          <p:cNvPr id="13" name="Rectangle: Rounded Corners 12">
            <a:extLst>
              <a:ext uri="{FF2B5EF4-FFF2-40B4-BE49-F238E27FC236}">
                <a16:creationId xmlns:a16="http://schemas.microsoft.com/office/drawing/2014/main" id="{D84B6EB6-ECF9-520E-7019-1787AC248BCF}"/>
              </a:ext>
            </a:extLst>
          </p:cNvPr>
          <p:cNvSpPr/>
          <p:nvPr/>
        </p:nvSpPr>
        <p:spPr>
          <a:xfrm>
            <a:off x="4775200" y="2175933"/>
            <a:ext cx="3784600" cy="2413000"/>
          </a:xfrm>
          <a:prstGeom prst="roundRect">
            <a:avLst/>
          </a:prstGeom>
          <a:solidFill>
            <a:schemeClr val="accent1">
              <a:alpha val="5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60080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2422</Words>
  <Application>Microsoft Office PowerPoint</Application>
  <PresentationFormat>Widescreen</PresentationFormat>
  <Paragraphs>457</Paragraphs>
  <Slides>30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Aptos</vt:lpstr>
      <vt:lpstr>Aptos Display</vt:lpstr>
      <vt:lpstr>Arial</vt:lpstr>
      <vt:lpstr>Arial Unicode MS</vt:lpstr>
      <vt:lpstr>Wingdings</vt:lpstr>
      <vt:lpstr>Office Theme</vt:lpstr>
      <vt:lpstr>Predictive maintenance for railway systems with supervised machine learning: a case study</vt:lpstr>
      <vt:lpstr>Motivation &amp; Objective</vt:lpstr>
      <vt:lpstr>Current maintenance approach</vt:lpstr>
      <vt:lpstr>Proposal</vt:lpstr>
      <vt:lpstr>Trenord DataSet </vt:lpstr>
      <vt:lpstr>Analysis of diagnostic data</vt:lpstr>
      <vt:lpstr>Data description – TCU </vt:lpstr>
      <vt:lpstr>Number of Alerts</vt:lpstr>
      <vt:lpstr>Alert Prediction Model</vt:lpstr>
      <vt:lpstr>Time series forecasting using Statistical Model</vt:lpstr>
      <vt:lpstr>T2 – TSR086</vt:lpstr>
      <vt:lpstr>T3 – TSR040</vt:lpstr>
      <vt:lpstr>Limitations of Statistical approach</vt:lpstr>
      <vt:lpstr>Trenord DataSet </vt:lpstr>
      <vt:lpstr>Analysis of diagnostic data</vt:lpstr>
      <vt:lpstr>Time series forecasting using ML – Data Preparation</vt:lpstr>
      <vt:lpstr>Time series forecasting using ML - Objective</vt:lpstr>
      <vt:lpstr>Calculate threshold – Weekly weighted average alerts </vt:lpstr>
      <vt:lpstr>Time series forecasting using ML – Feature Engineering</vt:lpstr>
      <vt:lpstr>Experimental detail - Validation criteria</vt:lpstr>
      <vt:lpstr>Experiments -  Evaluation metrics &amp; Baseline model</vt:lpstr>
      <vt:lpstr>Time series forecasting using ML algo-Accuracy</vt:lpstr>
      <vt:lpstr>Confusion Matrix – T1- TSR040</vt:lpstr>
      <vt:lpstr>Time series forecasting using ML algo- Validation Result</vt:lpstr>
      <vt:lpstr>Experiments – Lag variables &amp; feature importance</vt:lpstr>
      <vt:lpstr>Experiments – Feature set</vt:lpstr>
      <vt:lpstr>Thank You</vt:lpstr>
      <vt:lpstr>Backup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RAIHANA FERDOUS</dc:creator>
  <cp:lastModifiedBy>RAIHANA FERDOUS</cp:lastModifiedBy>
  <cp:revision>408</cp:revision>
  <dcterms:created xsi:type="dcterms:W3CDTF">2024-06-16T21:29:32Z</dcterms:created>
  <dcterms:modified xsi:type="dcterms:W3CDTF">2025-03-07T13:25:25Z</dcterms:modified>
</cp:coreProperties>
</file>