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9" r:id="rId5"/>
    <p:sldId id="258" r:id="rId6"/>
    <p:sldId id="260" r:id="rId7"/>
    <p:sldId id="277" r:id="rId8"/>
    <p:sldId id="278" r:id="rId9"/>
    <p:sldId id="279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  <p:sldId id="271" r:id="rId19"/>
    <p:sldId id="273" r:id="rId20"/>
    <p:sldId id="276" r:id="rId21"/>
    <p:sldId id="280" r:id="rId22"/>
    <p:sldId id="281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cloud.google.com/fre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nsole.cloud.google.com/api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fern/Tensorflow_DataLab_Tutori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</a:t>
            </a:r>
            <a:r>
              <a:rPr lang="en-AU" dirty="0" err="1" smtClean="0"/>
              <a:t>Tensorflow</a:t>
            </a:r>
            <a:r>
              <a:rPr lang="en-AU" dirty="0" smtClean="0"/>
              <a:t> and the Google Cloud Platform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Randall Fernando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293" y="4318481"/>
            <a:ext cx="1779218" cy="17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3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 – Getting free credit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633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Step </a:t>
            </a:r>
            <a:r>
              <a:rPr lang="en-AU" dirty="0"/>
              <a:t>1: Go to </a:t>
            </a:r>
            <a:r>
              <a:rPr lang="en-AU" dirty="0">
                <a:hlinkClick r:id="rId2"/>
              </a:rPr>
              <a:t>https://cloud.google.com/free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and follow the prompts  </a:t>
            </a:r>
            <a:r>
              <a:rPr lang="en-AU" dirty="0"/>
              <a:t>to get $300 free credit and a 12 month trial to the Google Cloud platform</a:t>
            </a:r>
            <a:r>
              <a:rPr lang="en-AU" dirty="0" smtClean="0"/>
              <a:t>/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07" y="3236825"/>
            <a:ext cx="7766860" cy="34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1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 – Setting up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Step 2: Go to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cloud.google.com/</a:t>
            </a:r>
            <a:r>
              <a:rPr lang="en-AU" dirty="0" smtClean="0"/>
              <a:t> and click on ‘go to console’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5" y="3261063"/>
            <a:ext cx="6797715" cy="31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Workshop- Creating a new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99740" cy="341630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Step 3: Create a new project by clicking the new project by clicking here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94" y="3240300"/>
            <a:ext cx="5168969" cy="24264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575775" y="2936383"/>
            <a:ext cx="3271233" cy="4507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Workshop- Creating a new project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94" y="3401990"/>
            <a:ext cx="5989118" cy="28300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5763" y="2758105"/>
            <a:ext cx="9530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Step 4: </a:t>
            </a:r>
            <a:r>
              <a:rPr lang="en-AU" dirty="0"/>
              <a:t>Create a new project by clicking the new project by clicking </a:t>
            </a:r>
            <a:r>
              <a:rPr lang="en-AU" dirty="0" smtClean="0"/>
              <a:t>here and giving it a name</a:t>
            </a:r>
            <a:endParaRPr lang="en-A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01555" y="3127437"/>
            <a:ext cx="1094704" cy="543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0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 Enable Google Cloud APIs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5647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Step 5: Go </a:t>
            </a:r>
            <a:r>
              <a:rPr lang="en-AU" dirty="0"/>
              <a:t>to </a:t>
            </a:r>
            <a:r>
              <a:rPr lang="en-AU" dirty="0">
                <a:hlinkClick r:id="rId2"/>
              </a:rPr>
              <a:t>https://console.cloud.google.com/apis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to enable the Google Compute Engine API,  Google Cloud APIs and the </a:t>
            </a:r>
            <a:r>
              <a:rPr lang="en-AU" dirty="0" err="1" smtClean="0"/>
              <a:t>BigQuery</a:t>
            </a:r>
            <a:r>
              <a:rPr lang="en-AU" dirty="0" smtClean="0"/>
              <a:t> API.  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8" y="3387355"/>
            <a:ext cx="5430808" cy="25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2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Workshop: Accessing the Cloud Shell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680613"/>
          </a:xfrm>
        </p:spPr>
        <p:txBody>
          <a:bodyPr/>
          <a:lstStyle/>
          <a:p>
            <a:r>
              <a:rPr lang="en-AU" dirty="0" smtClean="0"/>
              <a:t>Step 6: Activate the cloud shell by pressing here. This may take a few minutes to create the cloud shell.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32" y="3284113"/>
            <a:ext cx="7001998" cy="32929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980350" y="2943806"/>
            <a:ext cx="1094704" cy="543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6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Workshop: </a:t>
            </a:r>
            <a:r>
              <a:rPr lang="en-AU" dirty="0" smtClean="0"/>
              <a:t>Creating a </a:t>
            </a:r>
            <a:r>
              <a:rPr lang="en-AU" dirty="0" err="1"/>
              <a:t>DataLab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1696389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Step 7:  Within the cloud shell type in;</a:t>
            </a:r>
          </a:p>
          <a:p>
            <a:pPr lvl="1"/>
            <a:r>
              <a:rPr lang="en-AU" dirty="0" err="1" smtClean="0"/>
              <a:t>datalab</a:t>
            </a:r>
            <a:r>
              <a:rPr lang="en-AU" dirty="0" smtClean="0"/>
              <a:t> create &lt;insert whatever lowercase name you like&gt;</a:t>
            </a:r>
          </a:p>
          <a:p>
            <a:pPr lvl="1"/>
            <a:r>
              <a:rPr lang="en-AU" dirty="0" smtClean="0"/>
              <a:t>It will prompt you for a region. </a:t>
            </a:r>
            <a:r>
              <a:rPr lang="en-AU" dirty="0"/>
              <a:t> </a:t>
            </a:r>
            <a:r>
              <a:rPr lang="en-AU" dirty="0" smtClean="0"/>
              <a:t>Type in 1 and press enter</a:t>
            </a:r>
          </a:p>
          <a:p>
            <a:r>
              <a:rPr lang="en-AU" dirty="0" smtClean="0"/>
              <a:t>This will create a VM instance of the </a:t>
            </a:r>
            <a:r>
              <a:rPr lang="en-AU" dirty="0" err="1" smtClean="0"/>
              <a:t>datalab</a:t>
            </a:r>
            <a:r>
              <a:rPr lang="en-AU" dirty="0" smtClean="0"/>
              <a:t> (it will take a few min)</a:t>
            </a:r>
          </a:p>
          <a:p>
            <a:pPr lvl="1"/>
            <a:r>
              <a:rPr lang="en-AU" dirty="0" smtClean="0"/>
              <a:t>Type in a secure passphrase that you will remember.</a:t>
            </a:r>
          </a:p>
          <a:p>
            <a:endParaRPr lang="en-AU" dirty="0" smtClean="0"/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11" y="4299888"/>
            <a:ext cx="5213613" cy="23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Connecting to the </a:t>
            </a:r>
            <a:r>
              <a:rPr lang="en-AU" dirty="0" err="1" smtClean="0"/>
              <a:t>DataLab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35914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Step 8:  Click here and change the port to 8081. This will open up the </a:t>
            </a:r>
            <a:r>
              <a:rPr lang="en-AU" dirty="0" err="1" smtClean="0"/>
              <a:t>Datalab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3" y="3382608"/>
            <a:ext cx="5377141" cy="25287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030310" y="2939490"/>
            <a:ext cx="1275008" cy="18556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44" y="3365318"/>
            <a:ext cx="5720624" cy="268587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308244" y="3039414"/>
            <a:ext cx="852410" cy="2086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4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Accessing the </a:t>
            </a:r>
            <a:r>
              <a:rPr lang="en-AU" dirty="0" err="1" smtClean="0"/>
              <a:t>DataLab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Step 9: Within the </a:t>
            </a:r>
            <a:r>
              <a:rPr lang="en-AU" dirty="0" err="1" smtClean="0"/>
              <a:t>DataLab</a:t>
            </a:r>
            <a:r>
              <a:rPr lang="en-AU" dirty="0" smtClean="0"/>
              <a:t>, go to docs &gt; samples &gt; </a:t>
            </a:r>
            <a:r>
              <a:rPr lang="en-AU" dirty="0" err="1" smtClean="0"/>
              <a:t>Tensorflow</a:t>
            </a:r>
            <a:r>
              <a:rPr lang="en-AU" dirty="0" smtClean="0"/>
              <a:t> and Click on ‘Machine Learning with Financial </a:t>
            </a:r>
            <a:r>
              <a:rPr lang="en-AU" dirty="0" err="1" smtClean="0"/>
              <a:t>Data.ipynb</a:t>
            </a:r>
            <a:r>
              <a:rPr lang="en-AU" dirty="0" smtClean="0"/>
              <a:t>’ to open up the notebook.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1" y="3472822"/>
            <a:ext cx="6375042" cy="28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1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Workshop- Machine Learning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479103"/>
          </a:xfrm>
        </p:spPr>
        <p:txBody>
          <a:bodyPr>
            <a:normAutofit/>
          </a:bodyPr>
          <a:lstStyle/>
          <a:p>
            <a:r>
              <a:rPr lang="en-AU" dirty="0" smtClean="0"/>
              <a:t>Tutorial examines if the </a:t>
            </a:r>
            <a:r>
              <a:rPr lang="en-AU" dirty="0"/>
              <a:t>S&amp;P500 </a:t>
            </a:r>
            <a:r>
              <a:rPr lang="en-AU" dirty="0" smtClean="0"/>
              <a:t>Close </a:t>
            </a:r>
            <a:r>
              <a:rPr lang="en-AU" dirty="0"/>
              <a:t>can be predicted by other Stock Indexes</a:t>
            </a:r>
            <a:r>
              <a:rPr lang="en-AU" dirty="0" smtClean="0"/>
              <a:t>.</a:t>
            </a:r>
          </a:p>
          <a:p>
            <a:r>
              <a:rPr lang="en-AU" dirty="0" smtClean="0"/>
              <a:t>S&amp;P500 Index – Stock Index based on companies listed in both NYSE and/or NASDAQ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6" y="4082603"/>
            <a:ext cx="5769735" cy="24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7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Purpose of today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dirty="0" smtClean="0"/>
          </a:p>
          <a:p>
            <a:r>
              <a:rPr lang="en-AU" dirty="0" smtClean="0"/>
              <a:t>Understand basics of Machine Learning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How to run </a:t>
            </a:r>
            <a:r>
              <a:rPr lang="en-AU" dirty="0" err="1" smtClean="0"/>
              <a:t>Tensorflow</a:t>
            </a:r>
            <a:r>
              <a:rPr lang="en-AU" dirty="0" smtClean="0"/>
              <a:t> using </a:t>
            </a:r>
            <a:r>
              <a:rPr lang="en-AU" dirty="0" err="1" smtClean="0"/>
              <a:t>DataLab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Please </a:t>
            </a:r>
            <a:r>
              <a:rPr lang="en-AU" dirty="0"/>
              <a:t>go to </a:t>
            </a:r>
            <a:r>
              <a:rPr lang="en-AU" b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AU" b="1" dirty="0" smtClean="0">
                <a:solidFill>
                  <a:schemeClr val="tx1"/>
                </a:solidFill>
                <a:hlinkClick r:id="rId2"/>
              </a:rPr>
              <a:t>github.com/rfern/Tensorflow_DataLab_Tutorial</a:t>
            </a:r>
            <a:r>
              <a:rPr lang="en-AU" b="1" dirty="0" smtClean="0">
                <a:solidFill>
                  <a:schemeClr val="tx1"/>
                </a:solidFill>
              </a:rPr>
              <a:t> </a:t>
            </a:r>
            <a:r>
              <a:rPr lang="en-AU" dirty="0" smtClean="0"/>
              <a:t>to clone or download the instructions.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8271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467264"/>
          </a:xfrm>
        </p:spPr>
        <p:txBody>
          <a:bodyPr>
            <a:normAutofit/>
          </a:bodyPr>
          <a:lstStyle/>
          <a:p>
            <a:r>
              <a:rPr lang="en-AU" dirty="0" smtClean="0"/>
              <a:t>Exploratory Data Analysis – indicates that there are some predictors of S&amp;P Close.</a:t>
            </a:r>
          </a:p>
          <a:p>
            <a:pPr lvl="1"/>
            <a:r>
              <a:rPr lang="en-AU" dirty="0" smtClean="0"/>
              <a:t>European indices</a:t>
            </a:r>
          </a:p>
          <a:p>
            <a:pPr lvl="1"/>
            <a:r>
              <a:rPr lang="en-AU" dirty="0" smtClean="0"/>
              <a:t>Asian/Oceanic indices</a:t>
            </a:r>
          </a:p>
          <a:p>
            <a:pPr lvl="1"/>
            <a:endParaRPr lang="en-AU" dirty="0"/>
          </a:p>
          <a:p>
            <a:r>
              <a:rPr lang="en-AU" dirty="0" smtClean="0"/>
              <a:t>Use these predictors to determine if we can predict if the S&amp;P Close is higher or lower.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11155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Initially use a Simple Neural </a:t>
            </a:r>
            <a:r>
              <a:rPr lang="en-AU" dirty="0" err="1" smtClean="0"/>
              <a:t>Networkto</a:t>
            </a:r>
            <a:r>
              <a:rPr lang="en-AU" dirty="0" smtClean="0"/>
              <a:t> determine whether the S&amp;P Close is higher or lower.</a:t>
            </a:r>
          </a:p>
          <a:p>
            <a:endParaRPr lang="en-AU" dirty="0" smtClean="0"/>
          </a:p>
          <a:p>
            <a:r>
              <a:rPr lang="en-AU" dirty="0" smtClean="0"/>
              <a:t>80% of Records - Training data to build the model</a:t>
            </a:r>
          </a:p>
          <a:p>
            <a:r>
              <a:rPr lang="en-AU" dirty="0" smtClean="0"/>
              <a:t>20% of Records – Test Data to assess accuracy of model</a:t>
            </a:r>
          </a:p>
          <a:p>
            <a:endParaRPr lang="en-AU" dirty="0"/>
          </a:p>
          <a:p>
            <a:r>
              <a:rPr lang="en-AU" dirty="0" smtClean="0"/>
              <a:t>Initial accuracy pretty good (~82%).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4164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Using a more complex Neural Network with 2 hidden layers.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Accuracy improved significantly (~88%).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088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0755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Thanks!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50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myself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Software Engineer with background in IT/Psychology</a:t>
            </a:r>
          </a:p>
          <a:p>
            <a:endParaRPr lang="en-AU" dirty="0"/>
          </a:p>
          <a:p>
            <a:r>
              <a:rPr lang="en-AU" dirty="0" smtClean="0"/>
              <a:t>Won various awards for using Data</a:t>
            </a:r>
          </a:p>
          <a:p>
            <a:endParaRPr lang="en-AU" dirty="0"/>
          </a:p>
          <a:p>
            <a:r>
              <a:rPr lang="en-AU" dirty="0" smtClean="0"/>
              <a:t>Received </a:t>
            </a:r>
            <a:r>
              <a:rPr lang="en-AU" dirty="0" err="1" smtClean="0"/>
              <a:t>Tensorflow</a:t>
            </a:r>
            <a:r>
              <a:rPr lang="en-AU" dirty="0" smtClean="0"/>
              <a:t> and Google Cloud Platform training…</a:t>
            </a:r>
          </a:p>
          <a:p>
            <a:endParaRPr lang="en-AU" dirty="0"/>
          </a:p>
          <a:p>
            <a:r>
              <a:rPr lang="en-AU" dirty="0" smtClean="0"/>
              <a:t>However I am not an expert…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327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</a:t>
            </a:r>
            <a:r>
              <a:rPr lang="en-AU" dirty="0" err="1" smtClean="0"/>
              <a:t>Tensorflow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err="1" smtClean="0"/>
              <a:t>Tensorflow</a:t>
            </a:r>
            <a:r>
              <a:rPr lang="en-AU" dirty="0" smtClean="0"/>
              <a:t>- Google’s Open Source Machine Learning Library.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err="1" smtClean="0"/>
              <a:t>Datalab</a:t>
            </a:r>
            <a:r>
              <a:rPr lang="en-AU" dirty="0" smtClean="0"/>
              <a:t>- Interactive tool (Modified version </a:t>
            </a:r>
            <a:r>
              <a:rPr lang="en-AU" dirty="0" err="1" smtClean="0"/>
              <a:t>ofJupyter</a:t>
            </a:r>
            <a:r>
              <a:rPr lang="en-AU" dirty="0" smtClean="0"/>
              <a:t> notebook).</a:t>
            </a:r>
          </a:p>
          <a:p>
            <a:endParaRPr lang="en-AU" dirty="0"/>
          </a:p>
          <a:p>
            <a:r>
              <a:rPr lang="en-AU" dirty="0" err="1" smtClean="0"/>
              <a:t>BigQuery</a:t>
            </a:r>
            <a:r>
              <a:rPr lang="en-AU" dirty="0" smtClean="0"/>
              <a:t> – Powered by </a:t>
            </a:r>
            <a:r>
              <a:rPr lang="en-AU" dirty="0" err="1" smtClean="0"/>
              <a:t>Dremel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129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Machine Learning?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Machine Learning vs Traditional Rule Based Approach</a:t>
            </a:r>
          </a:p>
          <a:p>
            <a:pPr lvl="1"/>
            <a:r>
              <a:rPr lang="en-AU" dirty="0" smtClean="0"/>
              <a:t>Rule based Approach – You make the rules</a:t>
            </a:r>
          </a:p>
          <a:p>
            <a:pPr lvl="1"/>
            <a:r>
              <a:rPr lang="en-AU" dirty="0" smtClean="0"/>
              <a:t>Machine Learning- Self Adjusting Algorithm 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Why use Machine Learning?</a:t>
            </a:r>
          </a:p>
          <a:p>
            <a:pPr lvl="1"/>
            <a:r>
              <a:rPr lang="en-AU" dirty="0" smtClean="0"/>
              <a:t>Model automatically adapts to new data (</a:t>
            </a:r>
            <a:r>
              <a:rPr lang="en-AU" dirty="0" err="1" smtClean="0"/>
              <a:t>eg</a:t>
            </a:r>
            <a:r>
              <a:rPr lang="en-AU" dirty="0" smtClean="0"/>
              <a:t>. obesity-&gt; wealth)</a:t>
            </a:r>
          </a:p>
          <a:p>
            <a:pPr lvl="1"/>
            <a:r>
              <a:rPr lang="en-AU" dirty="0" smtClean="0"/>
              <a:t>Find patterns in data that may not be easily seen using traditional modelling.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29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Machine Learning?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AU" dirty="0" smtClean="0"/>
          </a:p>
          <a:p>
            <a:r>
              <a:rPr lang="en-AU" dirty="0" smtClean="0"/>
              <a:t>Supervised Learning </a:t>
            </a:r>
          </a:p>
          <a:p>
            <a:pPr lvl="1"/>
            <a:r>
              <a:rPr lang="en-AU" dirty="0" smtClean="0"/>
              <a:t>Used to predict outcome/label based on prior input.</a:t>
            </a:r>
          </a:p>
          <a:p>
            <a:pPr lvl="1"/>
            <a:r>
              <a:rPr lang="en-AU" dirty="0" smtClean="0"/>
              <a:t>Uses historical data labelled/outcome prior to analysis.</a:t>
            </a:r>
            <a:endParaRPr lang="en-AU" dirty="0"/>
          </a:p>
          <a:p>
            <a:r>
              <a:rPr lang="en-AU" dirty="0" smtClean="0"/>
              <a:t>Unsupervised Learning </a:t>
            </a:r>
          </a:p>
          <a:p>
            <a:pPr lvl="1"/>
            <a:r>
              <a:rPr lang="en-AU" dirty="0" smtClean="0"/>
              <a:t>Used for clustering in groups.</a:t>
            </a:r>
          </a:p>
          <a:p>
            <a:pPr lvl="1"/>
            <a:r>
              <a:rPr lang="en-AU" dirty="0" smtClean="0"/>
              <a:t>Data where label is not known.</a:t>
            </a:r>
          </a:p>
          <a:p>
            <a:r>
              <a:rPr lang="en-AU" dirty="0" smtClean="0"/>
              <a:t>Reinforcement Learning</a:t>
            </a:r>
          </a:p>
          <a:p>
            <a:pPr lvl="1"/>
            <a:r>
              <a:rPr lang="en-AU" dirty="0" smtClean="0"/>
              <a:t>Used to  reinforce actions based on reward 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 smtClean="0"/>
              <a:t>Supervised Learning splits historical data into;</a:t>
            </a:r>
          </a:p>
          <a:p>
            <a:pPr lvl="1"/>
            <a:r>
              <a:rPr lang="en-AU" dirty="0" smtClean="0"/>
              <a:t>Training Data: Where outcome is known to model. Used to build the model.</a:t>
            </a:r>
          </a:p>
          <a:p>
            <a:pPr lvl="1"/>
            <a:r>
              <a:rPr lang="en-AU" dirty="0" smtClean="0"/>
              <a:t>Test Data: Where outcome not known to model. Used to check the accuracy of the model + prevent overfitting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492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Neural Networks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 Neural Network- Prediction Algorithm loosely based on Neurons</a:t>
            </a:r>
          </a:p>
          <a:p>
            <a:endParaRPr lang="en-AU" dirty="0" smtClean="0"/>
          </a:p>
          <a:p>
            <a:r>
              <a:rPr lang="en-AU" dirty="0" smtClean="0"/>
              <a:t>Different types of NN</a:t>
            </a:r>
          </a:p>
          <a:p>
            <a:endParaRPr lang="en-AU" dirty="0" smtClean="0"/>
          </a:p>
          <a:p>
            <a:r>
              <a:rPr lang="en-AU" dirty="0" smtClean="0"/>
              <a:t>Inputs- Predictors (</a:t>
            </a:r>
            <a:r>
              <a:rPr lang="en-AU" dirty="0" err="1" smtClean="0"/>
              <a:t>eg</a:t>
            </a:r>
            <a:r>
              <a:rPr lang="en-AU" dirty="0" smtClean="0"/>
              <a:t>. income, hours of exercise, hours of sleep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endParaRPr lang="en-AU" dirty="0" smtClean="0"/>
          </a:p>
          <a:p>
            <a:r>
              <a:rPr lang="en-AU" dirty="0" smtClean="0"/>
              <a:t>Hidden Layer – Learning rules applied to predict output based on input (Neurons, Weights &amp; Activation Function)</a:t>
            </a:r>
          </a:p>
          <a:p>
            <a:endParaRPr lang="en-AU" dirty="0"/>
          </a:p>
          <a:p>
            <a:r>
              <a:rPr lang="en-AU" dirty="0" smtClean="0"/>
              <a:t>Output- Outcome (</a:t>
            </a:r>
            <a:r>
              <a:rPr lang="en-AU" dirty="0" err="1" smtClean="0"/>
              <a:t>eg</a:t>
            </a:r>
            <a:r>
              <a:rPr lang="en-AU" dirty="0" smtClean="0"/>
              <a:t>. Obesity)</a:t>
            </a:r>
            <a:endParaRPr lang="en-AU" dirty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38" y="4229123"/>
            <a:ext cx="3299488" cy="1790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70" y="2531611"/>
            <a:ext cx="2806256" cy="15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6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Hidden Layer?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Weights: Used to increase/decrease influence of input variables</a:t>
            </a:r>
          </a:p>
          <a:p>
            <a:endParaRPr lang="en-AU" dirty="0"/>
          </a:p>
          <a:p>
            <a:r>
              <a:rPr lang="en-AU" dirty="0" smtClean="0"/>
              <a:t>Neurons: Combination of weights and inputs which are then treated with a signal function to determine a predicted outcome</a:t>
            </a:r>
          </a:p>
          <a:p>
            <a:endParaRPr lang="en-AU" dirty="0"/>
          </a:p>
          <a:p>
            <a:r>
              <a:rPr lang="en-AU" dirty="0" smtClean="0"/>
              <a:t>Underlying Methodology: To minimize error in predictions NN uses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12" y="4229123"/>
            <a:ext cx="3299488" cy="17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signal function?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Signal Function: Function which determines the Threshold for determining if the predicted outcome is activated or not.</a:t>
            </a:r>
          </a:p>
          <a:p>
            <a:endParaRPr lang="en-AU" dirty="0"/>
          </a:p>
          <a:p>
            <a:r>
              <a:rPr lang="en-AU" dirty="0" smtClean="0"/>
              <a:t>Different Signal Functions (</a:t>
            </a:r>
            <a:r>
              <a:rPr lang="en-AU" dirty="0" err="1" smtClean="0"/>
              <a:t>eg</a:t>
            </a:r>
            <a:r>
              <a:rPr lang="en-AU" dirty="0" smtClean="0"/>
              <a:t>. Sigmoid)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5" y="3671149"/>
            <a:ext cx="28860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2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1201</TotalTime>
  <Words>796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 Boardroom</vt:lpstr>
      <vt:lpstr>Introduction to Tensorflow and the Google Cloud Platform</vt:lpstr>
      <vt:lpstr>Purpose of today</vt:lpstr>
      <vt:lpstr>About myself</vt:lpstr>
      <vt:lpstr>What is Tensorflow?</vt:lpstr>
      <vt:lpstr>What is Machine Learning?</vt:lpstr>
      <vt:lpstr>What is Machine Learning?</vt:lpstr>
      <vt:lpstr>Neural Networks</vt:lpstr>
      <vt:lpstr>What is the Hidden Layer?</vt:lpstr>
      <vt:lpstr>What is a signal function?</vt:lpstr>
      <vt:lpstr>Workshop – Getting free credit</vt:lpstr>
      <vt:lpstr>Workshop – Setting up</vt:lpstr>
      <vt:lpstr>Workshop- Creating a new project</vt:lpstr>
      <vt:lpstr>Workshop- Creating a new project</vt:lpstr>
      <vt:lpstr>Workshop Enable Google Cloud APIs</vt:lpstr>
      <vt:lpstr>Workshop: Accessing the Cloud Shell</vt:lpstr>
      <vt:lpstr>Workshop: Creating a DataLab </vt:lpstr>
      <vt:lpstr>Connecting to the DataLab</vt:lpstr>
      <vt:lpstr>Accessing the DataLab</vt:lpstr>
      <vt:lpstr>Workshop- Machine Learning </vt:lpstr>
      <vt:lpstr>Workshop </vt:lpstr>
      <vt:lpstr>Workshop</vt:lpstr>
      <vt:lpstr>Workshop</vt:lpstr>
      <vt:lpstr>Questions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Tensorflow and the Google Cloud Platform</dc:title>
  <dc:creator>R F</dc:creator>
  <cp:lastModifiedBy>R F</cp:lastModifiedBy>
  <cp:revision>39</cp:revision>
  <dcterms:created xsi:type="dcterms:W3CDTF">2017-04-19T11:45:07Z</dcterms:created>
  <dcterms:modified xsi:type="dcterms:W3CDTF">2017-04-20T07:46:35Z</dcterms:modified>
</cp:coreProperties>
</file>