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38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7C4-4D54-4648-A693-885DA648496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59D9-15EA-4C7B-AD57-8ECCF849F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21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7C4-4D54-4648-A693-885DA648496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59D9-15EA-4C7B-AD57-8ECCF849F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58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7C4-4D54-4648-A693-885DA648496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59D9-15EA-4C7B-AD57-8ECCF849F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38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7C4-4D54-4648-A693-885DA648496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59D9-15EA-4C7B-AD57-8ECCF849F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6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7C4-4D54-4648-A693-885DA648496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59D9-15EA-4C7B-AD57-8ECCF849F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18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7C4-4D54-4648-A693-885DA648496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59D9-15EA-4C7B-AD57-8ECCF849F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72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7C4-4D54-4648-A693-885DA648496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59D9-15EA-4C7B-AD57-8ECCF849F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29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7C4-4D54-4648-A693-885DA648496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59D9-15EA-4C7B-AD57-8ECCF849F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49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7C4-4D54-4648-A693-885DA648496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59D9-15EA-4C7B-AD57-8ECCF849F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99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7C4-4D54-4648-A693-885DA648496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59D9-15EA-4C7B-AD57-8ECCF849F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5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7C4-4D54-4648-A693-885DA648496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59D9-15EA-4C7B-AD57-8ECCF849F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01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C7C4-4D54-4648-A693-885DA648496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59D9-15EA-4C7B-AD57-8ECCF849F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72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earthengine.google.com/?scriptPath=users/rfernand387/neimage:SL2P-CCRS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Monthly Update Jan, 2020	</a:t>
            </a:r>
            <a:endParaRPr lang="en-CA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Richard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336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2200" b="1" dirty="0" smtClean="0"/>
              <a:t/>
            </a:r>
            <a:br>
              <a:rPr lang="en-CA" sz="2200" b="1" dirty="0" smtClean="0"/>
            </a:br>
            <a:r>
              <a:rPr lang="en-CA" sz="2200" b="1" dirty="0" smtClean="0"/>
              <a:t>Uniform </a:t>
            </a:r>
            <a:r>
              <a:rPr lang="en-CA" sz="2200" b="1" dirty="0"/>
              <a:t>priors constrained by estimated Directional Area Scattering Factor provide well posed retrievals of canopy variables over crops using Sentinel-2 Multispectral Imager Data</a:t>
            </a:r>
            <a:br>
              <a:rPr lang="en-CA" sz="2200" b="1" dirty="0"/>
            </a:br>
            <a:r>
              <a:rPr lang="en-CA" sz="2200" dirty="0"/>
              <a:t> </a:t>
            </a:r>
            <a:br>
              <a:rPr lang="en-CA" sz="2200" dirty="0"/>
            </a:br>
            <a:r>
              <a:rPr lang="en-CA" sz="2200" dirty="0"/>
              <a:t>Richard Fernandes and </a:t>
            </a:r>
            <a:r>
              <a:rPr lang="en-CA" sz="2200" dirty="0" err="1"/>
              <a:t>Najib</a:t>
            </a:r>
            <a:r>
              <a:rPr lang="en-CA" sz="2200" dirty="0"/>
              <a:t> </a:t>
            </a:r>
            <a:r>
              <a:rPr lang="en-CA" sz="2200" dirty="0" err="1"/>
              <a:t>Djami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7" name="Group 6"/>
          <p:cNvGrpSpPr/>
          <p:nvPr/>
        </p:nvGrpSpPr>
        <p:grpSpPr>
          <a:xfrm>
            <a:off x="2564447" y="1559395"/>
            <a:ext cx="6866255" cy="5186045"/>
            <a:chOff x="0" y="0"/>
            <a:chExt cx="6866489" cy="518658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34" b="53458"/>
            <a:stretch/>
          </p:blipFill>
          <p:spPr>
            <a:xfrm>
              <a:off x="0" y="1619138"/>
              <a:ext cx="6858000" cy="16978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D452B9-0223-4FBC-A054-7C1E7BDD8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42" b="55817"/>
            <a:stretch/>
          </p:blipFill>
          <p:spPr>
            <a:xfrm>
              <a:off x="0" y="0"/>
              <a:ext cx="6858000" cy="16110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4B33FA6-08E3-4486-BB0B-97F3E2264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11" b="53081"/>
            <a:stretch/>
          </p:blipFill>
          <p:spPr>
            <a:xfrm>
              <a:off x="8489" y="3211000"/>
              <a:ext cx="6858000" cy="17286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D889173-E240-4A53-AF66-CAE0E0054C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1" t="4599" r="74251" b="93022"/>
            <a:stretch/>
          </p:blipFill>
          <p:spPr>
            <a:xfrm>
              <a:off x="1749882" y="4829342"/>
              <a:ext cx="272138" cy="10488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F12948-AB88-4A86-862C-3A3B18E3E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32" t="4262" r="44330" b="93022"/>
            <a:stretch/>
          </p:blipFill>
          <p:spPr>
            <a:xfrm>
              <a:off x="3668484" y="4819932"/>
              <a:ext cx="530680" cy="11974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A2DB613-8631-483E-B6D8-08FEAA9A48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29" t="4106" r="16354" b="93116"/>
            <a:stretch/>
          </p:blipFill>
          <p:spPr>
            <a:xfrm>
              <a:off x="5587091" y="4807567"/>
              <a:ext cx="536123" cy="12246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ED268A2-D8AF-4CC5-8663-79077249F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9" t="93547" r="54712" b="997"/>
            <a:stretch/>
          </p:blipFill>
          <p:spPr>
            <a:xfrm>
              <a:off x="2107746" y="5080496"/>
              <a:ext cx="2835728" cy="1060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EBB26E2-EF4A-4AA0-8203-BD1FC4CC4F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96" t="49217" r="3630" b="48114"/>
            <a:stretch/>
          </p:blipFill>
          <p:spPr>
            <a:xfrm>
              <a:off x="1852613" y="4946139"/>
              <a:ext cx="3440907" cy="11768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30547C7-E4CE-4F77-A51C-D6F9CFB33A2F}"/>
                </a:ext>
              </a:extLst>
            </p:cNvPr>
            <p:cNvGrpSpPr/>
            <p:nvPr/>
          </p:nvGrpSpPr>
          <p:grpSpPr>
            <a:xfrm>
              <a:off x="634592" y="284209"/>
              <a:ext cx="225748" cy="4225769"/>
              <a:chOff x="634592" y="284209"/>
              <a:chExt cx="225748" cy="4225769"/>
            </a:xfrm>
          </p:grpSpPr>
          <p:sp>
            <p:nvSpPr>
              <p:cNvPr id="25" name="TextBox 27">
                <a:extLst>
                  <a:ext uri="{FF2B5EF4-FFF2-40B4-BE49-F238E27FC236}">
                    <a16:creationId xmlns:a16="http://schemas.microsoft.com/office/drawing/2014/main" id="{6FB77B45-C1E7-4603-B4DF-7DDDDC0C0D17}"/>
                  </a:ext>
                </a:extLst>
              </p:cNvPr>
              <p:cNvSpPr txBox="1"/>
              <p:nvPr/>
            </p:nvSpPr>
            <p:spPr>
              <a:xfrm rot="16200000">
                <a:off x="233589" y="685212"/>
                <a:ext cx="1012825" cy="2108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CA" sz="800" kern="120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SL2P-Global LAI [-]</a:t>
                </a:r>
                <a:endParaRPr lang="en-C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Box 28">
                <a:extLst>
                  <a:ext uri="{FF2B5EF4-FFF2-40B4-BE49-F238E27FC236}">
                    <a16:creationId xmlns:a16="http://schemas.microsoft.com/office/drawing/2014/main" id="{257FC1A7-1F97-4B72-A510-C53F5FDE699B}"/>
                  </a:ext>
                </a:extLst>
              </p:cNvPr>
              <p:cNvSpPr txBox="1"/>
              <p:nvPr/>
            </p:nvSpPr>
            <p:spPr>
              <a:xfrm rot="16200000">
                <a:off x="204077" y="2232135"/>
                <a:ext cx="1097915" cy="2108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CA" sz="800" kern="120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SL2P-Uniform LAI [-]</a:t>
                </a:r>
                <a:endParaRPr lang="en-C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Box 29">
                <a:extLst>
                  <a:ext uri="{FF2B5EF4-FFF2-40B4-BE49-F238E27FC236}">
                    <a16:creationId xmlns:a16="http://schemas.microsoft.com/office/drawing/2014/main" id="{D5E02354-B238-4991-90E6-D9104EB7462B}"/>
                  </a:ext>
                </a:extLst>
              </p:cNvPr>
              <p:cNvSpPr txBox="1"/>
              <p:nvPr/>
            </p:nvSpPr>
            <p:spPr>
              <a:xfrm rot="16200000">
                <a:off x="172317" y="3821956"/>
                <a:ext cx="1165225" cy="2108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CA" sz="800" kern="120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SL2PD-Uniform LAI [-]</a:t>
                </a:r>
                <a:endParaRPr lang="en-C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AA2790-1818-462F-AF50-2F2E65B2505B}"/>
                </a:ext>
              </a:extLst>
            </p:cNvPr>
            <p:cNvGrpSpPr/>
            <p:nvPr/>
          </p:nvGrpSpPr>
          <p:grpSpPr>
            <a:xfrm>
              <a:off x="2526440" y="74929"/>
              <a:ext cx="225748" cy="4613901"/>
              <a:chOff x="2526440" y="74929"/>
              <a:chExt cx="225748" cy="4613901"/>
            </a:xfrm>
          </p:grpSpPr>
          <p:sp>
            <p:nvSpPr>
              <p:cNvPr id="22" name="TextBox 31">
                <a:extLst>
                  <a:ext uri="{FF2B5EF4-FFF2-40B4-BE49-F238E27FC236}">
                    <a16:creationId xmlns:a16="http://schemas.microsoft.com/office/drawing/2014/main" id="{9546CD8B-C76A-45EE-8CD9-F752257EA93A}"/>
                  </a:ext>
                </a:extLst>
              </p:cNvPr>
              <p:cNvSpPr txBox="1"/>
              <p:nvPr/>
            </p:nvSpPr>
            <p:spPr>
              <a:xfrm rot="16200000">
                <a:off x="1992087" y="609282"/>
                <a:ext cx="1279525" cy="2108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CA" sz="800" kern="120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SL2P-Global FCOVER [%]</a:t>
                </a:r>
                <a:endParaRPr lang="en-C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TextBox 32">
                <a:extLst>
                  <a:ext uri="{FF2B5EF4-FFF2-40B4-BE49-F238E27FC236}">
                    <a16:creationId xmlns:a16="http://schemas.microsoft.com/office/drawing/2014/main" id="{AD76A9F4-F2DD-4582-90A6-ADC399456947}"/>
                  </a:ext>
                </a:extLst>
              </p:cNvPr>
              <p:cNvSpPr txBox="1"/>
              <p:nvPr/>
            </p:nvSpPr>
            <p:spPr>
              <a:xfrm rot="16200000">
                <a:off x="1960195" y="2210966"/>
                <a:ext cx="1365250" cy="2108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CA" sz="800" kern="120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SL2P-Uniform FCOVER [%]</a:t>
                </a:r>
                <a:endParaRPr lang="en-C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4" name="TextBox 33">
                <a:extLst>
                  <a:ext uri="{FF2B5EF4-FFF2-40B4-BE49-F238E27FC236}">
                    <a16:creationId xmlns:a16="http://schemas.microsoft.com/office/drawing/2014/main" id="{9432D2E0-D640-437F-A488-F3C890B61807}"/>
                  </a:ext>
                </a:extLst>
              </p:cNvPr>
              <p:cNvSpPr txBox="1"/>
              <p:nvPr/>
            </p:nvSpPr>
            <p:spPr>
              <a:xfrm rot="16200000">
                <a:off x="1930815" y="3867458"/>
                <a:ext cx="1431925" cy="2108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CA" sz="800" kern="120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SL2PD-Uniform FCOVER [%]</a:t>
                </a:r>
                <a:endParaRPr lang="en-C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9DAD29-D5DC-4891-A300-773BC136FDF0}"/>
                </a:ext>
              </a:extLst>
            </p:cNvPr>
            <p:cNvGrpSpPr/>
            <p:nvPr/>
          </p:nvGrpSpPr>
          <p:grpSpPr>
            <a:xfrm>
              <a:off x="4473537" y="105605"/>
              <a:ext cx="255921" cy="4655333"/>
              <a:chOff x="4473537" y="105605"/>
              <a:chExt cx="255921" cy="4655333"/>
            </a:xfrm>
          </p:grpSpPr>
          <p:sp>
            <p:nvSpPr>
              <p:cNvPr id="19" name="TextBox 35">
                <a:extLst>
                  <a:ext uri="{FF2B5EF4-FFF2-40B4-BE49-F238E27FC236}">
                    <a16:creationId xmlns:a16="http://schemas.microsoft.com/office/drawing/2014/main" id="{AB684B3F-48E1-422A-BE27-320F520871A8}"/>
                  </a:ext>
                </a:extLst>
              </p:cNvPr>
              <p:cNvSpPr txBox="1"/>
              <p:nvPr/>
            </p:nvSpPr>
            <p:spPr>
              <a:xfrm rot="16200000">
                <a:off x="3940454" y="638688"/>
                <a:ext cx="1308735" cy="2425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CA" sz="800" kern="120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SL2P-Global CWC [kg/m</a:t>
                </a:r>
                <a:r>
                  <a:rPr lang="en-CA" sz="800" kern="1200" baseline="3000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CA" sz="800" kern="120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C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0" name="TextBox 36">
                <a:extLst>
                  <a:ext uri="{FF2B5EF4-FFF2-40B4-BE49-F238E27FC236}">
                    <a16:creationId xmlns:a16="http://schemas.microsoft.com/office/drawing/2014/main" id="{82F543C5-C323-4ED7-BA15-37EA75587C5B}"/>
                  </a:ext>
                </a:extLst>
              </p:cNvPr>
              <p:cNvSpPr txBox="1"/>
              <p:nvPr/>
            </p:nvSpPr>
            <p:spPr>
              <a:xfrm rot="16200000">
                <a:off x="3910943" y="2268946"/>
                <a:ext cx="1394460" cy="2425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CA" sz="800" kern="120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SL2P-Uniform CWC [kg/m</a:t>
                </a:r>
                <a:r>
                  <a:rPr lang="en-CA" sz="800" kern="1200" baseline="3000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CA" sz="800" kern="120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C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" name="TextBox 37">
                <a:extLst>
                  <a:ext uri="{FF2B5EF4-FFF2-40B4-BE49-F238E27FC236}">
                    <a16:creationId xmlns:a16="http://schemas.microsoft.com/office/drawing/2014/main" id="{991A2CF0-FDCC-4A27-BC67-D3E652132396}"/>
                  </a:ext>
                </a:extLst>
              </p:cNvPr>
              <p:cNvSpPr txBox="1"/>
              <p:nvPr/>
            </p:nvSpPr>
            <p:spPr>
              <a:xfrm rot="16200000">
                <a:off x="3868789" y="3908768"/>
                <a:ext cx="1461770" cy="2425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CA" sz="800" kern="120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SL2PD-Uniform CWC [kg/m</a:t>
                </a:r>
                <a:r>
                  <a:rPr lang="en-CA" sz="800" kern="1200" baseline="3000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CA" sz="800" kern="120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C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14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1800" b="1" dirty="0"/>
              <a:t>Validation of baseline and modified Sentinel-2 Simplified Level 2 Prototype Processor leaf area index retrievals over the North American continent</a:t>
            </a:r>
            <a:r>
              <a:rPr lang="en-CA" sz="1800" dirty="0"/>
              <a:t/>
            </a:r>
            <a:br>
              <a:rPr lang="en-CA" sz="1800" dirty="0"/>
            </a:br>
            <a:r>
              <a:rPr lang="en-GB" sz="1800" dirty="0"/>
              <a:t>Luke A. Brown</a:t>
            </a:r>
            <a:r>
              <a:rPr lang="en-GB" sz="1800" baseline="30000" dirty="0"/>
              <a:t>1</a:t>
            </a:r>
            <a:r>
              <a:rPr lang="en-GB" sz="1800" dirty="0"/>
              <a:t>*, Courtney Meier</a:t>
            </a:r>
            <a:r>
              <a:rPr lang="en-GB" sz="1800" baseline="30000" dirty="0"/>
              <a:t>2</a:t>
            </a:r>
            <a:r>
              <a:rPr lang="en-GB" sz="1800" dirty="0"/>
              <a:t>, Harry Morris</a:t>
            </a:r>
            <a:r>
              <a:rPr lang="en-GB" sz="1800" baseline="30000" dirty="0"/>
              <a:t>1</a:t>
            </a:r>
            <a:r>
              <a:rPr lang="en-GB" sz="1800" dirty="0"/>
              <a:t>, Richard Fernandes</a:t>
            </a:r>
            <a:r>
              <a:rPr lang="en-GB" sz="1800" baseline="30000" dirty="0"/>
              <a:t>3</a:t>
            </a:r>
            <a:r>
              <a:rPr lang="en-GB" sz="1800" dirty="0"/>
              <a:t>, </a:t>
            </a:r>
            <a:r>
              <a:rPr lang="en-GB" sz="1800" dirty="0" err="1"/>
              <a:t>Najib</a:t>
            </a:r>
            <a:r>
              <a:rPr lang="en-GB" sz="1800" dirty="0"/>
              <a:t> Djamai</a:t>
            </a:r>
            <a:r>
              <a:rPr lang="en-GB" sz="1800" baseline="30000" dirty="0"/>
              <a:t>3</a:t>
            </a:r>
            <a:r>
              <a:rPr lang="en-GB" sz="1800" dirty="0"/>
              <a:t>, Francis Canisius</a:t>
            </a:r>
            <a:r>
              <a:rPr lang="en-GB" sz="1800" baseline="30000" dirty="0"/>
              <a:t>3</a:t>
            </a:r>
            <a:r>
              <a:rPr lang="en-GB" sz="1800" dirty="0"/>
              <a:t>, Gang Hong</a:t>
            </a:r>
            <a:r>
              <a:rPr lang="en-GB" sz="1800" baseline="30000" dirty="0"/>
              <a:t>3</a:t>
            </a:r>
            <a:r>
              <a:rPr lang="en-GB" sz="1800" dirty="0"/>
              <a:t>, Gabriele Bai</a:t>
            </a:r>
            <a:r>
              <a:rPr lang="en-GB" sz="1800" baseline="30000" dirty="0"/>
              <a:t>4</a:t>
            </a:r>
            <a:r>
              <a:rPr lang="en-GB" sz="1800" dirty="0"/>
              <a:t>, Christophe Lerebourg</a:t>
            </a:r>
            <a:r>
              <a:rPr lang="en-GB" sz="1800" baseline="30000" dirty="0"/>
              <a:t>4</a:t>
            </a:r>
            <a:r>
              <a:rPr lang="en-GB" sz="1800" dirty="0"/>
              <a:t>, Nadine Gobron</a:t>
            </a:r>
            <a:r>
              <a:rPr lang="en-GB" sz="1800" baseline="30000" dirty="0"/>
              <a:t>5</a:t>
            </a:r>
            <a:r>
              <a:rPr lang="en-GB" sz="1800" dirty="0"/>
              <a:t>, Christian Lanconelli</a:t>
            </a:r>
            <a:r>
              <a:rPr lang="en-GB" sz="1800" baseline="30000" dirty="0"/>
              <a:t>5</a:t>
            </a:r>
            <a:r>
              <a:rPr lang="en-GB" sz="1800" dirty="0"/>
              <a:t>, Marco Clerici</a:t>
            </a:r>
            <a:r>
              <a:rPr lang="en-GB" sz="1800" baseline="30000" dirty="0"/>
              <a:t>5</a:t>
            </a:r>
            <a:r>
              <a:rPr lang="en-GB" sz="1800" dirty="0"/>
              <a:t>, and </a:t>
            </a:r>
            <a:r>
              <a:rPr lang="en-GB" sz="1800" dirty="0" err="1"/>
              <a:t>Jadunandan</a:t>
            </a:r>
            <a:r>
              <a:rPr lang="en-GB" sz="1800" dirty="0"/>
              <a:t> Dash</a:t>
            </a:r>
            <a:r>
              <a:rPr lang="en-GB" sz="1800" baseline="30000" dirty="0"/>
              <a:t>1</a:t>
            </a:r>
            <a:r>
              <a:rPr lang="en-GB" sz="1800" dirty="0"/>
              <a:t>  </a:t>
            </a:r>
            <a:r>
              <a:rPr lang="en-CA" sz="1800" dirty="0" smtClean="0">
                <a:effectLst/>
              </a:rPr>
              <a:t> </a:t>
            </a:r>
            <a:r>
              <a:rPr lang="en-GB" sz="1800" dirty="0"/>
              <a:t> </a:t>
            </a:r>
            <a:r>
              <a:rPr lang="en-CA" sz="1200" dirty="0"/>
              <a:t/>
            </a:r>
            <a:br>
              <a:rPr lang="en-CA" sz="1200" dirty="0"/>
            </a:br>
            <a:endParaRPr lang="en-CA" sz="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Validation of SL2P-D	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Validation of SL2P-D</a:t>
            </a:r>
            <a:endParaRPr lang="en-CA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43" y="2621667"/>
            <a:ext cx="4051139" cy="370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615" y="2621667"/>
            <a:ext cx="3958542" cy="370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847" y="5092519"/>
            <a:ext cx="719455" cy="758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72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Implementation of SL2P on Google Earth Engine</a:t>
            </a:r>
            <a:br>
              <a:rPr lang="en-CA" dirty="0" smtClean="0"/>
            </a:br>
            <a:r>
              <a:rPr lang="en-CA" dirty="0" smtClean="0"/>
              <a:t>Richard Fernandes, ++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https://code.earthengine.google.com/?scriptPath=users/rfernand387/neimage:SL2P-CCRS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https://code.earthengine.google.com/?accept_repo=users/rfernand387/neimage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896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Times New Roman</vt:lpstr>
      <vt:lpstr>Office Theme</vt:lpstr>
      <vt:lpstr>Monthly Update Jan, 2020 </vt:lpstr>
      <vt:lpstr> Uniform priors constrained by estimated Directional Area Scattering Factor provide well posed retrievals of canopy variables over crops using Sentinel-2 Multispectral Imager Data   Richard Fernandes and Najib Djami </vt:lpstr>
      <vt:lpstr>Validation of baseline and modified Sentinel-2 Simplified Level 2 Prototype Processor leaf area index retrievals over the North American continent Luke A. Brown1*, Courtney Meier2, Harry Morris1, Richard Fernandes3, Najib Djamai3, Francis Canisius3, Gang Hong3, Gabriele Bai4, Christophe Lerebourg4, Nadine Gobron5, Christian Lanconelli5, Marco Clerici5, and Jadunandan Dash1     </vt:lpstr>
      <vt:lpstr>Implementation of SL2P on Google Earth Engine Richard Fernandes, ++</vt:lpstr>
    </vt:vector>
  </TitlesOfParts>
  <Company>NRCan  /  RNCan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Uniform priors constrained by estimated Directional Area Scattering Factor provide well posed retrievals of canopy variables over crops using Sentinel-2 Multispectral Imager Data   Richard Fernandes and Najib Djami</dc:title>
  <dc:creator>Fernandes, Richard</dc:creator>
  <cp:lastModifiedBy>Fernandes, Richard</cp:lastModifiedBy>
  <cp:revision>2</cp:revision>
  <dcterms:created xsi:type="dcterms:W3CDTF">2020-01-14T15:18:05Z</dcterms:created>
  <dcterms:modified xsi:type="dcterms:W3CDTF">2020-01-14T15:58:34Z</dcterms:modified>
</cp:coreProperties>
</file>