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Raleway"/>
      <p:regular r:id="rId50"/>
      <p:bold r:id="rId51"/>
      <p:italic r:id="rId52"/>
      <p:boldItalic r:id="rId53"/>
    </p:embeddedFont>
    <p:embeddedFont>
      <p:font typeface="Raleway SemiBold"/>
      <p:regular r:id="rId54"/>
      <p:bold r:id="rId55"/>
      <p:italic r:id="rId56"/>
      <p:boldItalic r:id="rId57"/>
    </p:embeddedFont>
    <p:embeddedFont>
      <p:font typeface="Lato"/>
      <p:regular r:id="rId58"/>
      <p:bold r:id="rId59"/>
      <p:italic r:id="rId60"/>
      <p:boldItalic r:id="rId61"/>
    </p:embeddedFont>
    <p:embeddedFont>
      <p:font typeface="Roboto Mono"/>
      <p:regular r:id="rId62"/>
      <p:bold r:id="rId63"/>
      <p:italic r:id="rId64"/>
      <p:boldItalic r:id="rId65"/>
    </p:embeddedFont>
    <p:embeddedFont>
      <p:font typeface="Merriweather"/>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Mono-regular.fntdata"/><Relationship Id="rId61" Type="http://schemas.openxmlformats.org/officeDocument/2006/relationships/font" Target="fonts/Lato-boldItalic.fntdata"/><Relationship Id="rId20" Type="http://schemas.openxmlformats.org/officeDocument/2006/relationships/slide" Target="slides/slide16.xml"/><Relationship Id="rId64" Type="http://schemas.openxmlformats.org/officeDocument/2006/relationships/font" Target="fonts/RobotoMono-italic.fntdata"/><Relationship Id="rId63" Type="http://schemas.openxmlformats.org/officeDocument/2006/relationships/font" Target="fonts/RobotoMono-bold.fntdata"/><Relationship Id="rId22" Type="http://schemas.openxmlformats.org/officeDocument/2006/relationships/slide" Target="slides/slide18.xml"/><Relationship Id="rId66" Type="http://schemas.openxmlformats.org/officeDocument/2006/relationships/font" Target="fonts/Merriweather-regular.fntdata"/><Relationship Id="rId21" Type="http://schemas.openxmlformats.org/officeDocument/2006/relationships/slide" Target="slides/slide17.xml"/><Relationship Id="rId65" Type="http://schemas.openxmlformats.org/officeDocument/2006/relationships/font" Target="fonts/RobotoMono-boldItalic.fntdata"/><Relationship Id="rId24" Type="http://schemas.openxmlformats.org/officeDocument/2006/relationships/slide" Target="slides/slide20.xml"/><Relationship Id="rId68" Type="http://schemas.openxmlformats.org/officeDocument/2006/relationships/font" Target="fonts/Merriweather-italic.fntdata"/><Relationship Id="rId23" Type="http://schemas.openxmlformats.org/officeDocument/2006/relationships/slide" Target="slides/slide19.xml"/><Relationship Id="rId67" Type="http://schemas.openxmlformats.org/officeDocument/2006/relationships/font" Target="fonts/Merriweather-bold.fntdata"/><Relationship Id="rId60" Type="http://schemas.openxmlformats.org/officeDocument/2006/relationships/font" Target="fonts/Lato-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Merriweather-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7.xml"/><Relationship Id="rId55" Type="http://schemas.openxmlformats.org/officeDocument/2006/relationships/font" Target="fonts/RalewaySemiBold-bold.fntdata"/><Relationship Id="rId10" Type="http://schemas.openxmlformats.org/officeDocument/2006/relationships/slide" Target="slides/slide6.xml"/><Relationship Id="rId54" Type="http://schemas.openxmlformats.org/officeDocument/2006/relationships/font" Target="fonts/RalewaySemiBold-regular.fntdata"/><Relationship Id="rId13" Type="http://schemas.openxmlformats.org/officeDocument/2006/relationships/slide" Target="slides/slide9.xml"/><Relationship Id="rId57" Type="http://schemas.openxmlformats.org/officeDocument/2006/relationships/font" Target="fonts/RalewaySemiBold-boldItalic.fntdata"/><Relationship Id="rId12" Type="http://schemas.openxmlformats.org/officeDocument/2006/relationships/slide" Target="slides/slide8.xml"/><Relationship Id="rId56" Type="http://schemas.openxmlformats.org/officeDocument/2006/relationships/font" Target="fonts/RalewaySemiBold-italic.fntdata"/><Relationship Id="rId15" Type="http://schemas.openxmlformats.org/officeDocument/2006/relationships/slide" Target="slides/slide11.xml"/><Relationship Id="rId59" Type="http://schemas.openxmlformats.org/officeDocument/2006/relationships/font" Target="fonts/Lato-bold.fntdata"/><Relationship Id="rId14" Type="http://schemas.openxmlformats.org/officeDocument/2006/relationships/slide" Target="slides/slide10.xml"/><Relationship Id="rId58" Type="http://schemas.openxmlformats.org/officeDocument/2006/relationships/font" Target="fonts/Lat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a0a14192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a0a14192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La diferencia principal se puede ver en cómo se definen las variables y las funciones. Éstas últimas sintácticamente similares al lenguaje AWK.</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s"/>
              <a:t>Por el caso de las funciones existen distintas formas de definir funciones:</a:t>
            </a:r>
            <a:endParaRPr/>
          </a:p>
          <a:p>
            <a:pPr indent="0" lvl="0" marL="0" rtl="0" algn="l">
              <a:spcBef>
                <a:spcPts val="0"/>
              </a:spcBef>
              <a:spcAft>
                <a:spcPts val="0"/>
              </a:spcAft>
              <a:buClr>
                <a:srgbClr val="000000"/>
              </a:buClr>
              <a:buSzPts val="1100"/>
              <a:buFont typeface="Arial"/>
              <a:buNone/>
            </a:pPr>
            <a:r>
              <a:rPr lang="es"/>
              <a:t>Como expresion, como declaración y también arrow function.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a0166bcd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a0166bcd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a059c881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a059c88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tipos llamados primitivos en Javascript son:</a:t>
            </a:r>
            <a:endParaRPr/>
          </a:p>
          <a:p>
            <a:pPr indent="0" lvl="0" marL="0" rtl="0" algn="l">
              <a:spcBef>
                <a:spcPts val="0"/>
              </a:spcBef>
              <a:spcAft>
                <a:spcPts val="0"/>
              </a:spcAft>
              <a:buNone/>
            </a:pPr>
            <a:r>
              <a:rPr lang="es"/>
              <a:t>undefined, que representa cuando una variable aún tiene un valor sin definir</a:t>
            </a:r>
            <a:endParaRPr/>
          </a:p>
          <a:p>
            <a:pPr indent="0" lvl="0" marL="0" rtl="0" algn="l">
              <a:spcBef>
                <a:spcPts val="0"/>
              </a:spcBef>
              <a:spcAft>
                <a:spcPts val="0"/>
              </a:spcAft>
              <a:buNone/>
            </a:pPr>
            <a:r>
              <a:rPr lang="es"/>
              <a:t>null, que representa el valor vacío</a:t>
            </a:r>
            <a:endParaRPr/>
          </a:p>
          <a:p>
            <a:pPr indent="0" lvl="0" marL="0" rtl="0" algn="l">
              <a:spcBef>
                <a:spcPts val="0"/>
              </a:spcBef>
              <a:spcAft>
                <a:spcPts val="0"/>
              </a:spcAft>
              <a:buNone/>
            </a:pPr>
            <a:r>
              <a:rPr lang="es"/>
              <a:t>boolean,  que representa la entidad lógica con los valores verdadero o falso</a:t>
            </a:r>
            <a:endParaRPr/>
          </a:p>
          <a:p>
            <a:pPr indent="0" lvl="0" marL="0" rtl="0" algn="l">
              <a:spcBef>
                <a:spcPts val="0"/>
              </a:spcBef>
              <a:spcAft>
                <a:spcPts val="0"/>
              </a:spcAft>
              <a:buNone/>
            </a:pPr>
            <a:r>
              <a:rPr lang="es"/>
              <a:t>number, que representa al tipo numérico. Implementa la norma IEEE 754, aritmética de punto flotante.</a:t>
            </a:r>
            <a:endParaRPr/>
          </a:p>
          <a:p>
            <a:pPr indent="0" lvl="0" marL="0" rtl="0" algn="l">
              <a:spcBef>
                <a:spcPts val="0"/>
              </a:spcBef>
              <a:spcAft>
                <a:spcPts val="0"/>
              </a:spcAft>
              <a:buNone/>
            </a:pPr>
            <a:r>
              <a:rPr lang="es"/>
              <a:t>ES IMPORTANTE DETALLAR QUE NO EXISTE UN TIPO FLOAT O REAL como en otros lenguajes</a:t>
            </a:r>
            <a:endParaRPr/>
          </a:p>
          <a:p>
            <a:pPr indent="0" lvl="0" marL="0" rtl="0" algn="l">
              <a:spcBef>
                <a:spcPts val="0"/>
              </a:spcBef>
              <a:spcAft>
                <a:spcPts val="0"/>
              </a:spcAft>
              <a:buNone/>
            </a:pPr>
            <a:r>
              <a:rPr lang="es"/>
              <a:t>string, que representa una cadena de caracteres.</a:t>
            </a:r>
            <a:endParaRPr/>
          </a:p>
          <a:p>
            <a:pPr indent="0" lvl="0" marL="0" rtl="0" algn="l">
              <a:spcBef>
                <a:spcPts val="0"/>
              </a:spcBef>
              <a:spcAft>
                <a:spcPts val="0"/>
              </a:spcAft>
              <a:buNone/>
            </a:pPr>
            <a:r>
              <a:rPr lang="es"/>
              <a:t>NO EXISTE UN TIPO CHAR COMO EN OTROS LENGUAJES</a:t>
            </a:r>
            <a:endParaRPr/>
          </a:p>
          <a:p>
            <a:pPr indent="0" lvl="0" marL="0" rtl="0" algn="l">
              <a:spcBef>
                <a:spcPts val="0"/>
              </a:spcBef>
              <a:spcAft>
                <a:spcPts val="0"/>
              </a:spcAft>
              <a:buNone/>
            </a:pPr>
            <a:r>
              <a:rPr lang="es"/>
              <a:t>object, es considerado como uno de los tipos primitivos, aunque en la especificacion del lenguaje existe un metodo ToPrimitive que da a entender lo contrario, que object puede ser transformado a primitivo.</a:t>
            </a:r>
            <a:endParaRPr/>
          </a:p>
          <a:p>
            <a:pPr indent="0" lvl="0" marL="0" rtl="0" algn="l">
              <a:spcBef>
                <a:spcPts val="0"/>
              </a:spcBef>
              <a:spcAft>
                <a:spcPts val="0"/>
              </a:spcAft>
              <a:buNone/>
            </a:pPr>
            <a:r>
              <a:rPr lang="es"/>
              <a:t>symbol, es un tipo agregado en ES6. Se suelen utilizar para generar tokens como identificadores únicos.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a0a141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a0a1419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literal undefined parece ser algo que está de más en el lenguaje.</a:t>
            </a:r>
            <a:endParaRPr/>
          </a:p>
          <a:p>
            <a:pPr indent="0" lvl="0" marL="0" rtl="0" algn="l">
              <a:spcBef>
                <a:spcPts val="0"/>
              </a:spcBef>
              <a:spcAft>
                <a:spcPts val="0"/>
              </a:spcAft>
              <a:buNone/>
            </a:pPr>
            <a:r>
              <a:rPr lang="es"/>
              <a:t>Tanto undefined como null corresponden al valor “vacio”.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valor undefined se suele asignar como valor a variables aun NO INICIALIZADAS, sin embargo resulta imposible saber si éste valor corresponde por no haber recibido nunca un valor, o éste fue tapado en algún momento.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otro lado, el mensaje del intérprete resulta algo confuso a la hora de tratar con datos que AUN NO FUERON DECLARADOS.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a1f116f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a1f116f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a0a14192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a0a14192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objetos en JavaScript son una de las partes más ventajosas de todas.</a:t>
            </a:r>
            <a:endParaRPr/>
          </a:p>
          <a:p>
            <a:pPr indent="0" lvl="0" marL="0" rtl="0" algn="l">
              <a:spcBef>
                <a:spcPts val="0"/>
              </a:spcBef>
              <a:spcAft>
                <a:spcPts val="0"/>
              </a:spcAft>
              <a:buNone/>
            </a:pPr>
            <a:r>
              <a:rPr lang="es"/>
              <a:t>Se trata de un conjunto de pares clave-valor, en donde los valores pueden ser de cualquiera de los tipos vistos anteriormente.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manera de crear objetos se llama creación mediante un literal objeto (con las llaves), pero también se puede hacer mediante NEW OBJECT o OBJECT.CREATE(NULL).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simplicidad de esta forma es DESTACABLE.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Esta forma de tratar a los objetos llevó a la creación del formato “JSON” que se usa a diario en la web (JavaScript Object Notation).</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a0a14192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a0a14192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Typeof es un operador que recibe un operando, y devuelve en texto el tipo de dicho operando.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a0a1419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a0a1419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a1f116f4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a1f116f4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Javascript suele ser complicado a la hora de manejar los números, sin embargo muchas veces la culpa no es del lenguaje, sino de quien hace la crítica.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Supongamos los siguientes casos.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Math.max(). Qué se espera que devuelva? Y qué devuelve en realidad?</a:t>
            </a:r>
            <a:endParaRPr/>
          </a:p>
          <a:p>
            <a:pPr indent="0" lvl="0" marL="0" rtl="0" algn="l">
              <a:spcBef>
                <a:spcPts val="0"/>
              </a:spcBef>
              <a:spcAft>
                <a:spcPts val="0"/>
              </a:spcAft>
              <a:buNone/>
            </a:pPr>
            <a:r>
              <a:rPr lang="es"/>
              <a:t>Math.min(). Lo mismo. Qué pasa?</a:t>
            </a:r>
            <a:endParaRPr/>
          </a:p>
          <a:p>
            <a:pPr indent="0" lvl="0" marL="0" rtl="0" algn="l">
              <a:spcBef>
                <a:spcPts val="0"/>
              </a:spcBef>
              <a:spcAft>
                <a:spcPts val="0"/>
              </a:spcAft>
              <a:buNone/>
            </a:pPr>
            <a:r>
              <a:rPr lang="es"/>
              <a:t>Y el caso de 0.1 + 0.2 == 0.3, donde hay una operación matemática y una comparación. Devuelve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problema está en que Math.max es una función para devolver el mayor de los argumentos dados, y como no se le pasa ningún argumento, retorna el mínimo valor numérico posible.</a:t>
            </a:r>
            <a:endParaRPr/>
          </a:p>
          <a:p>
            <a:pPr indent="0" lvl="0" marL="0" rtl="0" algn="l">
              <a:spcBef>
                <a:spcPts val="0"/>
              </a:spcBef>
              <a:spcAft>
                <a:spcPts val="0"/>
              </a:spcAft>
              <a:buNone/>
            </a:pPr>
            <a:r>
              <a:rPr lang="es"/>
              <a:t>Con math.min sucede lo mismo, pero para el valor mínimo.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el caso de 0.1 + 0.2, culpar a JavaScript por esto es un error ENORME. Todos los lenguajes que implementan la aritmética de punto flotante van a tener problemas de precisión como éste. C++, Java, Python, PHP, entre otros. Entonces muchas veces las críticas al lenguaje, son infundadas.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a1f116f4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a1f116f4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COMPARADOR DE IGUALDAD BLANDO (O ABSTRACTA) Y ESTRICTO</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a0166bc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a0166bc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a1f116f4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a1f116f4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FALTA DE CONMUTATIVIDAD ES OTRA CARACTERISTICA FEA DEL LENGUAJE.</a:t>
            </a:r>
            <a:endParaRPr/>
          </a:p>
          <a:p>
            <a:pPr indent="0" lvl="0" marL="0" rtl="0" algn="l">
              <a:spcBef>
                <a:spcPts val="0"/>
              </a:spcBef>
              <a:spcAft>
                <a:spcPts val="0"/>
              </a:spcAft>
              <a:buNone/>
            </a:pPr>
            <a:r>
              <a:rPr lang="es"/>
              <a:t>EN REALIDAD EN EL EJEMPLO, LAS LLAVES DEL 3ER EJEMPLO SON CONSIDERADAS UN BLOQUE DE CODIGO (y no un objeto). EN CASOS SE SOLUCIONA PONIENDO PARENTESIS PARA QUE EL INTERPRETE ENTIENDA QUE LO QUE VIENE ES UNA EXPRESION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a1f116f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a1f116f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TEMA DE SCOPE O AMBITO, QUE SE REFIERE A COMO EL LENGUAJE ENTIENDE “A DONDE DEBE IR A BUSCAR UNA VARIABLE”. ENTRE LOS DOS MODELOS ESTA EL LEXICO, QUE SIGNIFICA IR A BUSCARLA AL NIVEL DONDE FUE DEFINIDA LA FUNCION, Y EL OTRO MODELO, EL DINAMICO,, ES IR A BUSCARLA A DONDE FUE LLAMADA. JS POSEE EL LEXICO.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OTRO LADO, JS TIENE SCOPE A NIVEL FUNCIONES. CADA FUNCION CREA UN NUEVO SCOPE LOCAL. EN OTROS LENGUAJES ESTO NO ES ASI. OTROS LENGUAJES POSEEN SCOPE A NIVEL BLOQUES O CLASES.</a:t>
            </a:r>
            <a:endParaRPr/>
          </a:p>
          <a:p>
            <a:pPr indent="0" lvl="0" marL="0" rtl="0" algn="l">
              <a:spcBef>
                <a:spcPts val="0"/>
              </a:spcBef>
              <a:spcAft>
                <a:spcPts val="0"/>
              </a:spcAft>
              <a:buNone/>
            </a:pPr>
            <a:br>
              <a:rPr lang="es"/>
            </a:br>
            <a:r>
              <a:rPr lang="es"/>
              <a:t>EN EL 2015 MEDIANTE LA INTRODUCCION DE LET Y DE CONST, TAMBIEN SE INTRODUCE EL CONCEPTO DE SCOPE A NIVEL BLOQUES. EN EL DOCUMENTO SE HABLA EN MAS PROFUNDIDAD SOBRE TODO ESTO.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a0a14192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a0a14192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SIGNIFICADO DE THIS TAMBIEN ES OTRA DE LAS CARACTERISTICAS QUE PUEDEN RESULTAR CONFUSAS CUANDO UNO CONOCE EL LENGUAJE. LA PALABRA THIS TIENE CUATRO DISTINTOS SIGNIFICADOS, DEPENDIENDO DE LA FORMA EN LA QUE SE HAGA SU LIGADURA.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a0166bcd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a0166bcd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a0166bcd8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a0166bcd8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a2eac39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a2eac39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a0166bcd8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a0166bcd8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a0166bcd8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a0166bcd8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a0166bcd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a0166bcd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a0a14192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a0a14192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a0166bcd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a0166bcd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Pero para entender cómo llegó a tal punto quizás hay que poner en contexto su historia.</a:t>
            </a:r>
            <a:endParaRPr/>
          </a:p>
          <a:p>
            <a:pPr indent="0" lvl="0" marL="0" rtl="0" algn="l">
              <a:spcBef>
                <a:spcPts val="0"/>
              </a:spcBef>
              <a:spcAft>
                <a:spcPts val="0"/>
              </a:spcAft>
              <a:buNone/>
            </a:pPr>
            <a:r>
              <a:rPr lang="es"/>
              <a:t>Fue creado en 1995 por Brendan Eich quien trabajaba para Netscape en tan solo 10 dias.</a:t>
            </a:r>
            <a:endParaRPr/>
          </a:p>
          <a:p>
            <a:pPr indent="0" lvl="0" marL="0" rtl="0" algn="l">
              <a:spcBef>
                <a:spcPts val="0"/>
              </a:spcBef>
              <a:spcAft>
                <a:spcPts val="0"/>
              </a:spcAft>
              <a:buNone/>
            </a:pPr>
            <a:r>
              <a:rPr lang="es"/>
              <a:t>Inicialmente fue nombrado como LiveScript, pero como Java estaba en un auge de popularidad, lo renombraron como JavaScript.</a:t>
            </a:r>
            <a:endParaRPr/>
          </a:p>
          <a:p>
            <a:pPr indent="0" lvl="0" marL="0" rtl="0" algn="l">
              <a:spcBef>
                <a:spcPts val="0"/>
              </a:spcBef>
              <a:spcAft>
                <a:spcPts val="0"/>
              </a:spcAft>
              <a:buNone/>
            </a:pPr>
            <a:r>
              <a:rPr lang="es"/>
              <a:t>El lenguaje tenia como objetivo principal ser como una versión de Java livana, lo que seria VisualBasic para C#.</a:t>
            </a:r>
            <a:endParaRPr/>
          </a:p>
          <a:p>
            <a:pPr indent="0" lvl="0" marL="0" rtl="0" algn="l">
              <a:spcBef>
                <a:spcPts val="0"/>
              </a:spcBef>
              <a:spcAft>
                <a:spcPts val="0"/>
              </a:spcAft>
              <a:buNone/>
            </a:pPr>
            <a:r>
              <a:rPr lang="es"/>
              <a:t>En ese momento, la web tal cual como la conocemos hoy por hoy estaba recién iniciando, y se necesitaba hacer validaciones sobre formularios para no mandar peticiones mal formadas al servidor.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a0166bcd8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a0166bcd8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a0a14192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a0a14192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Encapsulamiento: Abstraccion + Ocultamiento de información.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Desde el punto de vista de la abstracción, JavaScript cumple correctamente.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Pero desde el punto de vista del PRINCIPIO DE OCULTAMIENTO, en Javascript NO existen las variables privadas.</a:t>
            </a:r>
            <a:endParaRPr/>
          </a:p>
          <a:p>
            <a:pPr indent="0" lvl="0" marL="0" rtl="0" algn="l">
              <a:spcBef>
                <a:spcPts val="0"/>
              </a:spcBef>
              <a:spcAft>
                <a:spcPts val="0"/>
              </a:spcAft>
              <a:buNone/>
            </a:pPr>
            <a:r>
              <a:rPr lang="es"/>
              <a:t>Se puede alcanzar algo similar mediante el uso de CLOSURES, pero se pierde performance ya que cada instancia deberá guardar una copia de los métodos de clase. Mediante esta forma se hace “MAL USO” del prototype.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a0166ba0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a0166ba0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a0a14192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a0a14192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a0166bcd8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a0166bcd8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a0a14192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a0a1419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igual que en otros lenguajes con funciones, la recursión se aplica con total naturaleza.</a:t>
            </a:r>
            <a:endParaRPr/>
          </a:p>
          <a:p>
            <a:pPr indent="0" lvl="0" marL="0" rtl="0" algn="l">
              <a:spcBef>
                <a:spcPts val="0"/>
              </a:spcBef>
              <a:spcAft>
                <a:spcPts val="0"/>
              </a:spcAft>
              <a:buNone/>
            </a:pPr>
            <a:r>
              <a:rPr lang="es"/>
              <a:t>La recursión mutua o cruzada se aplica gracias al hoisting.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a0a1419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a0a1419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funciones puras forman parte del concepto matemático de funciones, donde ante los mismos valores de entrada siempre devuelven los mismos valores de salida, sin efectos colaterales.</a:t>
            </a:r>
            <a:endParaRPr/>
          </a:p>
          <a:p>
            <a:pPr indent="0" lvl="0" marL="0" rtl="0" algn="l">
              <a:spcBef>
                <a:spcPts val="0"/>
              </a:spcBef>
              <a:spcAft>
                <a:spcPts val="0"/>
              </a:spcAft>
              <a:buNone/>
            </a:pPr>
            <a:r>
              <a:rPr lang="es"/>
              <a:t>Ayudan a los lenguajes a tener la característica de tener transparencia referencial, y a su vez hacen a que el código sea fácil de testear y predecible.</a:t>
            </a:r>
            <a:endParaRPr/>
          </a:p>
          <a:p>
            <a:pPr indent="0" lvl="0" marL="0" rtl="0" algn="l">
              <a:spcBef>
                <a:spcPts val="0"/>
              </a:spcBef>
              <a:spcAft>
                <a:spcPts val="0"/>
              </a:spcAft>
              <a:buNone/>
            </a:pPr>
            <a:r>
              <a:rPr lang="es"/>
              <a:t>Lamentablemente para el lenguaje no existe ningún constructor para ésto. Solo depende de la experiencia del programador poder implementar funciones puras.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a0a1419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a0a1419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funciones son “ciudadanos de primera clase”, en el sentido de que las funciones se almacenan como cualquier otro valor. Esto NO ocurre en todos los lenguajes de programación, y es una de las características poderosas que nos permiten tener funciones de alto orden.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el ejemplo, se ilustra como en las variables saludar y despedirse se “alojan” las funciones.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a0a14192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a0a1419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de las cosas que hacen TAN potente a JavaScript es la del soporte a las funciones de alto orden.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significa, aprovechando que las funciones estan como valores, pueden ser pasadas mediante parámetro o devueltas como un valor de retorno.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Esta característica lo acerca MUCHISIMO al paradigma funcional.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el ejemplo, se refleja como una función puede ser dada como argumento para que sea ejecutada o aplicada por otra función. Esta característica favorece o ayuda a que aparezcan otros conceptos relacionados a la programación funcional, como lo es la aplicación parcial o el currying.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a0a14192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a0a14192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Otro ejemplo más sobre las funciones de alto orden, en este caso es una función que devuelve una función.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0166bcd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0166bcd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MOZILLA: 2002</a:t>
            </a:r>
            <a:endParaRPr/>
          </a:p>
          <a:p>
            <a:pPr indent="0" lvl="0" marL="0" rtl="0" algn="l">
              <a:spcBef>
                <a:spcPts val="0"/>
              </a:spcBef>
              <a:spcAft>
                <a:spcPts val="0"/>
              </a:spcAft>
              <a:buNone/>
            </a:pPr>
            <a:r>
              <a:rPr lang="es"/>
              <a:t>CHROME: 2008</a:t>
            </a:r>
            <a:endParaRPr/>
          </a:p>
          <a:p>
            <a:pPr indent="0" lvl="0" marL="0" rtl="0" algn="l">
              <a:spcBef>
                <a:spcPts val="0"/>
              </a:spcBef>
              <a:spcAft>
                <a:spcPts val="0"/>
              </a:spcAft>
              <a:buNone/>
            </a:pPr>
            <a:r>
              <a:rPr lang="es"/>
              <a:t>NODE: 2009 - RYAN DAHL</a:t>
            </a:r>
            <a:endParaRPr/>
          </a:p>
          <a:p>
            <a:pPr indent="0" lvl="0" marL="0" rtl="0" algn="l">
              <a:spcBef>
                <a:spcPts val="0"/>
              </a:spcBef>
              <a:spcAft>
                <a:spcPts val="0"/>
              </a:spcAft>
              <a:buNone/>
            </a:pPr>
            <a:r>
              <a:rPr lang="es"/>
              <a:t>CHROME EN ANDROID: 2012</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ES5: 2009</a:t>
            </a:r>
            <a:endParaRPr/>
          </a:p>
          <a:p>
            <a:pPr indent="0" lvl="0" marL="0" rtl="0" algn="l">
              <a:spcBef>
                <a:spcPts val="0"/>
              </a:spcBef>
              <a:spcAft>
                <a:spcPts val="0"/>
              </a:spcAft>
              <a:buNone/>
            </a:pPr>
            <a:r>
              <a:rPr lang="es"/>
              <a:t>ES5.1: 2011 cumpliendo un estandar ISO</a:t>
            </a:r>
            <a:endParaRPr/>
          </a:p>
          <a:p>
            <a:pPr indent="0" lvl="0" marL="0" rtl="0" algn="l">
              <a:spcBef>
                <a:spcPts val="0"/>
              </a:spcBef>
              <a:spcAft>
                <a:spcPts val="0"/>
              </a:spcAft>
              <a:buNone/>
            </a:pPr>
            <a:r>
              <a:rPr lang="es"/>
              <a:t>ES6: 2015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a0a1419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a0a1419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mayoría de los lenguajes poseen evaluación ansiosa. ¿Qué significa esto? Que las expresiones son evaluadas léxicamente en el lugar donde son definidas, en vez de ser “almacenadas” y retardar su evaluación hasta que realmente se la necesite.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Javascript no tiene evaluación perezosa. Todas las expresiones son evaluadas en el lugar donde son declaradas. Se puede mostrar con el ejemplo que se ve en pantalla. Lo que sí tiene son algunas librerias para simular algunos casos de evaluación perezosa, como puede ser la generación de numeros en un array a medida que éstos sean necesitados.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hecho de no poseer evaluación perezosa lo ALEJA del paradigma funcional.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a284f81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a284f81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a059c88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a059c88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b36af6d8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b36af6d8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a0166bc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a0166bc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a0166bc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a0166bc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a0166bc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a0166bc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Javascript está en todos lados: </a:t>
            </a:r>
            <a:endParaRPr/>
          </a:p>
          <a:p>
            <a:pPr indent="0" lvl="0" marL="0" rtl="0" algn="l">
              <a:spcBef>
                <a:spcPts val="0"/>
              </a:spcBef>
              <a:spcAft>
                <a:spcPts val="0"/>
              </a:spcAft>
              <a:buNone/>
            </a:pPr>
            <a:r>
              <a:rPr lang="es"/>
              <a:t>Frameworks de Frontend como JQUERY, REACT, ANGULAR, VUE.</a:t>
            </a:r>
            <a:endParaRPr/>
          </a:p>
          <a:p>
            <a:pPr indent="0" lvl="0" marL="0" rtl="0" algn="l">
              <a:spcBef>
                <a:spcPts val="0"/>
              </a:spcBef>
              <a:spcAft>
                <a:spcPts val="0"/>
              </a:spcAft>
              <a:buNone/>
            </a:pPr>
            <a:r>
              <a:rPr lang="es"/>
              <a:t>Frameworks de Backend como NODE, EXPRESS</a:t>
            </a:r>
            <a:endParaRPr/>
          </a:p>
          <a:p>
            <a:pPr indent="0" lvl="0" marL="0" rtl="0" algn="l">
              <a:spcBef>
                <a:spcPts val="0"/>
              </a:spcBef>
              <a:spcAft>
                <a:spcPts val="0"/>
              </a:spcAft>
              <a:buNone/>
            </a:pPr>
            <a:r>
              <a:rPr lang="es"/>
              <a:t>Aplicaciones de Escritorio mediante ELECTRON: WHATSAPP, SKYPE, DISCORD, VS CODE, ATOM</a:t>
            </a:r>
            <a:endParaRPr/>
          </a:p>
          <a:p>
            <a:pPr indent="0" lvl="0" marL="0" rtl="0" algn="l">
              <a:spcBef>
                <a:spcPts val="0"/>
              </a:spcBef>
              <a:spcAft>
                <a:spcPts val="0"/>
              </a:spcAft>
              <a:buNone/>
            </a:pPr>
            <a:r>
              <a:rPr lang="es"/>
              <a:t>Aplicaciones de Celulares mediante APACHE CORDOVA</a:t>
            </a:r>
            <a:endParaRPr/>
          </a:p>
          <a:p>
            <a:pPr indent="0" lvl="0" marL="0" rtl="0" algn="l">
              <a:spcBef>
                <a:spcPts val="0"/>
              </a:spcBef>
              <a:spcAft>
                <a:spcPts val="0"/>
              </a:spcAft>
              <a:buNone/>
            </a:pPr>
            <a:r>
              <a:rPr lang="es"/>
              <a:t>Robotica e Internet de las Cosas</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s"/>
              <a:t>Aun así, JavaScript es un lenguaje MUY criticado.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a0166bc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a0166bc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a0a1419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a0a1419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Pero cuales son las caracteristicas de JS?</a:t>
            </a:r>
            <a:endParaRPr/>
          </a:p>
          <a:p>
            <a:pPr indent="0" lvl="0" marL="0" rtl="0" algn="l">
              <a:spcBef>
                <a:spcPts val="0"/>
              </a:spcBef>
              <a:spcAft>
                <a:spcPts val="0"/>
              </a:spcAft>
              <a:buNone/>
            </a:pPr>
            <a:r>
              <a:rPr lang="es"/>
              <a:t>Es un lenguaje interpretado, corre por lo general en los navegadores mediante interpretes como V8, Rhino, Chakra, SpiderMonkey.</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Tiene la fama de ser multiparadigma, punto que se analizará más adelante, pero también de ser un lenguaje de scripting.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 dinámicamente tipado, como la mayoría de los lenguajes interpretados. Al momento de declarar variables no hay que especificar su tipo.</a:t>
            </a:r>
            <a:endParaRPr/>
          </a:p>
          <a:p>
            <a:pPr indent="0" lvl="0" marL="0" rtl="0" algn="l">
              <a:spcBef>
                <a:spcPts val="0"/>
              </a:spcBef>
              <a:spcAft>
                <a:spcPts val="0"/>
              </a:spcAft>
              <a:buNone/>
            </a:pPr>
            <a:r>
              <a:rPr lang="es"/>
              <a:t>Es prototipado, en el punto de vista que posee un modelo prototipal. También se hablará de esto más adelante.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Tiene la fama de ser un lenguaje “liviano” ya que con poco código tendremos nuestro primer programa, y “expresivo” desde el punto de vista que es fácil expresar la solución a un problema.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059c8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059c8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Java y C – No solo tiene la influencia sobre el nombre, sino que además tiene influencia sobre la sintaxis del lenguaje. Tanto Java como JavaScript sintácticamente emergen del lenguaje C. Sin embargo, Java y JavaScript tienen semánticas y propósitos diferentes.</a:t>
            </a:r>
            <a:endParaRPr/>
          </a:p>
          <a:p>
            <a:pPr indent="0" lvl="0" marL="0" rtl="0" algn="l">
              <a:spcBef>
                <a:spcPts val="0"/>
              </a:spcBef>
              <a:spcAft>
                <a:spcPts val="0"/>
              </a:spcAft>
              <a:buClr>
                <a:srgbClr val="000000"/>
              </a:buClr>
              <a:buSzPts val="1100"/>
              <a:buFont typeface="Arial"/>
              <a:buNone/>
            </a:pPr>
            <a:r>
              <a:rPr lang="es"/>
              <a:t>Perl y Python – Tanto Perl como Python han influido en el manejo de strings, arreglos y expresiones regulares en JavaScript.</a:t>
            </a:r>
            <a:endParaRPr/>
          </a:p>
          <a:p>
            <a:pPr indent="0" lvl="0" marL="0" rtl="0" algn="l">
              <a:spcBef>
                <a:spcPts val="0"/>
              </a:spcBef>
              <a:spcAft>
                <a:spcPts val="0"/>
              </a:spcAft>
              <a:buClr>
                <a:srgbClr val="000000"/>
              </a:buClr>
              <a:buSzPts val="1100"/>
              <a:buFont typeface="Arial"/>
              <a:buNone/>
            </a:pPr>
            <a:r>
              <a:rPr lang="es"/>
              <a:t>Scheme – De la familia del paradigma funcional. Adopta las funciones de primera clase y closures, los cuales se tratarán más adelante.</a:t>
            </a:r>
            <a:endParaRPr/>
          </a:p>
          <a:p>
            <a:pPr indent="0" lvl="0" marL="0" rtl="0" algn="l">
              <a:spcBef>
                <a:spcPts val="0"/>
              </a:spcBef>
              <a:spcAft>
                <a:spcPts val="0"/>
              </a:spcAft>
              <a:buClr>
                <a:srgbClr val="000000"/>
              </a:buClr>
              <a:buSzPts val="1100"/>
              <a:buFont typeface="Arial"/>
              <a:buNone/>
            </a:pPr>
            <a:r>
              <a:rPr lang="es"/>
              <a:t>Self – Un lenguaje desarrollado por Sun Microsystems. Es de los pocos lenguajes que tienen herencia prototipada. Además de ésta característica, también «tomó prestada» la inusual notación de objetos.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a0166bcd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a0166bcd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Para la parte sintáctica, es MUY parecido a los lenguajes de la familia de C (C++, Java).</a:t>
            </a:r>
            <a:endParaRPr/>
          </a:p>
          <a:p>
            <a:pPr indent="0" lvl="0" marL="0" rtl="0" algn="l">
              <a:spcBef>
                <a:spcPts val="0"/>
              </a:spcBef>
              <a:spcAft>
                <a:spcPts val="0"/>
              </a:spcAft>
              <a:buClr>
                <a:srgbClr val="000000"/>
              </a:buClr>
              <a:buSzPts val="1100"/>
              <a:buFont typeface="Arial"/>
              <a:buNone/>
            </a:pPr>
            <a:r>
              <a:rPr lang="es"/>
              <a:t>Se puede ver reflejado en estructuras condicionales o de repetición la similitud sintáctica.</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s"/>
              <a:t>CONSOLE.LOG se usa para mostrar un mensaje por pantalla.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9109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JavaScript: </a:t>
            </a:r>
            <a:endParaRPr/>
          </a:p>
          <a:p>
            <a:pPr indent="0" lvl="0" marL="0" rtl="0" algn="l">
              <a:spcBef>
                <a:spcPts val="0"/>
              </a:spcBef>
              <a:spcAft>
                <a:spcPts val="0"/>
              </a:spcAft>
              <a:buNone/>
            </a:pPr>
            <a:r>
              <a:rPr lang="es"/>
              <a:t>Lo bueno, lo malo y lo feo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nvSpPr>
        <p:spPr>
          <a:xfrm>
            <a:off x="1609350" y="1016350"/>
            <a:ext cx="5925300" cy="373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pi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3.1416</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cuadrado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x</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return</a:t>
            </a:r>
            <a:r>
              <a:rPr lang="es" sz="1350">
                <a:solidFill>
                  <a:srgbClr val="37474F"/>
                </a:solidFill>
                <a:latin typeface="Roboto Mono"/>
                <a:ea typeface="Roboto Mono"/>
                <a:cs typeface="Roboto Mono"/>
                <a:sym typeface="Roboto Mono"/>
              </a:rPr>
              <a:t> x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x</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 area</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radio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return</a:t>
            </a:r>
            <a:r>
              <a:rPr lang="es" sz="1350">
                <a:solidFill>
                  <a:srgbClr val="37474F"/>
                </a:solidFill>
                <a:latin typeface="Roboto Mono"/>
                <a:ea typeface="Roboto Mono"/>
                <a:cs typeface="Roboto Mono"/>
                <a:sym typeface="Roboto Mono"/>
              </a:rPr>
              <a:t> pi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cuadrado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radio</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perimetro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radio </a:t>
            </a:r>
            <a:r>
              <a:rPr lang="es" sz="1350">
                <a:solidFill>
                  <a:srgbClr val="3F51B5"/>
                </a:solidFill>
                <a:latin typeface="Roboto Mono"/>
                <a:ea typeface="Roboto Mono"/>
                <a:cs typeface="Roboto Mono"/>
                <a:sym typeface="Roboto Mono"/>
              </a:rPr>
              <a:t>=&gt;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2</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pi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radio</a:t>
            </a:r>
            <a:r>
              <a:rPr lang="es" sz="1350">
                <a:solidFill>
                  <a:srgbClr val="3F51B5"/>
                </a:solidFill>
                <a:latin typeface="Roboto Mono"/>
                <a:ea typeface="Roboto Mono"/>
                <a:cs typeface="Roboto Mono"/>
                <a:sym typeface="Roboto Mono"/>
              </a:rPr>
              <a:t>;</a:t>
            </a:r>
            <a:endParaRPr sz="135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37" name="Google Shape;137;p22"/>
          <p:cNvSpPr txBox="1"/>
          <p:nvPr>
            <p:ph idx="4294967295" type="title"/>
          </p:nvPr>
        </p:nvSpPr>
        <p:spPr>
          <a:xfrm>
            <a:off x="3784650" y="176775"/>
            <a:ext cx="1574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Sintaxis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ctrTitle"/>
          </p:nvPr>
        </p:nvSpPr>
        <p:spPr>
          <a:xfrm>
            <a:off x="729450" y="19109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 de Tipos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idx="4294967295" type="title"/>
          </p:nvPr>
        </p:nvSpPr>
        <p:spPr>
          <a:xfrm>
            <a:off x="3979950" y="187075"/>
            <a:ext cx="118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a:t>
            </a:r>
            <a:endParaRPr/>
          </a:p>
        </p:txBody>
      </p:sp>
      <p:sp>
        <p:nvSpPr>
          <p:cNvPr id="148" name="Google Shape;148;p24"/>
          <p:cNvSpPr txBox="1"/>
          <p:nvPr/>
        </p:nvSpPr>
        <p:spPr>
          <a:xfrm>
            <a:off x="761250" y="1067800"/>
            <a:ext cx="5925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668650" y="964925"/>
            <a:ext cx="5925300" cy="38781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000000"/>
              </a:buClr>
              <a:buSzPts val="3000"/>
              <a:buFont typeface="Lato"/>
              <a:buChar char="●"/>
            </a:pPr>
            <a:r>
              <a:rPr lang="es" sz="3000">
                <a:latin typeface="Lato"/>
                <a:ea typeface="Lato"/>
                <a:cs typeface="Lato"/>
                <a:sym typeface="Lato"/>
              </a:rPr>
              <a:t>undefined</a:t>
            </a:r>
            <a:endParaRPr sz="3000">
              <a:latin typeface="Lato"/>
              <a:ea typeface="Lato"/>
              <a:cs typeface="Lato"/>
              <a:sym typeface="Lato"/>
            </a:endParaRPr>
          </a:p>
          <a:p>
            <a:pPr indent="-419100" lvl="0" marL="457200" rtl="0" algn="l">
              <a:lnSpc>
                <a:spcPct val="115000"/>
              </a:lnSpc>
              <a:spcBef>
                <a:spcPts val="0"/>
              </a:spcBef>
              <a:spcAft>
                <a:spcPts val="0"/>
              </a:spcAft>
              <a:buClr>
                <a:srgbClr val="000000"/>
              </a:buClr>
              <a:buSzPts val="3000"/>
              <a:buFont typeface="Lato"/>
              <a:buChar char="●"/>
            </a:pPr>
            <a:r>
              <a:rPr lang="es" sz="3000">
                <a:latin typeface="Lato"/>
                <a:ea typeface="Lato"/>
                <a:cs typeface="Lato"/>
                <a:sym typeface="Lato"/>
              </a:rPr>
              <a:t>null</a:t>
            </a:r>
            <a:endParaRPr sz="3000">
              <a:latin typeface="Lato"/>
              <a:ea typeface="Lato"/>
              <a:cs typeface="Lato"/>
              <a:sym typeface="Lato"/>
            </a:endParaRPr>
          </a:p>
          <a:p>
            <a:pPr indent="-419100" lvl="0" marL="457200" rtl="0" algn="l">
              <a:lnSpc>
                <a:spcPct val="115000"/>
              </a:lnSpc>
              <a:spcBef>
                <a:spcPts val="0"/>
              </a:spcBef>
              <a:spcAft>
                <a:spcPts val="0"/>
              </a:spcAft>
              <a:buClr>
                <a:srgbClr val="000000"/>
              </a:buClr>
              <a:buSzPts val="3000"/>
              <a:buFont typeface="Lato"/>
              <a:buChar char="●"/>
            </a:pPr>
            <a:r>
              <a:rPr lang="es" sz="3000">
                <a:latin typeface="Lato"/>
                <a:ea typeface="Lato"/>
                <a:cs typeface="Lato"/>
                <a:sym typeface="Lato"/>
              </a:rPr>
              <a:t>boolean</a:t>
            </a:r>
            <a:endParaRPr sz="3000">
              <a:latin typeface="Lato"/>
              <a:ea typeface="Lato"/>
              <a:cs typeface="Lato"/>
              <a:sym typeface="Lato"/>
            </a:endParaRPr>
          </a:p>
          <a:p>
            <a:pPr indent="-419100" lvl="0" marL="457200" rtl="0" algn="l">
              <a:lnSpc>
                <a:spcPct val="115000"/>
              </a:lnSpc>
              <a:spcBef>
                <a:spcPts val="0"/>
              </a:spcBef>
              <a:spcAft>
                <a:spcPts val="0"/>
              </a:spcAft>
              <a:buClr>
                <a:srgbClr val="000000"/>
              </a:buClr>
              <a:buSzPts val="3000"/>
              <a:buFont typeface="Lato"/>
              <a:buChar char="●"/>
            </a:pPr>
            <a:r>
              <a:rPr lang="es" sz="3000">
                <a:latin typeface="Lato"/>
                <a:ea typeface="Lato"/>
                <a:cs typeface="Lato"/>
                <a:sym typeface="Lato"/>
              </a:rPr>
              <a:t>number</a:t>
            </a:r>
            <a:endParaRPr sz="3000">
              <a:latin typeface="Lato"/>
              <a:ea typeface="Lato"/>
              <a:cs typeface="Lato"/>
              <a:sym typeface="Lato"/>
            </a:endParaRPr>
          </a:p>
          <a:p>
            <a:pPr indent="-419100" lvl="0" marL="457200" rtl="0" algn="l">
              <a:lnSpc>
                <a:spcPct val="115000"/>
              </a:lnSpc>
              <a:spcBef>
                <a:spcPts val="0"/>
              </a:spcBef>
              <a:spcAft>
                <a:spcPts val="0"/>
              </a:spcAft>
              <a:buClr>
                <a:srgbClr val="000000"/>
              </a:buClr>
              <a:buSzPts val="3000"/>
              <a:buFont typeface="Lato"/>
              <a:buChar char="●"/>
            </a:pPr>
            <a:r>
              <a:rPr lang="es" sz="3000">
                <a:latin typeface="Lato"/>
                <a:ea typeface="Lato"/>
                <a:cs typeface="Lato"/>
                <a:sym typeface="Lato"/>
              </a:rPr>
              <a:t>string</a:t>
            </a:r>
            <a:endParaRPr sz="3000">
              <a:latin typeface="Lato"/>
              <a:ea typeface="Lato"/>
              <a:cs typeface="Lato"/>
              <a:sym typeface="Lato"/>
            </a:endParaRPr>
          </a:p>
          <a:p>
            <a:pPr indent="-419100" lvl="0" marL="457200" rtl="0" algn="l">
              <a:lnSpc>
                <a:spcPct val="115000"/>
              </a:lnSpc>
              <a:spcBef>
                <a:spcPts val="0"/>
              </a:spcBef>
              <a:spcAft>
                <a:spcPts val="0"/>
              </a:spcAft>
              <a:buClr>
                <a:srgbClr val="000000"/>
              </a:buClr>
              <a:buSzPts val="3000"/>
              <a:buFont typeface="Lato"/>
              <a:buChar char="●"/>
            </a:pPr>
            <a:r>
              <a:rPr lang="es" sz="3000">
                <a:latin typeface="Lato"/>
                <a:ea typeface="Lato"/>
                <a:cs typeface="Lato"/>
                <a:sym typeface="Lato"/>
              </a:rPr>
              <a:t>object</a:t>
            </a:r>
            <a:endParaRPr sz="3000">
              <a:latin typeface="Lato"/>
              <a:ea typeface="Lato"/>
              <a:cs typeface="Lato"/>
              <a:sym typeface="Lato"/>
            </a:endParaRPr>
          </a:p>
          <a:p>
            <a:pPr indent="-419100" lvl="0" marL="457200" rtl="0" algn="l">
              <a:lnSpc>
                <a:spcPct val="115000"/>
              </a:lnSpc>
              <a:spcBef>
                <a:spcPts val="0"/>
              </a:spcBef>
              <a:spcAft>
                <a:spcPts val="0"/>
              </a:spcAft>
              <a:buClr>
                <a:srgbClr val="000000"/>
              </a:buClr>
              <a:buSzPts val="3000"/>
              <a:buFont typeface="Lato"/>
              <a:buChar char="●"/>
            </a:pPr>
            <a:r>
              <a:rPr lang="es" sz="3000">
                <a:latin typeface="Lato"/>
                <a:ea typeface="Lato"/>
                <a:cs typeface="Lato"/>
                <a:sym typeface="Lato"/>
              </a:rPr>
              <a:t>symbol</a:t>
            </a:r>
            <a:endParaRPr sz="3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idx="4294967295" type="title"/>
          </p:nvPr>
        </p:nvSpPr>
        <p:spPr>
          <a:xfrm>
            <a:off x="3454650" y="176775"/>
            <a:ext cx="2234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undefined</a:t>
            </a:r>
            <a:endParaRPr>
              <a:latin typeface="Roboto Mono"/>
              <a:ea typeface="Roboto Mono"/>
              <a:cs typeface="Roboto Mono"/>
              <a:sym typeface="Roboto Mono"/>
            </a:endParaRPr>
          </a:p>
        </p:txBody>
      </p:sp>
      <p:sp>
        <p:nvSpPr>
          <p:cNvPr id="155" name="Google Shape;155;p25"/>
          <p:cNvSpPr txBox="1"/>
          <p:nvPr/>
        </p:nvSpPr>
        <p:spPr>
          <a:xfrm>
            <a:off x="2300700" y="850475"/>
            <a:ext cx="3475800" cy="258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a</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b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null;</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b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undefined;</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a</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undefined</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b</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undefined</a:t>
            </a:r>
            <a:endParaRPr sz="135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56" name="Google Shape;156;p25"/>
          <p:cNvSpPr txBox="1"/>
          <p:nvPr/>
        </p:nvSpPr>
        <p:spPr>
          <a:xfrm>
            <a:off x="2300700" y="3371275"/>
            <a:ext cx="4542600" cy="151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c</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undefined</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d</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ReferenceError: d is not defined</a:t>
            </a:r>
            <a:endParaRPr sz="135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idx="4294967295" type="title"/>
          </p:nvPr>
        </p:nvSpPr>
        <p:spPr>
          <a:xfrm>
            <a:off x="3740250" y="74925"/>
            <a:ext cx="1663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number</a:t>
            </a:r>
            <a:endParaRPr>
              <a:latin typeface="Roboto Mono"/>
              <a:ea typeface="Roboto Mono"/>
              <a:cs typeface="Roboto Mono"/>
              <a:sym typeface="Roboto Mono"/>
            </a:endParaRPr>
          </a:p>
        </p:txBody>
      </p:sp>
      <p:sp>
        <p:nvSpPr>
          <p:cNvPr id="162" name="Google Shape;162;p26"/>
          <p:cNvSpPr txBox="1"/>
          <p:nvPr/>
        </p:nvSpPr>
        <p:spPr>
          <a:xfrm>
            <a:off x="516425" y="824200"/>
            <a:ext cx="5949000" cy="372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800">
                <a:solidFill>
                  <a:srgbClr val="C53929"/>
                </a:solidFill>
                <a:latin typeface="Roboto Mono"/>
                <a:ea typeface="Roboto Mono"/>
                <a:cs typeface="Roboto Mono"/>
                <a:sym typeface="Roboto Mono"/>
              </a:rPr>
              <a:t>42</a:t>
            </a:r>
            <a:br>
              <a:rPr lang="es" sz="1800">
                <a:solidFill>
                  <a:srgbClr val="37474F"/>
                </a:solidFill>
                <a:latin typeface="Roboto Mono"/>
                <a:ea typeface="Roboto Mono"/>
                <a:cs typeface="Roboto Mono"/>
                <a:sym typeface="Roboto Mono"/>
              </a:rPr>
            </a:br>
            <a:r>
              <a:rPr lang="es" sz="1800">
                <a:solidFill>
                  <a:srgbClr val="C53929"/>
                </a:solidFill>
                <a:latin typeface="Roboto Mono"/>
                <a:ea typeface="Roboto Mono"/>
                <a:cs typeface="Roboto Mono"/>
                <a:sym typeface="Roboto Mono"/>
              </a:rPr>
              <a:t>42.0</a:t>
            </a:r>
            <a:br>
              <a:rPr lang="es" sz="1800">
                <a:solidFill>
                  <a:srgbClr val="37474F"/>
                </a:solidFill>
                <a:latin typeface="Roboto Mono"/>
                <a:ea typeface="Roboto Mono"/>
                <a:cs typeface="Roboto Mono"/>
                <a:sym typeface="Roboto Mono"/>
              </a:rPr>
            </a:br>
            <a:r>
              <a:rPr lang="es" sz="1800">
                <a:solidFill>
                  <a:srgbClr val="C53929"/>
                </a:solidFill>
                <a:latin typeface="Roboto Mono"/>
                <a:ea typeface="Roboto Mono"/>
                <a:cs typeface="Roboto Mono"/>
                <a:sym typeface="Roboto Mono"/>
              </a:rPr>
              <a:t>42.</a:t>
            </a:r>
            <a:br>
              <a:rPr lang="es" sz="1800">
                <a:solidFill>
                  <a:srgbClr val="37474F"/>
                </a:solidFill>
                <a:latin typeface="Roboto Mono"/>
                <a:ea typeface="Roboto Mono"/>
                <a:cs typeface="Roboto Mono"/>
                <a:sym typeface="Roboto Mono"/>
              </a:rPr>
            </a:br>
            <a:endParaRPr sz="1800">
              <a:solidFill>
                <a:srgbClr val="D81B60"/>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rPr lang="es" sz="1800">
                <a:solidFill>
                  <a:srgbClr val="C53929"/>
                </a:solidFill>
                <a:latin typeface="Roboto Mono"/>
                <a:ea typeface="Roboto Mono"/>
                <a:cs typeface="Roboto Mono"/>
                <a:sym typeface="Roboto Mono"/>
              </a:rPr>
              <a:t>42.3</a:t>
            </a:r>
            <a:br>
              <a:rPr lang="es" sz="1800">
                <a:solidFill>
                  <a:srgbClr val="37474F"/>
                </a:solidFill>
                <a:latin typeface="Roboto Mono"/>
                <a:ea typeface="Roboto Mono"/>
                <a:cs typeface="Roboto Mono"/>
                <a:sym typeface="Roboto Mono"/>
              </a:rPr>
            </a:br>
            <a:r>
              <a:rPr lang="es" sz="1800">
                <a:solidFill>
                  <a:srgbClr val="C53929"/>
                </a:solidFill>
                <a:latin typeface="Roboto Mono"/>
                <a:ea typeface="Roboto Mono"/>
                <a:cs typeface="Roboto Mono"/>
                <a:sym typeface="Roboto Mono"/>
              </a:rPr>
              <a:t>42.300</a:t>
            </a:r>
            <a:br>
              <a:rPr lang="es" sz="1800">
                <a:solidFill>
                  <a:srgbClr val="37474F"/>
                </a:solidFill>
                <a:latin typeface="Roboto Mono"/>
                <a:ea typeface="Roboto Mono"/>
                <a:cs typeface="Roboto Mono"/>
                <a:sym typeface="Roboto Mono"/>
              </a:rPr>
            </a:br>
            <a:br>
              <a:rPr lang="es" sz="1800">
                <a:solidFill>
                  <a:srgbClr val="37474F"/>
                </a:solidFill>
                <a:latin typeface="Roboto Mono"/>
                <a:ea typeface="Roboto Mono"/>
                <a:cs typeface="Roboto Mono"/>
                <a:sym typeface="Roboto Mono"/>
              </a:rPr>
            </a:br>
            <a:r>
              <a:rPr lang="es" sz="1800">
                <a:solidFill>
                  <a:srgbClr val="C53929"/>
                </a:solidFill>
                <a:latin typeface="Roboto Mono"/>
                <a:ea typeface="Roboto Mono"/>
                <a:cs typeface="Roboto Mono"/>
                <a:sym typeface="Roboto Mono"/>
              </a:rPr>
              <a:t>0.5</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a:t>
            </a:r>
            <a:r>
              <a:rPr lang="es" sz="1800">
                <a:solidFill>
                  <a:srgbClr val="C53929"/>
                </a:solidFill>
                <a:latin typeface="Roboto Mono"/>
                <a:ea typeface="Roboto Mono"/>
                <a:cs typeface="Roboto Mono"/>
                <a:sym typeface="Roboto Mono"/>
              </a:rPr>
              <a:t>5</a:t>
            </a:r>
            <a:endParaRPr sz="1800">
              <a:solidFill>
                <a:srgbClr val="C53929"/>
              </a:solidFill>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cxnSp>
        <p:nvCxnSpPr>
          <p:cNvPr id="163" name="Google Shape;163;p26"/>
          <p:cNvCxnSpPr/>
          <p:nvPr/>
        </p:nvCxnSpPr>
        <p:spPr>
          <a:xfrm>
            <a:off x="2571750" y="824200"/>
            <a:ext cx="0" cy="39249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6"/>
          <p:cNvSpPr txBox="1"/>
          <p:nvPr/>
        </p:nvSpPr>
        <p:spPr>
          <a:xfrm>
            <a:off x="3369075" y="544300"/>
            <a:ext cx="2776200" cy="42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lnSpc>
                <a:spcPct val="150000"/>
              </a:lnSpc>
              <a:spcBef>
                <a:spcPts val="0"/>
              </a:spcBef>
              <a:spcAft>
                <a:spcPts val="0"/>
              </a:spcAft>
              <a:buClr>
                <a:srgbClr val="000000"/>
              </a:buClr>
              <a:buSzPts val="1100"/>
              <a:buFont typeface="Arial"/>
              <a:buNone/>
            </a:pPr>
            <a:r>
              <a:rPr lang="es">
                <a:solidFill>
                  <a:srgbClr val="C53929"/>
                </a:solidFill>
                <a:latin typeface="Roboto Mono"/>
                <a:ea typeface="Roboto Mono"/>
                <a:cs typeface="Roboto Mono"/>
                <a:sym typeface="Roboto Mono"/>
              </a:rPr>
              <a:t>1E3</a:t>
            </a:r>
            <a:r>
              <a:rPr lang="es">
                <a:solidFill>
                  <a:srgbClr val="37474F"/>
                </a:solidFill>
                <a:latin typeface="Roboto Mono"/>
                <a:ea typeface="Roboto Mono"/>
                <a:cs typeface="Roboto Mono"/>
                <a:sym typeface="Roboto Mono"/>
              </a:rPr>
              <a:t> </a:t>
            </a:r>
            <a:br>
              <a:rPr lang="es">
                <a:solidFill>
                  <a:srgbClr val="37474F"/>
                </a:solidFill>
                <a:latin typeface="Roboto Mono"/>
                <a:ea typeface="Roboto Mono"/>
                <a:cs typeface="Roboto Mono"/>
                <a:sym typeface="Roboto Mono"/>
              </a:rPr>
            </a:br>
            <a:r>
              <a:rPr lang="es">
                <a:solidFill>
                  <a:srgbClr val="C53929"/>
                </a:solidFill>
                <a:latin typeface="Roboto Mono"/>
                <a:ea typeface="Roboto Mono"/>
                <a:cs typeface="Roboto Mono"/>
                <a:sym typeface="Roboto Mono"/>
              </a:rPr>
              <a:t>1.1E6</a:t>
            </a:r>
            <a:r>
              <a:rPr lang="es">
                <a:solidFill>
                  <a:srgbClr val="37474F"/>
                </a:solidFill>
                <a:latin typeface="Roboto Mono"/>
                <a:ea typeface="Roboto Mono"/>
                <a:cs typeface="Roboto Mono"/>
                <a:sym typeface="Roboto Mono"/>
              </a:rPr>
              <a:t> </a:t>
            </a:r>
            <a:br>
              <a:rPr lang="es">
                <a:solidFill>
                  <a:srgbClr val="37474F"/>
                </a:solidFill>
                <a:latin typeface="Roboto Mono"/>
                <a:ea typeface="Roboto Mono"/>
                <a:cs typeface="Roboto Mono"/>
                <a:sym typeface="Roboto Mono"/>
              </a:rPr>
            </a:br>
            <a:r>
              <a:rPr lang="es">
                <a:solidFill>
                  <a:srgbClr val="C53929"/>
                </a:solidFill>
                <a:latin typeface="Roboto Mono"/>
                <a:ea typeface="Roboto Mono"/>
                <a:cs typeface="Roboto Mono"/>
                <a:sym typeface="Roboto Mono"/>
              </a:rPr>
              <a:t>2e-5</a:t>
            </a:r>
            <a:r>
              <a:rPr lang="es">
                <a:solidFill>
                  <a:srgbClr val="37474F"/>
                </a:solidFill>
                <a:latin typeface="Roboto Mono"/>
                <a:ea typeface="Roboto Mono"/>
                <a:cs typeface="Roboto Mono"/>
                <a:sym typeface="Roboto Mono"/>
              </a:rPr>
              <a:t> </a:t>
            </a:r>
            <a:br>
              <a:rPr lang="es">
                <a:solidFill>
                  <a:srgbClr val="37474F"/>
                </a:solidFill>
                <a:latin typeface="Roboto Mono"/>
                <a:ea typeface="Roboto Mono"/>
                <a:cs typeface="Roboto Mono"/>
                <a:sym typeface="Roboto Mono"/>
              </a:rPr>
            </a:br>
            <a:br>
              <a:rPr lang="es">
                <a:solidFill>
                  <a:srgbClr val="37474F"/>
                </a:solidFill>
                <a:latin typeface="Roboto Mono"/>
                <a:ea typeface="Roboto Mono"/>
                <a:cs typeface="Roboto Mono"/>
                <a:sym typeface="Roboto Mono"/>
              </a:rPr>
            </a:br>
            <a:r>
              <a:rPr lang="es">
                <a:solidFill>
                  <a:srgbClr val="C53929"/>
                </a:solidFill>
                <a:latin typeface="Roboto Mono"/>
                <a:ea typeface="Roboto Mono"/>
                <a:cs typeface="Roboto Mono"/>
                <a:sym typeface="Roboto Mono"/>
              </a:rPr>
              <a:t>0xf3</a:t>
            </a:r>
            <a:br>
              <a:rPr lang="es">
                <a:solidFill>
                  <a:srgbClr val="37474F"/>
                </a:solidFill>
                <a:latin typeface="Roboto Mono"/>
                <a:ea typeface="Roboto Mono"/>
                <a:cs typeface="Roboto Mono"/>
                <a:sym typeface="Roboto Mono"/>
              </a:rPr>
            </a:br>
            <a:r>
              <a:rPr lang="es">
                <a:solidFill>
                  <a:srgbClr val="C53929"/>
                </a:solidFill>
                <a:latin typeface="Roboto Mono"/>
                <a:ea typeface="Roboto Mono"/>
                <a:cs typeface="Roboto Mono"/>
                <a:sym typeface="Roboto Mono"/>
              </a:rPr>
              <a:t>0Xf3</a:t>
            </a:r>
            <a:br>
              <a:rPr lang="es">
                <a:solidFill>
                  <a:srgbClr val="37474F"/>
                </a:solidFill>
                <a:latin typeface="Roboto Mono"/>
                <a:ea typeface="Roboto Mono"/>
                <a:cs typeface="Roboto Mono"/>
                <a:sym typeface="Roboto Mono"/>
              </a:rPr>
            </a:br>
            <a:br>
              <a:rPr lang="es">
                <a:solidFill>
                  <a:srgbClr val="37474F"/>
                </a:solidFill>
                <a:latin typeface="Roboto Mono"/>
                <a:ea typeface="Roboto Mono"/>
                <a:cs typeface="Roboto Mono"/>
                <a:sym typeface="Roboto Mono"/>
              </a:rPr>
            </a:br>
            <a:r>
              <a:rPr lang="es">
                <a:solidFill>
                  <a:srgbClr val="C53929"/>
                </a:solidFill>
                <a:latin typeface="Roboto Mono"/>
                <a:ea typeface="Roboto Mono"/>
                <a:cs typeface="Roboto Mono"/>
                <a:sym typeface="Roboto Mono"/>
              </a:rPr>
              <a:t>0o363</a:t>
            </a:r>
            <a:br>
              <a:rPr lang="es">
                <a:solidFill>
                  <a:srgbClr val="37474F"/>
                </a:solidFill>
                <a:latin typeface="Roboto Mono"/>
                <a:ea typeface="Roboto Mono"/>
                <a:cs typeface="Roboto Mono"/>
                <a:sym typeface="Roboto Mono"/>
              </a:rPr>
            </a:br>
            <a:r>
              <a:rPr lang="es">
                <a:solidFill>
                  <a:srgbClr val="C53929"/>
                </a:solidFill>
                <a:latin typeface="Roboto Mono"/>
                <a:ea typeface="Roboto Mono"/>
                <a:cs typeface="Roboto Mono"/>
                <a:sym typeface="Roboto Mono"/>
              </a:rPr>
              <a:t>0O363</a:t>
            </a:r>
            <a:br>
              <a:rPr lang="es">
                <a:solidFill>
                  <a:srgbClr val="37474F"/>
                </a:solidFill>
                <a:latin typeface="Roboto Mono"/>
                <a:ea typeface="Roboto Mono"/>
                <a:cs typeface="Roboto Mono"/>
                <a:sym typeface="Roboto Mono"/>
              </a:rPr>
            </a:br>
            <a:br>
              <a:rPr lang="es">
                <a:solidFill>
                  <a:srgbClr val="37474F"/>
                </a:solidFill>
                <a:latin typeface="Roboto Mono"/>
                <a:ea typeface="Roboto Mono"/>
                <a:cs typeface="Roboto Mono"/>
                <a:sym typeface="Roboto Mono"/>
              </a:rPr>
            </a:br>
            <a:r>
              <a:rPr lang="es">
                <a:solidFill>
                  <a:srgbClr val="C53929"/>
                </a:solidFill>
                <a:latin typeface="Roboto Mono"/>
                <a:ea typeface="Roboto Mono"/>
                <a:cs typeface="Roboto Mono"/>
                <a:sym typeface="Roboto Mono"/>
              </a:rPr>
              <a:t>0b11110011</a:t>
            </a:r>
            <a:br>
              <a:rPr lang="es">
                <a:solidFill>
                  <a:srgbClr val="37474F"/>
                </a:solidFill>
                <a:latin typeface="Roboto Mono"/>
                <a:ea typeface="Roboto Mono"/>
                <a:cs typeface="Roboto Mono"/>
                <a:sym typeface="Roboto Mono"/>
              </a:rPr>
            </a:br>
            <a:r>
              <a:rPr lang="es">
                <a:solidFill>
                  <a:srgbClr val="C53929"/>
                </a:solidFill>
                <a:latin typeface="Roboto Mono"/>
                <a:ea typeface="Roboto Mono"/>
                <a:cs typeface="Roboto Mono"/>
                <a:sym typeface="Roboto Mono"/>
              </a:rPr>
              <a:t>0B11110011</a:t>
            </a:r>
            <a:endParaRPr>
              <a:solidFill>
                <a:srgbClr val="C53929"/>
              </a:solidFill>
              <a:latin typeface="Roboto Mono"/>
              <a:ea typeface="Roboto Mono"/>
              <a:cs typeface="Roboto Mono"/>
              <a:sym typeface="Roboto Mono"/>
            </a:endParaRPr>
          </a:p>
          <a:p>
            <a:pPr indent="0" lvl="0" marL="0" rtl="0" algn="l">
              <a:spcBef>
                <a:spcPts val="0"/>
              </a:spcBef>
              <a:spcAft>
                <a:spcPts val="0"/>
              </a:spcAft>
              <a:buNone/>
            </a:pPr>
            <a:r>
              <a:t/>
            </a:r>
            <a:endParaRPr/>
          </a:p>
        </p:txBody>
      </p:sp>
      <p:cxnSp>
        <p:nvCxnSpPr>
          <p:cNvPr id="165" name="Google Shape;165;p26"/>
          <p:cNvCxnSpPr/>
          <p:nvPr/>
        </p:nvCxnSpPr>
        <p:spPr>
          <a:xfrm>
            <a:off x="6080850" y="824200"/>
            <a:ext cx="0" cy="39249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26"/>
          <p:cNvSpPr txBox="1"/>
          <p:nvPr/>
        </p:nvSpPr>
        <p:spPr>
          <a:xfrm>
            <a:off x="6599150" y="1454275"/>
            <a:ext cx="1859100" cy="212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800">
                <a:solidFill>
                  <a:srgbClr val="3F51B5"/>
                </a:solidFill>
                <a:latin typeface="Roboto Mono"/>
                <a:ea typeface="Roboto Mono"/>
                <a:cs typeface="Roboto Mono"/>
                <a:sym typeface="Roboto Mono"/>
              </a:rPr>
              <a:t>-Infinity</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Infinity</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a:t>
            </a:r>
            <a:r>
              <a:rPr lang="es" sz="1800">
                <a:solidFill>
                  <a:srgbClr val="C53929"/>
                </a:solidFill>
                <a:latin typeface="Roboto Mono"/>
                <a:ea typeface="Roboto Mono"/>
                <a:cs typeface="Roboto Mono"/>
                <a:sym typeface="Roboto Mono"/>
              </a:rPr>
              <a:t>0</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a:t>
            </a:r>
            <a:r>
              <a:rPr lang="es" sz="1800">
                <a:solidFill>
                  <a:srgbClr val="C53929"/>
                </a:solidFill>
                <a:latin typeface="Roboto Mono"/>
                <a:ea typeface="Roboto Mono"/>
                <a:cs typeface="Roboto Mono"/>
                <a:sym typeface="Roboto Mono"/>
              </a:rPr>
              <a:t>0</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NaN</a:t>
            </a:r>
            <a:endParaRPr sz="18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idx="4294967295" type="title"/>
          </p:nvPr>
        </p:nvSpPr>
        <p:spPr>
          <a:xfrm>
            <a:off x="3612950" y="138575"/>
            <a:ext cx="1663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object</a:t>
            </a:r>
            <a:endParaRPr>
              <a:latin typeface="Roboto Mono"/>
              <a:ea typeface="Roboto Mono"/>
              <a:cs typeface="Roboto Mono"/>
              <a:sym typeface="Roboto Mono"/>
            </a:endParaRPr>
          </a:p>
        </p:txBody>
      </p:sp>
      <p:sp>
        <p:nvSpPr>
          <p:cNvPr id="172" name="Google Shape;172;p27"/>
          <p:cNvSpPr txBox="1"/>
          <p:nvPr/>
        </p:nvSpPr>
        <p:spPr>
          <a:xfrm>
            <a:off x="445275" y="673775"/>
            <a:ext cx="4688700" cy="448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600">
                <a:solidFill>
                  <a:srgbClr val="3F51B5"/>
                </a:solidFill>
                <a:latin typeface="Roboto Mono"/>
                <a:ea typeface="Roboto Mono"/>
                <a:cs typeface="Roboto Mono"/>
                <a:sym typeface="Roboto Mono"/>
              </a:rPr>
              <a:t>var</a:t>
            </a:r>
            <a:r>
              <a:rPr lang="es" sz="1600">
                <a:solidFill>
                  <a:srgbClr val="37474F"/>
                </a:solidFill>
                <a:latin typeface="Roboto Mono"/>
                <a:ea typeface="Roboto Mono"/>
                <a:cs typeface="Roboto Mono"/>
                <a:sym typeface="Roboto Mono"/>
              </a:rPr>
              <a:t> obj </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nombre</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88E3C"/>
                </a:solidFill>
                <a:latin typeface="Roboto Mono"/>
                <a:ea typeface="Roboto Mono"/>
                <a:cs typeface="Roboto Mono"/>
                <a:sym typeface="Roboto Mono"/>
              </a:rPr>
              <a:t>'Prueba'</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ejemplo</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true,</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contador</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42</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saludar</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function()</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console</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log</a:t>
            </a:r>
            <a:r>
              <a:rPr lang="es" sz="1600">
                <a:solidFill>
                  <a:srgbClr val="3F51B5"/>
                </a:solidFill>
                <a:latin typeface="Roboto Mono"/>
                <a:ea typeface="Roboto Mono"/>
                <a:cs typeface="Roboto Mono"/>
                <a:sym typeface="Roboto Mono"/>
              </a:rPr>
              <a:t>(</a:t>
            </a:r>
            <a:r>
              <a:rPr lang="es" sz="1600">
                <a:solidFill>
                  <a:srgbClr val="388E3C"/>
                </a:solidFill>
                <a:latin typeface="Roboto Mono"/>
                <a:ea typeface="Roboto Mono"/>
                <a:cs typeface="Roboto Mono"/>
                <a:sym typeface="Roboto Mono"/>
              </a:rPr>
              <a:t>'Hola!'</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proximo</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nombre</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88E3C"/>
                </a:solidFill>
                <a:latin typeface="Roboto Mono"/>
                <a:ea typeface="Roboto Mono"/>
                <a:cs typeface="Roboto Mono"/>
                <a:sym typeface="Roboto Mono"/>
              </a:rPr>
              <a:t>'Otro'</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multiplos</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r>
              <a:rPr lang="es" sz="1600">
                <a:solidFill>
                  <a:srgbClr val="C53929"/>
                </a:solidFill>
                <a:latin typeface="Roboto Mono"/>
                <a:ea typeface="Roboto Mono"/>
                <a:cs typeface="Roboto Mono"/>
                <a:sym typeface="Roboto Mono"/>
              </a:rPr>
              <a:t>1</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2</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3</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5</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a:t>
            </a:r>
            <a:endParaRPr sz="16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sz="1600">
              <a:solidFill>
                <a:srgbClr val="3F51B5"/>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idx="4294967295" type="title"/>
          </p:nvPr>
        </p:nvSpPr>
        <p:spPr>
          <a:xfrm>
            <a:off x="3799950" y="176775"/>
            <a:ext cx="154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typeof</a:t>
            </a:r>
            <a:endParaRPr>
              <a:latin typeface="Roboto Mono"/>
              <a:ea typeface="Roboto Mono"/>
              <a:cs typeface="Roboto Mono"/>
              <a:sym typeface="Roboto Mono"/>
            </a:endParaRPr>
          </a:p>
        </p:txBody>
      </p:sp>
      <p:sp>
        <p:nvSpPr>
          <p:cNvPr id="178" name="Google Shape;178;p28"/>
          <p:cNvSpPr txBox="1"/>
          <p:nvPr/>
        </p:nvSpPr>
        <p:spPr>
          <a:xfrm>
            <a:off x="737625" y="1124400"/>
            <a:ext cx="2362500" cy="346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123.45</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388E3C"/>
                </a:solidFill>
                <a:latin typeface="Roboto Mono"/>
                <a:ea typeface="Roboto Mono"/>
                <a:cs typeface="Roboto Mono"/>
                <a:sym typeface="Roboto Mono"/>
              </a:rPr>
              <a:t>"hola"</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true</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undefined</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Symbol</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NaN</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function(){}</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typeof</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null</a:t>
            </a:r>
            <a:endParaRPr sz="135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79" name="Google Shape;179;p28"/>
          <p:cNvSpPr txBox="1"/>
          <p:nvPr/>
        </p:nvSpPr>
        <p:spPr>
          <a:xfrm>
            <a:off x="3152825" y="1044675"/>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"number"</a:t>
            </a:r>
            <a:endParaRPr/>
          </a:p>
        </p:txBody>
      </p:sp>
      <p:sp>
        <p:nvSpPr>
          <p:cNvPr id="180" name="Google Shape;180;p28"/>
          <p:cNvSpPr txBox="1"/>
          <p:nvPr/>
        </p:nvSpPr>
        <p:spPr>
          <a:xfrm>
            <a:off x="3152825" y="1400425"/>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"string"</a:t>
            </a:r>
            <a:endParaRPr/>
          </a:p>
        </p:txBody>
      </p:sp>
      <p:sp>
        <p:nvSpPr>
          <p:cNvPr id="181" name="Google Shape;181;p28"/>
          <p:cNvSpPr txBox="1"/>
          <p:nvPr/>
        </p:nvSpPr>
        <p:spPr>
          <a:xfrm>
            <a:off x="3152825" y="1682475"/>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"boolean"</a:t>
            </a:r>
            <a:endParaRPr/>
          </a:p>
        </p:txBody>
      </p:sp>
      <p:sp>
        <p:nvSpPr>
          <p:cNvPr id="182" name="Google Shape;182;p28"/>
          <p:cNvSpPr txBox="1"/>
          <p:nvPr/>
        </p:nvSpPr>
        <p:spPr>
          <a:xfrm>
            <a:off x="3152825" y="1997863"/>
            <a:ext cx="17913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"undefined"</a:t>
            </a:r>
            <a:endParaRPr/>
          </a:p>
        </p:txBody>
      </p:sp>
      <p:sp>
        <p:nvSpPr>
          <p:cNvPr id="183" name="Google Shape;183;p28"/>
          <p:cNvSpPr txBox="1"/>
          <p:nvPr/>
        </p:nvSpPr>
        <p:spPr>
          <a:xfrm>
            <a:off x="3152825" y="2300263"/>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"symbol"</a:t>
            </a:r>
            <a:endParaRPr/>
          </a:p>
        </p:txBody>
      </p:sp>
      <p:sp>
        <p:nvSpPr>
          <p:cNvPr id="184" name="Google Shape;184;p28"/>
          <p:cNvSpPr txBox="1"/>
          <p:nvPr/>
        </p:nvSpPr>
        <p:spPr>
          <a:xfrm>
            <a:off x="3152825" y="2629138"/>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"object"</a:t>
            </a:r>
            <a:endParaRPr/>
          </a:p>
        </p:txBody>
      </p:sp>
      <p:sp>
        <p:nvSpPr>
          <p:cNvPr id="185" name="Google Shape;185;p28"/>
          <p:cNvSpPr txBox="1"/>
          <p:nvPr/>
        </p:nvSpPr>
        <p:spPr>
          <a:xfrm>
            <a:off x="3152825" y="2951038"/>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"object"</a:t>
            </a:r>
            <a:endParaRPr/>
          </a:p>
        </p:txBody>
      </p:sp>
      <p:sp>
        <p:nvSpPr>
          <p:cNvPr id="186" name="Google Shape;186;p28"/>
          <p:cNvSpPr txBox="1"/>
          <p:nvPr/>
        </p:nvSpPr>
        <p:spPr>
          <a:xfrm>
            <a:off x="3152825" y="3293350"/>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"number"</a:t>
            </a:r>
            <a:endParaRPr/>
          </a:p>
        </p:txBody>
      </p:sp>
      <p:sp>
        <p:nvSpPr>
          <p:cNvPr id="187" name="Google Shape;187;p28"/>
          <p:cNvSpPr txBox="1"/>
          <p:nvPr/>
        </p:nvSpPr>
        <p:spPr>
          <a:xfrm>
            <a:off x="3152825" y="3575813"/>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"function"</a:t>
            </a:r>
            <a:endParaRPr/>
          </a:p>
        </p:txBody>
      </p:sp>
      <p:sp>
        <p:nvSpPr>
          <p:cNvPr id="188" name="Google Shape;188;p28"/>
          <p:cNvSpPr txBox="1"/>
          <p:nvPr/>
        </p:nvSpPr>
        <p:spPr>
          <a:xfrm>
            <a:off x="3152825" y="3857863"/>
            <a:ext cx="1594800" cy="40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"object"</a:t>
            </a:r>
            <a:endParaRPr/>
          </a:p>
        </p:txBody>
      </p:sp>
      <p:pic>
        <p:nvPicPr>
          <p:cNvPr id="189" name="Google Shape;189;p28"/>
          <p:cNvPicPr preferRelativeResize="0"/>
          <p:nvPr/>
        </p:nvPicPr>
        <p:blipFill>
          <a:blip r:embed="rId3">
            <a:alphaModFix/>
          </a:blip>
          <a:stretch>
            <a:fillRect/>
          </a:stretch>
        </p:blipFill>
        <p:spPr>
          <a:xfrm>
            <a:off x="5715750" y="2170775"/>
            <a:ext cx="2857500" cy="243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2239450" y="0"/>
            <a:ext cx="4539641"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nvSpPr>
        <p:spPr>
          <a:xfrm>
            <a:off x="264350" y="687450"/>
            <a:ext cx="18312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solidFill>
                  <a:srgbClr val="9C27B0"/>
                </a:solidFill>
                <a:latin typeface="Roboto Mono"/>
                <a:ea typeface="Roboto Mono"/>
                <a:cs typeface="Roboto Mono"/>
                <a:sym typeface="Roboto Mono"/>
              </a:rPr>
              <a:t>Math</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max</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endParaRPr sz="1600">
              <a:latin typeface="Roboto Mono"/>
              <a:ea typeface="Roboto Mono"/>
              <a:cs typeface="Roboto Mono"/>
              <a:sym typeface="Roboto Mono"/>
            </a:endParaRPr>
          </a:p>
        </p:txBody>
      </p:sp>
      <p:sp>
        <p:nvSpPr>
          <p:cNvPr id="200" name="Google Shape;200;p30"/>
          <p:cNvSpPr txBox="1"/>
          <p:nvPr/>
        </p:nvSpPr>
        <p:spPr>
          <a:xfrm>
            <a:off x="509150" y="1150075"/>
            <a:ext cx="16635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solidFill>
                  <a:srgbClr val="3F51B5"/>
                </a:solidFill>
                <a:latin typeface="Roboto Mono"/>
                <a:ea typeface="Roboto Mono"/>
                <a:cs typeface="Roboto Mono"/>
                <a:sym typeface="Roboto Mono"/>
              </a:rPr>
              <a:t>-Infinity</a:t>
            </a:r>
            <a:endParaRPr sz="1600">
              <a:latin typeface="Roboto Mono"/>
              <a:ea typeface="Roboto Mono"/>
              <a:cs typeface="Roboto Mono"/>
              <a:sym typeface="Roboto Mono"/>
            </a:endParaRPr>
          </a:p>
        </p:txBody>
      </p:sp>
      <p:sp>
        <p:nvSpPr>
          <p:cNvPr id="201" name="Google Shape;201;p30"/>
          <p:cNvSpPr txBox="1"/>
          <p:nvPr/>
        </p:nvSpPr>
        <p:spPr>
          <a:xfrm>
            <a:off x="264350" y="1633838"/>
            <a:ext cx="16635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600">
                <a:solidFill>
                  <a:srgbClr val="9C27B0"/>
                </a:solidFill>
                <a:latin typeface="Roboto Mono"/>
                <a:ea typeface="Roboto Mono"/>
                <a:cs typeface="Roboto Mono"/>
                <a:sym typeface="Roboto Mono"/>
              </a:rPr>
              <a:t>Math</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min</a:t>
            </a:r>
            <a:r>
              <a:rPr lang="es" sz="1600">
                <a:solidFill>
                  <a:srgbClr val="3F51B5"/>
                </a:solidFill>
                <a:latin typeface="Roboto Mono"/>
                <a:ea typeface="Roboto Mono"/>
                <a:cs typeface="Roboto Mono"/>
                <a:sym typeface="Roboto Mono"/>
              </a:rPr>
              <a:t>()</a:t>
            </a:r>
            <a:endParaRPr sz="1600">
              <a:latin typeface="Roboto Mono"/>
              <a:ea typeface="Roboto Mono"/>
              <a:cs typeface="Roboto Mono"/>
              <a:sym typeface="Roboto Mono"/>
            </a:endParaRPr>
          </a:p>
        </p:txBody>
      </p:sp>
      <p:sp>
        <p:nvSpPr>
          <p:cNvPr id="202" name="Google Shape;202;p30"/>
          <p:cNvSpPr txBox="1"/>
          <p:nvPr/>
        </p:nvSpPr>
        <p:spPr>
          <a:xfrm>
            <a:off x="586250" y="2169050"/>
            <a:ext cx="15093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solidFill>
                  <a:srgbClr val="3F51B5"/>
                </a:solidFill>
                <a:latin typeface="Roboto Mono"/>
                <a:ea typeface="Roboto Mono"/>
                <a:cs typeface="Roboto Mono"/>
                <a:sym typeface="Roboto Mono"/>
              </a:rPr>
              <a:t>Infinity</a:t>
            </a:r>
            <a:endParaRPr sz="1600"/>
          </a:p>
        </p:txBody>
      </p:sp>
      <p:sp>
        <p:nvSpPr>
          <p:cNvPr id="203" name="Google Shape;203;p30"/>
          <p:cNvSpPr txBox="1"/>
          <p:nvPr/>
        </p:nvSpPr>
        <p:spPr>
          <a:xfrm>
            <a:off x="326075" y="3764250"/>
            <a:ext cx="2263200" cy="49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solidFill>
                  <a:srgbClr val="C53929"/>
                </a:solidFill>
                <a:latin typeface="Roboto Mono"/>
                <a:ea typeface="Roboto Mono"/>
                <a:cs typeface="Roboto Mono"/>
                <a:sym typeface="Roboto Mono"/>
              </a:rPr>
              <a:t>0.1</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0.2</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0.3</a:t>
            </a:r>
            <a:endParaRPr sz="1600"/>
          </a:p>
        </p:txBody>
      </p:sp>
      <p:sp>
        <p:nvSpPr>
          <p:cNvPr id="204" name="Google Shape;204;p30"/>
          <p:cNvSpPr txBox="1"/>
          <p:nvPr/>
        </p:nvSpPr>
        <p:spPr>
          <a:xfrm>
            <a:off x="586250" y="4273350"/>
            <a:ext cx="822900" cy="49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solidFill>
                  <a:srgbClr val="3F51B5"/>
                </a:solidFill>
                <a:latin typeface="Roboto Mono"/>
                <a:ea typeface="Roboto Mono"/>
                <a:cs typeface="Roboto Mono"/>
                <a:sym typeface="Roboto Mono"/>
              </a:rPr>
              <a:t>false</a:t>
            </a:r>
            <a:endParaRPr sz="1600">
              <a:latin typeface="Roboto Mono"/>
              <a:ea typeface="Roboto Mono"/>
              <a:cs typeface="Roboto Mono"/>
              <a:sym typeface="Roboto Mono"/>
            </a:endParaRPr>
          </a:p>
        </p:txBody>
      </p:sp>
      <p:pic>
        <p:nvPicPr>
          <p:cNvPr id="205" name="Google Shape;205;p30"/>
          <p:cNvPicPr preferRelativeResize="0"/>
          <p:nvPr/>
        </p:nvPicPr>
        <p:blipFill>
          <a:blip r:embed="rId3">
            <a:alphaModFix/>
          </a:blip>
          <a:stretch>
            <a:fillRect/>
          </a:stretch>
        </p:blipFill>
        <p:spPr>
          <a:xfrm>
            <a:off x="3392750" y="762525"/>
            <a:ext cx="5598851" cy="3748383"/>
          </a:xfrm>
          <a:prstGeom prst="rect">
            <a:avLst/>
          </a:prstGeom>
          <a:noFill/>
          <a:ln>
            <a:noFill/>
          </a:ln>
        </p:spPr>
      </p:pic>
      <p:sp>
        <p:nvSpPr>
          <p:cNvPr id="206" name="Google Shape;206;p30"/>
          <p:cNvSpPr txBox="1"/>
          <p:nvPr/>
        </p:nvSpPr>
        <p:spPr>
          <a:xfrm>
            <a:off x="264350" y="2719538"/>
            <a:ext cx="2263200" cy="49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solidFill>
                  <a:srgbClr val="3F51B5"/>
                </a:solidFill>
                <a:latin typeface="Roboto Mono"/>
                <a:ea typeface="Roboto Mono"/>
                <a:cs typeface="Roboto Mono"/>
                <a:sym typeface="Roboto Mono"/>
              </a:rPr>
              <a:t>typeof</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NaN</a:t>
            </a:r>
            <a:endParaRPr sz="1600">
              <a:solidFill>
                <a:srgbClr val="C53929"/>
              </a:solidFill>
              <a:latin typeface="Roboto Mono"/>
              <a:ea typeface="Roboto Mono"/>
              <a:cs typeface="Roboto Mono"/>
              <a:sym typeface="Roboto Mono"/>
            </a:endParaRPr>
          </a:p>
        </p:txBody>
      </p:sp>
      <p:sp>
        <p:nvSpPr>
          <p:cNvPr id="207" name="Google Shape;207;p30"/>
          <p:cNvSpPr txBox="1"/>
          <p:nvPr/>
        </p:nvSpPr>
        <p:spPr>
          <a:xfrm>
            <a:off x="557600" y="3188013"/>
            <a:ext cx="1244700" cy="45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solidFill>
                  <a:srgbClr val="388E3C"/>
                </a:solidFill>
                <a:latin typeface="Roboto Mono"/>
                <a:ea typeface="Roboto Mono"/>
                <a:cs typeface="Roboto Mono"/>
                <a:sym typeface="Roboto Mono"/>
              </a:rPr>
              <a:t>"number"</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nvSpPr>
        <p:spPr>
          <a:xfrm>
            <a:off x="1609350" y="491725"/>
            <a:ext cx="5925300" cy="1563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sz="3000">
                <a:solidFill>
                  <a:srgbClr val="37474F"/>
                </a:solidFill>
                <a:latin typeface="Roboto Mono"/>
                <a:ea typeface="Roboto Mono"/>
                <a:cs typeface="Roboto Mono"/>
                <a:sym typeface="Roboto Mono"/>
              </a:rPr>
              <a:t>a </a:t>
            </a:r>
            <a:r>
              <a:rPr lang="es" sz="3000">
                <a:solidFill>
                  <a:srgbClr val="3F51B5"/>
                </a:solidFill>
                <a:latin typeface="Roboto Mono"/>
                <a:ea typeface="Roboto Mono"/>
                <a:cs typeface="Roboto Mono"/>
                <a:sym typeface="Roboto Mono"/>
              </a:rPr>
              <a:t>==</a:t>
            </a:r>
            <a:r>
              <a:rPr lang="es" sz="3000">
                <a:solidFill>
                  <a:srgbClr val="37474F"/>
                </a:solidFill>
                <a:latin typeface="Roboto Mono"/>
                <a:ea typeface="Roboto Mono"/>
                <a:cs typeface="Roboto Mono"/>
                <a:sym typeface="Roboto Mono"/>
              </a:rPr>
              <a:t> b</a:t>
            </a:r>
            <a:br>
              <a:rPr lang="es" sz="3000">
                <a:solidFill>
                  <a:srgbClr val="37474F"/>
                </a:solidFill>
                <a:latin typeface="Roboto Mono"/>
                <a:ea typeface="Roboto Mono"/>
                <a:cs typeface="Roboto Mono"/>
                <a:sym typeface="Roboto Mono"/>
              </a:rPr>
            </a:br>
            <a:r>
              <a:rPr lang="es" sz="3000">
                <a:solidFill>
                  <a:srgbClr val="37474F"/>
                </a:solidFill>
                <a:latin typeface="Roboto Mono"/>
                <a:ea typeface="Roboto Mono"/>
                <a:cs typeface="Roboto Mono"/>
                <a:sym typeface="Roboto Mono"/>
              </a:rPr>
              <a:t>a </a:t>
            </a:r>
            <a:r>
              <a:rPr lang="es" sz="3000">
                <a:solidFill>
                  <a:srgbClr val="3F51B5"/>
                </a:solidFill>
                <a:latin typeface="Roboto Mono"/>
                <a:ea typeface="Roboto Mono"/>
                <a:cs typeface="Roboto Mono"/>
                <a:sym typeface="Roboto Mono"/>
              </a:rPr>
              <a:t>===</a:t>
            </a:r>
            <a:r>
              <a:rPr lang="es" sz="3000">
                <a:solidFill>
                  <a:srgbClr val="37474F"/>
                </a:solidFill>
                <a:latin typeface="Roboto Mono"/>
                <a:ea typeface="Roboto Mono"/>
                <a:cs typeface="Roboto Mono"/>
                <a:sym typeface="Roboto Mono"/>
              </a:rPr>
              <a:t> b</a:t>
            </a:r>
            <a:endParaRPr sz="3000">
              <a:solidFill>
                <a:srgbClr val="C53929"/>
              </a:solidFill>
              <a:latin typeface="Roboto Mono"/>
              <a:ea typeface="Roboto Mono"/>
              <a:cs typeface="Roboto Mono"/>
              <a:sym typeface="Roboto Mono"/>
            </a:endParaRPr>
          </a:p>
        </p:txBody>
      </p:sp>
      <p:sp>
        <p:nvSpPr>
          <p:cNvPr id="213" name="Google Shape;213;p31"/>
          <p:cNvSpPr txBox="1"/>
          <p:nvPr/>
        </p:nvSpPr>
        <p:spPr>
          <a:xfrm>
            <a:off x="236575" y="2353638"/>
            <a:ext cx="2859900" cy="76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F51B5"/>
                </a:solidFill>
                <a:latin typeface="Roboto Mono"/>
                <a:ea typeface="Roboto Mono"/>
                <a:cs typeface="Roboto Mono"/>
                <a:sym typeface="Roboto Mono"/>
              </a:rPr>
              <a:t>true</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1</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true</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true</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1</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false</a:t>
            </a:r>
            <a:endParaRPr sz="1350">
              <a:solidFill>
                <a:srgbClr val="3F51B5"/>
              </a:solidFill>
              <a:latin typeface="Roboto Mono"/>
              <a:ea typeface="Roboto Mono"/>
              <a:cs typeface="Roboto Mono"/>
              <a:sym typeface="Roboto Mono"/>
            </a:endParaRPr>
          </a:p>
        </p:txBody>
      </p:sp>
      <p:sp>
        <p:nvSpPr>
          <p:cNvPr id="214" name="Google Shape;214;p31"/>
          <p:cNvSpPr txBox="1"/>
          <p:nvPr/>
        </p:nvSpPr>
        <p:spPr>
          <a:xfrm>
            <a:off x="246875" y="3166313"/>
            <a:ext cx="2541000" cy="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9C27B0"/>
                </a:solidFill>
                <a:latin typeface="Roboto Mono"/>
                <a:ea typeface="Roboto Mono"/>
                <a:cs typeface="Roboto Mono"/>
                <a:sym typeface="Roboto Mono"/>
              </a:rPr>
              <a:t>Number</a:t>
            </a:r>
            <a:r>
              <a:rPr lang="es" sz="1350">
                <a:solidFill>
                  <a:srgbClr val="3F51B5"/>
                </a:solidFill>
                <a:latin typeface="Roboto Mono"/>
                <a:ea typeface="Roboto Mono"/>
                <a:cs typeface="Roboto Mono"/>
                <a:sym typeface="Roboto Mono"/>
              </a:rPr>
              <a:t>(true)</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1</a:t>
            </a:r>
            <a:endParaRPr/>
          </a:p>
        </p:txBody>
      </p:sp>
      <p:sp>
        <p:nvSpPr>
          <p:cNvPr id="215" name="Google Shape;215;p31"/>
          <p:cNvSpPr txBox="1"/>
          <p:nvPr/>
        </p:nvSpPr>
        <p:spPr>
          <a:xfrm>
            <a:off x="3098850" y="2684775"/>
            <a:ext cx="2946300" cy="39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C53929"/>
                </a:solidFill>
                <a:latin typeface="Roboto Mono"/>
                <a:ea typeface="Roboto Mono"/>
                <a:cs typeface="Roboto Mono"/>
                <a:sym typeface="Roboto Mono"/>
              </a:rPr>
              <a:t>0</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88E3C"/>
                </a:solidFill>
                <a:latin typeface="Roboto Mono"/>
                <a:ea typeface="Roboto Mono"/>
                <a:cs typeface="Roboto Mono"/>
                <a:sym typeface="Roboto Mono"/>
              </a:rPr>
              <a:t>'0'</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true</a:t>
            </a:r>
            <a:endParaRPr sz="135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sz="1350">
              <a:solidFill>
                <a:srgbClr val="C53929"/>
              </a:solidFill>
              <a:latin typeface="Roboto Mono"/>
              <a:ea typeface="Roboto Mono"/>
              <a:cs typeface="Roboto Mono"/>
              <a:sym typeface="Roboto Mono"/>
            </a:endParaRPr>
          </a:p>
        </p:txBody>
      </p:sp>
      <p:sp>
        <p:nvSpPr>
          <p:cNvPr id="216" name="Google Shape;216;p31"/>
          <p:cNvSpPr txBox="1"/>
          <p:nvPr/>
        </p:nvSpPr>
        <p:spPr>
          <a:xfrm>
            <a:off x="3098850" y="2353650"/>
            <a:ext cx="2946300" cy="39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C53929"/>
                </a:solidFill>
                <a:latin typeface="Roboto Mono"/>
                <a:ea typeface="Roboto Mono"/>
                <a:cs typeface="Roboto Mono"/>
                <a:sym typeface="Roboto Mono"/>
              </a:rPr>
              <a:t>0</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88E3C"/>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true</a:t>
            </a:r>
            <a:endParaRPr/>
          </a:p>
        </p:txBody>
      </p:sp>
      <p:sp>
        <p:nvSpPr>
          <p:cNvPr id="217" name="Google Shape;217;p31"/>
          <p:cNvSpPr txBox="1"/>
          <p:nvPr/>
        </p:nvSpPr>
        <p:spPr>
          <a:xfrm>
            <a:off x="3098850" y="3075675"/>
            <a:ext cx="1182900" cy="39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88E3C"/>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88E3C"/>
                </a:solidFill>
                <a:latin typeface="Roboto Mono"/>
                <a:ea typeface="Roboto Mono"/>
                <a:cs typeface="Roboto Mono"/>
                <a:sym typeface="Roboto Mono"/>
              </a:rPr>
              <a:t>'0'</a:t>
            </a:r>
            <a:endParaRPr sz="1350">
              <a:solidFill>
                <a:srgbClr val="D81B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350">
              <a:solidFill>
                <a:srgbClr val="C53929"/>
              </a:solidFill>
              <a:latin typeface="Roboto Mono"/>
              <a:ea typeface="Roboto Mono"/>
              <a:cs typeface="Roboto Mono"/>
              <a:sym typeface="Roboto Mono"/>
            </a:endParaRPr>
          </a:p>
        </p:txBody>
      </p:sp>
      <p:sp>
        <p:nvSpPr>
          <p:cNvPr id="218" name="Google Shape;218;p31"/>
          <p:cNvSpPr txBox="1"/>
          <p:nvPr/>
        </p:nvSpPr>
        <p:spPr>
          <a:xfrm>
            <a:off x="4333200" y="3075675"/>
            <a:ext cx="1182900" cy="39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D81B60"/>
                </a:solidFill>
                <a:latin typeface="Roboto Mono"/>
                <a:ea typeface="Roboto Mono"/>
                <a:cs typeface="Roboto Mono"/>
                <a:sym typeface="Roboto Mono"/>
              </a:rPr>
              <a:t>// false</a:t>
            </a:r>
            <a:endParaRPr/>
          </a:p>
        </p:txBody>
      </p:sp>
      <p:sp>
        <p:nvSpPr>
          <p:cNvPr id="219" name="Google Shape;219;p31"/>
          <p:cNvSpPr txBox="1"/>
          <p:nvPr/>
        </p:nvSpPr>
        <p:spPr>
          <a:xfrm>
            <a:off x="6045150" y="2438050"/>
            <a:ext cx="2625300" cy="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true</a:t>
            </a:r>
            <a:endParaRPr sz="1350"/>
          </a:p>
        </p:txBody>
      </p:sp>
      <p:sp>
        <p:nvSpPr>
          <p:cNvPr id="220" name="Google Shape;220;p31"/>
          <p:cNvSpPr txBox="1"/>
          <p:nvPr/>
        </p:nvSpPr>
        <p:spPr>
          <a:xfrm>
            <a:off x="6045150" y="2995550"/>
            <a:ext cx="3081600" cy="69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9C27B0"/>
                </a:solidFill>
                <a:latin typeface="Roboto Mono"/>
                <a:ea typeface="Roboto Mono"/>
                <a:cs typeface="Roboto Mono"/>
                <a:sym typeface="Roboto Mono"/>
              </a:rPr>
              <a:t>Boolean</a:t>
            </a:r>
            <a:r>
              <a:rPr lang="es" sz="1350">
                <a:solidFill>
                  <a:srgbClr val="3F51B5"/>
                </a:solidFill>
                <a:latin typeface="Roboto Mono"/>
                <a:ea typeface="Roboto Mono"/>
                <a:cs typeface="Roboto Mono"/>
                <a:sym typeface="Roboto Mono"/>
              </a:rPr>
              <a:t>(null)</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false</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null</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false</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false</a:t>
            </a:r>
            <a:endParaRPr sz="135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Agenda</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s" sz="2400">
                <a:solidFill>
                  <a:srgbClr val="000000"/>
                </a:solidFill>
              </a:rPr>
              <a:t>Introducción y motivación</a:t>
            </a:r>
            <a:endParaRPr sz="2400">
              <a:solidFill>
                <a:srgbClr val="000000"/>
              </a:solidFill>
            </a:endParaRPr>
          </a:p>
          <a:p>
            <a:pPr indent="-381000" lvl="0" marL="457200" rtl="0" algn="l">
              <a:spcBef>
                <a:spcPts val="0"/>
              </a:spcBef>
              <a:spcAft>
                <a:spcPts val="0"/>
              </a:spcAft>
              <a:buClr>
                <a:srgbClr val="000000"/>
              </a:buClr>
              <a:buSzPts val="2400"/>
              <a:buChar char="●"/>
            </a:pPr>
            <a:r>
              <a:rPr lang="es" sz="2400">
                <a:solidFill>
                  <a:srgbClr val="000000"/>
                </a:solidFill>
              </a:rPr>
              <a:t>Características y sintaxis</a:t>
            </a:r>
            <a:endParaRPr sz="2400">
              <a:solidFill>
                <a:srgbClr val="000000"/>
              </a:solidFill>
            </a:endParaRPr>
          </a:p>
          <a:p>
            <a:pPr indent="-381000" lvl="0" marL="457200" rtl="0" algn="l">
              <a:spcBef>
                <a:spcPts val="0"/>
              </a:spcBef>
              <a:spcAft>
                <a:spcPts val="0"/>
              </a:spcAft>
              <a:buClr>
                <a:srgbClr val="000000"/>
              </a:buClr>
              <a:buSzPts val="2400"/>
              <a:buChar char="●"/>
            </a:pPr>
            <a:r>
              <a:rPr lang="es" sz="2400">
                <a:solidFill>
                  <a:srgbClr val="000000"/>
                </a:solidFill>
              </a:rPr>
              <a:t>Sistema de tipos</a:t>
            </a:r>
            <a:endParaRPr sz="2400">
              <a:solidFill>
                <a:srgbClr val="000000"/>
              </a:solidFill>
            </a:endParaRPr>
          </a:p>
          <a:p>
            <a:pPr indent="-381000" lvl="0" marL="457200" rtl="0" algn="l">
              <a:spcBef>
                <a:spcPts val="0"/>
              </a:spcBef>
              <a:spcAft>
                <a:spcPts val="0"/>
              </a:spcAft>
              <a:buClr>
                <a:srgbClr val="000000"/>
              </a:buClr>
              <a:buSzPts val="2400"/>
              <a:buChar char="●"/>
            </a:pPr>
            <a:r>
              <a:rPr lang="es" sz="2400">
                <a:solidFill>
                  <a:srgbClr val="000000"/>
                </a:solidFill>
              </a:rPr>
              <a:t>Paradigmas de programación</a:t>
            </a:r>
            <a:endParaRPr sz="2400">
              <a:solidFill>
                <a:srgbClr val="000000"/>
              </a:solidFill>
            </a:endParaRPr>
          </a:p>
          <a:p>
            <a:pPr indent="-381000" lvl="0" marL="457200" rtl="0" algn="l">
              <a:spcBef>
                <a:spcPts val="0"/>
              </a:spcBef>
              <a:spcAft>
                <a:spcPts val="0"/>
              </a:spcAft>
              <a:buClr>
                <a:srgbClr val="000000"/>
              </a:buClr>
              <a:buSzPts val="2400"/>
              <a:buChar char="●"/>
            </a:pPr>
            <a:r>
              <a:rPr lang="es" sz="2400">
                <a:solidFill>
                  <a:srgbClr val="000000"/>
                </a:solidFill>
              </a:rPr>
              <a:t>Conclusiones</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nvSpPr>
        <p:spPr>
          <a:xfrm>
            <a:off x="560100" y="3063450"/>
            <a:ext cx="8023800" cy="182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D81B60"/>
                </a:solidFill>
                <a:latin typeface="Roboto Mono"/>
                <a:ea typeface="Roboto Mono"/>
                <a:cs typeface="Roboto Mono"/>
                <a:sym typeface="Roboto Mono"/>
              </a:rPr>
              <a:t>// ''</a:t>
            </a:r>
            <a:br>
              <a:rPr lang="es" sz="2400">
                <a:solidFill>
                  <a:srgbClr val="37474F"/>
                </a:solidFill>
                <a:latin typeface="Roboto Mono"/>
                <a:ea typeface="Roboto Mono"/>
                <a:cs typeface="Roboto Mono"/>
                <a:sym typeface="Roboto Mono"/>
              </a:rPr>
            </a:b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D81B60"/>
                </a:solidFill>
                <a:latin typeface="Roboto Mono"/>
                <a:ea typeface="Roboto Mono"/>
                <a:cs typeface="Roboto Mono"/>
                <a:sym typeface="Roboto Mono"/>
              </a:rPr>
              <a:t>// '[object Object]'</a:t>
            </a:r>
            <a:br>
              <a:rPr lang="es" sz="2400">
                <a:solidFill>
                  <a:srgbClr val="37474F"/>
                </a:solidFill>
                <a:latin typeface="Roboto Mono"/>
                <a:ea typeface="Roboto Mono"/>
                <a:cs typeface="Roboto Mono"/>
                <a:sym typeface="Roboto Mono"/>
              </a:rPr>
            </a:b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D81B60"/>
                </a:solidFill>
                <a:latin typeface="Roboto Mono"/>
                <a:ea typeface="Roboto Mono"/>
                <a:cs typeface="Roboto Mono"/>
                <a:sym typeface="Roboto Mono"/>
              </a:rPr>
              <a:t>// 0</a:t>
            </a:r>
            <a:endParaRPr sz="2400">
              <a:solidFill>
                <a:srgbClr val="C53929"/>
              </a:solidFill>
              <a:latin typeface="Roboto Mono"/>
              <a:ea typeface="Roboto Mono"/>
              <a:cs typeface="Roboto Mono"/>
              <a:sym typeface="Roboto Mono"/>
            </a:endParaRPr>
          </a:p>
        </p:txBody>
      </p:sp>
      <p:sp>
        <p:nvSpPr>
          <p:cNvPr id="226" name="Google Shape;226;p32"/>
          <p:cNvSpPr txBox="1"/>
          <p:nvPr/>
        </p:nvSpPr>
        <p:spPr>
          <a:xfrm>
            <a:off x="560100" y="502000"/>
            <a:ext cx="5925300" cy="163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2400">
                <a:solidFill>
                  <a:srgbClr val="C53929"/>
                </a:solidFill>
                <a:latin typeface="Roboto Mono"/>
                <a:ea typeface="Roboto Mono"/>
                <a:cs typeface="Roboto Mono"/>
                <a:sym typeface="Roboto Mono"/>
              </a:rPr>
              <a:t>9</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88E3C"/>
                </a:solidFill>
                <a:latin typeface="Roboto Mono"/>
                <a:ea typeface="Roboto Mono"/>
                <a:cs typeface="Roboto Mono"/>
                <a:sym typeface="Roboto Mono"/>
              </a:rPr>
              <a:t>"1"</a:t>
            </a:r>
            <a:r>
              <a:rPr lang="es" sz="2400">
                <a:solidFill>
                  <a:srgbClr val="37474F"/>
                </a:solidFill>
                <a:latin typeface="Roboto Mono"/>
                <a:ea typeface="Roboto Mono"/>
                <a:cs typeface="Roboto Mono"/>
                <a:sym typeface="Roboto Mono"/>
              </a:rPr>
              <a:t>       </a:t>
            </a:r>
            <a:r>
              <a:rPr lang="es" sz="2400">
                <a:solidFill>
                  <a:srgbClr val="D81B60"/>
                </a:solidFill>
                <a:latin typeface="Roboto Mono"/>
                <a:ea typeface="Roboto Mono"/>
                <a:cs typeface="Roboto Mono"/>
                <a:sym typeface="Roboto Mono"/>
              </a:rPr>
              <a:t>// "91"</a:t>
            </a:r>
            <a:br>
              <a:rPr lang="es" sz="2400">
                <a:solidFill>
                  <a:srgbClr val="37474F"/>
                </a:solidFill>
                <a:latin typeface="Roboto Mono"/>
                <a:ea typeface="Roboto Mono"/>
                <a:cs typeface="Roboto Mono"/>
                <a:sym typeface="Roboto Mono"/>
              </a:rPr>
            </a:br>
            <a:r>
              <a:rPr lang="es" sz="2400">
                <a:solidFill>
                  <a:srgbClr val="C53929"/>
                </a:solidFill>
                <a:latin typeface="Roboto Mono"/>
                <a:ea typeface="Roboto Mono"/>
                <a:cs typeface="Roboto Mono"/>
                <a:sym typeface="Roboto Mono"/>
              </a:rPr>
              <a:t>91</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88E3C"/>
                </a:solidFill>
                <a:latin typeface="Roboto Mono"/>
                <a:ea typeface="Roboto Mono"/>
                <a:cs typeface="Roboto Mono"/>
                <a:sym typeface="Roboto Mono"/>
              </a:rPr>
              <a:t>"1"</a:t>
            </a:r>
            <a:r>
              <a:rPr lang="es" sz="2400">
                <a:solidFill>
                  <a:srgbClr val="37474F"/>
                </a:solidFill>
                <a:latin typeface="Roboto Mono"/>
                <a:ea typeface="Roboto Mono"/>
                <a:cs typeface="Roboto Mono"/>
                <a:sym typeface="Roboto Mono"/>
              </a:rPr>
              <a:t>      </a:t>
            </a:r>
            <a:r>
              <a:rPr lang="es" sz="2400">
                <a:solidFill>
                  <a:srgbClr val="D81B60"/>
                </a:solidFill>
                <a:latin typeface="Roboto Mono"/>
                <a:ea typeface="Roboto Mono"/>
                <a:cs typeface="Roboto Mono"/>
                <a:sym typeface="Roboto Mono"/>
              </a:rPr>
              <a:t>// 90</a:t>
            </a:r>
            <a:br>
              <a:rPr lang="es" sz="2400">
                <a:solidFill>
                  <a:srgbClr val="37474F"/>
                </a:solidFill>
                <a:latin typeface="Roboto Mono"/>
                <a:ea typeface="Roboto Mono"/>
                <a:cs typeface="Roboto Mono"/>
                <a:sym typeface="Roboto Mono"/>
              </a:rPr>
            </a:br>
            <a:r>
              <a:rPr lang="es" sz="2400">
                <a:solidFill>
                  <a:srgbClr val="3F51B5"/>
                </a:solidFill>
                <a:latin typeface="Roboto Mono"/>
                <a:ea typeface="Roboto Mono"/>
                <a:cs typeface="Roboto Mono"/>
                <a:sym typeface="Roboto Mono"/>
              </a:rPr>
              <a:t>true</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a:t>
            </a:r>
            <a:r>
              <a:rPr lang="es" sz="2400">
                <a:solidFill>
                  <a:srgbClr val="37474F"/>
                </a:solidFill>
                <a:latin typeface="Roboto Mono"/>
                <a:ea typeface="Roboto Mono"/>
                <a:cs typeface="Roboto Mono"/>
                <a:sym typeface="Roboto Mono"/>
              </a:rPr>
              <a:t> </a:t>
            </a:r>
            <a:r>
              <a:rPr lang="es" sz="2400">
                <a:solidFill>
                  <a:srgbClr val="3F51B5"/>
                </a:solidFill>
                <a:latin typeface="Roboto Mono"/>
                <a:ea typeface="Roboto Mono"/>
                <a:cs typeface="Roboto Mono"/>
                <a:sym typeface="Roboto Mono"/>
              </a:rPr>
              <a:t>true</a:t>
            </a:r>
            <a:r>
              <a:rPr lang="es" sz="2400">
                <a:solidFill>
                  <a:srgbClr val="37474F"/>
                </a:solidFill>
                <a:latin typeface="Roboto Mono"/>
                <a:ea typeface="Roboto Mono"/>
                <a:cs typeface="Roboto Mono"/>
                <a:sym typeface="Roboto Mono"/>
              </a:rPr>
              <a:t>   </a:t>
            </a:r>
            <a:r>
              <a:rPr lang="es" sz="2400">
                <a:solidFill>
                  <a:srgbClr val="D81B60"/>
                </a:solidFill>
                <a:latin typeface="Roboto Mono"/>
                <a:ea typeface="Roboto Mono"/>
                <a:cs typeface="Roboto Mono"/>
                <a:sym typeface="Roboto Mono"/>
              </a:rPr>
              <a:t>// 2</a:t>
            </a:r>
            <a:endParaRPr sz="240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idx="4294967295" type="title"/>
          </p:nvPr>
        </p:nvSpPr>
        <p:spPr>
          <a:xfrm>
            <a:off x="3863550" y="53325"/>
            <a:ext cx="1416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Scope</a:t>
            </a:r>
            <a:endParaRPr/>
          </a:p>
        </p:txBody>
      </p:sp>
      <p:sp>
        <p:nvSpPr>
          <p:cNvPr id="232" name="Google Shape;232;p33"/>
          <p:cNvSpPr txBox="1"/>
          <p:nvPr/>
        </p:nvSpPr>
        <p:spPr>
          <a:xfrm>
            <a:off x="534925" y="1119225"/>
            <a:ext cx="8517600" cy="24999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s" sz="3000"/>
              <a:t>¿Léxico o Dinámico? Léxico!</a:t>
            </a:r>
            <a:endParaRPr sz="3000"/>
          </a:p>
          <a:p>
            <a:pPr indent="-419100" lvl="0" marL="457200" rtl="0" algn="l">
              <a:spcBef>
                <a:spcPts val="0"/>
              </a:spcBef>
              <a:spcAft>
                <a:spcPts val="0"/>
              </a:spcAft>
              <a:buSzPts val="3000"/>
              <a:buChar char="●"/>
            </a:pPr>
            <a:r>
              <a:rPr lang="es" sz="3000"/>
              <a:t>Scope a nivel funciones (mediante </a:t>
            </a:r>
            <a:r>
              <a:rPr lang="es" sz="3000">
                <a:latin typeface="Roboto Mono"/>
                <a:ea typeface="Roboto Mono"/>
                <a:cs typeface="Roboto Mono"/>
                <a:sym typeface="Roboto Mono"/>
              </a:rPr>
              <a:t>var</a:t>
            </a:r>
            <a:r>
              <a:rPr lang="es" sz="3000"/>
              <a:t>).</a:t>
            </a:r>
            <a:endParaRPr sz="3000"/>
          </a:p>
          <a:p>
            <a:pPr indent="-419100" lvl="0" marL="457200" rtl="0" algn="l">
              <a:spcBef>
                <a:spcPts val="0"/>
              </a:spcBef>
              <a:spcAft>
                <a:spcPts val="0"/>
              </a:spcAft>
              <a:buSzPts val="3000"/>
              <a:buChar char="●"/>
            </a:pPr>
            <a:r>
              <a:rPr lang="es" sz="3000"/>
              <a:t>Scope a nivel bloques (mediante </a:t>
            </a:r>
            <a:r>
              <a:rPr lang="es" sz="3000">
                <a:latin typeface="Roboto Mono"/>
                <a:ea typeface="Roboto Mono"/>
                <a:cs typeface="Roboto Mono"/>
                <a:sym typeface="Roboto Mono"/>
              </a:rPr>
              <a:t>let</a:t>
            </a:r>
            <a:r>
              <a:rPr lang="es" sz="3000"/>
              <a:t> o </a:t>
            </a:r>
            <a:r>
              <a:rPr lang="es" sz="3000">
                <a:latin typeface="Roboto Mono"/>
                <a:ea typeface="Roboto Mono"/>
                <a:cs typeface="Roboto Mono"/>
                <a:sym typeface="Roboto Mono"/>
              </a:rPr>
              <a:t>const</a:t>
            </a:r>
            <a:r>
              <a:rPr lang="es" sz="3000"/>
              <a:t>). Agregado en 2015.</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ph idx="4294967295" type="title"/>
          </p:nvPr>
        </p:nvSpPr>
        <p:spPr>
          <a:xfrm>
            <a:off x="3992850" y="0"/>
            <a:ext cx="1158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this</a:t>
            </a:r>
            <a:endParaRPr>
              <a:latin typeface="Roboto Mono"/>
              <a:ea typeface="Roboto Mono"/>
              <a:cs typeface="Roboto Mono"/>
              <a:sym typeface="Roboto Mono"/>
            </a:endParaRPr>
          </a:p>
        </p:txBody>
      </p:sp>
      <p:sp>
        <p:nvSpPr>
          <p:cNvPr id="238" name="Google Shape;238;p34"/>
          <p:cNvSpPr txBox="1"/>
          <p:nvPr/>
        </p:nvSpPr>
        <p:spPr>
          <a:xfrm>
            <a:off x="3963700" y="625000"/>
            <a:ext cx="43452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Lato"/>
                <a:ea typeface="Lato"/>
                <a:cs typeface="Lato"/>
                <a:sym typeface="Lato"/>
              </a:rPr>
              <a:t>1 - </a:t>
            </a:r>
            <a:r>
              <a:rPr lang="es" sz="3000">
                <a:latin typeface="Lato"/>
                <a:ea typeface="Lato"/>
                <a:cs typeface="Lato"/>
                <a:sym typeface="Lato"/>
              </a:rPr>
              <a:t>Ligadura por defecto</a:t>
            </a:r>
            <a:endParaRPr sz="3000">
              <a:latin typeface="Roboto Mono"/>
              <a:ea typeface="Roboto Mono"/>
              <a:cs typeface="Roboto Mono"/>
              <a:sym typeface="Roboto Mono"/>
            </a:endParaRPr>
          </a:p>
        </p:txBody>
      </p:sp>
      <p:sp>
        <p:nvSpPr>
          <p:cNvPr id="239" name="Google Shape;239;p34"/>
          <p:cNvSpPr txBox="1"/>
          <p:nvPr/>
        </p:nvSpPr>
        <p:spPr>
          <a:xfrm>
            <a:off x="353550" y="625000"/>
            <a:ext cx="3079200" cy="426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solidFill>
                  <a:srgbClr val="3F51B5"/>
                </a:solidFill>
                <a:latin typeface="Roboto Mono"/>
                <a:ea typeface="Roboto Mono"/>
                <a:cs typeface="Roboto Mono"/>
                <a:sym typeface="Roboto Mono"/>
              </a:rPr>
              <a:t>function</a:t>
            </a:r>
            <a:r>
              <a:rPr lang="es" sz="1600">
                <a:solidFill>
                  <a:srgbClr val="37474F"/>
                </a:solidFill>
                <a:latin typeface="Roboto Mono"/>
                <a:ea typeface="Roboto Mono"/>
                <a:cs typeface="Roboto Mono"/>
                <a:sym typeface="Roboto Mono"/>
              </a:rPr>
              <a:t> foo</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console</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log</a:t>
            </a:r>
            <a:r>
              <a:rPr lang="es" sz="1600">
                <a:solidFill>
                  <a:srgbClr val="3F51B5"/>
                </a:solidFill>
                <a:latin typeface="Roboto Mono"/>
                <a:ea typeface="Roboto Mono"/>
                <a:cs typeface="Roboto Mono"/>
                <a:sym typeface="Roboto Mono"/>
              </a:rPr>
              <a:t>(this);</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var</a:t>
            </a:r>
            <a:r>
              <a:rPr lang="es" sz="1600">
                <a:solidFill>
                  <a:srgbClr val="37474F"/>
                </a:solidFill>
                <a:latin typeface="Roboto Mono"/>
                <a:ea typeface="Roboto Mono"/>
                <a:cs typeface="Roboto Mono"/>
                <a:sym typeface="Roboto Mono"/>
              </a:rPr>
              <a:t> a </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1</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var</a:t>
            </a:r>
            <a:r>
              <a:rPr lang="es" sz="1600">
                <a:solidFill>
                  <a:srgbClr val="37474F"/>
                </a:solidFill>
                <a:latin typeface="Roboto Mono"/>
                <a:ea typeface="Roboto Mono"/>
                <a:cs typeface="Roboto Mono"/>
                <a:sym typeface="Roboto Mono"/>
              </a:rPr>
              <a:t> obj </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2</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foo</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foo</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var</a:t>
            </a:r>
            <a:r>
              <a:rPr lang="es" sz="1600">
                <a:solidFill>
                  <a:srgbClr val="37474F"/>
                </a:solidFill>
                <a:latin typeface="Roboto Mono"/>
                <a:ea typeface="Roboto Mono"/>
                <a:cs typeface="Roboto Mono"/>
                <a:sym typeface="Roboto Mono"/>
              </a:rPr>
              <a:t> obj2 </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C53929"/>
                </a:solidFill>
                <a:latin typeface="Roboto Mono"/>
                <a:ea typeface="Roboto Mono"/>
                <a:cs typeface="Roboto Mono"/>
                <a:sym typeface="Roboto Mono"/>
              </a:rPr>
              <a:t>3</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a:t>
            </a:r>
            <a:endParaRPr sz="1800">
              <a:solidFill>
                <a:srgbClr val="3F51B5"/>
              </a:solidFill>
              <a:latin typeface="Roboto Mono"/>
              <a:ea typeface="Roboto Mono"/>
              <a:cs typeface="Roboto Mono"/>
              <a:sym typeface="Roboto Mono"/>
            </a:endParaRPr>
          </a:p>
        </p:txBody>
      </p:sp>
      <p:sp>
        <p:nvSpPr>
          <p:cNvPr id="240" name="Google Shape;240;p34"/>
          <p:cNvSpPr txBox="1"/>
          <p:nvPr/>
        </p:nvSpPr>
        <p:spPr>
          <a:xfrm>
            <a:off x="5115625" y="1277200"/>
            <a:ext cx="29994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800">
                <a:solidFill>
                  <a:srgbClr val="37474F"/>
                </a:solidFill>
                <a:latin typeface="Roboto Mono"/>
                <a:ea typeface="Roboto Mono"/>
                <a:cs typeface="Roboto Mono"/>
                <a:sym typeface="Roboto Mono"/>
              </a:rPr>
              <a:t>foo</a:t>
            </a:r>
            <a:r>
              <a:rPr lang="es" sz="1800">
                <a:solidFill>
                  <a:srgbClr val="3F51B5"/>
                </a:solidFill>
                <a:latin typeface="Roboto Mono"/>
                <a:ea typeface="Roboto Mono"/>
                <a:cs typeface="Roboto Mono"/>
                <a:sym typeface="Roboto Mono"/>
              </a:rPr>
              <a:t>();</a:t>
            </a:r>
            <a:endParaRPr sz="1800">
              <a:latin typeface="Roboto Mono"/>
              <a:ea typeface="Roboto Mono"/>
              <a:cs typeface="Roboto Mono"/>
              <a:sym typeface="Roboto Mono"/>
            </a:endParaRPr>
          </a:p>
        </p:txBody>
      </p:sp>
      <p:sp>
        <p:nvSpPr>
          <p:cNvPr id="241" name="Google Shape;241;p34"/>
          <p:cNvSpPr txBox="1"/>
          <p:nvPr/>
        </p:nvSpPr>
        <p:spPr>
          <a:xfrm>
            <a:off x="3963700" y="1694063"/>
            <a:ext cx="43452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Lato"/>
                <a:ea typeface="Lato"/>
                <a:cs typeface="Lato"/>
                <a:sym typeface="Lato"/>
              </a:rPr>
              <a:t>2 - Ligadura implícita</a:t>
            </a:r>
            <a:endParaRPr sz="3000">
              <a:latin typeface="Roboto Mono"/>
              <a:ea typeface="Roboto Mono"/>
              <a:cs typeface="Roboto Mono"/>
              <a:sym typeface="Roboto Mono"/>
            </a:endParaRPr>
          </a:p>
        </p:txBody>
      </p:sp>
      <p:sp>
        <p:nvSpPr>
          <p:cNvPr id="242" name="Google Shape;242;p34"/>
          <p:cNvSpPr txBox="1"/>
          <p:nvPr/>
        </p:nvSpPr>
        <p:spPr>
          <a:xfrm>
            <a:off x="5173925" y="2284950"/>
            <a:ext cx="29994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800">
                <a:solidFill>
                  <a:srgbClr val="37474F"/>
                </a:solidFill>
                <a:latin typeface="Roboto Mono"/>
                <a:ea typeface="Roboto Mono"/>
                <a:cs typeface="Roboto Mono"/>
                <a:sym typeface="Roboto Mono"/>
              </a:rPr>
              <a:t>obj</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foo</a:t>
            </a:r>
            <a:r>
              <a:rPr lang="es" sz="1800">
                <a:solidFill>
                  <a:srgbClr val="3F51B5"/>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p:txBody>
      </p:sp>
      <p:sp>
        <p:nvSpPr>
          <p:cNvPr id="243" name="Google Shape;243;p34"/>
          <p:cNvSpPr txBox="1"/>
          <p:nvPr/>
        </p:nvSpPr>
        <p:spPr>
          <a:xfrm>
            <a:off x="4022000" y="2763125"/>
            <a:ext cx="43452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Lato"/>
                <a:ea typeface="Lato"/>
                <a:cs typeface="Lato"/>
                <a:sym typeface="Lato"/>
              </a:rPr>
              <a:t>3</a:t>
            </a:r>
            <a:r>
              <a:rPr lang="es" sz="3000">
                <a:latin typeface="Lato"/>
                <a:ea typeface="Lato"/>
                <a:cs typeface="Lato"/>
                <a:sym typeface="Lato"/>
              </a:rPr>
              <a:t> - Ligadura explícita</a:t>
            </a:r>
            <a:endParaRPr sz="3000">
              <a:latin typeface="Roboto Mono"/>
              <a:ea typeface="Roboto Mono"/>
              <a:cs typeface="Roboto Mono"/>
              <a:sym typeface="Roboto Mono"/>
            </a:endParaRPr>
          </a:p>
        </p:txBody>
      </p:sp>
      <p:sp>
        <p:nvSpPr>
          <p:cNvPr id="244" name="Google Shape;244;p34"/>
          <p:cNvSpPr txBox="1"/>
          <p:nvPr/>
        </p:nvSpPr>
        <p:spPr>
          <a:xfrm>
            <a:off x="5173925" y="3415325"/>
            <a:ext cx="29994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800">
                <a:solidFill>
                  <a:srgbClr val="37474F"/>
                </a:solidFill>
                <a:latin typeface="Roboto Mono"/>
                <a:ea typeface="Roboto Mono"/>
                <a:cs typeface="Roboto Mono"/>
                <a:sym typeface="Roboto Mono"/>
              </a:rPr>
              <a:t>foo</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call</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obj2</a:t>
            </a:r>
            <a:r>
              <a:rPr lang="es" sz="1800">
                <a:solidFill>
                  <a:srgbClr val="3F51B5"/>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p:txBody>
      </p:sp>
      <p:sp>
        <p:nvSpPr>
          <p:cNvPr id="245" name="Google Shape;245;p34"/>
          <p:cNvSpPr txBox="1"/>
          <p:nvPr/>
        </p:nvSpPr>
        <p:spPr>
          <a:xfrm>
            <a:off x="3992850" y="3882900"/>
            <a:ext cx="48915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Lato"/>
                <a:ea typeface="Lato"/>
                <a:cs typeface="Lato"/>
                <a:sym typeface="Lato"/>
              </a:rPr>
              <a:t>4</a:t>
            </a:r>
            <a:r>
              <a:rPr lang="es" sz="3000">
                <a:latin typeface="Lato"/>
                <a:ea typeface="Lato"/>
                <a:cs typeface="Lato"/>
                <a:sym typeface="Lato"/>
              </a:rPr>
              <a:t> - Ligadura mediante </a:t>
            </a:r>
            <a:r>
              <a:rPr lang="es" sz="3000">
                <a:latin typeface="Roboto Mono"/>
                <a:ea typeface="Roboto Mono"/>
                <a:cs typeface="Roboto Mono"/>
                <a:sym typeface="Roboto Mono"/>
              </a:rPr>
              <a:t>new</a:t>
            </a:r>
            <a:endParaRPr sz="3000">
              <a:latin typeface="Roboto Mono"/>
              <a:ea typeface="Roboto Mono"/>
              <a:cs typeface="Roboto Mono"/>
              <a:sym typeface="Roboto Mono"/>
            </a:endParaRPr>
          </a:p>
        </p:txBody>
      </p:sp>
      <p:sp>
        <p:nvSpPr>
          <p:cNvPr id="246" name="Google Shape;246;p34"/>
          <p:cNvSpPr txBox="1"/>
          <p:nvPr/>
        </p:nvSpPr>
        <p:spPr>
          <a:xfrm>
            <a:off x="5144775" y="4535100"/>
            <a:ext cx="29994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800">
                <a:solidFill>
                  <a:srgbClr val="3F51B5"/>
                </a:solidFill>
                <a:latin typeface="Roboto Mono"/>
                <a:ea typeface="Roboto Mono"/>
                <a:cs typeface="Roboto Mono"/>
                <a:sym typeface="Roboto Mono"/>
              </a:rPr>
              <a:t>var</a:t>
            </a:r>
            <a:r>
              <a:rPr lang="es" sz="1800">
                <a:solidFill>
                  <a:srgbClr val="37474F"/>
                </a:solidFill>
                <a:latin typeface="Roboto Mono"/>
                <a:ea typeface="Roboto Mono"/>
                <a:cs typeface="Roboto Mono"/>
                <a:sym typeface="Roboto Mono"/>
              </a:rPr>
              <a:t> b </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new</a:t>
            </a:r>
            <a:r>
              <a:rPr lang="es" sz="1800">
                <a:solidFill>
                  <a:srgbClr val="37474F"/>
                </a:solidFill>
                <a:latin typeface="Roboto Mono"/>
                <a:ea typeface="Roboto Mono"/>
                <a:cs typeface="Roboto Mono"/>
                <a:sym typeface="Roboto Mono"/>
              </a:rPr>
              <a:t> foo</a:t>
            </a:r>
            <a:r>
              <a:rPr lang="es" sz="1800">
                <a:solidFill>
                  <a:srgbClr val="3F51B5"/>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35"/>
          <p:cNvPicPr preferRelativeResize="0"/>
          <p:nvPr/>
        </p:nvPicPr>
        <p:blipFill>
          <a:blip r:embed="rId3">
            <a:alphaModFix/>
          </a:blip>
          <a:stretch>
            <a:fillRect/>
          </a:stretch>
        </p:blipFill>
        <p:spPr>
          <a:xfrm>
            <a:off x="2152650" y="152400"/>
            <a:ext cx="4838701"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ph type="ctrTitle"/>
          </p:nvPr>
        </p:nvSpPr>
        <p:spPr>
          <a:xfrm>
            <a:off x="729450" y="1910900"/>
            <a:ext cx="80967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Paradigma </a:t>
            </a:r>
            <a:endParaRPr/>
          </a:p>
          <a:p>
            <a:pPr indent="0" lvl="0" marL="0" rtl="0" algn="l">
              <a:spcBef>
                <a:spcPts val="0"/>
              </a:spcBef>
              <a:spcAft>
                <a:spcPts val="0"/>
              </a:spcAft>
              <a:buNone/>
            </a:pPr>
            <a:r>
              <a:rPr lang="es"/>
              <a:t>Orientado a Objetos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idx="4294967295" type="title"/>
          </p:nvPr>
        </p:nvSpPr>
        <p:spPr>
          <a:xfrm>
            <a:off x="3568500" y="94475"/>
            <a:ext cx="2007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Prototype</a:t>
            </a:r>
            <a:endParaRPr/>
          </a:p>
        </p:txBody>
      </p:sp>
      <p:sp>
        <p:nvSpPr>
          <p:cNvPr id="262" name="Google Shape;262;p37"/>
          <p:cNvSpPr txBox="1"/>
          <p:nvPr/>
        </p:nvSpPr>
        <p:spPr>
          <a:xfrm>
            <a:off x="102850" y="629675"/>
            <a:ext cx="4258800" cy="346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Foo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9C27B0"/>
                </a:solidFill>
                <a:latin typeface="Roboto Mono"/>
                <a:ea typeface="Roboto Mono"/>
                <a:cs typeface="Roboto Mono"/>
                <a:sym typeface="Roboto Mono"/>
              </a:rPr>
              <a:t>Foo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prototype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a:t>
            </a: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agregamos propiedades al prototipo</a:t>
            </a:r>
            <a:br>
              <a:rPr lang="es" sz="1350">
                <a:solidFill>
                  <a:srgbClr val="37474F"/>
                </a:solidFill>
                <a:latin typeface="Roboto Mono"/>
                <a:ea typeface="Roboto Mono"/>
                <a:cs typeface="Roboto Mono"/>
                <a:sym typeface="Roboto Mono"/>
              </a:rPr>
            </a:br>
            <a:r>
              <a:rPr lang="es" sz="1350">
                <a:solidFill>
                  <a:srgbClr val="9C27B0"/>
                </a:solidFill>
                <a:latin typeface="Roboto Mono"/>
                <a:ea typeface="Roboto Mono"/>
                <a:cs typeface="Roboto Mono"/>
                <a:sym typeface="Roboto Mono"/>
              </a:rPr>
              <a:t>Foo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prototype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valor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42</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9C27B0"/>
                </a:solidFill>
                <a:latin typeface="Roboto Mono"/>
                <a:ea typeface="Roboto Mono"/>
                <a:cs typeface="Roboto Mono"/>
                <a:sym typeface="Roboto Mono"/>
              </a:rPr>
              <a:t>Foo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prototype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bar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'bar'</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9C27B0"/>
                </a:solidFill>
                <a:latin typeface="Roboto Mono"/>
                <a:ea typeface="Roboto Mono"/>
                <a:cs typeface="Roboto Mono"/>
                <a:sym typeface="Roboto Mono"/>
              </a:rPr>
              <a:t>Foo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prototype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 valor: 42, bar: [Function] }</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9C27B0"/>
                </a:solidFill>
                <a:latin typeface="Roboto Mono"/>
                <a:ea typeface="Roboto Mono"/>
                <a:cs typeface="Roboto Mono"/>
                <a:sym typeface="Roboto Mono"/>
              </a:rPr>
              <a:t>Foo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prototype</a:t>
            </a:r>
            <a:r>
              <a:rPr lang="es" sz="1350">
                <a:solidFill>
                  <a:srgbClr val="3F51B5"/>
                </a:solidFill>
                <a:latin typeface="Roboto Mono"/>
                <a:ea typeface="Roboto Mono"/>
                <a:cs typeface="Roboto Mono"/>
                <a:sym typeface="Roboto Mono"/>
              </a:rPr>
              <a:t>.constructor);</a:t>
            </a:r>
            <a:r>
              <a:rPr lang="es" sz="1350">
                <a:solidFill>
                  <a:srgbClr val="37474F"/>
                </a:solidFill>
                <a:latin typeface="Roboto Mono"/>
                <a:ea typeface="Roboto Mono"/>
                <a:cs typeface="Roboto Mono"/>
                <a:sym typeface="Roboto Mono"/>
              </a:rPr>
              <a:t> </a:t>
            </a: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[Function: Foo]</a:t>
            </a:r>
            <a:endParaRPr sz="135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a:p>
        </p:txBody>
      </p:sp>
      <p:pic>
        <p:nvPicPr>
          <p:cNvPr id="263" name="Google Shape;263;p37"/>
          <p:cNvPicPr preferRelativeResize="0"/>
          <p:nvPr/>
        </p:nvPicPr>
        <p:blipFill>
          <a:blip r:embed="rId3">
            <a:alphaModFix/>
          </a:blip>
          <a:stretch>
            <a:fillRect/>
          </a:stretch>
        </p:blipFill>
        <p:spPr>
          <a:xfrm>
            <a:off x="4750650" y="1214150"/>
            <a:ext cx="3935075" cy="1581875"/>
          </a:xfrm>
          <a:prstGeom prst="rect">
            <a:avLst/>
          </a:prstGeom>
          <a:noFill/>
          <a:ln>
            <a:noFill/>
          </a:ln>
        </p:spPr>
      </p:pic>
      <p:sp>
        <p:nvSpPr>
          <p:cNvPr id="264" name="Google Shape;264;p37"/>
          <p:cNvSpPr txBox="1"/>
          <p:nvPr/>
        </p:nvSpPr>
        <p:spPr>
          <a:xfrm>
            <a:off x="174875" y="4164175"/>
            <a:ext cx="2376300" cy="69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a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new</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Foo</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a</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toString</a:t>
            </a:r>
            <a:r>
              <a:rPr lang="es" sz="1350">
                <a:solidFill>
                  <a:srgbClr val="3F51B5"/>
                </a:solidFill>
                <a:latin typeface="Roboto Mono"/>
                <a:ea typeface="Roboto Mono"/>
                <a:cs typeface="Roboto Mono"/>
                <a:sym typeface="Roboto Mono"/>
              </a:rPr>
              <a:t>();</a:t>
            </a:r>
            <a:endParaRPr/>
          </a:p>
        </p:txBody>
      </p:sp>
      <p:pic>
        <p:nvPicPr>
          <p:cNvPr id="265" name="Google Shape;265;p37"/>
          <p:cNvPicPr preferRelativeResize="0"/>
          <p:nvPr/>
        </p:nvPicPr>
        <p:blipFill>
          <a:blip r:embed="rId4">
            <a:alphaModFix/>
          </a:blip>
          <a:stretch>
            <a:fillRect/>
          </a:stretch>
        </p:blipFill>
        <p:spPr>
          <a:xfrm>
            <a:off x="4750650" y="1214150"/>
            <a:ext cx="4506042" cy="2878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3"/>
                                        </p:tgtEl>
                                      </p:cBhvr>
                                    </p:animEffect>
                                    <p:set>
                                      <p:cBhvr>
                                        <p:cTn dur="1" fill="hold">
                                          <p:stCondLst>
                                            <p:cond delay="0"/>
                                          </p:stCondLst>
                                        </p:cTn>
                                        <p:tgtEl>
                                          <p:spTgt spid="2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8"/>
          <p:cNvSpPr txBox="1"/>
          <p:nvPr>
            <p:ph idx="4294967295" type="title"/>
          </p:nvPr>
        </p:nvSpPr>
        <p:spPr>
          <a:xfrm>
            <a:off x="3784650" y="176775"/>
            <a:ext cx="1574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a:t>
            </a:r>
            <a:endParaRPr/>
          </a:p>
        </p:txBody>
      </p:sp>
      <p:sp>
        <p:nvSpPr>
          <p:cNvPr id="271" name="Google Shape;271;p38"/>
          <p:cNvSpPr txBox="1"/>
          <p:nvPr/>
        </p:nvSpPr>
        <p:spPr>
          <a:xfrm>
            <a:off x="442350" y="711975"/>
            <a:ext cx="5925300" cy="222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Animal</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nombre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this.</a:t>
            </a:r>
            <a:r>
              <a:rPr lang="es" sz="1350">
                <a:solidFill>
                  <a:srgbClr val="37474F"/>
                </a:solidFill>
                <a:latin typeface="Roboto Mono"/>
                <a:ea typeface="Roboto Mono"/>
                <a:cs typeface="Roboto Mono"/>
                <a:sym typeface="Roboto Mono"/>
              </a:rPr>
              <a:t>nombre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nombre</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9C27B0"/>
                </a:solidFill>
                <a:latin typeface="Roboto Mono"/>
                <a:ea typeface="Roboto Mono"/>
                <a:cs typeface="Roboto Mono"/>
                <a:sym typeface="Roboto Mono"/>
              </a:rPr>
              <a:t>Animal</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prototype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saludar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'Hola, soy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this.</a:t>
            </a:r>
            <a:r>
              <a:rPr lang="es" sz="1350">
                <a:solidFill>
                  <a:srgbClr val="37474F"/>
                </a:solidFill>
                <a:latin typeface="Roboto Mono"/>
                <a:ea typeface="Roboto Mono"/>
                <a:cs typeface="Roboto Mono"/>
                <a:sym typeface="Roboto Mono"/>
              </a:rPr>
              <a:t>nombre</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endParaRPr sz="13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t/>
            </a:r>
            <a:endParaRPr sz="1350">
              <a:solidFill>
                <a:srgbClr val="3F51B5"/>
              </a:solidFill>
              <a:latin typeface="Roboto Mono"/>
              <a:ea typeface="Roboto Mono"/>
              <a:cs typeface="Roboto Mono"/>
              <a:sym typeface="Roboto Mono"/>
            </a:endParaRPr>
          </a:p>
        </p:txBody>
      </p:sp>
      <p:sp>
        <p:nvSpPr>
          <p:cNvPr id="272" name="Google Shape;272;p38"/>
          <p:cNvSpPr txBox="1"/>
          <p:nvPr/>
        </p:nvSpPr>
        <p:spPr>
          <a:xfrm>
            <a:off x="442350" y="2991500"/>
            <a:ext cx="5925300" cy="77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gato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new</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Animal</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'Garfield'</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perro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new</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Animal</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'Oddie'</a:t>
            </a:r>
            <a:r>
              <a:rPr lang="es" sz="1350">
                <a:solidFill>
                  <a:srgbClr val="3F51B5"/>
                </a:solidFill>
                <a:latin typeface="Roboto Mono"/>
                <a:ea typeface="Roboto Mono"/>
                <a:cs typeface="Roboto Mono"/>
                <a:sym typeface="Roboto Mono"/>
              </a:rPr>
              <a:t>);</a:t>
            </a:r>
            <a:endParaRPr sz="13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t/>
            </a:r>
            <a:endParaRPr sz="1350">
              <a:solidFill>
                <a:srgbClr val="3F51B5"/>
              </a:solidFill>
              <a:latin typeface="Roboto Mono"/>
              <a:ea typeface="Roboto Mono"/>
              <a:cs typeface="Roboto Mono"/>
              <a:sym typeface="Roboto Mono"/>
            </a:endParaRPr>
          </a:p>
        </p:txBody>
      </p:sp>
      <p:sp>
        <p:nvSpPr>
          <p:cNvPr id="273" name="Google Shape;273;p38"/>
          <p:cNvSpPr txBox="1"/>
          <p:nvPr/>
        </p:nvSpPr>
        <p:spPr>
          <a:xfrm>
            <a:off x="442350" y="3814525"/>
            <a:ext cx="3342300" cy="69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7474F"/>
                </a:solidFill>
                <a:latin typeface="Roboto Mono"/>
                <a:ea typeface="Roboto Mono"/>
                <a:cs typeface="Roboto Mono"/>
                <a:sym typeface="Roboto Mono"/>
              </a:rPr>
              <a:t>perro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saludar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gato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saludar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endParaRPr/>
          </a:p>
        </p:txBody>
      </p:sp>
      <p:sp>
        <p:nvSpPr>
          <p:cNvPr id="274" name="Google Shape;274;p38"/>
          <p:cNvSpPr txBox="1"/>
          <p:nvPr/>
        </p:nvSpPr>
        <p:spPr>
          <a:xfrm>
            <a:off x="3784650" y="3814525"/>
            <a:ext cx="3446100" cy="69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D81B60"/>
                </a:solidFill>
                <a:latin typeface="Roboto Mono"/>
                <a:ea typeface="Roboto Mono"/>
                <a:cs typeface="Roboto Mono"/>
                <a:sym typeface="Roboto Mono"/>
              </a:rPr>
              <a:t>// Hola, soy Oddie</a:t>
            </a:r>
            <a:br>
              <a:rPr lang="es" sz="1350">
                <a:solidFill>
                  <a:srgbClr val="D81B60"/>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Hola, soy Garfield</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9"/>
          <p:cNvSpPr txBox="1"/>
          <p:nvPr>
            <p:ph idx="4294967295" type="title"/>
          </p:nvPr>
        </p:nvSpPr>
        <p:spPr>
          <a:xfrm>
            <a:off x="3784650" y="176775"/>
            <a:ext cx="1574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a:t>
            </a:r>
            <a:endParaRPr/>
          </a:p>
        </p:txBody>
      </p:sp>
      <p:sp>
        <p:nvSpPr>
          <p:cNvPr id="280" name="Google Shape;280;p39"/>
          <p:cNvSpPr txBox="1"/>
          <p:nvPr/>
        </p:nvSpPr>
        <p:spPr>
          <a:xfrm>
            <a:off x="442350" y="711975"/>
            <a:ext cx="5925300" cy="253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F51B5"/>
                </a:solidFill>
                <a:latin typeface="Roboto Mono"/>
                <a:ea typeface="Roboto Mono"/>
                <a:cs typeface="Roboto Mono"/>
                <a:sym typeface="Roboto Mono"/>
              </a:rPr>
              <a:t>class</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Animal</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constructor(</a:t>
            </a:r>
            <a:r>
              <a:rPr lang="es" sz="1350">
                <a:solidFill>
                  <a:srgbClr val="37474F"/>
                </a:solidFill>
                <a:latin typeface="Roboto Mono"/>
                <a:ea typeface="Roboto Mono"/>
                <a:cs typeface="Roboto Mono"/>
                <a:sym typeface="Roboto Mono"/>
              </a:rPr>
              <a:t>nombre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this.</a:t>
            </a:r>
            <a:r>
              <a:rPr lang="es" sz="1350">
                <a:solidFill>
                  <a:srgbClr val="37474F"/>
                </a:solidFill>
                <a:latin typeface="Roboto Mono"/>
                <a:ea typeface="Roboto Mono"/>
                <a:cs typeface="Roboto Mono"/>
                <a:sym typeface="Roboto Mono"/>
              </a:rPr>
              <a:t>nombre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nombre</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saludar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'Hola, soy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this.</a:t>
            </a:r>
            <a:r>
              <a:rPr lang="es" sz="1350">
                <a:solidFill>
                  <a:srgbClr val="37474F"/>
                </a:solidFill>
                <a:latin typeface="Roboto Mono"/>
                <a:ea typeface="Roboto Mono"/>
                <a:cs typeface="Roboto Mono"/>
                <a:sym typeface="Roboto Mono"/>
              </a:rPr>
              <a:t>nombre</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endParaRPr sz="13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None/>
            </a:pP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endParaRPr sz="1350">
              <a:solidFill>
                <a:srgbClr val="D81B60"/>
              </a:solidFill>
              <a:latin typeface="Roboto Mono"/>
              <a:ea typeface="Roboto Mono"/>
              <a:cs typeface="Roboto Mono"/>
              <a:sym typeface="Roboto Mono"/>
            </a:endParaRPr>
          </a:p>
        </p:txBody>
      </p:sp>
      <p:sp>
        <p:nvSpPr>
          <p:cNvPr id="281" name="Google Shape;281;p39"/>
          <p:cNvSpPr txBox="1"/>
          <p:nvPr/>
        </p:nvSpPr>
        <p:spPr>
          <a:xfrm>
            <a:off x="442350" y="3243375"/>
            <a:ext cx="5925300" cy="77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gato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new</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Animal</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'Garfield'</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perro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new</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Animal</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'Oddie'</a:t>
            </a:r>
            <a:r>
              <a:rPr lang="es" sz="1350">
                <a:solidFill>
                  <a:srgbClr val="3F51B5"/>
                </a:solidFill>
                <a:latin typeface="Roboto Mono"/>
                <a:ea typeface="Roboto Mono"/>
                <a:cs typeface="Roboto Mono"/>
                <a:sym typeface="Roboto Mono"/>
              </a:rPr>
              <a:t>);</a:t>
            </a:r>
            <a:endParaRPr sz="1350">
              <a:solidFill>
                <a:srgbClr val="3F51B5"/>
              </a:solidFill>
              <a:latin typeface="Roboto Mono"/>
              <a:ea typeface="Roboto Mono"/>
              <a:cs typeface="Roboto Mono"/>
              <a:sym typeface="Roboto Mono"/>
            </a:endParaRPr>
          </a:p>
        </p:txBody>
      </p:sp>
      <p:sp>
        <p:nvSpPr>
          <p:cNvPr id="282" name="Google Shape;282;p39"/>
          <p:cNvSpPr txBox="1"/>
          <p:nvPr/>
        </p:nvSpPr>
        <p:spPr>
          <a:xfrm>
            <a:off x="442350" y="4066400"/>
            <a:ext cx="3342300" cy="69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7474F"/>
                </a:solidFill>
                <a:latin typeface="Roboto Mono"/>
                <a:ea typeface="Roboto Mono"/>
                <a:cs typeface="Roboto Mono"/>
                <a:sym typeface="Roboto Mono"/>
              </a:rPr>
              <a:t>perro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saludar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gato</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saludar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endParaRPr/>
          </a:p>
        </p:txBody>
      </p:sp>
      <p:sp>
        <p:nvSpPr>
          <p:cNvPr id="283" name="Google Shape;283;p39"/>
          <p:cNvSpPr txBox="1"/>
          <p:nvPr/>
        </p:nvSpPr>
        <p:spPr>
          <a:xfrm>
            <a:off x="3784650" y="4066400"/>
            <a:ext cx="3446100" cy="69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D81B60"/>
                </a:solidFill>
                <a:latin typeface="Roboto Mono"/>
                <a:ea typeface="Roboto Mono"/>
                <a:cs typeface="Roboto Mono"/>
                <a:sym typeface="Roboto Mono"/>
              </a:rPr>
              <a:t>// Hola, soy Oddie</a:t>
            </a:r>
            <a:endParaRPr/>
          </a:p>
          <a:p>
            <a:pPr indent="0" lvl="0" marL="0" rtl="0" algn="l">
              <a:lnSpc>
                <a:spcPct val="150000"/>
              </a:lnSpc>
              <a:spcBef>
                <a:spcPts val="0"/>
              </a:spcBef>
              <a:spcAft>
                <a:spcPts val="0"/>
              </a:spcAft>
              <a:buClr>
                <a:srgbClr val="000000"/>
              </a:buClr>
              <a:buSzPts val="1100"/>
              <a:buFont typeface="Arial"/>
              <a:buNone/>
            </a:pPr>
            <a:r>
              <a:rPr lang="es" sz="1350">
                <a:solidFill>
                  <a:srgbClr val="D81B60"/>
                </a:solidFill>
                <a:latin typeface="Roboto Mono"/>
                <a:ea typeface="Roboto Mono"/>
                <a:cs typeface="Roboto Mono"/>
                <a:sym typeface="Roboto Mono"/>
              </a:rPr>
              <a:t>// Hola, soy Garfield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0"/>
          <p:cNvSpPr txBox="1"/>
          <p:nvPr>
            <p:ph idx="4294967295" type="title"/>
          </p:nvPr>
        </p:nvSpPr>
        <p:spPr>
          <a:xfrm>
            <a:off x="3663000" y="176775"/>
            <a:ext cx="1818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sp>
        <p:nvSpPr>
          <p:cNvPr id="289" name="Google Shape;289;p40"/>
          <p:cNvSpPr txBox="1"/>
          <p:nvPr/>
        </p:nvSpPr>
        <p:spPr>
          <a:xfrm>
            <a:off x="173475" y="711975"/>
            <a:ext cx="4317000" cy="43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txBox="1"/>
          <p:nvPr/>
        </p:nvSpPr>
        <p:spPr>
          <a:xfrm>
            <a:off x="0" y="995775"/>
            <a:ext cx="4496700" cy="252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Vehiculo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tipo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this.</a:t>
            </a:r>
            <a:r>
              <a:rPr lang="es" sz="1200">
                <a:solidFill>
                  <a:srgbClr val="37474F"/>
                </a:solidFill>
                <a:latin typeface="Roboto Mono"/>
                <a:ea typeface="Roboto Mono"/>
                <a:cs typeface="Roboto Mono"/>
                <a:sym typeface="Roboto Mono"/>
              </a:rPr>
              <a:t>tipo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tipo</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br>
              <a:rPr lang="es" sz="1200">
                <a:solidFill>
                  <a:srgbClr val="37474F"/>
                </a:solidFill>
                <a:latin typeface="Roboto Mono"/>
                <a:ea typeface="Roboto Mono"/>
                <a:cs typeface="Roboto Mono"/>
                <a:sym typeface="Roboto Mono"/>
              </a:rPr>
            </a:br>
            <a:r>
              <a:rPr lang="es" sz="1200">
                <a:solidFill>
                  <a:srgbClr val="9C27B0"/>
                </a:solidFill>
                <a:latin typeface="Roboto Mono"/>
                <a:ea typeface="Roboto Mono"/>
                <a:cs typeface="Roboto Mono"/>
                <a:sym typeface="Roboto Mono"/>
              </a:rPr>
              <a:t>Vehiculo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prototype</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mostrarTipo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console</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log</a:t>
            </a:r>
            <a:r>
              <a:rPr lang="es" sz="1200">
                <a:solidFill>
                  <a:srgbClr val="3F51B5"/>
                </a:solidFill>
                <a:latin typeface="Roboto Mono"/>
                <a:ea typeface="Roboto Mono"/>
                <a:cs typeface="Roboto Mono"/>
                <a:sym typeface="Roboto Mono"/>
              </a:rPr>
              <a:t>(this.</a:t>
            </a:r>
            <a:r>
              <a:rPr lang="es" sz="1200">
                <a:solidFill>
                  <a:srgbClr val="37474F"/>
                </a:solidFill>
                <a:latin typeface="Roboto Mono"/>
                <a:ea typeface="Roboto Mono"/>
                <a:cs typeface="Roboto Mono"/>
                <a:sym typeface="Roboto Mono"/>
              </a:rPr>
              <a:t>tipo</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endParaRPr sz="1200">
              <a:latin typeface="Roboto Mono"/>
              <a:ea typeface="Roboto Mono"/>
              <a:cs typeface="Roboto Mono"/>
              <a:sym typeface="Roboto Mono"/>
            </a:endParaRPr>
          </a:p>
        </p:txBody>
      </p:sp>
      <p:cxnSp>
        <p:nvCxnSpPr>
          <p:cNvPr id="291" name="Google Shape;291;p40"/>
          <p:cNvCxnSpPr/>
          <p:nvPr/>
        </p:nvCxnSpPr>
        <p:spPr>
          <a:xfrm>
            <a:off x="4340675" y="995775"/>
            <a:ext cx="0" cy="4019700"/>
          </a:xfrm>
          <a:prstGeom prst="straightConnector1">
            <a:avLst/>
          </a:prstGeom>
          <a:noFill/>
          <a:ln cap="flat" cmpd="sng" w="9525">
            <a:solidFill>
              <a:schemeClr val="dk2"/>
            </a:solidFill>
            <a:prstDash val="solid"/>
            <a:round/>
            <a:headEnd len="med" w="med" type="none"/>
            <a:tailEnd len="med" w="med" type="none"/>
          </a:ln>
        </p:spPr>
      </p:cxnSp>
      <p:sp>
        <p:nvSpPr>
          <p:cNvPr id="292" name="Google Shape;292;p40"/>
          <p:cNvSpPr txBox="1"/>
          <p:nvPr/>
        </p:nvSpPr>
        <p:spPr>
          <a:xfrm>
            <a:off x="4340675" y="536588"/>
            <a:ext cx="5011800" cy="252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br>
              <a:rPr lang="es" sz="1200">
                <a:solidFill>
                  <a:srgbClr val="37474F"/>
                </a:solidFill>
                <a:latin typeface="Roboto Mono"/>
                <a:ea typeface="Roboto Mono"/>
                <a:cs typeface="Roboto Mono"/>
                <a:sym typeface="Roboto Mono"/>
              </a:rPr>
            </a:br>
            <a:br>
              <a:rPr lang="es" sz="1200">
                <a:solidFill>
                  <a:srgbClr val="37474F"/>
                </a:solidFill>
                <a:latin typeface="Roboto Mono"/>
                <a:ea typeface="Roboto Mono"/>
                <a:cs typeface="Roboto Mono"/>
                <a:sym typeface="Roboto Mono"/>
              </a:rPr>
            </a:br>
            <a:r>
              <a:rPr lang="es" sz="1200">
                <a:solidFill>
                  <a:srgbClr val="9C27B0"/>
                </a:solidFill>
                <a:latin typeface="Roboto Mono"/>
                <a:ea typeface="Roboto Mono"/>
                <a:cs typeface="Roboto Mono"/>
                <a:sym typeface="Roboto Mono"/>
              </a:rPr>
              <a:t>Auto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prototype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Object</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create</a:t>
            </a:r>
            <a:r>
              <a:rPr lang="es" sz="1200">
                <a:solidFill>
                  <a:srgbClr val="3F51B5"/>
                </a:solidFill>
                <a:latin typeface="Roboto Mono"/>
                <a:ea typeface="Roboto Mono"/>
                <a:cs typeface="Roboto Mono"/>
                <a:sym typeface="Roboto Mono"/>
              </a:rPr>
              <a:t>(</a:t>
            </a:r>
            <a:r>
              <a:rPr lang="es" sz="1200">
                <a:solidFill>
                  <a:srgbClr val="9C27B0"/>
                </a:solidFill>
                <a:latin typeface="Roboto Mono"/>
                <a:ea typeface="Roboto Mono"/>
                <a:cs typeface="Roboto Mono"/>
                <a:sym typeface="Roboto Mono"/>
              </a:rPr>
              <a:t>Vehiculo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prototype</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9C27B0"/>
                </a:solidFill>
                <a:latin typeface="Roboto Mono"/>
                <a:ea typeface="Roboto Mono"/>
                <a:cs typeface="Roboto Mono"/>
                <a:sym typeface="Roboto Mono"/>
              </a:rPr>
              <a:t>Auto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prototype</a:t>
            </a:r>
            <a:r>
              <a:rPr lang="es" sz="1200">
                <a:solidFill>
                  <a:srgbClr val="3F51B5"/>
                </a:solidFill>
                <a:latin typeface="Roboto Mono"/>
                <a:ea typeface="Roboto Mono"/>
                <a:cs typeface="Roboto Mono"/>
                <a:sym typeface="Roboto Mono"/>
              </a:rPr>
              <a:t>.constructor</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Auto</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br>
              <a:rPr lang="es" sz="1200">
                <a:solidFill>
                  <a:srgbClr val="37474F"/>
                </a:solidFill>
                <a:latin typeface="Roboto Mono"/>
                <a:ea typeface="Roboto Mono"/>
                <a:cs typeface="Roboto Mono"/>
                <a:sym typeface="Roboto Mono"/>
              </a:rPr>
            </a:br>
            <a:r>
              <a:rPr lang="es" sz="1200">
                <a:solidFill>
                  <a:srgbClr val="9C27B0"/>
                </a:solidFill>
                <a:latin typeface="Roboto Mono"/>
                <a:ea typeface="Roboto Mono"/>
                <a:cs typeface="Roboto Mono"/>
                <a:sym typeface="Roboto Mono"/>
              </a:rPr>
              <a:t>Auto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prototype</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mostrarMarca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console</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log</a:t>
            </a:r>
            <a:r>
              <a:rPr lang="es" sz="1200">
                <a:solidFill>
                  <a:srgbClr val="3F51B5"/>
                </a:solidFill>
                <a:latin typeface="Roboto Mono"/>
                <a:ea typeface="Roboto Mono"/>
                <a:cs typeface="Roboto Mono"/>
                <a:sym typeface="Roboto Mono"/>
              </a:rPr>
              <a:t>(this.</a:t>
            </a:r>
            <a:r>
              <a:rPr lang="es" sz="1200">
                <a:solidFill>
                  <a:srgbClr val="37474F"/>
                </a:solidFill>
                <a:latin typeface="Roboto Mono"/>
                <a:ea typeface="Roboto Mono"/>
                <a:cs typeface="Roboto Mono"/>
                <a:sym typeface="Roboto Mono"/>
              </a:rPr>
              <a:t>marca</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93" name="Google Shape;293;p40"/>
          <p:cNvSpPr txBox="1"/>
          <p:nvPr/>
        </p:nvSpPr>
        <p:spPr>
          <a:xfrm>
            <a:off x="89125" y="3320350"/>
            <a:ext cx="3857700" cy="171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Auto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marca</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Vehiculo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call</a:t>
            </a:r>
            <a:r>
              <a:rPr lang="es" sz="1200">
                <a:solidFill>
                  <a:srgbClr val="3F51B5"/>
                </a:solidFill>
                <a:latin typeface="Roboto Mono"/>
                <a:ea typeface="Roboto Mono"/>
                <a:cs typeface="Roboto Mono"/>
                <a:sym typeface="Roboto Mono"/>
              </a:rPr>
              <a:t>(this,</a:t>
            </a:r>
            <a:r>
              <a:rPr lang="es" sz="1200">
                <a:solidFill>
                  <a:srgbClr val="37474F"/>
                </a:solidFill>
                <a:latin typeface="Roboto Mono"/>
                <a:ea typeface="Roboto Mono"/>
                <a:cs typeface="Roboto Mono"/>
                <a:sym typeface="Roboto Mono"/>
              </a:rPr>
              <a:t> </a:t>
            </a:r>
            <a:r>
              <a:rPr lang="es" sz="1200">
                <a:solidFill>
                  <a:srgbClr val="388E3C"/>
                </a:solidFill>
                <a:latin typeface="Roboto Mono"/>
                <a:ea typeface="Roboto Mono"/>
                <a:cs typeface="Roboto Mono"/>
                <a:sym typeface="Roboto Mono"/>
              </a:rPr>
              <a:t>'terrestre'</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this.</a:t>
            </a:r>
            <a:r>
              <a:rPr lang="es" sz="1200">
                <a:solidFill>
                  <a:srgbClr val="37474F"/>
                </a:solidFill>
                <a:latin typeface="Roboto Mono"/>
                <a:ea typeface="Roboto Mono"/>
                <a:cs typeface="Roboto Mono"/>
                <a:sym typeface="Roboto Mono"/>
              </a:rPr>
              <a:t>marca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marca</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endParaRPr/>
          </a:p>
        </p:txBody>
      </p:sp>
      <p:sp>
        <p:nvSpPr>
          <p:cNvPr id="294" name="Google Shape;294;p40"/>
          <p:cNvSpPr txBox="1"/>
          <p:nvPr/>
        </p:nvSpPr>
        <p:spPr>
          <a:xfrm>
            <a:off x="4430550" y="3102700"/>
            <a:ext cx="5616900" cy="215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200">
                <a:solidFill>
                  <a:srgbClr val="3F51B5"/>
                </a:solidFill>
                <a:latin typeface="Roboto Mono"/>
                <a:ea typeface="Roboto Mono"/>
                <a:cs typeface="Roboto Mono"/>
                <a:sym typeface="Roboto Mono"/>
              </a:rPr>
              <a:t>var</a:t>
            </a:r>
            <a:r>
              <a:rPr lang="es" sz="1200">
                <a:solidFill>
                  <a:srgbClr val="37474F"/>
                </a:solidFill>
                <a:latin typeface="Roboto Mono"/>
                <a:ea typeface="Roboto Mono"/>
                <a:cs typeface="Roboto Mono"/>
                <a:sym typeface="Roboto Mono"/>
              </a:rPr>
              <a:t> fitito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new</a:t>
            </a: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Auto</a:t>
            </a:r>
            <a:r>
              <a:rPr lang="es" sz="1200">
                <a:solidFill>
                  <a:srgbClr val="3F51B5"/>
                </a:solidFill>
                <a:latin typeface="Roboto Mono"/>
                <a:ea typeface="Roboto Mono"/>
                <a:cs typeface="Roboto Mono"/>
                <a:sym typeface="Roboto Mono"/>
              </a:rPr>
              <a:t>(</a:t>
            </a:r>
            <a:r>
              <a:rPr lang="es" sz="1200">
                <a:solidFill>
                  <a:srgbClr val="388E3C"/>
                </a:solidFill>
                <a:latin typeface="Roboto Mono"/>
                <a:ea typeface="Roboto Mono"/>
                <a:cs typeface="Roboto Mono"/>
                <a:sym typeface="Roboto Mono"/>
              </a:rPr>
              <a:t>'Fiat'</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var</a:t>
            </a:r>
            <a:r>
              <a:rPr lang="es" sz="1200">
                <a:solidFill>
                  <a:srgbClr val="37474F"/>
                </a:solidFill>
                <a:latin typeface="Roboto Mono"/>
                <a:ea typeface="Roboto Mono"/>
                <a:cs typeface="Roboto Mono"/>
                <a:sym typeface="Roboto Mono"/>
              </a:rPr>
              <a:t> falcon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new</a:t>
            </a: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Auto</a:t>
            </a:r>
            <a:r>
              <a:rPr lang="es" sz="1200">
                <a:solidFill>
                  <a:srgbClr val="3F51B5"/>
                </a:solidFill>
                <a:latin typeface="Roboto Mono"/>
                <a:ea typeface="Roboto Mono"/>
                <a:cs typeface="Roboto Mono"/>
                <a:sym typeface="Roboto Mono"/>
              </a:rPr>
              <a:t>(</a:t>
            </a:r>
            <a:r>
              <a:rPr lang="es" sz="1200">
                <a:solidFill>
                  <a:srgbClr val="388E3C"/>
                </a:solidFill>
                <a:latin typeface="Roboto Mono"/>
                <a:ea typeface="Roboto Mono"/>
                <a:cs typeface="Roboto Mono"/>
                <a:sym typeface="Roboto Mono"/>
              </a:rPr>
              <a:t>'Ford'</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fitito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mostrarMarca</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D81B60"/>
                </a:solidFill>
                <a:latin typeface="Roboto Mono"/>
                <a:ea typeface="Roboto Mono"/>
                <a:cs typeface="Roboto Mono"/>
                <a:sym typeface="Roboto Mono"/>
              </a:rPr>
              <a:t>// Fiat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fitito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mostrarTipo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D81B60"/>
                </a:solidFill>
                <a:latin typeface="Roboto Mono"/>
                <a:ea typeface="Roboto Mono"/>
                <a:cs typeface="Roboto Mono"/>
                <a:sym typeface="Roboto Mono"/>
              </a:rPr>
              <a:t>// terrestre</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falcon</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mostrarMarca</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D81B60"/>
                </a:solidFill>
                <a:latin typeface="Roboto Mono"/>
                <a:ea typeface="Roboto Mono"/>
                <a:cs typeface="Roboto Mono"/>
                <a:sym typeface="Roboto Mono"/>
              </a:rPr>
              <a:t>// Ford</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falcon</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mostrarTipo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D81B60"/>
                </a:solidFill>
                <a:latin typeface="Roboto Mono"/>
                <a:ea typeface="Roboto Mono"/>
                <a:cs typeface="Roboto Mono"/>
                <a:sym typeface="Roboto Mono"/>
              </a:rPr>
              <a:t>// terrestre</a:t>
            </a:r>
            <a:endParaRPr sz="120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1"/>
          <p:cNvSpPr txBox="1"/>
          <p:nvPr>
            <p:ph idx="4294967295" type="title"/>
          </p:nvPr>
        </p:nvSpPr>
        <p:spPr>
          <a:xfrm>
            <a:off x="3663000" y="176775"/>
            <a:ext cx="1818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pic>
        <p:nvPicPr>
          <p:cNvPr id="300" name="Google Shape;300;p41"/>
          <p:cNvPicPr preferRelativeResize="0"/>
          <p:nvPr/>
        </p:nvPicPr>
        <p:blipFill>
          <a:blip r:embed="rId3">
            <a:alphaModFix/>
          </a:blip>
          <a:stretch>
            <a:fillRect/>
          </a:stretch>
        </p:blipFill>
        <p:spPr>
          <a:xfrm>
            <a:off x="392325" y="1009275"/>
            <a:ext cx="8359350" cy="388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784650" y="176775"/>
            <a:ext cx="1574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Historia</a:t>
            </a:r>
            <a:endParaRPr/>
          </a:p>
        </p:txBody>
      </p:sp>
      <p:pic>
        <p:nvPicPr>
          <p:cNvPr id="98" name="Google Shape;98;p15"/>
          <p:cNvPicPr preferRelativeResize="0"/>
          <p:nvPr/>
        </p:nvPicPr>
        <p:blipFill>
          <a:blip r:embed="rId3">
            <a:alphaModFix/>
          </a:blip>
          <a:stretch>
            <a:fillRect/>
          </a:stretch>
        </p:blipFill>
        <p:spPr>
          <a:xfrm>
            <a:off x="152400" y="864375"/>
            <a:ext cx="2095500" cy="2095500"/>
          </a:xfrm>
          <a:prstGeom prst="rect">
            <a:avLst/>
          </a:prstGeom>
          <a:noFill/>
          <a:ln>
            <a:noFill/>
          </a:ln>
        </p:spPr>
      </p:pic>
      <p:sp>
        <p:nvSpPr>
          <p:cNvPr id="99" name="Google Shape;99;p15"/>
          <p:cNvSpPr txBox="1"/>
          <p:nvPr/>
        </p:nvSpPr>
        <p:spPr>
          <a:xfrm>
            <a:off x="2580075" y="711975"/>
            <a:ext cx="5891100" cy="4185900"/>
          </a:xfrm>
          <a:prstGeom prst="rect">
            <a:avLst/>
          </a:prstGeom>
          <a:noFill/>
          <a:ln>
            <a:noFill/>
          </a:ln>
        </p:spPr>
        <p:txBody>
          <a:bodyPr anchorCtr="0" anchor="t" bIns="91425" lIns="91425" spcFirstLastPara="1" rIns="91425" wrap="square" tIns="91425">
            <a:noAutofit/>
          </a:bodyPr>
          <a:lstStyle/>
          <a:p>
            <a:pPr indent="-342900" lvl="0" marL="520700" marR="63500" rtl="0" algn="l">
              <a:lnSpc>
                <a:spcPct val="115000"/>
              </a:lnSpc>
              <a:spcBef>
                <a:spcPts val="2800"/>
              </a:spcBef>
              <a:spcAft>
                <a:spcPts val="0"/>
              </a:spcAft>
              <a:buClr>
                <a:srgbClr val="000000"/>
              </a:buClr>
              <a:buSzPts val="1800"/>
              <a:buFont typeface="Lato"/>
              <a:buChar char="●"/>
            </a:pPr>
            <a:r>
              <a:rPr lang="es" sz="1800">
                <a:latin typeface="Lato"/>
                <a:ea typeface="Lato"/>
                <a:cs typeface="Lato"/>
                <a:sym typeface="Lato"/>
              </a:rPr>
              <a:t>Es un lenguaje de programación creado en 1995 por Brendan Eich (NetScape).</a:t>
            </a:r>
            <a:endParaRPr sz="1800">
              <a:latin typeface="Lato"/>
              <a:ea typeface="Lato"/>
              <a:cs typeface="Lato"/>
              <a:sym typeface="Lato"/>
            </a:endParaRPr>
          </a:p>
          <a:p>
            <a:pPr indent="-342900" lvl="0" marL="520700" marR="63500" rtl="0" algn="l">
              <a:lnSpc>
                <a:spcPct val="115000"/>
              </a:lnSpc>
              <a:spcBef>
                <a:spcPts val="0"/>
              </a:spcBef>
              <a:spcAft>
                <a:spcPts val="0"/>
              </a:spcAft>
              <a:buClr>
                <a:srgbClr val="000000"/>
              </a:buClr>
              <a:buSzPts val="1800"/>
              <a:buFont typeface="Lato"/>
              <a:buChar char="●"/>
            </a:pPr>
            <a:r>
              <a:rPr lang="es" sz="1800">
                <a:latin typeface="Lato"/>
                <a:ea typeface="Lato"/>
                <a:cs typeface="Lato"/>
                <a:sym typeface="Lato"/>
              </a:rPr>
              <a:t>Nombrado inicialmente como “</a:t>
            </a:r>
            <a:r>
              <a:rPr lang="es" sz="1800">
                <a:latin typeface="Lato"/>
                <a:ea typeface="Lato"/>
                <a:cs typeface="Lato"/>
                <a:sym typeface="Lato"/>
              </a:rPr>
              <a:t>LiveScript”</a:t>
            </a:r>
            <a:r>
              <a:rPr lang="es" sz="1800">
                <a:latin typeface="Lato"/>
                <a:ea typeface="Lato"/>
                <a:cs typeface="Lato"/>
                <a:sym typeface="Lato"/>
              </a:rPr>
              <a:t>, luego renombrado a “JavaScript” por estrategia de negocio.</a:t>
            </a:r>
            <a:endParaRPr sz="1800">
              <a:latin typeface="Lato"/>
              <a:ea typeface="Lato"/>
              <a:cs typeface="Lato"/>
              <a:sym typeface="Lato"/>
            </a:endParaRPr>
          </a:p>
          <a:p>
            <a:pPr indent="-342900" lvl="0" marL="520700" marR="63500" rtl="0" algn="l">
              <a:lnSpc>
                <a:spcPct val="115000"/>
              </a:lnSpc>
              <a:spcBef>
                <a:spcPts val="0"/>
              </a:spcBef>
              <a:spcAft>
                <a:spcPts val="0"/>
              </a:spcAft>
              <a:buClr>
                <a:srgbClr val="000000"/>
              </a:buClr>
              <a:buSzPts val="1800"/>
              <a:buFont typeface="Lato"/>
              <a:buChar char="●"/>
            </a:pPr>
            <a:r>
              <a:rPr lang="es" sz="1800">
                <a:latin typeface="Lato"/>
                <a:ea typeface="Lato"/>
                <a:cs typeface="Lato"/>
                <a:sym typeface="Lato"/>
              </a:rPr>
              <a:t>Enviado a European Computer Manufacturers Association (ECMA) International en 1997 para formar un estándar. De ahí se formó el estándar ECMA 262, que es la especificación del lenguaje “ECMAScript” (ES).</a:t>
            </a:r>
            <a:endParaRPr sz="1800">
              <a:latin typeface="Lato"/>
              <a:ea typeface="Lato"/>
              <a:cs typeface="Lato"/>
              <a:sym typeface="Lato"/>
            </a:endParaRPr>
          </a:p>
          <a:p>
            <a:pPr indent="0" lvl="0" marL="0" rtl="0" algn="l">
              <a:spcBef>
                <a:spcPts val="2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2"/>
          <p:cNvSpPr txBox="1"/>
          <p:nvPr>
            <p:ph idx="4294967295" type="title"/>
          </p:nvPr>
        </p:nvSpPr>
        <p:spPr>
          <a:xfrm>
            <a:off x="3663000" y="176775"/>
            <a:ext cx="1818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sp>
        <p:nvSpPr>
          <p:cNvPr id="306" name="Google Shape;306;p42"/>
          <p:cNvSpPr txBox="1"/>
          <p:nvPr/>
        </p:nvSpPr>
        <p:spPr>
          <a:xfrm>
            <a:off x="152850" y="965050"/>
            <a:ext cx="4208100" cy="334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600">
                <a:solidFill>
                  <a:srgbClr val="3F51B5"/>
                </a:solidFill>
                <a:latin typeface="Roboto Mono"/>
                <a:ea typeface="Roboto Mono"/>
                <a:cs typeface="Roboto Mono"/>
                <a:sym typeface="Roboto Mono"/>
              </a:rPr>
              <a:t>class</a:t>
            </a:r>
            <a:r>
              <a:rPr lang="es" sz="1600">
                <a:solidFill>
                  <a:srgbClr val="37474F"/>
                </a:solidFill>
                <a:latin typeface="Roboto Mono"/>
                <a:ea typeface="Roboto Mono"/>
                <a:cs typeface="Roboto Mono"/>
                <a:sym typeface="Roboto Mono"/>
              </a:rPr>
              <a:t> </a:t>
            </a:r>
            <a:r>
              <a:rPr lang="es" sz="1600">
                <a:solidFill>
                  <a:srgbClr val="9C27B0"/>
                </a:solidFill>
                <a:latin typeface="Roboto Mono"/>
                <a:ea typeface="Roboto Mono"/>
                <a:cs typeface="Roboto Mono"/>
                <a:sym typeface="Roboto Mono"/>
              </a:rPr>
              <a:t>Vehiculo</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constructor(</a:t>
            </a:r>
            <a:r>
              <a:rPr lang="es" sz="1600">
                <a:solidFill>
                  <a:srgbClr val="37474F"/>
                </a:solidFill>
                <a:latin typeface="Roboto Mono"/>
                <a:ea typeface="Roboto Mono"/>
                <a:cs typeface="Roboto Mono"/>
                <a:sym typeface="Roboto Mono"/>
              </a:rPr>
              <a:t>tipo</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this.</a:t>
            </a:r>
            <a:r>
              <a:rPr lang="es" sz="1600">
                <a:solidFill>
                  <a:srgbClr val="37474F"/>
                </a:solidFill>
                <a:latin typeface="Roboto Mono"/>
                <a:ea typeface="Roboto Mono"/>
                <a:cs typeface="Roboto Mono"/>
                <a:sym typeface="Roboto Mono"/>
              </a:rPr>
              <a:t>tipo </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tipo</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mostrarTipo</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console</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log</a:t>
            </a:r>
            <a:r>
              <a:rPr lang="es" sz="1600">
                <a:solidFill>
                  <a:srgbClr val="3F51B5"/>
                </a:solidFill>
                <a:latin typeface="Roboto Mono"/>
                <a:ea typeface="Roboto Mono"/>
                <a:cs typeface="Roboto Mono"/>
                <a:sym typeface="Roboto Mono"/>
              </a:rPr>
              <a:t>(this.</a:t>
            </a:r>
            <a:r>
              <a:rPr lang="es" sz="1600">
                <a:solidFill>
                  <a:srgbClr val="37474F"/>
                </a:solidFill>
                <a:latin typeface="Roboto Mono"/>
                <a:ea typeface="Roboto Mono"/>
                <a:cs typeface="Roboto Mono"/>
                <a:sym typeface="Roboto Mono"/>
              </a:rPr>
              <a:t>tipo</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a:t>
            </a:r>
            <a:endParaRPr sz="16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sz="1600">
              <a:latin typeface="Roboto Mono"/>
              <a:ea typeface="Roboto Mono"/>
              <a:cs typeface="Roboto Mono"/>
              <a:sym typeface="Roboto Mono"/>
            </a:endParaRPr>
          </a:p>
        </p:txBody>
      </p:sp>
      <p:sp>
        <p:nvSpPr>
          <p:cNvPr id="307" name="Google Shape;307;p42"/>
          <p:cNvSpPr txBox="1"/>
          <p:nvPr/>
        </p:nvSpPr>
        <p:spPr>
          <a:xfrm>
            <a:off x="4897200" y="890550"/>
            <a:ext cx="4114800" cy="31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600">
                <a:solidFill>
                  <a:srgbClr val="3F51B5"/>
                </a:solidFill>
                <a:latin typeface="Roboto Mono"/>
                <a:ea typeface="Roboto Mono"/>
                <a:cs typeface="Roboto Mono"/>
                <a:sym typeface="Roboto Mono"/>
              </a:rPr>
              <a:t>class</a:t>
            </a:r>
            <a:r>
              <a:rPr lang="es" sz="1600">
                <a:solidFill>
                  <a:srgbClr val="37474F"/>
                </a:solidFill>
                <a:latin typeface="Roboto Mono"/>
                <a:ea typeface="Roboto Mono"/>
                <a:cs typeface="Roboto Mono"/>
                <a:sym typeface="Roboto Mono"/>
              </a:rPr>
              <a:t> </a:t>
            </a:r>
            <a:r>
              <a:rPr lang="es" sz="1600">
                <a:solidFill>
                  <a:srgbClr val="9C27B0"/>
                </a:solidFill>
                <a:latin typeface="Roboto Mono"/>
                <a:ea typeface="Roboto Mono"/>
                <a:cs typeface="Roboto Mono"/>
                <a:sym typeface="Roboto Mono"/>
              </a:rPr>
              <a:t>Auto</a:t>
            </a:r>
            <a:r>
              <a:rPr lang="es" sz="1600">
                <a:solidFill>
                  <a:srgbClr val="37474F"/>
                </a:solidFill>
                <a:latin typeface="Roboto Mono"/>
                <a:ea typeface="Roboto Mono"/>
                <a:cs typeface="Roboto Mono"/>
                <a:sym typeface="Roboto Mono"/>
              </a:rPr>
              <a:t> extends </a:t>
            </a:r>
            <a:r>
              <a:rPr lang="es" sz="1600">
                <a:solidFill>
                  <a:srgbClr val="9C27B0"/>
                </a:solidFill>
                <a:latin typeface="Roboto Mono"/>
                <a:ea typeface="Roboto Mono"/>
                <a:cs typeface="Roboto Mono"/>
                <a:sym typeface="Roboto Mono"/>
              </a:rPr>
              <a:t>Vehiculo</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constructor(</a:t>
            </a:r>
            <a:r>
              <a:rPr lang="es" sz="1600">
                <a:solidFill>
                  <a:srgbClr val="37474F"/>
                </a:solidFill>
                <a:latin typeface="Roboto Mono"/>
                <a:ea typeface="Roboto Mono"/>
                <a:cs typeface="Roboto Mono"/>
                <a:sym typeface="Roboto Mono"/>
              </a:rPr>
              <a:t>marca</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super</a:t>
            </a:r>
            <a:r>
              <a:rPr lang="es" sz="1600">
                <a:solidFill>
                  <a:srgbClr val="3F51B5"/>
                </a:solidFill>
                <a:latin typeface="Roboto Mono"/>
                <a:ea typeface="Roboto Mono"/>
                <a:cs typeface="Roboto Mono"/>
                <a:sym typeface="Roboto Mono"/>
              </a:rPr>
              <a:t>(</a:t>
            </a:r>
            <a:r>
              <a:rPr lang="es" sz="1600">
                <a:solidFill>
                  <a:srgbClr val="388E3C"/>
                </a:solidFill>
                <a:latin typeface="Roboto Mono"/>
                <a:ea typeface="Roboto Mono"/>
                <a:cs typeface="Roboto Mono"/>
                <a:sym typeface="Roboto Mono"/>
              </a:rPr>
              <a:t>'terrestre'</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this.</a:t>
            </a:r>
            <a:r>
              <a:rPr lang="es" sz="1600">
                <a:solidFill>
                  <a:srgbClr val="37474F"/>
                </a:solidFill>
                <a:latin typeface="Roboto Mono"/>
                <a:ea typeface="Roboto Mono"/>
                <a:cs typeface="Roboto Mono"/>
                <a:sym typeface="Roboto Mono"/>
              </a:rPr>
              <a:t>marca </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marca</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mostrarMarca</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console</a:t>
            </a:r>
            <a:r>
              <a:rPr lang="es" sz="1600">
                <a:solidFill>
                  <a:srgbClr val="3F51B5"/>
                </a:solidFill>
                <a:latin typeface="Roboto Mono"/>
                <a:ea typeface="Roboto Mono"/>
                <a:cs typeface="Roboto Mono"/>
                <a:sym typeface="Roboto Mono"/>
              </a:rPr>
              <a:t>.</a:t>
            </a:r>
            <a:r>
              <a:rPr lang="es" sz="1600">
                <a:solidFill>
                  <a:srgbClr val="37474F"/>
                </a:solidFill>
                <a:latin typeface="Roboto Mono"/>
                <a:ea typeface="Roboto Mono"/>
                <a:cs typeface="Roboto Mono"/>
                <a:sym typeface="Roboto Mono"/>
              </a:rPr>
              <a:t>log</a:t>
            </a:r>
            <a:r>
              <a:rPr lang="es" sz="1600">
                <a:solidFill>
                  <a:srgbClr val="3F51B5"/>
                </a:solidFill>
                <a:latin typeface="Roboto Mono"/>
                <a:ea typeface="Roboto Mono"/>
                <a:cs typeface="Roboto Mono"/>
                <a:sym typeface="Roboto Mono"/>
              </a:rPr>
              <a:t>(this.</a:t>
            </a:r>
            <a:r>
              <a:rPr lang="es" sz="1600">
                <a:solidFill>
                  <a:srgbClr val="37474F"/>
                </a:solidFill>
                <a:latin typeface="Roboto Mono"/>
                <a:ea typeface="Roboto Mono"/>
                <a:cs typeface="Roboto Mono"/>
                <a:sym typeface="Roboto Mono"/>
              </a:rPr>
              <a:t>marca</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7474F"/>
                </a:solidFill>
                <a:latin typeface="Roboto Mono"/>
                <a:ea typeface="Roboto Mono"/>
                <a:cs typeface="Roboto Mono"/>
                <a:sym typeface="Roboto Mono"/>
              </a:rPr>
              <a:t>  </a:t>
            </a:r>
            <a:r>
              <a:rPr lang="es" sz="1600">
                <a:solidFill>
                  <a:srgbClr val="3F51B5"/>
                </a:solidFill>
                <a:latin typeface="Roboto Mono"/>
                <a:ea typeface="Roboto Mono"/>
                <a:cs typeface="Roboto Mono"/>
                <a:sym typeface="Roboto Mono"/>
              </a:rPr>
              <a:t>}</a:t>
            </a:r>
            <a:br>
              <a:rPr lang="es" sz="1600">
                <a:solidFill>
                  <a:srgbClr val="37474F"/>
                </a:solidFill>
                <a:latin typeface="Roboto Mono"/>
                <a:ea typeface="Roboto Mono"/>
                <a:cs typeface="Roboto Mono"/>
                <a:sym typeface="Roboto Mono"/>
              </a:rPr>
            </a:br>
            <a:r>
              <a:rPr lang="es" sz="1600">
                <a:solidFill>
                  <a:srgbClr val="3F51B5"/>
                </a:solidFill>
                <a:latin typeface="Roboto Mono"/>
                <a:ea typeface="Roboto Mono"/>
                <a:cs typeface="Roboto Mono"/>
                <a:sym typeface="Roboto Mono"/>
              </a:rPr>
              <a:t>}</a:t>
            </a:r>
            <a:endParaRPr sz="1600">
              <a:latin typeface="Roboto Mono"/>
              <a:ea typeface="Roboto Mono"/>
              <a:cs typeface="Roboto Mono"/>
              <a:sym typeface="Roboto Mono"/>
            </a:endParaRPr>
          </a:p>
        </p:txBody>
      </p:sp>
      <p:cxnSp>
        <p:nvCxnSpPr>
          <p:cNvPr id="308" name="Google Shape;308;p42"/>
          <p:cNvCxnSpPr/>
          <p:nvPr/>
        </p:nvCxnSpPr>
        <p:spPr>
          <a:xfrm>
            <a:off x="4430550" y="965050"/>
            <a:ext cx="0" cy="3564600"/>
          </a:xfrm>
          <a:prstGeom prst="straightConnector1">
            <a:avLst/>
          </a:prstGeom>
          <a:noFill/>
          <a:ln cap="flat" cmpd="sng" w="9525">
            <a:solidFill>
              <a:schemeClr val="dk2"/>
            </a:solidFill>
            <a:prstDash val="solid"/>
            <a:round/>
            <a:headEnd len="med" w="med" type="none"/>
            <a:tailEnd len="med" w="med" type="none"/>
          </a:ln>
        </p:spPr>
      </p:cxnSp>
      <p:pic>
        <p:nvPicPr>
          <p:cNvPr id="309" name="Google Shape;309;p42"/>
          <p:cNvPicPr preferRelativeResize="0"/>
          <p:nvPr/>
        </p:nvPicPr>
        <p:blipFill>
          <a:blip r:embed="rId3">
            <a:alphaModFix/>
          </a:blip>
          <a:stretch>
            <a:fillRect/>
          </a:stretch>
        </p:blipFill>
        <p:spPr>
          <a:xfrm>
            <a:off x="1666225" y="3235875"/>
            <a:ext cx="3173001" cy="178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3"/>
          <p:cNvSpPr txBox="1"/>
          <p:nvPr>
            <p:ph idx="4294967295" type="title"/>
          </p:nvPr>
        </p:nvSpPr>
        <p:spPr>
          <a:xfrm>
            <a:off x="2916900" y="69850"/>
            <a:ext cx="3296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Encapsulamiento</a:t>
            </a:r>
            <a:endParaRPr/>
          </a:p>
        </p:txBody>
      </p:sp>
      <p:sp>
        <p:nvSpPr>
          <p:cNvPr id="315" name="Google Shape;315;p43"/>
          <p:cNvSpPr txBox="1"/>
          <p:nvPr/>
        </p:nvSpPr>
        <p:spPr>
          <a:xfrm>
            <a:off x="1476850" y="901375"/>
            <a:ext cx="6365700" cy="378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500">
                <a:solidFill>
                  <a:srgbClr val="3F51B5"/>
                </a:solidFill>
                <a:latin typeface="Roboto Mono"/>
                <a:ea typeface="Roboto Mono"/>
                <a:cs typeface="Roboto Mono"/>
                <a:sym typeface="Roboto Mono"/>
              </a:rPr>
              <a:t>function</a:t>
            </a:r>
            <a:r>
              <a:rPr lang="es" sz="1500">
                <a:solidFill>
                  <a:srgbClr val="37474F"/>
                </a:solidFill>
                <a:latin typeface="Roboto Mono"/>
                <a:ea typeface="Roboto Mono"/>
                <a:cs typeface="Roboto Mono"/>
                <a:sym typeface="Roboto Mono"/>
              </a:rPr>
              <a:t> </a:t>
            </a:r>
            <a:r>
              <a:rPr lang="es" sz="1500">
                <a:solidFill>
                  <a:srgbClr val="9C27B0"/>
                </a:solidFill>
                <a:latin typeface="Roboto Mono"/>
                <a:ea typeface="Roboto Mono"/>
                <a:cs typeface="Roboto Mono"/>
                <a:sym typeface="Roboto Mono"/>
              </a:rPr>
              <a:t>Persona</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nombre</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saldo</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var</a:t>
            </a:r>
            <a:r>
              <a:rPr lang="es" sz="1500">
                <a:solidFill>
                  <a:srgbClr val="37474F"/>
                </a:solidFill>
                <a:latin typeface="Roboto Mono"/>
                <a:ea typeface="Roboto Mono"/>
                <a:cs typeface="Roboto Mono"/>
                <a:sym typeface="Roboto Mono"/>
              </a:rPr>
              <a:t> saldoPrivado </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saldo</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this.</a:t>
            </a:r>
            <a:r>
              <a:rPr lang="es" sz="1500">
                <a:solidFill>
                  <a:srgbClr val="37474F"/>
                </a:solidFill>
                <a:latin typeface="Roboto Mono"/>
                <a:ea typeface="Roboto Mono"/>
                <a:cs typeface="Roboto Mono"/>
                <a:sym typeface="Roboto Mono"/>
              </a:rPr>
              <a:t>nombre </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nombre</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this.</a:t>
            </a:r>
            <a:r>
              <a:rPr lang="es" sz="1500">
                <a:solidFill>
                  <a:srgbClr val="37474F"/>
                </a:solidFill>
                <a:latin typeface="Roboto Mono"/>
                <a:ea typeface="Roboto Mono"/>
                <a:cs typeface="Roboto Mono"/>
                <a:sym typeface="Roboto Mono"/>
              </a:rPr>
              <a:t>obtenerSaldo </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function()</a:t>
            </a: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return</a:t>
            </a:r>
            <a:r>
              <a:rPr lang="es" sz="1500">
                <a:solidFill>
                  <a:srgbClr val="37474F"/>
                </a:solidFill>
                <a:latin typeface="Roboto Mono"/>
                <a:ea typeface="Roboto Mono"/>
                <a:cs typeface="Roboto Mono"/>
                <a:sym typeface="Roboto Mono"/>
              </a:rPr>
              <a:t> saldoPrivado</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this.</a:t>
            </a:r>
            <a:r>
              <a:rPr lang="es" sz="1500">
                <a:solidFill>
                  <a:srgbClr val="37474F"/>
                </a:solidFill>
                <a:latin typeface="Roboto Mono"/>
                <a:ea typeface="Roboto Mono"/>
                <a:cs typeface="Roboto Mono"/>
                <a:sym typeface="Roboto Mono"/>
              </a:rPr>
              <a:t>actualizarSaldo </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function(</a:t>
            </a:r>
            <a:r>
              <a:rPr lang="es" sz="1500">
                <a:solidFill>
                  <a:srgbClr val="37474F"/>
                </a:solidFill>
                <a:latin typeface="Roboto Mono"/>
                <a:ea typeface="Roboto Mono"/>
                <a:cs typeface="Roboto Mono"/>
                <a:sym typeface="Roboto Mono"/>
              </a:rPr>
              <a:t>nuevoSaldo</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7474F"/>
                </a:solidFill>
                <a:latin typeface="Roboto Mono"/>
                <a:ea typeface="Roboto Mono"/>
                <a:cs typeface="Roboto Mono"/>
                <a:sym typeface="Roboto Mono"/>
              </a:rPr>
              <a:t>    saldoPrivado </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nuevoSaldo</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F51B5"/>
                </a:solidFill>
                <a:latin typeface="Roboto Mono"/>
                <a:ea typeface="Roboto Mono"/>
                <a:cs typeface="Roboto Mono"/>
                <a:sym typeface="Roboto Mono"/>
              </a:rPr>
              <a:t>}</a:t>
            </a:r>
            <a:br>
              <a:rPr lang="es" sz="1500">
                <a:solidFill>
                  <a:srgbClr val="37474F"/>
                </a:solidFill>
                <a:latin typeface="Roboto Mono"/>
                <a:ea typeface="Roboto Mono"/>
                <a:cs typeface="Roboto Mono"/>
                <a:sym typeface="Roboto Mono"/>
              </a:rPr>
            </a:br>
            <a:r>
              <a:rPr lang="es" sz="1500">
                <a:solidFill>
                  <a:srgbClr val="3F51B5"/>
                </a:solidFill>
                <a:latin typeface="Roboto Mono"/>
                <a:ea typeface="Roboto Mono"/>
                <a:cs typeface="Roboto Mono"/>
                <a:sym typeface="Roboto Mono"/>
              </a:rPr>
              <a:t>var</a:t>
            </a:r>
            <a:r>
              <a:rPr lang="es" sz="1500">
                <a:solidFill>
                  <a:srgbClr val="37474F"/>
                </a:solidFill>
                <a:latin typeface="Roboto Mono"/>
                <a:ea typeface="Roboto Mono"/>
                <a:cs typeface="Roboto Mono"/>
                <a:sym typeface="Roboto Mono"/>
              </a:rPr>
              <a:t> pepe </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a:t>
            </a:r>
            <a:r>
              <a:rPr lang="es" sz="1500">
                <a:solidFill>
                  <a:srgbClr val="3F51B5"/>
                </a:solidFill>
                <a:latin typeface="Roboto Mono"/>
                <a:ea typeface="Roboto Mono"/>
                <a:cs typeface="Roboto Mono"/>
                <a:sym typeface="Roboto Mono"/>
              </a:rPr>
              <a:t>new</a:t>
            </a:r>
            <a:r>
              <a:rPr lang="es" sz="1500">
                <a:solidFill>
                  <a:srgbClr val="37474F"/>
                </a:solidFill>
                <a:latin typeface="Roboto Mono"/>
                <a:ea typeface="Roboto Mono"/>
                <a:cs typeface="Roboto Mono"/>
                <a:sym typeface="Roboto Mono"/>
              </a:rPr>
              <a:t> </a:t>
            </a:r>
            <a:r>
              <a:rPr lang="es" sz="1500">
                <a:solidFill>
                  <a:srgbClr val="9C27B0"/>
                </a:solidFill>
                <a:latin typeface="Roboto Mono"/>
                <a:ea typeface="Roboto Mono"/>
                <a:cs typeface="Roboto Mono"/>
                <a:sym typeface="Roboto Mono"/>
              </a:rPr>
              <a:t>Persona</a:t>
            </a:r>
            <a:r>
              <a:rPr lang="es" sz="1500">
                <a:solidFill>
                  <a:srgbClr val="3F51B5"/>
                </a:solidFill>
                <a:latin typeface="Roboto Mono"/>
                <a:ea typeface="Roboto Mono"/>
                <a:cs typeface="Roboto Mono"/>
                <a:sym typeface="Roboto Mono"/>
              </a:rPr>
              <a:t>(</a:t>
            </a:r>
            <a:r>
              <a:rPr lang="es" sz="1500">
                <a:solidFill>
                  <a:srgbClr val="388E3C"/>
                </a:solidFill>
                <a:latin typeface="Roboto Mono"/>
                <a:ea typeface="Roboto Mono"/>
                <a:cs typeface="Roboto Mono"/>
                <a:sym typeface="Roboto Mono"/>
              </a:rPr>
              <a:t>'Jose'</a:t>
            </a:r>
            <a:r>
              <a:rPr lang="es" sz="1500">
                <a:solidFill>
                  <a:srgbClr val="3F51B5"/>
                </a:solidFill>
                <a:latin typeface="Roboto Mono"/>
                <a:ea typeface="Roboto Mono"/>
                <a:cs typeface="Roboto Mono"/>
                <a:sym typeface="Roboto Mono"/>
              </a:rPr>
              <a:t>,</a:t>
            </a:r>
            <a:r>
              <a:rPr lang="es" sz="1500">
                <a:solidFill>
                  <a:srgbClr val="37474F"/>
                </a:solidFill>
                <a:latin typeface="Roboto Mono"/>
                <a:ea typeface="Roboto Mono"/>
                <a:cs typeface="Roboto Mono"/>
                <a:sym typeface="Roboto Mono"/>
              </a:rPr>
              <a:t> </a:t>
            </a:r>
            <a:r>
              <a:rPr lang="es" sz="1500">
                <a:solidFill>
                  <a:srgbClr val="C53929"/>
                </a:solidFill>
                <a:latin typeface="Roboto Mono"/>
                <a:ea typeface="Roboto Mono"/>
                <a:cs typeface="Roboto Mono"/>
                <a:sym typeface="Roboto Mono"/>
              </a:rPr>
              <a:t>25</a:t>
            </a:r>
            <a:r>
              <a:rPr lang="es" sz="1500">
                <a:solidFill>
                  <a:srgbClr val="3F51B5"/>
                </a:solidFill>
                <a:latin typeface="Roboto Mono"/>
                <a:ea typeface="Roboto Mono"/>
                <a:cs typeface="Roboto Mono"/>
                <a:sym typeface="Roboto Mono"/>
              </a:rPr>
              <a:t>);</a:t>
            </a:r>
            <a:endParaRPr sz="15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sz="1500">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4"/>
          <p:cNvSpPr txBox="1"/>
          <p:nvPr/>
        </p:nvSpPr>
        <p:spPr>
          <a:xfrm>
            <a:off x="92975" y="690950"/>
            <a:ext cx="4963500" cy="445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350">
                <a:solidFill>
                  <a:srgbClr val="3F51B5"/>
                </a:solidFill>
                <a:latin typeface="Roboto Mono"/>
                <a:ea typeface="Roboto Mono"/>
                <a:cs typeface="Roboto Mono"/>
                <a:sym typeface="Roboto Mono"/>
              </a:rPr>
              <a:t>class</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Animal</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mover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class</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Pez</a:t>
            </a:r>
            <a:r>
              <a:rPr lang="es" sz="1350">
                <a:solidFill>
                  <a:srgbClr val="37474F"/>
                </a:solidFill>
                <a:latin typeface="Roboto Mono"/>
                <a:ea typeface="Roboto Mono"/>
                <a:cs typeface="Roboto Mono"/>
                <a:sym typeface="Roboto Mono"/>
              </a:rPr>
              <a:t> extends </a:t>
            </a:r>
            <a:r>
              <a:rPr lang="es" sz="1350">
                <a:solidFill>
                  <a:srgbClr val="9C27B0"/>
                </a:solidFill>
                <a:latin typeface="Roboto Mono"/>
                <a:ea typeface="Roboto Mono"/>
                <a:cs typeface="Roboto Mono"/>
                <a:sym typeface="Roboto Mono"/>
              </a:rPr>
              <a:t>Animal</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mover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'Soy pez y estoy nadando...'</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class</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Ave</a:t>
            </a:r>
            <a:r>
              <a:rPr lang="es" sz="1350">
                <a:solidFill>
                  <a:srgbClr val="37474F"/>
                </a:solidFill>
                <a:latin typeface="Roboto Mono"/>
                <a:ea typeface="Roboto Mono"/>
                <a:cs typeface="Roboto Mono"/>
                <a:sym typeface="Roboto Mono"/>
              </a:rPr>
              <a:t> extends </a:t>
            </a:r>
            <a:r>
              <a:rPr lang="es" sz="1350">
                <a:solidFill>
                  <a:srgbClr val="9C27B0"/>
                </a:solidFill>
                <a:latin typeface="Roboto Mono"/>
                <a:ea typeface="Roboto Mono"/>
                <a:cs typeface="Roboto Mono"/>
                <a:sym typeface="Roboto Mono"/>
              </a:rPr>
              <a:t>Animal</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mover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'Soy ave y estoy volando...'</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endParaRPr sz="1300">
              <a:solidFill>
                <a:srgbClr val="3F51B5"/>
              </a:solidFill>
              <a:latin typeface="Roboto Mono"/>
              <a:ea typeface="Roboto Mono"/>
              <a:cs typeface="Roboto Mono"/>
              <a:sym typeface="Roboto Mono"/>
            </a:endParaRPr>
          </a:p>
        </p:txBody>
      </p:sp>
      <p:sp>
        <p:nvSpPr>
          <p:cNvPr id="321" name="Google Shape;321;p44"/>
          <p:cNvSpPr txBox="1"/>
          <p:nvPr/>
        </p:nvSpPr>
        <p:spPr>
          <a:xfrm>
            <a:off x="5056475" y="948650"/>
            <a:ext cx="4530900" cy="274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animales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[new</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Pez</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new</a:t>
            </a:r>
            <a:r>
              <a:rPr lang="es" sz="1350">
                <a:solidFill>
                  <a:srgbClr val="37474F"/>
                </a:solidFill>
                <a:latin typeface="Roboto Mono"/>
                <a:ea typeface="Roboto Mono"/>
                <a:cs typeface="Roboto Mono"/>
                <a:sym typeface="Roboto Mono"/>
              </a:rPr>
              <a:t> </a:t>
            </a:r>
            <a:r>
              <a:rPr lang="es" sz="1350">
                <a:solidFill>
                  <a:srgbClr val="9C27B0"/>
                </a:solidFill>
                <a:latin typeface="Roboto Mono"/>
                <a:ea typeface="Roboto Mono"/>
                <a:cs typeface="Roboto Mono"/>
                <a:sym typeface="Roboto Mono"/>
              </a:rPr>
              <a:t>Ave</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for</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(let</a:t>
            </a:r>
            <a:r>
              <a:rPr lang="es" sz="1350">
                <a:solidFill>
                  <a:srgbClr val="37474F"/>
                </a:solidFill>
                <a:latin typeface="Roboto Mono"/>
                <a:ea typeface="Roboto Mono"/>
                <a:cs typeface="Roboto Mono"/>
                <a:sym typeface="Roboto Mono"/>
              </a:rPr>
              <a:t> animal </a:t>
            </a:r>
            <a:r>
              <a:rPr lang="es" sz="1350">
                <a:solidFill>
                  <a:srgbClr val="3F51B5"/>
                </a:solidFill>
                <a:latin typeface="Roboto Mono"/>
                <a:ea typeface="Roboto Mono"/>
                <a:cs typeface="Roboto Mono"/>
                <a:sym typeface="Roboto Mono"/>
              </a:rPr>
              <a:t>of</a:t>
            </a:r>
            <a:r>
              <a:rPr lang="es" sz="1350">
                <a:solidFill>
                  <a:srgbClr val="37474F"/>
                </a:solidFill>
                <a:latin typeface="Roboto Mono"/>
                <a:ea typeface="Roboto Mono"/>
                <a:cs typeface="Roboto Mono"/>
                <a:sym typeface="Roboto Mono"/>
              </a:rPr>
              <a:t> animales</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animal</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mover</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Soy pez y estoy nadando...</a:t>
            </a: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Soy ave y estoy volando...</a:t>
            </a:r>
            <a:endParaRPr sz="1350">
              <a:solidFill>
                <a:srgbClr val="D81B60"/>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t/>
            </a:r>
            <a:endParaRPr sz="1300">
              <a:solidFill>
                <a:srgbClr val="3F51B5"/>
              </a:solidFill>
              <a:latin typeface="Roboto Mono"/>
              <a:ea typeface="Roboto Mono"/>
              <a:cs typeface="Roboto Mono"/>
              <a:sym typeface="Roboto Mono"/>
            </a:endParaRPr>
          </a:p>
        </p:txBody>
      </p:sp>
      <p:cxnSp>
        <p:nvCxnSpPr>
          <p:cNvPr id="322" name="Google Shape;322;p44"/>
          <p:cNvCxnSpPr/>
          <p:nvPr/>
        </p:nvCxnSpPr>
        <p:spPr>
          <a:xfrm>
            <a:off x="4960925" y="948650"/>
            <a:ext cx="0" cy="39372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p44"/>
          <p:cNvSpPr txBox="1"/>
          <p:nvPr>
            <p:ph idx="4294967295" type="title"/>
          </p:nvPr>
        </p:nvSpPr>
        <p:spPr>
          <a:xfrm>
            <a:off x="3211375" y="197175"/>
            <a:ext cx="2755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Polimorfismo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4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5"/>
          <p:cNvSpPr txBox="1"/>
          <p:nvPr>
            <p:ph idx="4294967295" type="title"/>
          </p:nvPr>
        </p:nvSpPr>
        <p:spPr>
          <a:xfrm>
            <a:off x="3675900" y="82600"/>
            <a:ext cx="179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Módulos</a:t>
            </a:r>
            <a:endParaRPr/>
          </a:p>
        </p:txBody>
      </p:sp>
      <p:sp>
        <p:nvSpPr>
          <p:cNvPr id="329" name="Google Shape;329;p45"/>
          <p:cNvSpPr txBox="1"/>
          <p:nvPr/>
        </p:nvSpPr>
        <p:spPr>
          <a:xfrm>
            <a:off x="771525" y="964925"/>
            <a:ext cx="7386000" cy="37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5"/>
          <p:cNvSpPr txBox="1"/>
          <p:nvPr/>
        </p:nvSpPr>
        <p:spPr>
          <a:xfrm>
            <a:off x="514350" y="964925"/>
            <a:ext cx="7272900" cy="33537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Lato"/>
              <a:buChar char="●"/>
            </a:pPr>
            <a:r>
              <a:rPr lang="es" sz="3000">
                <a:latin typeface="Lato"/>
                <a:ea typeface="Lato"/>
                <a:cs typeface="Lato"/>
                <a:sym typeface="Lato"/>
              </a:rPr>
              <a:t>Patrones de diseño (ej: Singleton)</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s" sz="3000">
                <a:latin typeface="Lato"/>
                <a:ea typeface="Lato"/>
                <a:cs typeface="Lato"/>
                <a:sym typeface="Lato"/>
              </a:rPr>
              <a:t>Estándares hechos por la comunidad (AMD y CommonJS)</a:t>
            </a:r>
            <a:endParaRPr sz="3000">
              <a:latin typeface="Lato"/>
              <a:ea typeface="Lato"/>
              <a:cs typeface="Lato"/>
              <a:sym typeface="Lato"/>
            </a:endParaRPr>
          </a:p>
          <a:p>
            <a:pPr indent="-419100" lvl="0" marL="457200" rtl="0" algn="l">
              <a:spcBef>
                <a:spcPts val="0"/>
              </a:spcBef>
              <a:spcAft>
                <a:spcPts val="0"/>
              </a:spcAft>
              <a:buSzPts val="3000"/>
              <a:buChar char="●"/>
            </a:pPr>
            <a:r>
              <a:rPr lang="es" sz="3000">
                <a:latin typeface="Roboto Mono"/>
                <a:ea typeface="Roboto Mono"/>
                <a:cs typeface="Roboto Mono"/>
                <a:sym typeface="Roboto Mono"/>
              </a:rPr>
              <a:t>import </a:t>
            </a:r>
            <a:r>
              <a:rPr lang="es" sz="3000">
                <a:latin typeface="Lato"/>
                <a:ea typeface="Lato"/>
                <a:cs typeface="Lato"/>
                <a:sym typeface="Lato"/>
              </a:rPr>
              <a:t>/ </a:t>
            </a:r>
            <a:r>
              <a:rPr lang="es" sz="3000">
                <a:latin typeface="Roboto Mono"/>
                <a:ea typeface="Roboto Mono"/>
                <a:cs typeface="Roboto Mono"/>
                <a:sym typeface="Roboto Mono"/>
              </a:rPr>
              <a:t>export </a:t>
            </a:r>
            <a:r>
              <a:rPr lang="es" sz="3000">
                <a:latin typeface="Lato"/>
                <a:ea typeface="Lato"/>
                <a:cs typeface="Lato"/>
                <a:sym typeface="Lato"/>
              </a:rPr>
              <a:t>en ES6 (2015)</a:t>
            </a:r>
            <a:endParaRPr sz="30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6"/>
          <p:cNvSpPr txBox="1"/>
          <p:nvPr>
            <p:ph type="ctrTitle"/>
          </p:nvPr>
        </p:nvSpPr>
        <p:spPr>
          <a:xfrm>
            <a:off x="729450" y="19109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Paradigma </a:t>
            </a:r>
            <a:endParaRPr/>
          </a:p>
          <a:p>
            <a:pPr indent="0" lvl="0" marL="0" rtl="0" algn="l">
              <a:spcBef>
                <a:spcPts val="0"/>
              </a:spcBef>
              <a:spcAft>
                <a:spcPts val="0"/>
              </a:spcAft>
              <a:buNone/>
            </a:pPr>
            <a:r>
              <a:rPr lang="es"/>
              <a:t>Funcional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7"/>
          <p:cNvSpPr txBox="1"/>
          <p:nvPr>
            <p:ph idx="4294967295" type="title"/>
          </p:nvPr>
        </p:nvSpPr>
        <p:spPr>
          <a:xfrm>
            <a:off x="3308850" y="73925"/>
            <a:ext cx="25263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Recursividad</a:t>
            </a:r>
            <a:endParaRPr/>
          </a:p>
        </p:txBody>
      </p:sp>
      <p:sp>
        <p:nvSpPr>
          <p:cNvPr id="341" name="Google Shape;341;p47"/>
          <p:cNvSpPr txBox="1"/>
          <p:nvPr/>
        </p:nvSpPr>
        <p:spPr>
          <a:xfrm>
            <a:off x="1043550" y="666600"/>
            <a:ext cx="7056900" cy="458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D81B60"/>
                </a:solidFill>
                <a:latin typeface="Roboto Mono"/>
                <a:ea typeface="Roboto Mono"/>
                <a:cs typeface="Roboto Mono"/>
                <a:sym typeface="Roboto Mono"/>
              </a:rPr>
              <a:t>// Función recursiva con función como declaración</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 sumatoria</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n</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return</a:t>
            </a:r>
            <a:r>
              <a:rPr lang="es" sz="1350">
                <a:solidFill>
                  <a:srgbClr val="37474F"/>
                </a:solidFill>
                <a:latin typeface="Roboto Mono"/>
                <a:ea typeface="Roboto Mono"/>
                <a:cs typeface="Roboto Mono"/>
                <a:sym typeface="Roboto Mono"/>
              </a:rPr>
              <a:t> n </a:t>
            </a:r>
            <a:r>
              <a:rPr lang="es" sz="1350">
                <a:solidFill>
                  <a:srgbClr val="3F51B5"/>
                </a:solidFill>
                <a:latin typeface="Roboto Mono"/>
                <a:ea typeface="Roboto Mono"/>
                <a:cs typeface="Roboto Mono"/>
                <a:sym typeface="Roboto Mono"/>
              </a:rPr>
              <a:t>&gt;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0</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n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sumatoria</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n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1</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0</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Función recursiva con función como expresión</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factorial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n</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return</a:t>
            </a:r>
            <a:r>
              <a:rPr lang="es" sz="1350">
                <a:solidFill>
                  <a:srgbClr val="37474F"/>
                </a:solidFill>
                <a:latin typeface="Roboto Mono"/>
                <a:ea typeface="Roboto Mono"/>
                <a:cs typeface="Roboto Mono"/>
                <a:sym typeface="Roboto Mono"/>
              </a:rPr>
              <a:t> n </a:t>
            </a:r>
            <a:r>
              <a:rPr lang="es" sz="1350">
                <a:solidFill>
                  <a:srgbClr val="3F51B5"/>
                </a:solidFill>
                <a:latin typeface="Roboto Mono"/>
                <a:ea typeface="Roboto Mono"/>
                <a:cs typeface="Roboto Mono"/>
                <a:sym typeface="Roboto Mono"/>
              </a:rPr>
              <a:t>&gt;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0</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n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factorial</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n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1</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1</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Recursión cruzada</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esPar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num </a:t>
            </a:r>
            <a:r>
              <a:rPr lang="es" sz="1350">
                <a:solidFill>
                  <a:srgbClr val="3F51B5"/>
                </a:solidFill>
                <a:latin typeface="Roboto Mono"/>
                <a:ea typeface="Roboto Mono"/>
                <a:cs typeface="Roboto Mono"/>
                <a:sym typeface="Roboto Mono"/>
              </a:rPr>
              <a:t>=&gt;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num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0</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true</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esImpar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num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1</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esImpar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num </a:t>
            </a:r>
            <a:r>
              <a:rPr lang="es" sz="1350">
                <a:solidFill>
                  <a:srgbClr val="3F51B5"/>
                </a:solidFill>
                <a:latin typeface="Roboto Mono"/>
                <a:ea typeface="Roboto Mono"/>
                <a:cs typeface="Roboto Mono"/>
                <a:sym typeface="Roboto Mono"/>
              </a:rPr>
              <a:t>=&gt;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num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0</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false</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esPar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num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1</a:t>
            </a:r>
            <a:r>
              <a:rPr lang="es" sz="1350">
                <a:solidFill>
                  <a:srgbClr val="3F51B5"/>
                </a:solidFill>
                <a:latin typeface="Roboto Mono"/>
                <a:ea typeface="Roboto Mono"/>
                <a:cs typeface="Roboto Mono"/>
                <a:sym typeface="Roboto Mono"/>
              </a:rPr>
              <a:t>));</a:t>
            </a:r>
            <a:endParaRPr sz="135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8"/>
          <p:cNvSpPr txBox="1"/>
          <p:nvPr>
            <p:ph idx="4294967295" type="title"/>
          </p:nvPr>
        </p:nvSpPr>
        <p:spPr>
          <a:xfrm>
            <a:off x="1809900" y="84200"/>
            <a:ext cx="55242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Funciones puras e impuras</a:t>
            </a:r>
            <a:endParaRPr/>
          </a:p>
        </p:txBody>
      </p:sp>
      <p:sp>
        <p:nvSpPr>
          <p:cNvPr id="347" name="Google Shape;347;p48"/>
          <p:cNvSpPr txBox="1"/>
          <p:nvPr/>
        </p:nvSpPr>
        <p:spPr>
          <a:xfrm>
            <a:off x="51450" y="1236625"/>
            <a:ext cx="5925300" cy="435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200">
                <a:solidFill>
                  <a:srgbClr val="D81B60"/>
                </a:solidFill>
                <a:latin typeface="Roboto Mono"/>
                <a:ea typeface="Roboto Mono"/>
                <a:cs typeface="Roboto Mono"/>
                <a:sym typeface="Roboto Mono"/>
              </a:rPr>
              <a:t>// Funciones puras</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sumar</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a</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b</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return</a:t>
            </a:r>
            <a:r>
              <a:rPr lang="es" sz="1200">
                <a:solidFill>
                  <a:srgbClr val="37474F"/>
                </a:solidFill>
                <a:latin typeface="Roboto Mono"/>
                <a:ea typeface="Roboto Mono"/>
                <a:cs typeface="Roboto Mono"/>
                <a:sym typeface="Roboto Mono"/>
              </a:rPr>
              <a:t> a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b</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endParaRPr sz="120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calcularPrecio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cantidad</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costo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return</a:t>
            </a:r>
            <a:r>
              <a:rPr lang="es" sz="1200">
                <a:solidFill>
                  <a:srgbClr val="37474F"/>
                </a:solidFill>
                <a:latin typeface="Roboto Mono"/>
                <a:ea typeface="Roboto Mono"/>
                <a:cs typeface="Roboto Mono"/>
                <a:sym typeface="Roboto Mono"/>
              </a:rPr>
              <a:t> cantidad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costo</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endParaRPr sz="12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348" name="Google Shape;348;p48"/>
          <p:cNvSpPr txBox="1"/>
          <p:nvPr/>
        </p:nvSpPr>
        <p:spPr>
          <a:xfrm>
            <a:off x="4505750" y="1074975"/>
            <a:ext cx="4783500" cy="389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200">
                <a:solidFill>
                  <a:srgbClr val="D81B60"/>
                </a:solidFill>
                <a:latin typeface="Roboto Mono"/>
                <a:ea typeface="Roboto Mono"/>
                <a:cs typeface="Roboto Mono"/>
                <a:sym typeface="Roboto Mono"/>
              </a:rPr>
              <a:t>// Funciones impuras</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obtenerDiaActual</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return</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new</a:t>
            </a: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Date</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getDate</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endParaRPr sz="120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None/>
            </a:pP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obtenerTextoPorId</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id</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return</a:t>
            </a:r>
            <a:r>
              <a:rPr lang="es" sz="1200">
                <a:solidFill>
                  <a:srgbClr val="37474F"/>
                </a:solidFill>
                <a:latin typeface="Roboto Mono"/>
                <a:ea typeface="Roboto Mono"/>
                <a:cs typeface="Roboto Mono"/>
                <a:sym typeface="Roboto Mono"/>
              </a:rPr>
              <a:t> document</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getElementById</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id</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textContent</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endParaRPr sz="120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const</a:t>
            </a:r>
            <a:r>
              <a:rPr lang="es" sz="1200">
                <a:solidFill>
                  <a:srgbClr val="37474F"/>
                </a:solidFill>
                <a:latin typeface="Roboto Mono"/>
                <a:ea typeface="Roboto Mono"/>
                <a:cs typeface="Roboto Mono"/>
                <a:sym typeface="Roboto Mono"/>
              </a:rPr>
              <a:t> PI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9C27B0"/>
                </a:solidFill>
                <a:latin typeface="Roboto Mono"/>
                <a:ea typeface="Roboto Mono"/>
                <a:cs typeface="Roboto Mono"/>
                <a:sym typeface="Roboto Mono"/>
              </a:rPr>
              <a:t>Math</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PI</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function</a:t>
            </a:r>
            <a:r>
              <a:rPr lang="es" sz="1200">
                <a:solidFill>
                  <a:srgbClr val="37474F"/>
                </a:solidFill>
                <a:latin typeface="Roboto Mono"/>
                <a:ea typeface="Roboto Mono"/>
                <a:cs typeface="Roboto Mono"/>
                <a:sym typeface="Roboto Mono"/>
              </a:rPr>
              <a:t> calcularArea</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radio</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7474F"/>
                </a:solidFill>
                <a:latin typeface="Roboto Mono"/>
                <a:ea typeface="Roboto Mono"/>
                <a:cs typeface="Roboto Mono"/>
                <a:sym typeface="Roboto Mono"/>
              </a:rPr>
              <a:t>  </a:t>
            </a:r>
            <a:r>
              <a:rPr lang="es" sz="1200">
                <a:solidFill>
                  <a:srgbClr val="3F51B5"/>
                </a:solidFill>
                <a:latin typeface="Roboto Mono"/>
                <a:ea typeface="Roboto Mono"/>
                <a:cs typeface="Roboto Mono"/>
                <a:sym typeface="Roboto Mono"/>
              </a:rPr>
              <a:t>return</a:t>
            </a:r>
            <a:r>
              <a:rPr lang="es" sz="1200">
                <a:solidFill>
                  <a:srgbClr val="37474F"/>
                </a:solidFill>
                <a:latin typeface="Roboto Mono"/>
                <a:ea typeface="Roboto Mono"/>
                <a:cs typeface="Roboto Mono"/>
                <a:sym typeface="Roboto Mono"/>
              </a:rPr>
              <a:t> PI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radio </a:t>
            </a:r>
            <a:r>
              <a:rPr lang="es" sz="1200">
                <a:solidFill>
                  <a:srgbClr val="3F51B5"/>
                </a:solidFill>
                <a:latin typeface="Roboto Mono"/>
                <a:ea typeface="Roboto Mono"/>
                <a:cs typeface="Roboto Mono"/>
                <a:sym typeface="Roboto Mono"/>
              </a:rPr>
              <a:t>*</a:t>
            </a:r>
            <a:r>
              <a:rPr lang="es" sz="1200">
                <a:solidFill>
                  <a:srgbClr val="37474F"/>
                </a:solidFill>
                <a:latin typeface="Roboto Mono"/>
                <a:ea typeface="Roboto Mono"/>
                <a:cs typeface="Roboto Mono"/>
                <a:sym typeface="Roboto Mono"/>
              </a:rPr>
              <a:t> radio</a:t>
            </a:r>
            <a:r>
              <a:rPr lang="es" sz="1200">
                <a:solidFill>
                  <a:srgbClr val="3F51B5"/>
                </a:solidFill>
                <a:latin typeface="Roboto Mono"/>
                <a:ea typeface="Roboto Mono"/>
                <a:cs typeface="Roboto Mono"/>
                <a:sym typeface="Roboto Mono"/>
              </a:rPr>
              <a:t>;</a:t>
            </a:r>
            <a:br>
              <a:rPr lang="es" sz="1200">
                <a:solidFill>
                  <a:srgbClr val="37474F"/>
                </a:solidFill>
                <a:latin typeface="Roboto Mono"/>
                <a:ea typeface="Roboto Mono"/>
                <a:cs typeface="Roboto Mono"/>
                <a:sym typeface="Roboto Mono"/>
              </a:rPr>
            </a:br>
            <a:r>
              <a:rPr lang="es" sz="1200">
                <a:solidFill>
                  <a:srgbClr val="3F51B5"/>
                </a:solidFill>
                <a:latin typeface="Roboto Mono"/>
                <a:ea typeface="Roboto Mono"/>
                <a:cs typeface="Roboto Mono"/>
                <a:sym typeface="Roboto Mono"/>
              </a:rPr>
              <a:t>}</a:t>
            </a:r>
            <a:endParaRPr sz="1200">
              <a:latin typeface="Roboto Mono"/>
              <a:ea typeface="Roboto Mono"/>
              <a:cs typeface="Roboto Mono"/>
              <a:sym typeface="Roboto Mono"/>
            </a:endParaRPr>
          </a:p>
        </p:txBody>
      </p:sp>
      <p:cxnSp>
        <p:nvCxnSpPr>
          <p:cNvPr id="349" name="Google Shape;349;p48"/>
          <p:cNvCxnSpPr/>
          <p:nvPr/>
        </p:nvCxnSpPr>
        <p:spPr>
          <a:xfrm>
            <a:off x="4351400" y="1006075"/>
            <a:ext cx="0" cy="381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idx="4294967295" type="title"/>
          </p:nvPr>
        </p:nvSpPr>
        <p:spPr>
          <a:xfrm>
            <a:off x="1964250" y="73925"/>
            <a:ext cx="5215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Funciones de primera clase</a:t>
            </a:r>
            <a:endParaRPr/>
          </a:p>
        </p:txBody>
      </p:sp>
      <p:sp>
        <p:nvSpPr>
          <p:cNvPr id="355" name="Google Shape;355;p49"/>
          <p:cNvSpPr txBox="1"/>
          <p:nvPr/>
        </p:nvSpPr>
        <p:spPr>
          <a:xfrm>
            <a:off x="1609350" y="841475"/>
            <a:ext cx="5925300" cy="43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function</a:t>
            </a:r>
            <a:r>
              <a:rPr lang="es" sz="1350">
                <a:solidFill>
                  <a:srgbClr val="37474F"/>
                </a:solidFill>
                <a:latin typeface="Roboto Mono"/>
                <a:ea typeface="Roboto Mono"/>
                <a:cs typeface="Roboto Mono"/>
                <a:sym typeface="Roboto Mono"/>
              </a:rPr>
              <a:t> saludar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'hola'</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despedirse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=&gt;</a:t>
            </a: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'chau'</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saludar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[Function: saludar]</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despedirse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D81B60"/>
                </a:solidFill>
                <a:latin typeface="Roboto Mono"/>
                <a:ea typeface="Roboto Mono"/>
                <a:cs typeface="Roboto Mono"/>
                <a:sym typeface="Roboto Mono"/>
              </a:rPr>
              <a:t>// [Function: despedirse]</a:t>
            </a:r>
            <a:br>
              <a:rPr lang="es" sz="1350">
                <a:solidFill>
                  <a:srgbClr val="37474F"/>
                </a:solidFill>
                <a:latin typeface="Roboto Mono"/>
                <a:ea typeface="Roboto Mono"/>
                <a:cs typeface="Roboto Mono"/>
                <a:sym typeface="Roboto Mono"/>
              </a:rPr>
            </a:b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saludar</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toString</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function saludar() { console.log('hola'); }</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despedirse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toString</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D81B60"/>
                </a:solidFill>
                <a:latin typeface="Roboto Mono"/>
                <a:ea typeface="Roboto Mono"/>
                <a:cs typeface="Roboto Mono"/>
                <a:sym typeface="Roboto Mono"/>
              </a:rPr>
              <a:t>// () =&gt; console.log('chau')</a:t>
            </a:r>
            <a:endParaRPr sz="1350">
              <a:solidFill>
                <a:srgbClr val="D81B60"/>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0"/>
          <p:cNvSpPr txBox="1"/>
          <p:nvPr>
            <p:ph idx="4294967295" type="title"/>
          </p:nvPr>
        </p:nvSpPr>
        <p:spPr>
          <a:xfrm>
            <a:off x="1964250" y="73925"/>
            <a:ext cx="5215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Funciones de alto orden</a:t>
            </a:r>
            <a:endParaRPr/>
          </a:p>
        </p:txBody>
      </p:sp>
      <p:sp>
        <p:nvSpPr>
          <p:cNvPr id="361" name="Google Shape;361;p50"/>
          <p:cNvSpPr txBox="1"/>
          <p:nvPr/>
        </p:nvSpPr>
        <p:spPr>
          <a:xfrm>
            <a:off x="1220300" y="1080200"/>
            <a:ext cx="7169700" cy="3487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800">
                <a:solidFill>
                  <a:srgbClr val="3F51B5"/>
                </a:solidFill>
                <a:latin typeface="Roboto Mono"/>
                <a:ea typeface="Roboto Mono"/>
                <a:cs typeface="Roboto Mono"/>
                <a:sym typeface="Roboto Mono"/>
              </a:rPr>
              <a:t>function</a:t>
            </a:r>
            <a:r>
              <a:rPr lang="es" sz="1800">
                <a:solidFill>
                  <a:srgbClr val="37474F"/>
                </a:solidFill>
                <a:latin typeface="Roboto Mono"/>
                <a:ea typeface="Roboto Mono"/>
                <a:cs typeface="Roboto Mono"/>
                <a:sym typeface="Roboto Mono"/>
              </a:rPr>
              <a:t> ejecutar</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fn</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a:t>
            </a:r>
            <a:br>
              <a:rPr lang="es" sz="1800">
                <a:solidFill>
                  <a:srgbClr val="37474F"/>
                </a:solidFill>
                <a:latin typeface="Roboto Mono"/>
                <a:ea typeface="Roboto Mono"/>
                <a:cs typeface="Roboto Mono"/>
                <a:sym typeface="Roboto Mono"/>
              </a:rPr>
            </a:br>
            <a:r>
              <a:rPr lang="es" sz="1800">
                <a:solidFill>
                  <a:srgbClr val="37474F"/>
                </a:solidFill>
                <a:latin typeface="Roboto Mono"/>
                <a:ea typeface="Roboto Mono"/>
                <a:cs typeface="Roboto Mono"/>
                <a:sym typeface="Roboto Mono"/>
              </a:rPr>
              <a:t>  fn</a:t>
            </a:r>
            <a:r>
              <a:rPr lang="es" sz="1800">
                <a:solidFill>
                  <a:srgbClr val="3F51B5"/>
                </a:solidFill>
                <a:latin typeface="Roboto Mono"/>
                <a:ea typeface="Roboto Mono"/>
                <a:cs typeface="Roboto Mono"/>
                <a:sym typeface="Roboto Mono"/>
              </a:rPr>
              <a:t>();</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var</a:t>
            </a:r>
            <a:r>
              <a:rPr lang="es" sz="1800">
                <a:solidFill>
                  <a:srgbClr val="37474F"/>
                </a:solidFill>
                <a:latin typeface="Roboto Mono"/>
                <a:ea typeface="Roboto Mono"/>
                <a:cs typeface="Roboto Mono"/>
                <a:sym typeface="Roboto Mono"/>
              </a:rPr>
              <a:t> saludar </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=&gt;</a:t>
            </a:r>
            <a:r>
              <a:rPr lang="es" sz="1800">
                <a:solidFill>
                  <a:srgbClr val="37474F"/>
                </a:solidFill>
                <a:latin typeface="Roboto Mono"/>
                <a:ea typeface="Roboto Mono"/>
                <a:cs typeface="Roboto Mono"/>
                <a:sym typeface="Roboto Mono"/>
              </a:rPr>
              <a:t> console</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log</a:t>
            </a:r>
            <a:r>
              <a:rPr lang="es" sz="1800">
                <a:solidFill>
                  <a:srgbClr val="3F51B5"/>
                </a:solidFill>
                <a:latin typeface="Roboto Mono"/>
                <a:ea typeface="Roboto Mono"/>
                <a:cs typeface="Roboto Mono"/>
                <a:sym typeface="Roboto Mono"/>
              </a:rPr>
              <a:t>(</a:t>
            </a:r>
            <a:r>
              <a:rPr lang="es" sz="1800">
                <a:solidFill>
                  <a:srgbClr val="388E3C"/>
                </a:solidFill>
                <a:latin typeface="Roboto Mono"/>
                <a:ea typeface="Roboto Mono"/>
                <a:cs typeface="Roboto Mono"/>
                <a:sym typeface="Roboto Mono"/>
              </a:rPr>
              <a:t>'hola mundo!'</a:t>
            </a:r>
            <a:r>
              <a:rPr lang="es" sz="1800">
                <a:solidFill>
                  <a:srgbClr val="3F51B5"/>
                </a:solidFill>
                <a:latin typeface="Roboto Mono"/>
                <a:ea typeface="Roboto Mono"/>
                <a:cs typeface="Roboto Mono"/>
                <a:sym typeface="Roboto Mono"/>
              </a:rPr>
              <a:t>);</a:t>
            </a:r>
            <a:br>
              <a:rPr lang="es" sz="1800">
                <a:solidFill>
                  <a:srgbClr val="37474F"/>
                </a:solidFill>
                <a:latin typeface="Roboto Mono"/>
                <a:ea typeface="Roboto Mono"/>
                <a:cs typeface="Roboto Mono"/>
                <a:sym typeface="Roboto Mono"/>
              </a:rPr>
            </a:br>
            <a:br>
              <a:rPr lang="es" sz="1800">
                <a:solidFill>
                  <a:srgbClr val="37474F"/>
                </a:solidFill>
                <a:latin typeface="Roboto Mono"/>
                <a:ea typeface="Roboto Mono"/>
                <a:cs typeface="Roboto Mono"/>
                <a:sym typeface="Roboto Mono"/>
              </a:rPr>
            </a:br>
            <a:r>
              <a:rPr lang="es" sz="1800">
                <a:solidFill>
                  <a:srgbClr val="37474F"/>
                </a:solidFill>
                <a:latin typeface="Roboto Mono"/>
                <a:ea typeface="Roboto Mono"/>
                <a:cs typeface="Roboto Mono"/>
                <a:sym typeface="Roboto Mono"/>
              </a:rPr>
              <a:t>console</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log</a:t>
            </a:r>
            <a:r>
              <a:rPr lang="es" sz="1800">
                <a:solidFill>
                  <a:srgbClr val="3F51B5"/>
                </a:solidFill>
                <a:latin typeface="Roboto Mono"/>
                <a:ea typeface="Roboto Mono"/>
                <a:cs typeface="Roboto Mono"/>
                <a:sym typeface="Roboto Mono"/>
              </a:rPr>
              <a:t>(typeof</a:t>
            </a:r>
            <a:r>
              <a:rPr lang="es" sz="1800">
                <a:solidFill>
                  <a:srgbClr val="37474F"/>
                </a:solidFill>
                <a:latin typeface="Roboto Mono"/>
                <a:ea typeface="Roboto Mono"/>
                <a:cs typeface="Roboto Mono"/>
                <a:sym typeface="Roboto Mono"/>
              </a:rPr>
              <a:t> saludar</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D81B60"/>
                </a:solidFill>
                <a:latin typeface="Roboto Mono"/>
                <a:ea typeface="Roboto Mono"/>
                <a:cs typeface="Roboto Mono"/>
                <a:sym typeface="Roboto Mono"/>
              </a:rPr>
              <a:t>// function</a:t>
            </a:r>
            <a:br>
              <a:rPr lang="es" sz="1800">
                <a:solidFill>
                  <a:srgbClr val="37474F"/>
                </a:solidFill>
                <a:latin typeface="Roboto Mono"/>
                <a:ea typeface="Roboto Mono"/>
                <a:cs typeface="Roboto Mono"/>
                <a:sym typeface="Roboto Mono"/>
              </a:rPr>
            </a:br>
            <a:r>
              <a:rPr lang="es" sz="1800">
                <a:solidFill>
                  <a:srgbClr val="37474F"/>
                </a:solidFill>
                <a:latin typeface="Roboto Mono"/>
                <a:ea typeface="Roboto Mono"/>
                <a:cs typeface="Roboto Mono"/>
                <a:sym typeface="Roboto Mono"/>
              </a:rPr>
              <a:t>ejecutar</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saludar</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D81B60"/>
                </a:solidFill>
                <a:latin typeface="Roboto Mono"/>
                <a:ea typeface="Roboto Mono"/>
                <a:cs typeface="Roboto Mono"/>
                <a:sym typeface="Roboto Mono"/>
              </a:rPr>
              <a:t>// hola mundo!</a:t>
            </a:r>
            <a:endParaRPr sz="1800">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1"/>
          <p:cNvSpPr txBox="1"/>
          <p:nvPr>
            <p:ph idx="4294967295" type="title"/>
          </p:nvPr>
        </p:nvSpPr>
        <p:spPr>
          <a:xfrm>
            <a:off x="1964250" y="73925"/>
            <a:ext cx="5215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Funciones de alto orden</a:t>
            </a:r>
            <a:endParaRPr/>
          </a:p>
        </p:txBody>
      </p:sp>
      <p:sp>
        <p:nvSpPr>
          <p:cNvPr id="367" name="Google Shape;367;p51"/>
          <p:cNvSpPr txBox="1"/>
          <p:nvPr/>
        </p:nvSpPr>
        <p:spPr>
          <a:xfrm>
            <a:off x="916650" y="845375"/>
            <a:ext cx="7740600" cy="400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800">
                <a:solidFill>
                  <a:srgbClr val="3F51B5"/>
                </a:solidFill>
                <a:latin typeface="Roboto Mono"/>
                <a:ea typeface="Roboto Mono"/>
                <a:cs typeface="Roboto Mono"/>
                <a:sym typeface="Roboto Mono"/>
              </a:rPr>
              <a:t>function</a:t>
            </a:r>
            <a:r>
              <a:rPr lang="es" sz="1800">
                <a:solidFill>
                  <a:srgbClr val="37474F"/>
                </a:solidFill>
                <a:latin typeface="Roboto Mono"/>
                <a:ea typeface="Roboto Mono"/>
                <a:cs typeface="Roboto Mono"/>
                <a:sym typeface="Roboto Mono"/>
              </a:rPr>
              <a:t> generador</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prefijo</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a:t>
            </a:r>
            <a:br>
              <a:rPr lang="es" sz="1800">
                <a:solidFill>
                  <a:srgbClr val="37474F"/>
                </a:solidFill>
                <a:latin typeface="Roboto Mono"/>
                <a:ea typeface="Roboto Mono"/>
                <a:cs typeface="Roboto Mono"/>
                <a:sym typeface="Roboto Mono"/>
              </a:rPr>
            </a:b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return</a:t>
            </a:r>
            <a:r>
              <a:rPr lang="es" sz="1800">
                <a:solidFill>
                  <a:srgbClr val="37474F"/>
                </a:solidFill>
                <a:latin typeface="Roboto Mono"/>
                <a:ea typeface="Roboto Mono"/>
                <a:cs typeface="Roboto Mono"/>
                <a:sym typeface="Roboto Mono"/>
              </a:rPr>
              <a:t> texto </a:t>
            </a:r>
            <a:r>
              <a:rPr lang="es" sz="1800">
                <a:solidFill>
                  <a:srgbClr val="3F51B5"/>
                </a:solidFill>
                <a:latin typeface="Roboto Mono"/>
                <a:ea typeface="Roboto Mono"/>
                <a:cs typeface="Roboto Mono"/>
                <a:sym typeface="Roboto Mono"/>
              </a:rPr>
              <a:t>=&gt;</a:t>
            </a:r>
            <a:r>
              <a:rPr lang="es" sz="1800">
                <a:solidFill>
                  <a:srgbClr val="37474F"/>
                </a:solidFill>
                <a:latin typeface="Roboto Mono"/>
                <a:ea typeface="Roboto Mono"/>
                <a:cs typeface="Roboto Mono"/>
                <a:sym typeface="Roboto Mono"/>
              </a:rPr>
              <a:t> console</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log</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prefijo </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388E3C"/>
                </a:solidFill>
                <a:latin typeface="Roboto Mono"/>
                <a:ea typeface="Roboto Mono"/>
                <a:cs typeface="Roboto Mono"/>
                <a:sym typeface="Roboto Mono"/>
              </a:rPr>
              <a:t>' '</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texto</a:t>
            </a:r>
            <a:r>
              <a:rPr lang="es" sz="1800">
                <a:solidFill>
                  <a:srgbClr val="3F51B5"/>
                </a:solidFill>
                <a:latin typeface="Roboto Mono"/>
                <a:ea typeface="Roboto Mono"/>
                <a:cs typeface="Roboto Mono"/>
                <a:sym typeface="Roboto Mono"/>
              </a:rPr>
              <a:t>);</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a:t>
            </a:r>
            <a:br>
              <a:rPr lang="es" sz="1800">
                <a:solidFill>
                  <a:srgbClr val="37474F"/>
                </a:solidFill>
                <a:latin typeface="Roboto Mono"/>
                <a:ea typeface="Roboto Mono"/>
                <a:cs typeface="Roboto Mono"/>
                <a:sym typeface="Roboto Mono"/>
              </a:rPr>
            </a:br>
            <a:r>
              <a:rPr lang="es" sz="1800">
                <a:solidFill>
                  <a:srgbClr val="3F51B5"/>
                </a:solidFill>
                <a:latin typeface="Roboto Mono"/>
                <a:ea typeface="Roboto Mono"/>
                <a:cs typeface="Roboto Mono"/>
                <a:sym typeface="Roboto Mono"/>
              </a:rPr>
              <a:t>var</a:t>
            </a:r>
            <a:r>
              <a:rPr lang="es" sz="1800">
                <a:solidFill>
                  <a:srgbClr val="37474F"/>
                </a:solidFill>
                <a:latin typeface="Roboto Mono"/>
                <a:ea typeface="Roboto Mono"/>
                <a:cs typeface="Roboto Mono"/>
                <a:sym typeface="Roboto Mono"/>
              </a:rPr>
              <a:t> imprimir </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generador</a:t>
            </a:r>
            <a:r>
              <a:rPr lang="es" sz="1800">
                <a:solidFill>
                  <a:srgbClr val="3F51B5"/>
                </a:solidFill>
                <a:latin typeface="Roboto Mono"/>
                <a:ea typeface="Roboto Mono"/>
                <a:cs typeface="Roboto Mono"/>
                <a:sym typeface="Roboto Mono"/>
              </a:rPr>
              <a:t>(</a:t>
            </a:r>
            <a:r>
              <a:rPr lang="es" sz="1800">
                <a:solidFill>
                  <a:srgbClr val="388E3C"/>
                </a:solidFill>
                <a:latin typeface="Roboto Mono"/>
                <a:ea typeface="Roboto Mono"/>
                <a:cs typeface="Roboto Mono"/>
                <a:sym typeface="Roboto Mono"/>
              </a:rPr>
              <a:t>'hola'</a:t>
            </a:r>
            <a:r>
              <a:rPr lang="es" sz="1800">
                <a:solidFill>
                  <a:srgbClr val="3F51B5"/>
                </a:solidFill>
                <a:latin typeface="Roboto Mono"/>
                <a:ea typeface="Roboto Mono"/>
                <a:cs typeface="Roboto Mono"/>
                <a:sym typeface="Roboto Mono"/>
              </a:rPr>
              <a:t>);</a:t>
            </a:r>
            <a:br>
              <a:rPr lang="es" sz="1800">
                <a:solidFill>
                  <a:srgbClr val="37474F"/>
                </a:solidFill>
                <a:latin typeface="Roboto Mono"/>
                <a:ea typeface="Roboto Mono"/>
                <a:cs typeface="Roboto Mono"/>
                <a:sym typeface="Roboto Mono"/>
              </a:rPr>
            </a:br>
            <a:br>
              <a:rPr lang="es" sz="1800">
                <a:solidFill>
                  <a:srgbClr val="37474F"/>
                </a:solidFill>
                <a:latin typeface="Roboto Mono"/>
                <a:ea typeface="Roboto Mono"/>
                <a:cs typeface="Roboto Mono"/>
                <a:sym typeface="Roboto Mono"/>
              </a:rPr>
            </a:br>
            <a:r>
              <a:rPr lang="es" sz="1800">
                <a:solidFill>
                  <a:srgbClr val="37474F"/>
                </a:solidFill>
                <a:latin typeface="Roboto Mono"/>
                <a:ea typeface="Roboto Mono"/>
                <a:cs typeface="Roboto Mono"/>
                <a:sym typeface="Roboto Mono"/>
              </a:rPr>
              <a:t>console</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log</a:t>
            </a:r>
            <a:r>
              <a:rPr lang="es" sz="1800">
                <a:solidFill>
                  <a:srgbClr val="3F51B5"/>
                </a:solidFill>
                <a:latin typeface="Roboto Mono"/>
                <a:ea typeface="Roboto Mono"/>
                <a:cs typeface="Roboto Mono"/>
                <a:sym typeface="Roboto Mono"/>
              </a:rPr>
              <a:t>(typeof</a:t>
            </a:r>
            <a:r>
              <a:rPr lang="es" sz="1800">
                <a:solidFill>
                  <a:srgbClr val="37474F"/>
                </a:solidFill>
                <a:latin typeface="Roboto Mono"/>
                <a:ea typeface="Roboto Mono"/>
                <a:cs typeface="Roboto Mono"/>
                <a:sym typeface="Roboto Mono"/>
              </a:rPr>
              <a:t> imprimir</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D81B60"/>
                </a:solidFill>
                <a:latin typeface="Roboto Mono"/>
                <a:ea typeface="Roboto Mono"/>
                <a:cs typeface="Roboto Mono"/>
                <a:sym typeface="Roboto Mono"/>
              </a:rPr>
              <a:t>// function</a:t>
            </a:r>
            <a:br>
              <a:rPr lang="es" sz="1800">
                <a:solidFill>
                  <a:srgbClr val="37474F"/>
                </a:solidFill>
                <a:latin typeface="Roboto Mono"/>
                <a:ea typeface="Roboto Mono"/>
                <a:cs typeface="Roboto Mono"/>
                <a:sym typeface="Roboto Mono"/>
              </a:rPr>
            </a:br>
            <a:r>
              <a:rPr lang="es" sz="1800">
                <a:solidFill>
                  <a:srgbClr val="37474F"/>
                </a:solidFill>
                <a:latin typeface="Roboto Mono"/>
                <a:ea typeface="Roboto Mono"/>
                <a:cs typeface="Roboto Mono"/>
                <a:sym typeface="Roboto Mono"/>
              </a:rPr>
              <a:t>imprimir</a:t>
            </a:r>
            <a:r>
              <a:rPr lang="es" sz="1800">
                <a:solidFill>
                  <a:srgbClr val="3F51B5"/>
                </a:solidFill>
                <a:latin typeface="Roboto Mono"/>
                <a:ea typeface="Roboto Mono"/>
                <a:cs typeface="Roboto Mono"/>
                <a:sym typeface="Roboto Mono"/>
              </a:rPr>
              <a:t>(</a:t>
            </a:r>
            <a:r>
              <a:rPr lang="es" sz="1800">
                <a:solidFill>
                  <a:srgbClr val="388E3C"/>
                </a:solidFill>
                <a:latin typeface="Roboto Mono"/>
                <a:ea typeface="Roboto Mono"/>
                <a:cs typeface="Roboto Mono"/>
                <a:sym typeface="Roboto Mono"/>
              </a:rPr>
              <a:t>'che!'</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D81B60"/>
                </a:solidFill>
                <a:latin typeface="Roboto Mono"/>
                <a:ea typeface="Roboto Mono"/>
                <a:cs typeface="Roboto Mono"/>
                <a:sym typeface="Roboto Mono"/>
              </a:rPr>
              <a:t>// hola che!</a:t>
            </a:r>
            <a:br>
              <a:rPr lang="es" sz="1800">
                <a:solidFill>
                  <a:srgbClr val="37474F"/>
                </a:solidFill>
                <a:latin typeface="Roboto Mono"/>
                <a:ea typeface="Roboto Mono"/>
                <a:cs typeface="Roboto Mono"/>
                <a:sym typeface="Roboto Mono"/>
              </a:rPr>
            </a:br>
            <a:r>
              <a:rPr lang="es" sz="1800">
                <a:solidFill>
                  <a:srgbClr val="37474F"/>
                </a:solidFill>
                <a:latin typeface="Roboto Mono"/>
                <a:ea typeface="Roboto Mono"/>
                <a:cs typeface="Roboto Mono"/>
                <a:sym typeface="Roboto Mono"/>
              </a:rPr>
              <a:t>imprimir</a:t>
            </a:r>
            <a:r>
              <a:rPr lang="es" sz="1800">
                <a:solidFill>
                  <a:srgbClr val="3F51B5"/>
                </a:solidFill>
                <a:latin typeface="Roboto Mono"/>
                <a:ea typeface="Roboto Mono"/>
                <a:cs typeface="Roboto Mono"/>
                <a:sym typeface="Roboto Mono"/>
              </a:rPr>
              <a:t>(</a:t>
            </a:r>
            <a:r>
              <a:rPr lang="es" sz="1800">
                <a:solidFill>
                  <a:srgbClr val="388E3C"/>
                </a:solidFill>
                <a:latin typeface="Roboto Mono"/>
                <a:ea typeface="Roboto Mono"/>
                <a:cs typeface="Roboto Mono"/>
                <a:sym typeface="Roboto Mono"/>
              </a:rPr>
              <a:t>'a todos'</a:t>
            </a:r>
            <a:r>
              <a:rPr lang="es" sz="1800">
                <a:solidFill>
                  <a:srgbClr val="3F51B5"/>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 </a:t>
            </a:r>
            <a:r>
              <a:rPr lang="es" sz="1800">
                <a:solidFill>
                  <a:srgbClr val="D81B60"/>
                </a:solidFill>
                <a:latin typeface="Roboto Mono"/>
                <a:ea typeface="Roboto Mono"/>
                <a:cs typeface="Roboto Mono"/>
                <a:sym typeface="Roboto Mono"/>
              </a:rPr>
              <a:t>// hola a todos</a:t>
            </a:r>
            <a:endParaRPr sz="18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152400" y="759325"/>
            <a:ext cx="8839200" cy="381558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2"/>
          <p:cNvSpPr txBox="1"/>
          <p:nvPr>
            <p:ph idx="4294967295" type="title"/>
          </p:nvPr>
        </p:nvSpPr>
        <p:spPr>
          <a:xfrm>
            <a:off x="1362450" y="84200"/>
            <a:ext cx="64191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Otros conceptos del PF</a:t>
            </a:r>
            <a:endParaRPr/>
          </a:p>
        </p:txBody>
      </p:sp>
      <p:sp>
        <p:nvSpPr>
          <p:cNvPr id="373" name="Google Shape;373;p52"/>
          <p:cNvSpPr txBox="1"/>
          <p:nvPr/>
        </p:nvSpPr>
        <p:spPr>
          <a:xfrm>
            <a:off x="601350" y="1191250"/>
            <a:ext cx="7180200" cy="28701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Lato"/>
              <a:buChar char="●"/>
            </a:pPr>
            <a:r>
              <a:rPr lang="es" sz="3000">
                <a:latin typeface="Lato"/>
                <a:ea typeface="Lato"/>
                <a:cs typeface="Lato"/>
                <a:sym typeface="Lato"/>
              </a:rPr>
              <a:t>Inmutabilidad</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s" sz="3000">
                <a:latin typeface="Lato"/>
                <a:ea typeface="Lato"/>
                <a:cs typeface="Lato"/>
                <a:sym typeface="Lato"/>
              </a:rPr>
              <a:t>Semántica de valores</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s" sz="3000">
                <a:latin typeface="Lato"/>
                <a:ea typeface="Lato"/>
                <a:cs typeface="Lato"/>
                <a:sym typeface="Lato"/>
              </a:rPr>
              <a:t>Evaluación ansiosa y perezosa</a:t>
            </a:r>
            <a:endParaRPr sz="30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3"/>
          <p:cNvSpPr txBox="1"/>
          <p:nvPr>
            <p:ph type="ctrTitle"/>
          </p:nvPr>
        </p:nvSpPr>
        <p:spPr>
          <a:xfrm>
            <a:off x="729450" y="19109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4"/>
          <p:cNvSpPr txBox="1"/>
          <p:nvPr/>
        </p:nvSpPr>
        <p:spPr>
          <a:xfrm>
            <a:off x="387450" y="1980300"/>
            <a:ext cx="8369100" cy="11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s" sz="3000">
                <a:latin typeface="Merriweather"/>
                <a:ea typeface="Merriweather"/>
                <a:cs typeface="Merriweather"/>
                <a:sym typeface="Merriweather"/>
              </a:rPr>
              <a:t>“El lenguaje es sólamente una herramienta”</a:t>
            </a:r>
            <a:endParaRPr i="1" sz="3000">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5"/>
          <p:cNvSpPr txBox="1"/>
          <p:nvPr>
            <p:ph idx="4294967295" type="title"/>
          </p:nvPr>
        </p:nvSpPr>
        <p:spPr>
          <a:xfrm>
            <a:off x="1362450" y="84200"/>
            <a:ext cx="64191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Más conceptos a analizar</a:t>
            </a:r>
            <a:endParaRPr/>
          </a:p>
        </p:txBody>
      </p:sp>
      <p:sp>
        <p:nvSpPr>
          <p:cNvPr id="389" name="Google Shape;389;p55"/>
          <p:cNvSpPr txBox="1"/>
          <p:nvPr/>
        </p:nvSpPr>
        <p:spPr>
          <a:xfrm>
            <a:off x="442350" y="954625"/>
            <a:ext cx="8445600" cy="36726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Lato"/>
              <a:buChar char="●"/>
            </a:pPr>
            <a:r>
              <a:rPr lang="es" sz="2600">
                <a:latin typeface="Lato"/>
                <a:ea typeface="Lato"/>
                <a:cs typeface="Lato"/>
                <a:sym typeface="Lato"/>
              </a:rPr>
              <a:t>Novedades en ES6: Template literals, spread operator, rest operator, default values, destructuring.</a:t>
            </a:r>
            <a:endParaRPr sz="2600">
              <a:latin typeface="Lato"/>
              <a:ea typeface="Lato"/>
              <a:cs typeface="Lato"/>
              <a:sym typeface="Lato"/>
            </a:endParaRPr>
          </a:p>
          <a:p>
            <a:pPr indent="-393700" lvl="0" marL="457200" rtl="0" algn="l">
              <a:spcBef>
                <a:spcPts val="0"/>
              </a:spcBef>
              <a:spcAft>
                <a:spcPts val="0"/>
              </a:spcAft>
              <a:buSzPts val="2600"/>
              <a:buFont typeface="Lato"/>
              <a:buChar char="●"/>
            </a:pPr>
            <a:r>
              <a:rPr lang="es" sz="2600">
                <a:latin typeface="Lato"/>
                <a:ea typeface="Lato"/>
                <a:cs typeface="Lato"/>
                <a:sym typeface="Lato"/>
              </a:rPr>
              <a:t>Meta-Programación: Symbol, Proxy, Iterators, Generators.</a:t>
            </a:r>
            <a:endParaRPr sz="2600">
              <a:latin typeface="Lato"/>
              <a:ea typeface="Lato"/>
              <a:cs typeface="Lato"/>
              <a:sym typeface="Lato"/>
            </a:endParaRPr>
          </a:p>
          <a:p>
            <a:pPr indent="-393700" lvl="0" marL="457200" rtl="0" algn="l">
              <a:spcBef>
                <a:spcPts val="0"/>
              </a:spcBef>
              <a:spcAft>
                <a:spcPts val="0"/>
              </a:spcAft>
              <a:buSzPts val="2600"/>
              <a:buFont typeface="Lato"/>
              <a:buChar char="●"/>
            </a:pPr>
            <a:r>
              <a:rPr lang="es" sz="2600">
                <a:latin typeface="Lato"/>
                <a:ea typeface="Lato"/>
                <a:cs typeface="Lato"/>
                <a:sym typeface="Lato"/>
              </a:rPr>
              <a:t>Concurrencia: Cómo funciona JS (single thread) y cómo funciona el event loop.</a:t>
            </a:r>
            <a:endParaRPr sz="2600">
              <a:latin typeface="Lato"/>
              <a:ea typeface="Lato"/>
              <a:cs typeface="Lato"/>
              <a:sym typeface="Lato"/>
            </a:endParaRPr>
          </a:p>
          <a:p>
            <a:pPr indent="-393700" lvl="0" marL="457200" rtl="0" algn="l">
              <a:spcBef>
                <a:spcPts val="0"/>
              </a:spcBef>
              <a:spcAft>
                <a:spcPts val="0"/>
              </a:spcAft>
              <a:buSzPts val="2600"/>
              <a:buChar char="●"/>
            </a:pPr>
            <a:r>
              <a:rPr lang="es" sz="2600">
                <a:latin typeface="Lato"/>
                <a:ea typeface="Lato"/>
                <a:cs typeface="Lato"/>
                <a:sym typeface="Lato"/>
              </a:rPr>
              <a:t>Asincronía: Callbacks, Promises, Observables, Generators, </a:t>
            </a:r>
            <a:r>
              <a:rPr lang="es" sz="2600">
                <a:latin typeface="Roboto Mono"/>
                <a:ea typeface="Roboto Mono"/>
                <a:cs typeface="Roboto Mono"/>
                <a:sym typeface="Roboto Mono"/>
              </a:rPr>
              <a:t>async </a:t>
            </a:r>
            <a:r>
              <a:rPr lang="es" sz="2600">
                <a:latin typeface="Lato"/>
                <a:ea typeface="Lato"/>
                <a:cs typeface="Lato"/>
                <a:sym typeface="Lato"/>
              </a:rPr>
              <a:t>y </a:t>
            </a:r>
            <a:r>
              <a:rPr lang="es" sz="2600">
                <a:latin typeface="Roboto Mono"/>
                <a:ea typeface="Roboto Mono"/>
                <a:cs typeface="Roboto Mono"/>
                <a:sym typeface="Roboto Mono"/>
              </a:rPr>
              <a:t>await</a:t>
            </a:r>
            <a:r>
              <a:rPr lang="es" sz="2600">
                <a:latin typeface="Lato"/>
                <a:ea typeface="Lato"/>
                <a:cs typeface="Lato"/>
                <a:sym typeface="Lato"/>
              </a:rPr>
              <a:t>.</a:t>
            </a:r>
            <a:endParaRPr sz="2600">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6"/>
          <p:cNvSpPr txBox="1"/>
          <p:nvPr>
            <p:ph idx="4294967295" type="title"/>
          </p:nvPr>
        </p:nvSpPr>
        <p:spPr>
          <a:xfrm>
            <a:off x="3034675" y="176775"/>
            <a:ext cx="59253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t>¿Preguntas?</a:t>
            </a:r>
            <a:endParaRPr sz="3600"/>
          </a:p>
        </p:txBody>
      </p:sp>
      <p:pic>
        <p:nvPicPr>
          <p:cNvPr id="395" name="Google Shape;395;p56"/>
          <p:cNvPicPr preferRelativeResize="0"/>
          <p:nvPr/>
        </p:nvPicPr>
        <p:blipFill>
          <a:blip r:embed="rId3">
            <a:alphaModFix/>
          </a:blip>
          <a:stretch>
            <a:fillRect/>
          </a:stretch>
        </p:blipFill>
        <p:spPr>
          <a:xfrm>
            <a:off x="2238275" y="1086063"/>
            <a:ext cx="4667444" cy="3752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7"/>
          <p:cNvSpPr txBox="1"/>
          <p:nvPr>
            <p:ph idx="4294967295" type="title"/>
          </p:nvPr>
        </p:nvSpPr>
        <p:spPr>
          <a:xfrm>
            <a:off x="735000" y="1884450"/>
            <a:ext cx="7674000" cy="13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sz="7200">
                <a:latin typeface="Raleway SemiBold"/>
                <a:ea typeface="Raleway SemiBold"/>
                <a:cs typeface="Raleway SemiBold"/>
                <a:sym typeface="Raleway SemiBold"/>
              </a:rPr>
              <a:t>¡Muchas Gracias!</a:t>
            </a:r>
            <a:endParaRPr b="0" sz="7200">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477713" y="152400"/>
            <a:ext cx="8188571"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2155200" y="152400"/>
            <a:ext cx="4833595"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idx="4294967295" type="title"/>
          </p:nvPr>
        </p:nvSpPr>
        <p:spPr>
          <a:xfrm>
            <a:off x="3438975" y="134150"/>
            <a:ext cx="2930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a:t>
            </a:r>
            <a:endParaRPr/>
          </a:p>
        </p:txBody>
      </p:sp>
      <p:sp>
        <p:nvSpPr>
          <p:cNvPr id="120" name="Google Shape;120;p19"/>
          <p:cNvSpPr txBox="1"/>
          <p:nvPr/>
        </p:nvSpPr>
        <p:spPr>
          <a:xfrm>
            <a:off x="627975" y="974875"/>
            <a:ext cx="5741700" cy="3349200"/>
          </a:xfrm>
          <a:prstGeom prst="rect">
            <a:avLst/>
          </a:prstGeom>
          <a:noFill/>
          <a:ln>
            <a:noFill/>
          </a:ln>
        </p:spPr>
        <p:txBody>
          <a:bodyPr anchorCtr="0" anchor="t" bIns="91425" lIns="91425" spcFirstLastPara="1" rIns="91425" wrap="square" tIns="91425">
            <a:noAutofit/>
          </a:bodyPr>
          <a:lstStyle/>
          <a:p>
            <a:pPr indent="-381000" lvl="0" marL="520700" marR="63500" rtl="0" algn="l">
              <a:lnSpc>
                <a:spcPct val="115000"/>
              </a:lnSpc>
              <a:spcBef>
                <a:spcPts val="2800"/>
              </a:spcBef>
              <a:spcAft>
                <a:spcPts val="0"/>
              </a:spcAft>
              <a:buClr>
                <a:srgbClr val="000000"/>
              </a:buClr>
              <a:buSzPts val="2400"/>
              <a:buFont typeface="Lato"/>
              <a:buChar char="●"/>
            </a:pPr>
            <a:r>
              <a:rPr lang="es" sz="2400">
                <a:latin typeface="Lato"/>
                <a:ea typeface="Lato"/>
                <a:cs typeface="Lato"/>
                <a:sym typeface="Lato"/>
              </a:rPr>
              <a:t>Interpretado</a:t>
            </a:r>
            <a:endParaRPr sz="2400">
              <a:latin typeface="Lato"/>
              <a:ea typeface="Lato"/>
              <a:cs typeface="Lato"/>
              <a:sym typeface="Lato"/>
            </a:endParaRPr>
          </a:p>
          <a:p>
            <a:pPr indent="-381000" lvl="0" marL="520700" marR="63500" rtl="0" algn="l">
              <a:lnSpc>
                <a:spcPct val="115000"/>
              </a:lnSpc>
              <a:spcBef>
                <a:spcPts val="0"/>
              </a:spcBef>
              <a:spcAft>
                <a:spcPts val="0"/>
              </a:spcAft>
              <a:buClr>
                <a:srgbClr val="000000"/>
              </a:buClr>
              <a:buSzPts val="2400"/>
              <a:buFont typeface="Lato"/>
              <a:buChar char="●"/>
            </a:pPr>
            <a:r>
              <a:rPr lang="es" sz="2400">
                <a:latin typeface="Lato"/>
                <a:ea typeface="Lato"/>
                <a:cs typeface="Lato"/>
                <a:sym typeface="Lato"/>
              </a:rPr>
              <a:t>Multiparadigma / Scripting</a:t>
            </a:r>
            <a:endParaRPr sz="2400">
              <a:latin typeface="Lato"/>
              <a:ea typeface="Lato"/>
              <a:cs typeface="Lato"/>
              <a:sym typeface="Lato"/>
            </a:endParaRPr>
          </a:p>
          <a:p>
            <a:pPr indent="-381000" lvl="0" marL="520700" marR="63500" rtl="0" algn="l">
              <a:lnSpc>
                <a:spcPct val="115000"/>
              </a:lnSpc>
              <a:spcBef>
                <a:spcPts val="0"/>
              </a:spcBef>
              <a:spcAft>
                <a:spcPts val="0"/>
              </a:spcAft>
              <a:buClr>
                <a:srgbClr val="000000"/>
              </a:buClr>
              <a:buSzPts val="2400"/>
              <a:buFont typeface="Lato"/>
              <a:buChar char="●"/>
            </a:pPr>
            <a:r>
              <a:rPr lang="es" sz="2400">
                <a:latin typeface="Lato"/>
                <a:ea typeface="Lato"/>
                <a:cs typeface="Lato"/>
                <a:sym typeface="Lato"/>
              </a:rPr>
              <a:t>Dinámicamente tipado</a:t>
            </a:r>
            <a:endParaRPr sz="2400">
              <a:latin typeface="Lato"/>
              <a:ea typeface="Lato"/>
              <a:cs typeface="Lato"/>
              <a:sym typeface="Lato"/>
            </a:endParaRPr>
          </a:p>
          <a:p>
            <a:pPr indent="-381000" lvl="0" marL="520700" marR="63500" rtl="0" algn="l">
              <a:lnSpc>
                <a:spcPct val="115000"/>
              </a:lnSpc>
              <a:spcBef>
                <a:spcPts val="0"/>
              </a:spcBef>
              <a:spcAft>
                <a:spcPts val="0"/>
              </a:spcAft>
              <a:buClr>
                <a:srgbClr val="000000"/>
              </a:buClr>
              <a:buSzPts val="2400"/>
              <a:buFont typeface="Lato"/>
              <a:buChar char="●"/>
            </a:pPr>
            <a:r>
              <a:rPr lang="es" sz="2400">
                <a:latin typeface="Lato"/>
                <a:ea typeface="Lato"/>
                <a:cs typeface="Lato"/>
                <a:sym typeface="Lato"/>
              </a:rPr>
              <a:t>Prototipado</a:t>
            </a:r>
            <a:endParaRPr sz="2400">
              <a:latin typeface="Lato"/>
              <a:ea typeface="Lato"/>
              <a:cs typeface="Lato"/>
              <a:sym typeface="Lato"/>
            </a:endParaRPr>
          </a:p>
          <a:p>
            <a:pPr indent="-381000" lvl="0" marL="520700" marR="63500" rtl="0" algn="l">
              <a:lnSpc>
                <a:spcPct val="115000"/>
              </a:lnSpc>
              <a:spcBef>
                <a:spcPts val="0"/>
              </a:spcBef>
              <a:spcAft>
                <a:spcPts val="0"/>
              </a:spcAft>
              <a:buClr>
                <a:srgbClr val="000000"/>
              </a:buClr>
              <a:buSzPts val="2400"/>
              <a:buFont typeface="Lato"/>
              <a:buChar char="●"/>
            </a:pPr>
            <a:r>
              <a:rPr lang="es" sz="2400">
                <a:latin typeface="Lato"/>
                <a:ea typeface="Lato"/>
                <a:cs typeface="Lato"/>
                <a:sym typeface="Lato"/>
              </a:rPr>
              <a:t>Liviano</a:t>
            </a:r>
            <a:endParaRPr sz="2400">
              <a:latin typeface="Lato"/>
              <a:ea typeface="Lato"/>
              <a:cs typeface="Lato"/>
              <a:sym typeface="Lato"/>
            </a:endParaRPr>
          </a:p>
          <a:p>
            <a:pPr indent="-381000" lvl="0" marL="520700" marR="63500" rtl="0" algn="l">
              <a:lnSpc>
                <a:spcPct val="115000"/>
              </a:lnSpc>
              <a:spcBef>
                <a:spcPts val="0"/>
              </a:spcBef>
              <a:spcAft>
                <a:spcPts val="0"/>
              </a:spcAft>
              <a:buClr>
                <a:srgbClr val="000000"/>
              </a:buClr>
              <a:buSzPts val="2400"/>
              <a:buFont typeface="Lato"/>
              <a:buChar char="●"/>
            </a:pPr>
            <a:r>
              <a:rPr lang="es" sz="2400">
                <a:latin typeface="Lato"/>
                <a:ea typeface="Lato"/>
                <a:cs typeface="Lato"/>
                <a:sym typeface="Lato"/>
              </a:rPr>
              <a:t>Expresivo</a:t>
            </a:r>
            <a:endParaRPr sz="2400">
              <a:latin typeface="Lato"/>
              <a:ea typeface="Lato"/>
              <a:cs typeface="Lato"/>
              <a:sym typeface="Lato"/>
            </a:endParaRPr>
          </a:p>
          <a:p>
            <a:pPr indent="0" lvl="0" marL="0" rtl="0" algn="l">
              <a:spcBef>
                <a:spcPts val="2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853088" y="152400"/>
            <a:ext cx="743781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nvSpPr>
        <p:spPr>
          <a:xfrm>
            <a:off x="1659175" y="1006400"/>
            <a:ext cx="5925300" cy="341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if</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a </a:t>
            </a:r>
            <a:r>
              <a:rPr lang="es" sz="1350">
                <a:solidFill>
                  <a:srgbClr val="3F51B5"/>
                </a:solidFill>
                <a:latin typeface="Roboto Mono"/>
                <a:ea typeface="Roboto Mono"/>
                <a:cs typeface="Roboto Mono"/>
                <a:sym typeface="Roboto Mono"/>
              </a:rPr>
              <a:t>&gt;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0</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'Es mayor que cero'</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else</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mensaje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 </a:t>
            </a:r>
            <a:r>
              <a:rPr lang="es" sz="1350">
                <a:solidFill>
                  <a:srgbClr val="3F51B5"/>
                </a:solidFill>
                <a:latin typeface="Roboto Mono"/>
                <a:ea typeface="Roboto Mono"/>
                <a:cs typeface="Roboto Mono"/>
                <a:sym typeface="Roboto Mono"/>
              </a:rPr>
              <a:t>&lt;</a:t>
            </a:r>
            <a:r>
              <a:rPr lang="es" sz="1350">
                <a:solidFill>
                  <a:srgbClr val="37474F"/>
                </a:solidFill>
                <a:latin typeface="Roboto Mono"/>
                <a:ea typeface="Roboto Mono"/>
                <a:cs typeface="Roboto Mono"/>
                <a:sym typeface="Roboto Mono"/>
              </a:rPr>
              <a:t> </a:t>
            </a:r>
            <a:r>
              <a:rPr lang="es" sz="1350">
                <a:solidFill>
                  <a:srgbClr val="C53929"/>
                </a:solidFill>
                <a:latin typeface="Roboto Mono"/>
                <a:ea typeface="Roboto Mono"/>
                <a:cs typeface="Roboto Mono"/>
                <a:sym typeface="Roboto Mono"/>
              </a:rPr>
              <a:t>0</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88E3C"/>
                </a:solidFill>
                <a:latin typeface="Roboto Mono"/>
                <a:ea typeface="Roboto Mono"/>
                <a:cs typeface="Roboto Mono"/>
                <a:sym typeface="Roboto Mono"/>
              </a:rPr>
              <a:t>'menor'</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88E3C"/>
                </a:solidFill>
                <a:latin typeface="Roboto Mono"/>
                <a:ea typeface="Roboto Mono"/>
                <a:cs typeface="Roboto Mono"/>
                <a:sym typeface="Roboto Mono"/>
              </a:rPr>
              <a:t>'igual'</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88E3C"/>
                </a:solidFill>
                <a:latin typeface="Roboto Mono"/>
                <a:ea typeface="Roboto Mono"/>
                <a:cs typeface="Roboto Mono"/>
                <a:sym typeface="Roboto Mono"/>
              </a:rPr>
              <a:t>'Es '</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mensaje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88E3C"/>
                </a:solidFill>
                <a:latin typeface="Roboto Mono"/>
                <a:ea typeface="Roboto Mono"/>
                <a:cs typeface="Roboto Mono"/>
                <a:sym typeface="Roboto Mono"/>
              </a:rPr>
              <a:t>' a cero'</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endParaRPr sz="13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t/>
            </a:r>
            <a:endParaRPr sz="13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rPr lang="es" sz="1350">
                <a:solidFill>
                  <a:srgbClr val="3F51B5"/>
                </a:solidFill>
                <a:latin typeface="Roboto Mono"/>
                <a:ea typeface="Roboto Mono"/>
                <a:cs typeface="Roboto Mono"/>
                <a:sym typeface="Roboto Mono"/>
              </a:rPr>
              <a:t>for</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(var</a:t>
            </a:r>
            <a:r>
              <a:rPr lang="es" sz="1350">
                <a:solidFill>
                  <a:srgbClr val="37474F"/>
                </a:solidFill>
                <a:latin typeface="Roboto Mono"/>
                <a:ea typeface="Roboto Mono"/>
                <a:cs typeface="Roboto Mono"/>
                <a:sym typeface="Roboto Mono"/>
              </a:rPr>
              <a:t> i</a:t>
            </a:r>
            <a:r>
              <a:rPr lang="es" sz="1350">
                <a:solidFill>
                  <a:srgbClr val="3F51B5"/>
                </a:solidFill>
                <a:latin typeface="Roboto Mono"/>
                <a:ea typeface="Roboto Mono"/>
                <a:cs typeface="Roboto Mono"/>
                <a:sym typeface="Roboto Mono"/>
              </a:rPr>
              <a:t>=</a:t>
            </a:r>
            <a:r>
              <a:rPr lang="es" sz="1350">
                <a:solidFill>
                  <a:srgbClr val="C53929"/>
                </a:solidFill>
                <a:latin typeface="Roboto Mono"/>
                <a:ea typeface="Roboto Mono"/>
                <a:cs typeface="Roboto Mono"/>
                <a:sym typeface="Roboto Mono"/>
              </a:rPr>
              <a:t>0</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i</a:t>
            </a:r>
            <a:r>
              <a:rPr lang="es" sz="1350">
                <a:solidFill>
                  <a:srgbClr val="3F51B5"/>
                </a:solidFill>
                <a:latin typeface="Roboto Mono"/>
                <a:ea typeface="Roboto Mono"/>
                <a:cs typeface="Roboto Mono"/>
                <a:sym typeface="Roboto Mono"/>
              </a:rPr>
              <a:t>&lt;</a:t>
            </a:r>
            <a:r>
              <a:rPr lang="es" sz="1350">
                <a:solidFill>
                  <a:srgbClr val="C53929"/>
                </a:solidFill>
                <a:latin typeface="Roboto Mono"/>
                <a:ea typeface="Roboto Mono"/>
                <a:cs typeface="Roboto Mono"/>
                <a:sym typeface="Roboto Mono"/>
              </a:rPr>
              <a:t>10</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i</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 </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7474F"/>
                </a:solidFill>
                <a:latin typeface="Roboto Mono"/>
                <a:ea typeface="Roboto Mono"/>
                <a:cs typeface="Roboto Mono"/>
                <a:sym typeface="Roboto Mono"/>
              </a:rPr>
              <a:t>  console</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log</a:t>
            </a:r>
            <a:r>
              <a:rPr lang="es" sz="1350">
                <a:solidFill>
                  <a:srgbClr val="3F51B5"/>
                </a:solidFill>
                <a:latin typeface="Roboto Mono"/>
                <a:ea typeface="Roboto Mono"/>
                <a:cs typeface="Roboto Mono"/>
                <a:sym typeface="Roboto Mono"/>
              </a:rPr>
              <a:t>(</a:t>
            </a:r>
            <a:r>
              <a:rPr lang="es" sz="1350">
                <a:solidFill>
                  <a:srgbClr val="37474F"/>
                </a:solidFill>
                <a:latin typeface="Roboto Mono"/>
                <a:ea typeface="Roboto Mono"/>
                <a:cs typeface="Roboto Mono"/>
                <a:sym typeface="Roboto Mono"/>
              </a:rPr>
              <a:t>i</a:t>
            </a:r>
            <a:r>
              <a:rPr lang="es" sz="1350">
                <a:solidFill>
                  <a:srgbClr val="3F51B5"/>
                </a:solidFill>
                <a:latin typeface="Roboto Mono"/>
                <a:ea typeface="Roboto Mono"/>
                <a:cs typeface="Roboto Mono"/>
                <a:sym typeface="Roboto Mono"/>
              </a:rPr>
              <a:t>);</a:t>
            </a:r>
            <a:br>
              <a:rPr lang="es" sz="1350">
                <a:solidFill>
                  <a:srgbClr val="37474F"/>
                </a:solidFill>
                <a:latin typeface="Roboto Mono"/>
                <a:ea typeface="Roboto Mono"/>
                <a:cs typeface="Roboto Mono"/>
                <a:sym typeface="Roboto Mono"/>
              </a:rPr>
            </a:br>
            <a:r>
              <a:rPr lang="es" sz="1350">
                <a:solidFill>
                  <a:srgbClr val="3F51B5"/>
                </a:solidFill>
                <a:latin typeface="Roboto Mono"/>
                <a:ea typeface="Roboto Mono"/>
                <a:cs typeface="Roboto Mono"/>
                <a:sym typeface="Roboto Mono"/>
              </a:rPr>
              <a:t>}</a:t>
            </a:r>
            <a:endParaRPr sz="13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t/>
            </a:r>
            <a:endParaRPr sz="13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t/>
            </a:r>
            <a:endParaRPr sz="135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31" name="Google Shape;131;p21"/>
          <p:cNvSpPr txBox="1"/>
          <p:nvPr>
            <p:ph idx="4294967295" type="title"/>
          </p:nvPr>
        </p:nvSpPr>
        <p:spPr>
          <a:xfrm>
            <a:off x="3784650" y="176775"/>
            <a:ext cx="1574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Sintaxis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