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aven Pro" panose="020B0604020202020204" charset="0"/>
      <p:regular r:id="rId17"/>
      <p:bold r:id="rId18"/>
    </p:embeddedFont>
    <p:embeddedFont>
      <p:font typeface="Nunito" panose="020B0604020202020204" charset="0"/>
      <p:regular r:id="rId19"/>
      <p:bold r:id="rId20"/>
      <p:italic r:id="rId21"/>
      <p:boldItalic r:id="rId22"/>
    </p:embeddedFont>
    <p:embeddedFont>
      <p:font typeface="Robo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22"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5f6f052726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5f6f05272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5f6f05272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5f6f05272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e3d6c6a3d_0_2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e3d6c6a3d_0_2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5e3d6c6a3d_0_2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5e3d6c6a3d_0_2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5e3d6c6a3d_0_27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5e3d6c6a3d_0_2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3d6c6a3d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3d6c6a3d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e3d6c6a3d_0_6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e3d6c6a3d_0_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e3d6c6a3d_0_6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e3d6c6a3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e3d6c6a3d_0_27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5e3d6c6a3d_0_2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5e3d6c6a3d_0_27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5e3d6c6a3d_0_2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5f6f05272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5f6f05272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f6f05272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f6f05272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5e3d6c6a3d_0_27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5e3d6c6a3d_0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fiez/uoft_ml_proj1"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youtube.com/watch?v=gXc-S-7TlyE&amp;feature=youtu.b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Charge Predictor</a:t>
            </a:r>
            <a:endParaRPr/>
          </a:p>
          <a:p>
            <a:pPr marL="0" lvl="0" indent="0" algn="l" rtl="0">
              <a:spcBef>
                <a:spcPts val="0"/>
              </a:spcBef>
              <a:spcAft>
                <a:spcPts val="0"/>
              </a:spcAft>
              <a:buNone/>
            </a:pPr>
            <a:r>
              <a:rPr lang="en" sz="1800" b="0"/>
              <a:t>Predicting Molecular Properties </a:t>
            </a:r>
            <a:endParaRPr sz="1800" b="0"/>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Rueen Fiez &amp; Parth Patel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 Overview</a:t>
            </a:r>
            <a:endParaRPr/>
          </a:p>
          <a:p>
            <a:pPr marL="0" lvl="0" indent="0" algn="l" rtl="0">
              <a:spcBef>
                <a:spcPts val="0"/>
              </a:spcBef>
              <a:spcAft>
                <a:spcPts val="0"/>
              </a:spcAft>
              <a:buNone/>
            </a:pPr>
            <a:endParaRPr/>
          </a:p>
        </p:txBody>
      </p:sp>
      <p:sp>
        <p:nvSpPr>
          <p:cNvPr id="362" name="Google Shape;362;p22"/>
          <p:cNvSpPr txBox="1">
            <a:spLocks noGrp="1"/>
          </p:cNvSpPr>
          <p:nvPr>
            <p:ph type="body" idx="1"/>
          </p:nvPr>
        </p:nvSpPr>
        <p:spPr>
          <a:xfrm>
            <a:off x="1303800" y="1724025"/>
            <a:ext cx="7030500" cy="2541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Here is the High-level breakdown of our solution’s process</a:t>
            </a:r>
            <a:endParaRPr sz="1600"/>
          </a:p>
          <a:p>
            <a:pPr marL="457200" lvl="0" indent="-311150" algn="l" rtl="0">
              <a:spcBef>
                <a:spcPts val="0"/>
              </a:spcBef>
              <a:spcAft>
                <a:spcPts val="0"/>
              </a:spcAft>
              <a:buSzPts val="1300"/>
              <a:buAutoNum type="arabicPeriod"/>
            </a:pPr>
            <a:r>
              <a:rPr lang="en"/>
              <a:t>Data Loading</a:t>
            </a:r>
            <a:endParaRPr/>
          </a:p>
          <a:p>
            <a:pPr marL="457200" lvl="0" indent="-311150" algn="l" rtl="0">
              <a:spcBef>
                <a:spcPts val="0"/>
              </a:spcBef>
              <a:spcAft>
                <a:spcPts val="0"/>
              </a:spcAft>
              <a:buSzPts val="1300"/>
              <a:buAutoNum type="arabicPeriod"/>
            </a:pPr>
            <a:r>
              <a:rPr lang="en"/>
              <a:t>Exploratory Data Analysis</a:t>
            </a:r>
            <a:endParaRPr/>
          </a:p>
          <a:p>
            <a:pPr marL="457200" lvl="0" indent="-311150" algn="l" rtl="0">
              <a:spcBef>
                <a:spcPts val="0"/>
              </a:spcBef>
              <a:spcAft>
                <a:spcPts val="0"/>
              </a:spcAft>
              <a:buSzPts val="1300"/>
              <a:buAutoNum type="arabicPeriod"/>
            </a:pPr>
            <a:r>
              <a:rPr lang="en"/>
              <a:t>Feature Engineering</a:t>
            </a:r>
            <a:endParaRPr/>
          </a:p>
          <a:p>
            <a:pPr marL="457200" lvl="0" indent="-311150" algn="l" rtl="0">
              <a:spcBef>
                <a:spcPts val="0"/>
              </a:spcBef>
              <a:spcAft>
                <a:spcPts val="0"/>
              </a:spcAft>
              <a:buSzPts val="1300"/>
              <a:buAutoNum type="arabicPeriod"/>
            </a:pPr>
            <a:r>
              <a:rPr lang="en"/>
              <a:t>Preprocessing</a:t>
            </a:r>
            <a:endParaRPr/>
          </a:p>
          <a:p>
            <a:pPr marL="457200" lvl="0" indent="-311150" algn="l" rtl="0">
              <a:spcBef>
                <a:spcPts val="0"/>
              </a:spcBef>
              <a:spcAft>
                <a:spcPts val="0"/>
              </a:spcAft>
              <a:buSzPts val="1300"/>
              <a:buAutoNum type="arabicPeriod"/>
            </a:pPr>
            <a:r>
              <a:rPr lang="en"/>
              <a:t>Model Development and Evaluation</a:t>
            </a:r>
            <a:endParaRPr/>
          </a:p>
          <a:p>
            <a:pPr marL="457200" lvl="0" indent="-311150" algn="l" rtl="0">
              <a:spcBef>
                <a:spcPts val="0"/>
              </a:spcBef>
              <a:spcAft>
                <a:spcPts val="0"/>
              </a:spcAft>
              <a:buSzPts val="1300"/>
              <a:buAutoNum type="arabicPeriod"/>
            </a:pPr>
            <a:r>
              <a:rPr lang="en"/>
              <a:t>Export Results</a:t>
            </a:r>
            <a:endParaRPr/>
          </a:p>
          <a:p>
            <a:pPr marL="45720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Development</a:t>
            </a:r>
            <a:endParaRPr/>
          </a:p>
        </p:txBody>
      </p:sp>
      <p:sp>
        <p:nvSpPr>
          <p:cNvPr id="368" name="Google Shape;368;p23"/>
          <p:cNvSpPr txBox="1">
            <a:spLocks noGrp="1"/>
          </p:cNvSpPr>
          <p:nvPr>
            <p:ph type="body" idx="1"/>
          </p:nvPr>
        </p:nvSpPr>
        <p:spPr>
          <a:xfrm>
            <a:off x="1303800" y="1686900"/>
            <a:ext cx="7030500" cy="3019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Pipeline/Preprocessing</a:t>
            </a:r>
            <a:endParaRPr/>
          </a:p>
          <a:p>
            <a:pPr marL="914400" lvl="1" indent="-298450" algn="l" rtl="0">
              <a:spcBef>
                <a:spcPts val="0"/>
              </a:spcBef>
              <a:spcAft>
                <a:spcPts val="0"/>
              </a:spcAft>
              <a:buSzPts val="1100"/>
              <a:buChar char="○"/>
            </a:pPr>
            <a:r>
              <a:rPr lang="en"/>
              <a:t>Simple Imputer, Standard Scalar, Label Encoder, PCA*  </a:t>
            </a:r>
            <a:endParaRPr/>
          </a:p>
          <a:p>
            <a:pPr marL="457200" lvl="0" indent="-311150" algn="l" rtl="0">
              <a:spcBef>
                <a:spcPts val="0"/>
              </a:spcBef>
              <a:spcAft>
                <a:spcPts val="0"/>
              </a:spcAft>
              <a:buSzPts val="1300"/>
              <a:buChar char="●"/>
            </a:pPr>
            <a:r>
              <a:rPr lang="en"/>
              <a:t>Ensemble models leveraged</a:t>
            </a:r>
            <a:endParaRPr/>
          </a:p>
          <a:p>
            <a:pPr marL="914400" lvl="1" indent="-298450" algn="l" rtl="0">
              <a:spcBef>
                <a:spcPts val="0"/>
              </a:spcBef>
              <a:spcAft>
                <a:spcPts val="0"/>
              </a:spcAft>
              <a:buSzPts val="1100"/>
              <a:buChar char="○"/>
            </a:pPr>
            <a:r>
              <a:rPr lang="en"/>
              <a:t>Random Forest Regressor algorithm used  </a:t>
            </a:r>
            <a:endParaRPr/>
          </a:p>
          <a:p>
            <a:pPr marL="914400" lvl="1" indent="-298450" algn="l" rtl="0">
              <a:spcBef>
                <a:spcPts val="0"/>
              </a:spcBef>
              <a:spcAft>
                <a:spcPts val="0"/>
              </a:spcAft>
              <a:buSzPts val="1100"/>
              <a:buChar char="○"/>
            </a:pPr>
            <a:r>
              <a:rPr lang="en"/>
              <a:t>K-fold, cross validation used for evaluation </a:t>
            </a:r>
            <a:endParaRPr/>
          </a:p>
          <a:p>
            <a:pPr marL="457200" lvl="0" indent="-311150" algn="l" rtl="0">
              <a:spcBef>
                <a:spcPts val="0"/>
              </a:spcBef>
              <a:spcAft>
                <a:spcPts val="0"/>
              </a:spcAft>
              <a:buSzPts val="1300"/>
              <a:buAutoNum type="arabicPeriod"/>
            </a:pPr>
            <a:r>
              <a:rPr lang="en"/>
              <a:t>Preprocess train data using pipeline</a:t>
            </a:r>
            <a:endParaRPr/>
          </a:p>
          <a:p>
            <a:pPr marL="457200" lvl="0" indent="-311150" algn="l" rtl="0">
              <a:spcBef>
                <a:spcPts val="0"/>
              </a:spcBef>
              <a:spcAft>
                <a:spcPts val="0"/>
              </a:spcAft>
              <a:buSzPts val="1300"/>
              <a:buAutoNum type="arabicPeriod"/>
            </a:pPr>
            <a:r>
              <a:rPr lang="en"/>
              <a:t>Predict missing features using train data and random forest Model </a:t>
            </a:r>
            <a:endParaRPr/>
          </a:p>
          <a:p>
            <a:pPr marL="457200" lvl="0" indent="-311150" algn="l" rtl="0">
              <a:spcBef>
                <a:spcPts val="0"/>
              </a:spcBef>
              <a:spcAft>
                <a:spcPts val="0"/>
              </a:spcAft>
              <a:buSzPts val="1300"/>
              <a:buAutoNum type="arabicPeriod"/>
            </a:pPr>
            <a:r>
              <a:rPr lang="en"/>
              <a:t>After adding missing features Preprocess data for the missing features via pipeline</a:t>
            </a:r>
            <a:endParaRPr/>
          </a:p>
          <a:p>
            <a:pPr marL="457200" lvl="0" indent="-311150" algn="l" rtl="0">
              <a:spcBef>
                <a:spcPts val="0"/>
              </a:spcBef>
              <a:spcAft>
                <a:spcPts val="0"/>
              </a:spcAft>
              <a:buSzPts val="1300"/>
              <a:buAutoNum type="arabicPeriod"/>
            </a:pPr>
            <a:r>
              <a:rPr lang="en"/>
              <a:t>Train final Ensemble Model now using full feature set</a:t>
            </a:r>
            <a:endParaRPr/>
          </a:p>
          <a:p>
            <a:pPr marL="457200" lvl="0" indent="-311150" algn="l" rtl="0">
              <a:spcBef>
                <a:spcPts val="0"/>
              </a:spcBef>
              <a:spcAft>
                <a:spcPts val="0"/>
              </a:spcAft>
              <a:buSzPts val="1300"/>
              <a:buAutoNum type="arabicPeriod"/>
            </a:pPr>
            <a:r>
              <a:rPr lang="en"/>
              <a:t>Predict scalar coupling constants(y-target) using augmented test file</a:t>
            </a:r>
            <a:endParaRPr/>
          </a:p>
          <a:p>
            <a:pPr marL="457200" lvl="0" indent="-311150" algn="l" rtl="0">
              <a:spcBef>
                <a:spcPts val="0"/>
              </a:spcBef>
              <a:spcAft>
                <a:spcPts val="0"/>
              </a:spcAft>
              <a:buSzPts val="1300"/>
              <a:buAutoNum type="arabicPeriod"/>
            </a:pPr>
            <a:r>
              <a:rPr lang="en"/>
              <a:t>Model for the highly correlated ‘FC’ feature has a Mean Square Error score of 6.87 and Standard Deviation of 0.535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4"/>
          <p:cNvSpPr txBox="1">
            <a:spLocks noGrp="1"/>
          </p:cNvSpPr>
          <p:nvPr>
            <p:ph type="title"/>
          </p:nvPr>
        </p:nvSpPr>
        <p:spPr>
          <a:xfrm>
            <a:off x="1264964" y="185507"/>
            <a:ext cx="7030500" cy="999300"/>
          </a:xfrm>
          <a:prstGeom prst="rect">
            <a:avLst/>
          </a:prstGeom>
        </p:spPr>
        <p:txBody>
          <a:bodyPr spcFirstLastPara="1" wrap="square" lIns="91425" tIns="91425" rIns="91425" bIns="91425" anchor="t" anchorCtr="0">
            <a:noAutofit/>
          </a:bodyPr>
          <a:lstStyle/>
          <a:p>
            <a:r>
              <a:rPr lang="en" sz="2000" dirty="0"/>
              <a:t>Evaluation -&gt; (</a:t>
            </a:r>
            <a:r>
              <a:rPr lang="en-US" sz="2000" dirty="0"/>
              <a:t>Final Group MAE Score - 1.43)</a:t>
            </a:r>
            <a:br>
              <a:rPr lang="en-US" dirty="0"/>
            </a:br>
            <a:endParaRPr dirty="0"/>
          </a:p>
        </p:txBody>
      </p:sp>
      <p:pic>
        <p:nvPicPr>
          <p:cNvPr id="375" name="Google Shape;375;p24"/>
          <p:cNvPicPr preferRelativeResize="0"/>
          <p:nvPr/>
        </p:nvPicPr>
        <p:blipFill>
          <a:blip r:embed="rId3">
            <a:alphaModFix/>
          </a:blip>
          <a:stretch>
            <a:fillRect/>
          </a:stretch>
        </p:blipFill>
        <p:spPr>
          <a:xfrm>
            <a:off x="127098" y="639021"/>
            <a:ext cx="8614425" cy="45044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 &amp; Submit </a:t>
            </a:r>
            <a:endParaRPr/>
          </a:p>
        </p:txBody>
      </p:sp>
      <p:sp>
        <p:nvSpPr>
          <p:cNvPr id="381" name="Google Shape;381;p2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Kaggle leaderboard rank – 2296 </a:t>
            </a:r>
            <a:r>
              <a:rPr lang="en-CA" dirty="0"/>
              <a:t>out of</a:t>
            </a:r>
            <a:r>
              <a:rPr lang="en" dirty="0"/>
              <a:t> 2499 </a:t>
            </a:r>
            <a:r>
              <a:rPr lang="en-CA" dirty="0"/>
              <a:t>teams</a:t>
            </a:r>
            <a:endParaRPr dirty="0"/>
          </a:p>
          <a:p>
            <a:pPr marL="457200" lvl="0" indent="-311150" algn="l" rtl="0">
              <a:spcBef>
                <a:spcPts val="0"/>
              </a:spcBef>
              <a:spcAft>
                <a:spcPts val="0"/>
              </a:spcAft>
              <a:buSzPts val="1300"/>
              <a:buChar char="●"/>
            </a:pPr>
            <a:r>
              <a:rPr lang="en" dirty="0"/>
              <a:t>Future recommendations to improve score and rank</a:t>
            </a:r>
            <a:endParaRPr dirty="0"/>
          </a:p>
          <a:p>
            <a:pPr marL="914400" lvl="1" indent="-298450" algn="l" rtl="0">
              <a:spcBef>
                <a:spcPts val="0"/>
              </a:spcBef>
              <a:spcAft>
                <a:spcPts val="0"/>
              </a:spcAft>
              <a:buSzPts val="1100"/>
              <a:buChar char="○"/>
            </a:pPr>
            <a:r>
              <a:rPr lang="en" dirty="0"/>
              <a:t>Different types of dimensionality reductions</a:t>
            </a:r>
            <a:endParaRPr dirty="0"/>
          </a:p>
          <a:p>
            <a:pPr marL="914400" lvl="1" indent="-298450" algn="l" rtl="0">
              <a:spcBef>
                <a:spcPts val="0"/>
              </a:spcBef>
              <a:spcAft>
                <a:spcPts val="0"/>
              </a:spcAft>
              <a:buSzPts val="1100"/>
              <a:buChar char="○"/>
            </a:pPr>
            <a:r>
              <a:rPr lang="en" dirty="0"/>
              <a:t>Different algorithms </a:t>
            </a:r>
            <a:endParaRPr dirty="0"/>
          </a:p>
          <a:p>
            <a:pPr marL="914400" lvl="1" indent="-298450" algn="l" rtl="0">
              <a:spcBef>
                <a:spcPts val="0"/>
              </a:spcBef>
              <a:spcAft>
                <a:spcPts val="0"/>
              </a:spcAft>
              <a:buSzPts val="1100"/>
              <a:buChar char="○"/>
            </a:pPr>
            <a:r>
              <a:rPr lang="en" dirty="0"/>
              <a:t>Model per molecule </a:t>
            </a:r>
            <a:endParaRPr dirty="0"/>
          </a:p>
          <a:p>
            <a:pPr marL="914400" lvl="1" indent="-298450" algn="l" rtl="0">
              <a:spcBef>
                <a:spcPts val="0"/>
              </a:spcBef>
              <a:spcAft>
                <a:spcPts val="0"/>
              </a:spcAft>
              <a:buSzPts val="1100"/>
              <a:buChar char="○"/>
            </a:pPr>
            <a:r>
              <a:rPr lang="en" dirty="0"/>
              <a:t>Additional features for feature engineering</a:t>
            </a:r>
            <a:endParaRPr dirty="0"/>
          </a:p>
          <a:p>
            <a:pPr marL="914400" lvl="1" indent="-298450" algn="l" rtl="0">
              <a:spcBef>
                <a:spcPts val="0"/>
              </a:spcBef>
              <a:spcAft>
                <a:spcPts val="0"/>
              </a:spcAft>
              <a:buSzPts val="1100"/>
              <a:buChar char="○"/>
            </a:pPr>
            <a:r>
              <a:rPr lang="en" dirty="0"/>
              <a:t>Post a Kaggle Kernel</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387" name="Google Shape;387;p2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Github link: </a:t>
            </a:r>
            <a:r>
              <a:rPr lang="en" sz="1100" u="sng">
                <a:solidFill>
                  <a:schemeClr val="hlink"/>
                </a:solidFill>
                <a:latin typeface="Arial"/>
                <a:ea typeface="Arial"/>
                <a:cs typeface="Arial"/>
                <a:sym typeface="Arial"/>
                <a:hlinkClick r:id="rId3"/>
              </a:rPr>
              <a:t>https://github.com/rfiez/uoft_ml_proj1</a:t>
            </a:r>
            <a:endParaRPr/>
          </a:p>
          <a:p>
            <a:pPr marL="457200" lvl="0" indent="-311150" algn="l" rtl="0">
              <a:spcBef>
                <a:spcPts val="0"/>
              </a:spcBef>
              <a:spcAft>
                <a:spcPts val="0"/>
              </a:spcAft>
              <a:buSzPts val="1300"/>
              <a:buChar char="●"/>
            </a:pPr>
            <a:r>
              <a:rPr lang="en"/>
              <a:t>Youtube link: </a:t>
            </a:r>
            <a:r>
              <a:rPr lang="en" sz="1100" u="sng">
                <a:solidFill>
                  <a:schemeClr val="hlink"/>
                </a:solidFill>
                <a:latin typeface="Arial"/>
                <a:ea typeface="Arial"/>
                <a:cs typeface="Arial"/>
                <a:sym typeface="Arial"/>
                <a:hlinkClick r:id="rId4"/>
              </a:rPr>
              <a:t>https://www.youtube.com/watch?v=gXc-S-7TlyE&amp;feature=youtu.be</a:t>
            </a:r>
            <a:endParaRPr/>
          </a:p>
          <a:p>
            <a:pPr marL="45720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284" name="Google Shape;284;p14"/>
          <p:cNvSpPr txBox="1">
            <a:spLocks noGrp="1"/>
          </p:cNvSpPr>
          <p:nvPr>
            <p:ph type="body" idx="1"/>
          </p:nvPr>
        </p:nvSpPr>
        <p:spPr>
          <a:xfrm>
            <a:off x="1303850" y="1990050"/>
            <a:ext cx="7030500" cy="25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The challenge</a:t>
            </a:r>
            <a:endParaRPr sz="1800"/>
          </a:p>
          <a:p>
            <a:pPr marL="457200" lvl="0" indent="-342900" algn="l" rtl="0">
              <a:spcBef>
                <a:spcPts val="0"/>
              </a:spcBef>
              <a:spcAft>
                <a:spcPts val="0"/>
              </a:spcAft>
              <a:buSzPts val="1800"/>
              <a:buChar char="●"/>
            </a:pPr>
            <a:r>
              <a:rPr lang="en" sz="1800"/>
              <a:t>Our solution</a:t>
            </a:r>
            <a:endParaRPr sz="1800"/>
          </a:p>
          <a:p>
            <a:pPr marL="457200" lvl="0" indent="-342900" algn="l" rtl="0">
              <a:spcBef>
                <a:spcPts val="0"/>
              </a:spcBef>
              <a:spcAft>
                <a:spcPts val="0"/>
              </a:spcAft>
              <a:buSzPts val="1800"/>
              <a:buChar char="●"/>
            </a:pPr>
            <a:r>
              <a:rPr lang="en" sz="1800"/>
              <a:t>Conclusions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Challenge </a:t>
            </a:r>
            <a:endParaRPr/>
          </a:p>
        </p:txBody>
      </p:sp>
      <p:sp>
        <p:nvSpPr>
          <p:cNvPr id="290" name="Google Shape;290;p15"/>
          <p:cNvSpPr txBox="1">
            <a:spLocks noGrp="1"/>
          </p:cNvSpPr>
          <p:nvPr>
            <p:ph type="body" idx="1"/>
          </p:nvPr>
        </p:nvSpPr>
        <p:spPr>
          <a:xfrm>
            <a:off x="1303800" y="1662150"/>
            <a:ext cx="7030500"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challenge is listed on Kaggle by the members of CHemistry and Mathematics in Phase Space(CHAMPS) at the University of Bristol</a:t>
            </a:r>
            <a:endParaRPr/>
          </a:p>
          <a:p>
            <a:pPr marL="457200" lvl="0" indent="-311150" algn="l" rtl="0">
              <a:spcBef>
                <a:spcPts val="0"/>
              </a:spcBef>
              <a:spcAft>
                <a:spcPts val="0"/>
              </a:spcAft>
              <a:buSzPts val="1300"/>
              <a:buChar char="●"/>
            </a:pPr>
            <a:r>
              <a:rPr lang="en"/>
              <a:t>Nuclear Magnetic Resonance(NMR) provides researchers with insight into molecule’s structure and dynamics allowing them to understand how the 3D structure of a molecule affects its properties and behaviour. This will enable researchers to make progress in a range of important problems within the environmental, pharmaceutical and materials science spaces to name a few</a:t>
            </a:r>
            <a:endParaRPr/>
          </a:p>
          <a:p>
            <a:pPr marL="457200" lvl="0" indent="-311150" algn="l" rtl="0">
              <a:spcBef>
                <a:spcPts val="0"/>
              </a:spcBef>
              <a:spcAft>
                <a:spcPts val="0"/>
              </a:spcAft>
              <a:buSzPts val="1300"/>
              <a:buChar char="●"/>
            </a:pPr>
            <a:r>
              <a:rPr lang="en"/>
              <a:t>Our goal is to develop an algorithm that can help predict the magnetic interaction between two atoms in a molecule(i.e., the scalar coupling constant)</a:t>
            </a:r>
            <a:endParaRPr/>
          </a:p>
          <a:p>
            <a:pPr marL="45720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6896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Life Cycle</a:t>
            </a:r>
            <a:endParaRPr/>
          </a:p>
        </p:txBody>
      </p:sp>
      <p:sp>
        <p:nvSpPr>
          <p:cNvPr id="296" name="Google Shape;296;p16"/>
          <p:cNvSpPr txBox="1">
            <a:spLocks noGrp="1"/>
          </p:cNvSpPr>
          <p:nvPr>
            <p:ph type="body" idx="1"/>
          </p:nvPr>
        </p:nvSpPr>
        <p:spPr>
          <a:xfrm>
            <a:off x="1303800" y="1814175"/>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97" name="Google Shape;297;p16"/>
          <p:cNvSpPr/>
          <p:nvPr/>
        </p:nvSpPr>
        <p:spPr>
          <a:xfrm>
            <a:off x="3780727" y="2055567"/>
            <a:ext cx="1790100" cy="17904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6"/>
          <p:cNvGrpSpPr/>
          <p:nvPr/>
        </p:nvGrpSpPr>
        <p:grpSpPr>
          <a:xfrm>
            <a:off x="5131464" y="1814182"/>
            <a:ext cx="1405499" cy="499556"/>
            <a:chOff x="5214050" y="823280"/>
            <a:chExt cx="1994182" cy="708791"/>
          </a:xfrm>
        </p:grpSpPr>
        <p:cxnSp>
          <p:nvCxnSpPr>
            <p:cNvPr id="299" name="Google Shape;299;p16"/>
            <p:cNvCxnSpPr/>
            <p:nvPr/>
          </p:nvCxnSpPr>
          <p:spPr>
            <a:xfrm flipH="1">
              <a:off x="5214050" y="1153772"/>
              <a:ext cx="273000" cy="378300"/>
            </a:xfrm>
            <a:prstGeom prst="straightConnector1">
              <a:avLst/>
            </a:prstGeom>
            <a:noFill/>
            <a:ln w="19050" cap="flat" cmpd="sng">
              <a:solidFill>
                <a:srgbClr val="085631"/>
              </a:solidFill>
              <a:prstDash val="solid"/>
              <a:round/>
              <a:headEnd type="oval" w="med" len="med"/>
              <a:tailEnd type="none" w="sm" len="sm"/>
            </a:ln>
          </p:spPr>
        </p:cxnSp>
        <p:sp>
          <p:nvSpPr>
            <p:cNvPr id="300" name="Google Shape;300;p16"/>
            <p:cNvSpPr txBox="1"/>
            <p:nvPr/>
          </p:nvSpPr>
          <p:spPr>
            <a:xfrm>
              <a:off x="5713032" y="823280"/>
              <a:ext cx="1495200" cy="6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b="1">
                  <a:latin typeface="Roboto"/>
                  <a:ea typeface="Roboto"/>
                  <a:cs typeface="Roboto"/>
                  <a:sym typeface="Roboto"/>
                </a:rPr>
                <a:t>Project Objectives</a:t>
              </a:r>
              <a:endParaRPr sz="800" b="1">
                <a:latin typeface="Roboto"/>
                <a:ea typeface="Roboto"/>
                <a:cs typeface="Roboto"/>
                <a:sym typeface="Roboto"/>
              </a:endParaRPr>
            </a:p>
            <a:p>
              <a:pPr marL="0" lvl="0" indent="0" algn="l" rtl="0">
                <a:lnSpc>
                  <a:spcPct val="115000"/>
                </a:lnSpc>
                <a:spcBef>
                  <a:spcPts val="0"/>
                </a:spcBef>
                <a:spcAft>
                  <a:spcPts val="0"/>
                </a:spcAft>
                <a:buNone/>
              </a:pPr>
              <a:endParaRPr sz="600">
                <a:latin typeface="Roboto"/>
                <a:ea typeface="Roboto"/>
                <a:cs typeface="Roboto"/>
                <a:sym typeface="Roboto"/>
              </a:endParaRPr>
            </a:p>
            <a:p>
              <a:pPr marL="0" lvl="0" indent="0" algn="l" rtl="0">
                <a:lnSpc>
                  <a:spcPct val="115000"/>
                </a:lnSpc>
                <a:spcBef>
                  <a:spcPts val="0"/>
                </a:spcBef>
                <a:spcAft>
                  <a:spcPts val="0"/>
                </a:spcAft>
                <a:buNone/>
              </a:pPr>
              <a:endParaRPr sz="800">
                <a:latin typeface="Roboto"/>
                <a:ea typeface="Roboto"/>
                <a:cs typeface="Roboto"/>
                <a:sym typeface="Roboto"/>
              </a:endParaRPr>
            </a:p>
          </p:txBody>
        </p:sp>
      </p:grpSp>
      <p:grpSp>
        <p:nvGrpSpPr>
          <p:cNvPr id="301" name="Google Shape;301;p16"/>
          <p:cNvGrpSpPr/>
          <p:nvPr/>
        </p:nvGrpSpPr>
        <p:grpSpPr>
          <a:xfrm>
            <a:off x="2726919" y="1858607"/>
            <a:ext cx="1484014" cy="471934"/>
            <a:chOff x="1802380" y="886313"/>
            <a:chExt cx="2105582" cy="669600"/>
          </a:xfrm>
        </p:grpSpPr>
        <p:cxnSp>
          <p:nvCxnSpPr>
            <p:cNvPr id="302" name="Google Shape;302;p16"/>
            <p:cNvCxnSpPr/>
            <p:nvPr/>
          </p:nvCxnSpPr>
          <p:spPr>
            <a:xfrm>
              <a:off x="3634961" y="1153772"/>
              <a:ext cx="273000" cy="378300"/>
            </a:xfrm>
            <a:prstGeom prst="straightConnector1">
              <a:avLst/>
            </a:prstGeom>
            <a:noFill/>
            <a:ln w="19050" cap="flat" cmpd="sng">
              <a:solidFill>
                <a:srgbClr val="65F0AD"/>
              </a:solidFill>
              <a:prstDash val="solid"/>
              <a:round/>
              <a:headEnd type="oval" w="med" len="med"/>
              <a:tailEnd type="none" w="sm" len="sm"/>
            </a:ln>
          </p:spPr>
        </p:cxnSp>
        <p:sp>
          <p:nvSpPr>
            <p:cNvPr id="303" name="Google Shape;303;p16"/>
            <p:cNvSpPr txBox="1"/>
            <p:nvPr/>
          </p:nvSpPr>
          <p:spPr>
            <a:xfrm>
              <a:off x="1802380" y="886313"/>
              <a:ext cx="1495200" cy="669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800" b="1">
                  <a:latin typeface="Roboto"/>
                  <a:ea typeface="Roboto"/>
                  <a:cs typeface="Roboto"/>
                  <a:sym typeface="Roboto"/>
                </a:rPr>
                <a:t>Implement &amp; Submit</a:t>
              </a:r>
              <a:endParaRPr sz="800" b="1">
                <a:latin typeface="Roboto"/>
                <a:ea typeface="Roboto"/>
                <a:cs typeface="Roboto"/>
                <a:sym typeface="Roboto"/>
              </a:endParaRPr>
            </a:p>
            <a:p>
              <a:pPr marL="0" lvl="0" indent="0" algn="r" rtl="0">
                <a:lnSpc>
                  <a:spcPct val="115000"/>
                </a:lnSpc>
                <a:spcBef>
                  <a:spcPts val="0"/>
                </a:spcBef>
                <a:spcAft>
                  <a:spcPts val="0"/>
                </a:spcAft>
                <a:buNone/>
              </a:pPr>
              <a:endParaRPr sz="600">
                <a:latin typeface="Roboto"/>
                <a:ea typeface="Roboto"/>
                <a:cs typeface="Roboto"/>
                <a:sym typeface="Roboto"/>
              </a:endParaRPr>
            </a:p>
            <a:p>
              <a:pPr marL="0" lvl="0" indent="0" algn="r" rtl="0">
                <a:lnSpc>
                  <a:spcPct val="115000"/>
                </a:lnSpc>
                <a:spcBef>
                  <a:spcPts val="0"/>
                </a:spcBef>
                <a:spcAft>
                  <a:spcPts val="0"/>
                </a:spcAft>
                <a:buNone/>
              </a:pPr>
              <a:endParaRPr sz="800">
                <a:latin typeface="Roboto"/>
                <a:ea typeface="Roboto"/>
                <a:cs typeface="Roboto"/>
                <a:sym typeface="Roboto"/>
              </a:endParaRPr>
            </a:p>
          </p:txBody>
        </p:sp>
      </p:grpSp>
      <p:grpSp>
        <p:nvGrpSpPr>
          <p:cNvPr id="304" name="Google Shape;304;p16"/>
          <p:cNvGrpSpPr/>
          <p:nvPr/>
        </p:nvGrpSpPr>
        <p:grpSpPr>
          <a:xfrm>
            <a:off x="5421437" y="3056670"/>
            <a:ext cx="1372302" cy="471934"/>
            <a:chOff x="5625475" y="2586174"/>
            <a:chExt cx="1947079" cy="669600"/>
          </a:xfrm>
        </p:grpSpPr>
        <p:cxnSp>
          <p:nvCxnSpPr>
            <p:cNvPr id="305" name="Google Shape;305;p16"/>
            <p:cNvCxnSpPr/>
            <p:nvPr/>
          </p:nvCxnSpPr>
          <p:spPr>
            <a:xfrm rot="10800000">
              <a:off x="5625475" y="2771675"/>
              <a:ext cx="442200" cy="153300"/>
            </a:xfrm>
            <a:prstGeom prst="straightConnector1">
              <a:avLst/>
            </a:prstGeom>
            <a:noFill/>
            <a:ln w="19050" cap="flat" cmpd="sng">
              <a:solidFill>
                <a:srgbClr val="0E9453"/>
              </a:solidFill>
              <a:prstDash val="solid"/>
              <a:round/>
              <a:headEnd type="oval" w="med" len="med"/>
              <a:tailEnd type="none" w="sm" len="sm"/>
            </a:ln>
          </p:spPr>
        </p:cxnSp>
        <p:sp>
          <p:nvSpPr>
            <p:cNvPr id="306" name="Google Shape;306;p16"/>
            <p:cNvSpPr txBox="1"/>
            <p:nvPr/>
          </p:nvSpPr>
          <p:spPr>
            <a:xfrm>
              <a:off x="6077354" y="2586174"/>
              <a:ext cx="1495200" cy="6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b="1">
                  <a:latin typeface="Roboto"/>
                  <a:ea typeface="Roboto"/>
                  <a:cs typeface="Roboto"/>
                  <a:sym typeface="Roboto"/>
                </a:rPr>
                <a:t>Acquire &amp; Explore Data</a:t>
              </a:r>
              <a:endParaRPr sz="800" b="1">
                <a:latin typeface="Roboto"/>
                <a:ea typeface="Roboto"/>
                <a:cs typeface="Roboto"/>
                <a:sym typeface="Roboto"/>
              </a:endParaRPr>
            </a:p>
            <a:p>
              <a:pPr marL="0" lvl="0" indent="0" algn="l" rtl="0">
                <a:lnSpc>
                  <a:spcPct val="115000"/>
                </a:lnSpc>
                <a:spcBef>
                  <a:spcPts val="0"/>
                </a:spcBef>
                <a:spcAft>
                  <a:spcPts val="0"/>
                </a:spcAft>
                <a:buNone/>
              </a:pPr>
              <a:endParaRPr sz="600">
                <a:latin typeface="Roboto"/>
                <a:ea typeface="Roboto"/>
                <a:cs typeface="Roboto"/>
                <a:sym typeface="Roboto"/>
              </a:endParaRPr>
            </a:p>
            <a:p>
              <a:pPr marL="0" lvl="0" indent="0" algn="l" rtl="0">
                <a:lnSpc>
                  <a:spcPct val="115000"/>
                </a:lnSpc>
                <a:spcBef>
                  <a:spcPts val="0"/>
                </a:spcBef>
                <a:spcAft>
                  <a:spcPts val="0"/>
                </a:spcAft>
                <a:buNone/>
              </a:pPr>
              <a:endParaRPr sz="800">
                <a:latin typeface="Roboto"/>
                <a:ea typeface="Roboto"/>
                <a:cs typeface="Roboto"/>
                <a:sym typeface="Roboto"/>
              </a:endParaRPr>
            </a:p>
          </p:txBody>
        </p:sp>
      </p:grpSp>
      <p:grpSp>
        <p:nvGrpSpPr>
          <p:cNvPr id="307" name="Google Shape;307;p16"/>
          <p:cNvGrpSpPr/>
          <p:nvPr/>
        </p:nvGrpSpPr>
        <p:grpSpPr>
          <a:xfrm>
            <a:off x="2552207" y="3046445"/>
            <a:ext cx="1378014" cy="471934"/>
            <a:chOff x="1554490" y="2571667"/>
            <a:chExt cx="1955185" cy="669600"/>
          </a:xfrm>
        </p:grpSpPr>
        <p:cxnSp>
          <p:nvCxnSpPr>
            <p:cNvPr id="308" name="Google Shape;308;p16"/>
            <p:cNvCxnSpPr/>
            <p:nvPr/>
          </p:nvCxnSpPr>
          <p:spPr>
            <a:xfrm rot="10800000" flipH="1">
              <a:off x="3059375" y="2771675"/>
              <a:ext cx="450300" cy="145200"/>
            </a:xfrm>
            <a:prstGeom prst="straightConnector1">
              <a:avLst/>
            </a:prstGeom>
            <a:noFill/>
            <a:ln w="19050" cap="flat" cmpd="sng">
              <a:solidFill>
                <a:srgbClr val="0E9453"/>
              </a:solidFill>
              <a:prstDash val="solid"/>
              <a:round/>
              <a:headEnd type="oval" w="med" len="med"/>
              <a:tailEnd type="none" w="sm" len="sm"/>
            </a:ln>
          </p:spPr>
        </p:cxnSp>
        <p:sp>
          <p:nvSpPr>
            <p:cNvPr id="309" name="Google Shape;309;p16"/>
            <p:cNvSpPr txBox="1"/>
            <p:nvPr/>
          </p:nvSpPr>
          <p:spPr>
            <a:xfrm>
              <a:off x="1554490" y="2571667"/>
              <a:ext cx="1495200" cy="669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800" b="1">
                  <a:latin typeface="Roboto"/>
                  <a:ea typeface="Roboto"/>
                  <a:cs typeface="Roboto"/>
                  <a:sym typeface="Roboto"/>
                </a:rPr>
                <a:t>Evaluate &amp; Interpret results</a:t>
              </a:r>
              <a:endParaRPr sz="800" b="1">
                <a:latin typeface="Roboto"/>
                <a:ea typeface="Roboto"/>
                <a:cs typeface="Roboto"/>
                <a:sym typeface="Roboto"/>
              </a:endParaRPr>
            </a:p>
            <a:p>
              <a:pPr marL="0" lvl="0" indent="0" algn="r" rtl="0">
                <a:lnSpc>
                  <a:spcPct val="115000"/>
                </a:lnSpc>
                <a:spcBef>
                  <a:spcPts val="0"/>
                </a:spcBef>
                <a:spcAft>
                  <a:spcPts val="0"/>
                </a:spcAft>
                <a:buNone/>
              </a:pPr>
              <a:endParaRPr sz="600">
                <a:latin typeface="Roboto"/>
                <a:ea typeface="Roboto"/>
                <a:cs typeface="Roboto"/>
                <a:sym typeface="Roboto"/>
              </a:endParaRPr>
            </a:p>
            <a:p>
              <a:pPr marL="0" lvl="0" indent="0" algn="r" rtl="0">
                <a:lnSpc>
                  <a:spcPct val="115000"/>
                </a:lnSpc>
                <a:spcBef>
                  <a:spcPts val="0"/>
                </a:spcBef>
                <a:spcAft>
                  <a:spcPts val="0"/>
                </a:spcAft>
                <a:buNone/>
              </a:pPr>
              <a:endParaRPr sz="800">
                <a:latin typeface="Roboto"/>
                <a:ea typeface="Roboto"/>
                <a:cs typeface="Roboto"/>
                <a:sym typeface="Roboto"/>
              </a:endParaRPr>
            </a:p>
          </p:txBody>
        </p:sp>
      </p:grpSp>
      <p:grpSp>
        <p:nvGrpSpPr>
          <p:cNvPr id="310" name="Google Shape;310;p16"/>
          <p:cNvGrpSpPr/>
          <p:nvPr/>
        </p:nvGrpSpPr>
        <p:grpSpPr>
          <a:xfrm>
            <a:off x="4140640" y="3729631"/>
            <a:ext cx="1053817" cy="802017"/>
            <a:chOff x="3808226" y="3541000"/>
            <a:chExt cx="1495200" cy="1137936"/>
          </a:xfrm>
        </p:grpSpPr>
        <p:cxnSp>
          <p:nvCxnSpPr>
            <p:cNvPr id="311" name="Google Shape;311;p16"/>
            <p:cNvCxnSpPr/>
            <p:nvPr/>
          </p:nvCxnSpPr>
          <p:spPr>
            <a:xfrm rot="10800000">
              <a:off x="4563402" y="3541000"/>
              <a:ext cx="0" cy="489600"/>
            </a:xfrm>
            <a:prstGeom prst="straightConnector1">
              <a:avLst/>
            </a:prstGeom>
            <a:noFill/>
            <a:ln w="19050" cap="flat" cmpd="sng">
              <a:solidFill>
                <a:srgbClr val="085631"/>
              </a:solidFill>
              <a:prstDash val="solid"/>
              <a:round/>
              <a:headEnd type="oval" w="med" len="med"/>
              <a:tailEnd type="none" w="sm" len="sm"/>
            </a:ln>
          </p:spPr>
        </p:cxnSp>
        <p:sp>
          <p:nvSpPr>
            <p:cNvPr id="312" name="Google Shape;312;p16"/>
            <p:cNvSpPr txBox="1"/>
            <p:nvPr/>
          </p:nvSpPr>
          <p:spPr>
            <a:xfrm>
              <a:off x="3808226" y="4009336"/>
              <a:ext cx="1495200" cy="66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b="1">
                  <a:latin typeface="Roboto"/>
                  <a:ea typeface="Roboto"/>
                  <a:cs typeface="Roboto"/>
                  <a:sym typeface="Roboto"/>
                </a:rPr>
                <a:t>Model Development</a:t>
              </a:r>
              <a:endParaRPr sz="800" b="1">
                <a:latin typeface="Roboto"/>
                <a:ea typeface="Roboto"/>
                <a:cs typeface="Roboto"/>
                <a:sym typeface="Roboto"/>
              </a:endParaRPr>
            </a:p>
            <a:p>
              <a:pPr marL="0" lvl="0" indent="0" algn="ctr" rtl="0">
                <a:lnSpc>
                  <a:spcPct val="115000"/>
                </a:lnSpc>
                <a:spcBef>
                  <a:spcPts val="0"/>
                </a:spcBef>
                <a:spcAft>
                  <a:spcPts val="0"/>
                </a:spcAft>
                <a:buNone/>
              </a:pPr>
              <a:endParaRPr sz="600">
                <a:latin typeface="Roboto"/>
                <a:ea typeface="Roboto"/>
                <a:cs typeface="Roboto"/>
                <a:sym typeface="Roboto"/>
              </a:endParaRPr>
            </a:p>
            <a:p>
              <a:pPr marL="0" lvl="0" indent="0" algn="ctr" rtl="0">
                <a:lnSpc>
                  <a:spcPct val="115000"/>
                </a:lnSpc>
                <a:spcBef>
                  <a:spcPts val="0"/>
                </a:spcBef>
                <a:spcAft>
                  <a:spcPts val="0"/>
                </a:spcAft>
                <a:buNone/>
              </a:pPr>
              <a:endParaRPr sz="800">
                <a:latin typeface="Roboto"/>
                <a:ea typeface="Roboto"/>
                <a:cs typeface="Roboto"/>
                <a:sym typeface="Roboto"/>
              </a:endParaRPr>
            </a:p>
          </p:txBody>
        </p:sp>
      </p:grpSp>
      <p:sp>
        <p:nvSpPr>
          <p:cNvPr id="313" name="Google Shape;313;p16"/>
          <p:cNvSpPr/>
          <p:nvPr/>
        </p:nvSpPr>
        <p:spPr>
          <a:xfrm rot="1800003">
            <a:off x="3726015" y="1999662"/>
            <a:ext cx="1896597" cy="1896597"/>
          </a:xfrm>
          <a:prstGeom prst="blockArc">
            <a:avLst>
              <a:gd name="adj1" fmla="val 14414370"/>
              <a:gd name="adj2" fmla="val 18998613"/>
              <a:gd name="adj3" fmla="val 8907"/>
            </a:avLst>
          </a:prstGeom>
          <a:solidFill>
            <a:srgbClr val="08563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rot="-9000667" flipH="1">
            <a:off x="3730129" y="1998610"/>
            <a:ext cx="1896037" cy="1896037"/>
          </a:xfrm>
          <a:prstGeom prst="blockArc">
            <a:avLst>
              <a:gd name="adj1" fmla="val 20178804"/>
              <a:gd name="adj2" fmla="val 2623923"/>
              <a:gd name="adj3" fmla="val 8858"/>
            </a:avLst>
          </a:prstGeom>
          <a:solidFill>
            <a:srgbClr val="0E9453"/>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txBox="1"/>
          <p:nvPr/>
        </p:nvSpPr>
        <p:spPr>
          <a:xfrm>
            <a:off x="4167165" y="2683359"/>
            <a:ext cx="1017600" cy="567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b="1">
                <a:solidFill>
                  <a:srgbClr val="020202"/>
                </a:solidFill>
                <a:latin typeface="Roboto"/>
                <a:ea typeface="Roboto"/>
                <a:cs typeface="Roboto"/>
                <a:sym typeface="Roboto"/>
              </a:rPr>
              <a:t>Charge Predictor</a:t>
            </a:r>
            <a:endParaRPr sz="1200">
              <a:solidFill>
                <a:srgbClr val="020202"/>
              </a:solidFill>
            </a:endParaRPr>
          </a:p>
        </p:txBody>
      </p:sp>
      <p:sp>
        <p:nvSpPr>
          <p:cNvPr id="316" name="Google Shape;316;p16"/>
          <p:cNvSpPr/>
          <p:nvPr/>
        </p:nvSpPr>
        <p:spPr>
          <a:xfrm rot="-3782687">
            <a:off x="5373102" y="2543332"/>
            <a:ext cx="256125" cy="256125"/>
          </a:xfrm>
          <a:prstGeom prst="rtTriangle">
            <a:avLst/>
          </a:prstGeom>
          <a:solidFill>
            <a:srgbClr val="08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rot="-1800037" flipH="1">
            <a:off x="3722585" y="1996868"/>
            <a:ext cx="1900764" cy="1900764"/>
          </a:xfrm>
          <a:prstGeom prst="blockArc">
            <a:avLst>
              <a:gd name="adj1" fmla="val 14334136"/>
              <a:gd name="adj2" fmla="val 18854681"/>
              <a:gd name="adj3" fmla="val 8846"/>
            </a:avLst>
          </a:prstGeom>
          <a:solidFill>
            <a:srgbClr val="65F0AD"/>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rot="9000667">
            <a:off x="3717324" y="2000601"/>
            <a:ext cx="1896037" cy="1896037"/>
          </a:xfrm>
          <a:prstGeom prst="blockArc">
            <a:avLst>
              <a:gd name="adj1" fmla="val 20184517"/>
              <a:gd name="adj2" fmla="val 3007258"/>
              <a:gd name="adj3" fmla="val 9336"/>
            </a:avLst>
          </a:prstGeom>
          <a:solidFill>
            <a:srgbClr val="0E9453"/>
          </a:solidFill>
          <a:ln w="9525" cap="flat" cmpd="sng">
            <a:solidFill>
              <a:srgbClr val="0E9453"/>
            </a:solidFill>
            <a:prstDash val="solid"/>
            <a:round/>
            <a:headEnd type="none" w="sm" len="sm"/>
            <a:tailEnd type="none" w="sm" len="sm"/>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rot="-9000667" flipH="1">
            <a:off x="3717310" y="2001676"/>
            <a:ext cx="1896037" cy="1896037"/>
          </a:xfrm>
          <a:prstGeom prst="blockArc">
            <a:avLst>
              <a:gd name="adj1" fmla="val 15738599"/>
              <a:gd name="adj2" fmla="val 20008131"/>
              <a:gd name="adj3" fmla="val 9063"/>
            </a:avLst>
          </a:prstGeom>
          <a:solidFill>
            <a:srgbClr val="08563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rot="9236710">
            <a:off x="3721525" y="2543480"/>
            <a:ext cx="256129" cy="256129"/>
          </a:xfrm>
          <a:prstGeom prst="rtTriangle">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rot="472988">
            <a:off x="5065343" y="3516882"/>
            <a:ext cx="255918" cy="255918"/>
          </a:xfrm>
          <a:prstGeom prst="rtTriangle">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rot="4857450">
            <a:off x="4031885" y="3516948"/>
            <a:ext cx="255779" cy="255779"/>
          </a:xfrm>
          <a:prstGeom prst="rtTriangle">
            <a:avLst/>
          </a:prstGeom>
          <a:solidFill>
            <a:srgbClr val="08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rot="-8100000">
            <a:off x="4545459" y="1957710"/>
            <a:ext cx="256255" cy="256255"/>
          </a:xfrm>
          <a:prstGeom prst="rtTriangle">
            <a:avLst/>
          </a:prstGeom>
          <a:solidFill>
            <a:srgbClr val="65F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Objectives</a:t>
            </a:r>
            <a:endParaRPr/>
          </a:p>
        </p:txBody>
      </p:sp>
      <p:sp>
        <p:nvSpPr>
          <p:cNvPr id="329" name="Google Shape;329;p17"/>
          <p:cNvSpPr txBox="1">
            <a:spLocks noGrp="1"/>
          </p:cNvSpPr>
          <p:nvPr>
            <p:ph type="body" idx="1"/>
          </p:nvPr>
        </p:nvSpPr>
        <p:spPr>
          <a:xfrm>
            <a:off x="1303800" y="1699275"/>
            <a:ext cx="7030500"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Develop an algorithm which will predict the magnetic interaction between a pair of atoms, otherwise known as the </a:t>
            </a:r>
            <a:r>
              <a:rPr lang="en" b="1"/>
              <a:t>scalar coupling constant</a:t>
            </a:r>
            <a:endParaRPr b="1"/>
          </a:p>
          <a:p>
            <a:pPr marL="914400" lvl="1" indent="-298450" algn="l" rtl="0">
              <a:spcBef>
                <a:spcPts val="0"/>
              </a:spcBef>
              <a:spcAft>
                <a:spcPts val="0"/>
              </a:spcAft>
              <a:buSzPts val="1100"/>
              <a:buChar char="○"/>
            </a:pPr>
            <a:r>
              <a:rPr lang="en"/>
              <a:t>This magnetic interaction depends on intervening electrons and chemical bonds that make up a molecule’s 3D structure</a:t>
            </a:r>
            <a:endParaRPr/>
          </a:p>
          <a:p>
            <a:pPr marL="45720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330" name="Google Shape;330;p17"/>
          <p:cNvPicPr preferRelativeResize="0"/>
          <p:nvPr/>
        </p:nvPicPr>
        <p:blipFill>
          <a:blip r:embed="rId3">
            <a:alphaModFix/>
          </a:blip>
          <a:stretch>
            <a:fillRect/>
          </a:stretch>
        </p:blipFill>
        <p:spPr>
          <a:xfrm>
            <a:off x="5451550" y="2927400"/>
            <a:ext cx="1799975" cy="1799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Acquire &amp; Explore Data</a:t>
            </a:r>
            <a:endParaRPr/>
          </a:p>
        </p:txBody>
      </p:sp>
      <p:sp>
        <p:nvSpPr>
          <p:cNvPr id="336" name="Google Shape;336;p18"/>
          <p:cNvSpPr txBox="1">
            <a:spLocks noGrp="1"/>
          </p:cNvSpPr>
          <p:nvPr>
            <p:ph type="body" idx="1"/>
          </p:nvPr>
        </p:nvSpPr>
        <p:spPr>
          <a:xfrm>
            <a:off x="1303800" y="1699275"/>
            <a:ext cx="7030500" cy="2988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We acquired our data from the kaggle competition page provided by the Members of the CHemistry and Mathematics in Phase Space(CHAMPS)</a:t>
            </a:r>
            <a:endParaRPr/>
          </a:p>
          <a:p>
            <a:pPr marL="457200" lvl="0" indent="-311150" algn="l" rtl="0">
              <a:spcBef>
                <a:spcPts val="0"/>
              </a:spcBef>
              <a:spcAft>
                <a:spcPts val="0"/>
              </a:spcAft>
              <a:buSzPts val="1300"/>
              <a:buChar char="●"/>
            </a:pPr>
            <a:r>
              <a:rPr lang="en"/>
              <a:t>Separated and focused on the important columns </a:t>
            </a:r>
            <a:endParaRPr/>
          </a:p>
          <a:p>
            <a:pPr marL="457200" lvl="0" indent="-311150" algn="l" rtl="0">
              <a:spcBef>
                <a:spcPts val="0"/>
              </a:spcBef>
              <a:spcAft>
                <a:spcPts val="0"/>
              </a:spcAft>
              <a:buSzPts val="1300"/>
              <a:buChar char="●"/>
            </a:pPr>
            <a:r>
              <a:rPr lang="en"/>
              <a:t>Exploratory Data Analysis</a:t>
            </a:r>
            <a:endParaRPr/>
          </a:p>
          <a:p>
            <a:pPr marL="914400" lvl="1" indent="-298450" algn="l" rtl="0">
              <a:spcBef>
                <a:spcPts val="0"/>
              </a:spcBef>
              <a:spcAft>
                <a:spcPts val="0"/>
              </a:spcAft>
              <a:buSzPts val="1100"/>
              <a:buChar char="○"/>
            </a:pPr>
            <a:r>
              <a:rPr lang="en"/>
              <a:t>Training Data observations : 4658147</a:t>
            </a:r>
            <a:endParaRPr/>
          </a:p>
          <a:p>
            <a:pPr marL="1371600" lvl="2" indent="-298450" algn="l" rtl="0">
              <a:spcBef>
                <a:spcPts val="0"/>
              </a:spcBef>
              <a:spcAft>
                <a:spcPts val="0"/>
              </a:spcAft>
              <a:buSzPts val="1100"/>
              <a:buChar char="■"/>
            </a:pPr>
            <a:r>
              <a:rPr lang="en"/>
              <a:t>17 features</a:t>
            </a:r>
            <a:endParaRPr/>
          </a:p>
          <a:p>
            <a:pPr marL="914400" lvl="1" indent="-298450" algn="l" rtl="0">
              <a:spcBef>
                <a:spcPts val="0"/>
              </a:spcBef>
              <a:spcAft>
                <a:spcPts val="0"/>
              </a:spcAft>
              <a:buSzPts val="1100"/>
              <a:buChar char="○"/>
            </a:pPr>
            <a:r>
              <a:rPr lang="en"/>
              <a:t>Test Data observations : 2505542</a:t>
            </a:r>
            <a:endParaRPr/>
          </a:p>
          <a:p>
            <a:pPr marL="1371600" lvl="2" indent="-298450" algn="l" rtl="0">
              <a:spcBef>
                <a:spcPts val="0"/>
              </a:spcBef>
              <a:spcAft>
                <a:spcPts val="0"/>
              </a:spcAft>
              <a:buSzPts val="1100"/>
              <a:buChar char="■"/>
            </a:pPr>
            <a:r>
              <a:rPr lang="en"/>
              <a:t>13 features(4 features are missing in test)</a:t>
            </a:r>
            <a:endParaRPr/>
          </a:p>
          <a:p>
            <a:pPr marL="914400" lvl="1" indent="-298450" algn="l" rtl="0">
              <a:spcBef>
                <a:spcPts val="0"/>
              </a:spcBef>
              <a:spcAft>
                <a:spcPts val="0"/>
              </a:spcAft>
              <a:buSzPts val="1100"/>
              <a:buChar char="○"/>
            </a:pPr>
            <a:r>
              <a:rPr lang="en"/>
              <a:t>Number of unique molecules in train : 85003</a:t>
            </a:r>
            <a:endParaRPr/>
          </a:p>
          <a:p>
            <a:pPr marL="914400" lvl="1" indent="-298450" algn="l" rtl="0">
              <a:spcBef>
                <a:spcPts val="0"/>
              </a:spcBef>
              <a:spcAft>
                <a:spcPts val="0"/>
              </a:spcAft>
              <a:buSzPts val="1100"/>
              <a:buChar char="○"/>
            </a:pPr>
            <a:r>
              <a:rPr lang="en"/>
              <a:t>Number of unique molecules in the test data : 45772</a:t>
            </a:r>
            <a:endParaRPr/>
          </a:p>
          <a:p>
            <a:pPr marL="457200" lvl="0" indent="-311150" algn="l" rtl="0">
              <a:spcBef>
                <a:spcPts val="0"/>
              </a:spcBef>
              <a:spcAft>
                <a:spcPts val="0"/>
              </a:spcAft>
              <a:buSzPts val="1300"/>
              <a:buChar char="●"/>
            </a:pPr>
            <a:r>
              <a:rPr lang="en"/>
              <a:t>The train.csv includes information at the molecule level including the y-target(</a:t>
            </a:r>
            <a:r>
              <a:rPr lang="en" b="1"/>
              <a:t>scalar coupling constant </a:t>
            </a:r>
            <a:r>
              <a:rPr lang="en"/>
              <a:t>for each atom pair)</a:t>
            </a:r>
            <a:endParaRPr/>
          </a:p>
          <a:p>
            <a:pPr marL="914400" lvl="1" indent="-298450" algn="l" rtl="0">
              <a:spcBef>
                <a:spcPts val="0"/>
              </a:spcBef>
              <a:spcAft>
                <a:spcPts val="0"/>
              </a:spcAft>
              <a:buSzPts val="1100"/>
              <a:buChar char="○"/>
            </a:pPr>
            <a:r>
              <a:rPr lang="en"/>
              <a:t>The provided data also comes with a structures.csv file which provides the cartesian coordinates for each molecule’s atoms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9"/>
          <p:cNvSpPr txBox="1">
            <a:spLocks noGrp="1"/>
          </p:cNvSpPr>
          <p:nvPr>
            <p:ph type="title"/>
          </p:nvPr>
        </p:nvSpPr>
        <p:spPr>
          <a:xfrm>
            <a:off x="1212007" y="84977"/>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Acquire &amp; Explore Data</a:t>
            </a:r>
            <a:endParaRPr/>
          </a:p>
        </p:txBody>
      </p:sp>
      <p:sp>
        <p:nvSpPr>
          <p:cNvPr id="342" name="Google Shape;342;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43" name="Google Shape;343;p19"/>
          <p:cNvPicPr preferRelativeResize="0"/>
          <p:nvPr/>
        </p:nvPicPr>
        <p:blipFill>
          <a:blip r:embed="rId3">
            <a:alphaModFix/>
          </a:blip>
          <a:stretch>
            <a:fillRect/>
          </a:stretch>
        </p:blipFill>
        <p:spPr>
          <a:xfrm>
            <a:off x="151811" y="773180"/>
            <a:ext cx="8720433" cy="43703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0"/>
          <p:cNvSpPr txBox="1">
            <a:spLocks noGrp="1"/>
          </p:cNvSpPr>
          <p:nvPr>
            <p:ph type="title"/>
          </p:nvPr>
        </p:nvSpPr>
        <p:spPr>
          <a:xfrm>
            <a:off x="1268495" y="55951"/>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Acquire &amp; Explore Data</a:t>
            </a:r>
            <a:endParaRPr dirty="0"/>
          </a:p>
        </p:txBody>
      </p:sp>
      <p:sp>
        <p:nvSpPr>
          <p:cNvPr id="349" name="Google Shape;349;p20"/>
          <p:cNvSpPr txBox="1">
            <a:spLocks noGrp="1"/>
          </p:cNvSpPr>
          <p:nvPr>
            <p:ph type="body" idx="1"/>
          </p:nvPr>
        </p:nvSpPr>
        <p:spPr>
          <a:xfrm>
            <a:off x="1303800" y="17054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50" name="Google Shape;350;p20"/>
          <p:cNvPicPr preferRelativeResize="0"/>
          <p:nvPr/>
        </p:nvPicPr>
        <p:blipFill>
          <a:blip r:embed="rId3">
            <a:alphaModFix/>
          </a:blip>
          <a:stretch>
            <a:fillRect/>
          </a:stretch>
        </p:blipFill>
        <p:spPr>
          <a:xfrm>
            <a:off x="151812" y="571942"/>
            <a:ext cx="8963944" cy="45215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engineering</a:t>
            </a:r>
            <a:endParaRPr/>
          </a:p>
        </p:txBody>
      </p:sp>
      <p:sp>
        <p:nvSpPr>
          <p:cNvPr id="356" name="Google Shape;356;p21"/>
          <p:cNvSpPr txBox="1">
            <a:spLocks noGrp="1"/>
          </p:cNvSpPr>
          <p:nvPr>
            <p:ph type="body" idx="1"/>
          </p:nvPr>
        </p:nvSpPr>
        <p:spPr>
          <a:xfrm>
            <a:off x="1303800" y="1686900"/>
            <a:ext cx="7030500" cy="2854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Feature engineering was required to calculate the distances between atoms and other metrics of importance such as atom mean distances, atom distance standard deviation, etc.</a:t>
            </a:r>
            <a:endParaRPr/>
          </a:p>
          <a:p>
            <a:pPr marL="457200" lvl="0" indent="-311150" algn="l" rtl="0">
              <a:spcBef>
                <a:spcPts val="0"/>
              </a:spcBef>
              <a:spcAft>
                <a:spcPts val="0"/>
              </a:spcAft>
              <a:buSzPts val="1300"/>
              <a:buChar char="●"/>
            </a:pPr>
            <a:r>
              <a:rPr lang="en"/>
              <a:t>Due to the missing four features between the test and train files our initial focus was to predict the missing features and include them into the test file first before using the test file for predictions against the final model</a:t>
            </a:r>
            <a:endParaRPr/>
          </a:p>
          <a:p>
            <a:pPr marL="914400" lvl="1" indent="-298450" algn="l" rtl="0">
              <a:spcBef>
                <a:spcPts val="0"/>
              </a:spcBef>
              <a:spcAft>
                <a:spcPts val="0"/>
              </a:spcAft>
              <a:buSzPts val="1100"/>
              <a:buChar char="○"/>
            </a:pPr>
            <a:r>
              <a:rPr lang="en"/>
              <a:t>The y-target value is comprised of the sum of the four missing features</a:t>
            </a:r>
            <a:endParaRPr/>
          </a:p>
          <a:p>
            <a:pPr marL="914400" lvl="1" indent="-298450" algn="l" rtl="0">
              <a:spcBef>
                <a:spcPts val="0"/>
              </a:spcBef>
              <a:spcAft>
                <a:spcPts val="0"/>
              </a:spcAft>
              <a:buSzPts val="1100"/>
              <a:buChar char="○"/>
            </a:pPr>
            <a:r>
              <a:rPr lang="en"/>
              <a:t>The 4 Features:</a:t>
            </a:r>
            <a:endParaRPr/>
          </a:p>
          <a:p>
            <a:pPr marL="1371600" lvl="2" indent="-298450" algn="l" rtl="0">
              <a:spcBef>
                <a:spcPts val="0"/>
              </a:spcBef>
              <a:spcAft>
                <a:spcPts val="0"/>
              </a:spcAft>
              <a:buSzPts val="1100"/>
              <a:buChar char="■"/>
            </a:pPr>
            <a:r>
              <a:rPr lang="en" b="1"/>
              <a:t>FC</a:t>
            </a:r>
            <a:r>
              <a:rPr lang="en"/>
              <a:t> - Fermi Contact contribution</a:t>
            </a:r>
            <a:endParaRPr/>
          </a:p>
          <a:p>
            <a:pPr marL="1371600" lvl="2" indent="-298450" algn="l" rtl="0">
              <a:spcBef>
                <a:spcPts val="0"/>
              </a:spcBef>
              <a:spcAft>
                <a:spcPts val="0"/>
              </a:spcAft>
              <a:buSzPts val="1100"/>
              <a:buChar char="■"/>
            </a:pPr>
            <a:r>
              <a:rPr lang="en" b="1"/>
              <a:t>SD</a:t>
            </a:r>
            <a:r>
              <a:rPr lang="en"/>
              <a:t> - Spin-Dipolar contribution</a:t>
            </a:r>
            <a:endParaRPr/>
          </a:p>
          <a:p>
            <a:pPr marL="1371600" lvl="2" indent="-298450" algn="l" rtl="0">
              <a:spcBef>
                <a:spcPts val="0"/>
              </a:spcBef>
              <a:spcAft>
                <a:spcPts val="0"/>
              </a:spcAft>
              <a:buSzPts val="1100"/>
              <a:buChar char="■"/>
            </a:pPr>
            <a:r>
              <a:rPr lang="en" b="1"/>
              <a:t>PSO</a:t>
            </a:r>
            <a:r>
              <a:rPr lang="en"/>
              <a:t> - Paramagnetic spin-orbit contribution</a:t>
            </a:r>
            <a:endParaRPr/>
          </a:p>
          <a:p>
            <a:pPr marL="1371600" lvl="2" indent="-298450" algn="l" rtl="0">
              <a:spcBef>
                <a:spcPts val="0"/>
              </a:spcBef>
              <a:spcAft>
                <a:spcPts val="0"/>
              </a:spcAft>
              <a:buSzPts val="1100"/>
              <a:buChar char="■"/>
            </a:pPr>
            <a:r>
              <a:rPr lang="en" b="1"/>
              <a:t>DSO</a:t>
            </a:r>
            <a:r>
              <a:rPr lang="en"/>
              <a:t> - Diamagnetic spin-orbit contribution</a:t>
            </a:r>
            <a:endParaRPr/>
          </a:p>
          <a:p>
            <a:pPr marL="457200" lvl="0" indent="-311150" algn="l" rtl="0">
              <a:spcBef>
                <a:spcPts val="0"/>
              </a:spcBef>
              <a:spcAft>
                <a:spcPts val="0"/>
              </a:spcAft>
              <a:buSzPts val="1300"/>
              <a:buChar char="●"/>
            </a:pPr>
            <a:r>
              <a:rPr lang="en"/>
              <a:t>Our Train and Test file will ultimately have 59 features post feature engineering</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137160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653</Words>
  <Application>Microsoft Office PowerPoint</Application>
  <PresentationFormat>On-screen Show (16:9)</PresentationFormat>
  <Paragraphs>79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Roboto</vt:lpstr>
      <vt:lpstr>Maven Pro</vt:lpstr>
      <vt:lpstr>Nunito</vt:lpstr>
      <vt:lpstr>Arial</vt:lpstr>
      <vt:lpstr>Momentum</vt:lpstr>
      <vt:lpstr>Charge Predictor Predicting Molecular Properties </vt:lpstr>
      <vt:lpstr>Overview</vt:lpstr>
      <vt:lpstr>The Challenge </vt:lpstr>
      <vt:lpstr>Machine Learning Life Cycle</vt:lpstr>
      <vt:lpstr>Project Objectives</vt:lpstr>
      <vt:lpstr>Acquire &amp; Explore Data</vt:lpstr>
      <vt:lpstr>Acquire &amp; Explore Data</vt:lpstr>
      <vt:lpstr>Acquire &amp; Explore Data</vt:lpstr>
      <vt:lpstr>Feature engineering</vt:lpstr>
      <vt:lpstr>Solution Overview </vt:lpstr>
      <vt:lpstr>Model Development</vt:lpstr>
      <vt:lpstr>Evaluation -&gt; (Final Group MAE Score - 1.43) </vt:lpstr>
      <vt:lpstr>Implement &amp; Submit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Charge Predictor Predicting Molecular Properties </dc:title>
  <cp:lastModifiedBy>Rueen Fiez</cp:lastModifiedBy>
  <cp:revision>2</cp:revision>
  <dcterms:modified xsi:type="dcterms:W3CDTF">2019-08-14T21:54:59Z</dcterms:modified>
</cp:coreProperties>
</file>