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Plus Jakarta Sans"/>
      <p:regular r:id="rId36"/>
      <p:bold r:id="rId37"/>
      <p:italic r:id="rId38"/>
      <p:boldItalic r:id="rId39"/>
    </p:embeddedFont>
    <p:embeddedFont>
      <p:font typeface="Tahoma"/>
      <p:regular r:id="rId40"/>
      <p:bold r:id="rId41"/>
    </p:embeddedFont>
    <p:embeddedFont>
      <p:font typeface="Plus Jakarta Sans Medium"/>
      <p:regular r:id="rId42"/>
      <p:bold r:id="rId43"/>
      <p:italic r:id="rId44"/>
      <p:boldItalic r:id="rId45"/>
    </p:embeddedFont>
    <p:embeddedFont>
      <p:font typeface="Poppins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h76WJp5BrKoZGh/dV2GCMcpg33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42" Type="http://schemas.openxmlformats.org/officeDocument/2006/relationships/font" Target="fonts/PlusJakartaSansMedium-regular.fntdata"/><Relationship Id="rId41" Type="http://schemas.openxmlformats.org/officeDocument/2006/relationships/font" Target="fonts/Tahoma-bold.fntdata"/><Relationship Id="rId44" Type="http://schemas.openxmlformats.org/officeDocument/2006/relationships/font" Target="fonts/PlusJakartaSansMedium-italic.fntdata"/><Relationship Id="rId43" Type="http://schemas.openxmlformats.org/officeDocument/2006/relationships/font" Target="fonts/PlusJakartaSansMedium-bold.fntdata"/><Relationship Id="rId46" Type="http://schemas.openxmlformats.org/officeDocument/2006/relationships/font" Target="fonts/PoppinsSemiBold-regular.fntdata"/><Relationship Id="rId45" Type="http://schemas.openxmlformats.org/officeDocument/2006/relationships/font" Target="fonts/PlusJakartaSans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SemiBold-italic.fntdata"/><Relationship Id="rId47" Type="http://schemas.openxmlformats.org/officeDocument/2006/relationships/font" Target="fonts/PoppinsSemiBold-bold.fntdata"/><Relationship Id="rId49" Type="http://schemas.openxmlformats.org/officeDocument/2006/relationships/font" Target="fonts/Poppins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PlusJakartaSans-bold.fntdata"/><Relationship Id="rId36" Type="http://schemas.openxmlformats.org/officeDocument/2006/relationships/font" Target="fonts/PlusJakartaSans-regular.fntdata"/><Relationship Id="rId39" Type="http://schemas.openxmlformats.org/officeDocument/2006/relationships/font" Target="fonts/PlusJakartaSans-boldItalic.fntdata"/><Relationship Id="rId38" Type="http://schemas.openxmlformats.org/officeDocument/2006/relationships/font" Target="fonts/PlusJakartaSans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7" name="Google Shape;34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9" name="Google Shape;36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8" name="Google Shape;378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1" name="Google Shape;39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503566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/>
          </a:p>
        </p:txBody>
      </p:sp>
      <p:sp>
        <p:nvSpPr>
          <p:cNvPr id="110" name="Google Shape;110;g32503566aac_0_0:notes"/>
          <p:cNvSpPr/>
          <p:nvPr>
            <p:ph idx="2" type="sldImg"/>
          </p:nvPr>
        </p:nvSpPr>
        <p:spPr>
          <a:xfrm>
            <a:off x="2143721" y="685800"/>
            <a:ext cx="257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9" name="Google Shape;419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0" name="Google Shape;430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1" name="Google Shape;441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4" name="Google Shape;454;p26:notes"/>
          <p:cNvSpPr/>
          <p:nvPr>
            <p:ph idx="2" type="sldImg"/>
          </p:nvPr>
        </p:nvSpPr>
        <p:spPr>
          <a:xfrm>
            <a:off x="255588" y="457200"/>
            <a:ext cx="4060825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3" name="Google Shape;46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6" name="Google Shape;47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2" name="Google Shape;49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1" name="Google Shape;50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076235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g35076235dc7_0_0:notes"/>
          <p:cNvSpPr/>
          <p:nvPr>
            <p:ph idx="2" type="sldImg"/>
          </p:nvPr>
        </p:nvSpPr>
        <p:spPr>
          <a:xfrm>
            <a:off x="382180" y="685800"/>
            <a:ext cx="609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3" name="Google Shape;523;p3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428865" y="457200"/>
            <a:ext cx="1714800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ctrTitle"/>
          </p:nvPr>
        </p:nvSpPr>
        <p:spPr>
          <a:xfrm>
            <a:off x="2173284" y="254508"/>
            <a:ext cx="7845438" cy="492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Tahoma"/>
              <a:buNone/>
              <a:defRPr b="0" i="0" sz="3199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subTitle"/>
          </p:nvPr>
        </p:nvSpPr>
        <p:spPr>
          <a:xfrm>
            <a:off x="1828797" y="3840470"/>
            <a:ext cx="853451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6217911" y="9566886"/>
            <a:ext cx="5852184" cy="102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Calibri"/>
              <a:buChar char="●"/>
              <a:defRPr b="0" i="1" sz="666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●"/>
              <a:defRPr sz="9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●"/>
              <a:defRPr sz="9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9pPr>
          </a:lstStyle>
          <a:p/>
        </p:txBody>
      </p:sp>
      <p:sp>
        <p:nvSpPr>
          <p:cNvPr id="25" name="Google Shape;25;p35"/>
          <p:cNvSpPr txBox="1"/>
          <p:nvPr>
            <p:ph idx="10" type="dt"/>
          </p:nvPr>
        </p:nvSpPr>
        <p:spPr>
          <a:xfrm>
            <a:off x="609599" y="6377924"/>
            <a:ext cx="2804313" cy="143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alibri"/>
              <a:buChar char="●"/>
              <a:defRPr sz="933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●"/>
              <a:defRPr sz="9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●"/>
              <a:defRPr sz="9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○"/>
              <a:defRPr sz="9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■"/>
              <a:defRPr sz="933"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778229" y="6377924"/>
            <a:ext cx="280431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4423784" y="257378"/>
            <a:ext cx="3344219" cy="4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  <a:defRPr b="0" i="0" sz="31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2812410" y="1055935"/>
            <a:ext cx="8507722" cy="160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1596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1" type="ftr"/>
          </p:nvPr>
        </p:nvSpPr>
        <p:spPr>
          <a:xfrm>
            <a:off x="11082003" y="6722295"/>
            <a:ext cx="1032621" cy="1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  <a:defRPr b="0" i="1" sz="666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9pPr>
          </a:lstStyle>
          <a:p/>
        </p:txBody>
      </p:sp>
      <p:sp>
        <p:nvSpPr>
          <p:cNvPr id="31" name="Google Shape;31;p36"/>
          <p:cNvSpPr txBox="1"/>
          <p:nvPr>
            <p:ph idx="10" type="dt"/>
          </p:nvPr>
        </p:nvSpPr>
        <p:spPr>
          <a:xfrm>
            <a:off x="609599" y="6377924"/>
            <a:ext cx="2804313" cy="143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Calibri"/>
              <a:buNone/>
              <a:defRPr sz="933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  <a:defRPr sz="933"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778228" y="6377924"/>
            <a:ext cx="280431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43.png"/><Relationship Id="rId7" Type="http://schemas.openxmlformats.org/officeDocument/2006/relationships/image" Target="../media/image28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jpg"/><Relationship Id="rId4" Type="http://schemas.openxmlformats.org/officeDocument/2006/relationships/image" Target="../media/image37.png"/><Relationship Id="rId5" Type="http://schemas.openxmlformats.org/officeDocument/2006/relationships/image" Target="../media/image48.png"/><Relationship Id="rId6" Type="http://schemas.openxmlformats.org/officeDocument/2006/relationships/image" Target="../media/image53.png"/><Relationship Id="rId7" Type="http://schemas.openxmlformats.org/officeDocument/2006/relationships/image" Target="../media/image52.png"/><Relationship Id="rId8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jp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jp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35.png"/><Relationship Id="rId5" Type="http://schemas.openxmlformats.org/officeDocument/2006/relationships/image" Target="../media/image24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-1398779" y="1389171"/>
            <a:ext cx="10103682" cy="5468712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678813" y="4853268"/>
            <a:ext cx="6384030" cy="1056874"/>
          </a:xfrm>
          <a:prstGeom prst="rect">
            <a:avLst/>
          </a:prstGeom>
          <a:noFill/>
          <a:ln>
            <a:noFill/>
          </a:ln>
        </p:spPr>
        <p:txBody>
          <a:bodyPr anchorCtr="0" anchor="t" bIns="60900" lIns="121850" spcFirstLastPara="1" rIns="121850" wrap="square" tIns="60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399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| Bootcamp Data Science</a:t>
            </a:r>
            <a:endParaRPr sz="2399">
              <a:solidFill>
                <a:schemeClr val="lt1"/>
              </a:solidFill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"/>
          <p:cNvCxnSpPr/>
          <p:nvPr/>
        </p:nvCxnSpPr>
        <p:spPr>
          <a:xfrm>
            <a:off x="813805" y="5910142"/>
            <a:ext cx="52435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"/>
          <p:cNvSpPr/>
          <p:nvPr/>
        </p:nvSpPr>
        <p:spPr>
          <a:xfrm>
            <a:off x="1526019" y="5828168"/>
            <a:ext cx="815348" cy="163949"/>
          </a:xfrm>
          <a:prstGeom prst="roundRect">
            <a:avLst>
              <a:gd fmla="val 50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rot="-1974178">
            <a:off x="7416418" y="3103617"/>
            <a:ext cx="1493599" cy="1493599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rot="-3576283">
            <a:off x="6657160" y="4090699"/>
            <a:ext cx="4050433" cy="4181628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720185" y="3097610"/>
            <a:ext cx="7645267" cy="1956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00" lIns="121850" spcFirstLastPara="1" rIns="121850" wrap="square" tIns="609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us Jakarta Sans"/>
              <a:buNone/>
            </a:pPr>
            <a:r>
              <a:rPr b="1" lang="en-US" sz="5332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Manipulation</a:t>
            </a:r>
            <a:endParaRPr b="1" sz="5332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/>
          <p:nvPr>
            <p:ph type="title"/>
          </p:nvPr>
        </p:nvSpPr>
        <p:spPr>
          <a:xfrm>
            <a:off x="5002670" y="257378"/>
            <a:ext cx="2188924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GROUPING</a:t>
            </a:r>
            <a:endParaRPr/>
          </a:p>
        </p:txBody>
      </p:sp>
      <p:grpSp>
        <p:nvGrpSpPr>
          <p:cNvPr id="263" name="Google Shape;263;p10"/>
          <p:cNvGrpSpPr/>
          <p:nvPr/>
        </p:nvGrpSpPr>
        <p:grpSpPr>
          <a:xfrm>
            <a:off x="815" y="1096273"/>
            <a:ext cx="2637582" cy="3568581"/>
            <a:chOff x="2598420" y="2209800"/>
            <a:chExt cx="2638045" cy="3569207"/>
          </a:xfrm>
        </p:grpSpPr>
        <p:pic>
          <p:nvPicPr>
            <p:cNvPr id="264" name="Google Shape;26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98420" y="2209800"/>
              <a:ext cx="2638045" cy="509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10612" y="2654808"/>
              <a:ext cx="2468880" cy="3124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10"/>
          <p:cNvGrpSpPr/>
          <p:nvPr/>
        </p:nvGrpSpPr>
        <p:grpSpPr>
          <a:xfrm>
            <a:off x="3121419" y="3177368"/>
            <a:ext cx="4935371" cy="2322174"/>
            <a:chOff x="5719571" y="4301032"/>
            <a:chExt cx="4936236" cy="2322272"/>
          </a:xfrm>
        </p:grpSpPr>
        <p:pic>
          <p:nvPicPr>
            <p:cNvPr id="267" name="Google Shape;26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19571" y="4301032"/>
              <a:ext cx="4936236" cy="548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0"/>
            <p:cNvSpPr/>
            <p:nvPr/>
          </p:nvSpPr>
          <p:spPr>
            <a:xfrm>
              <a:off x="9527285" y="4793742"/>
              <a:ext cx="267334" cy="311150"/>
            </a:xfrm>
            <a:custGeom>
              <a:rect b="b" l="l" r="r" t="t"/>
              <a:pathLst>
                <a:path extrusionOk="0" h="311150" w="267334">
                  <a:moveTo>
                    <a:pt x="219670" y="74618"/>
                  </a:moveTo>
                  <a:lnTo>
                    <a:pt x="211455" y="126491"/>
                  </a:lnTo>
                  <a:lnTo>
                    <a:pt x="200660" y="167893"/>
                  </a:lnTo>
                  <a:lnTo>
                    <a:pt x="180086" y="212978"/>
                  </a:lnTo>
                  <a:lnTo>
                    <a:pt x="150114" y="245109"/>
                  </a:lnTo>
                  <a:lnTo>
                    <a:pt x="99949" y="270509"/>
                  </a:lnTo>
                  <a:lnTo>
                    <a:pt x="51816" y="283209"/>
                  </a:lnTo>
                  <a:lnTo>
                    <a:pt x="0" y="292353"/>
                  </a:lnTo>
                  <a:lnTo>
                    <a:pt x="3048" y="311149"/>
                  </a:lnTo>
                  <a:lnTo>
                    <a:pt x="55245" y="301878"/>
                  </a:lnTo>
                  <a:lnTo>
                    <a:pt x="105283" y="288797"/>
                  </a:lnTo>
                  <a:lnTo>
                    <a:pt x="150749" y="267715"/>
                  </a:lnTo>
                  <a:lnTo>
                    <a:pt x="187960" y="234568"/>
                  </a:lnTo>
                  <a:lnTo>
                    <a:pt x="208407" y="200659"/>
                  </a:lnTo>
                  <a:lnTo>
                    <a:pt x="222885" y="160273"/>
                  </a:lnTo>
                  <a:lnTo>
                    <a:pt x="235585" y="99821"/>
                  </a:lnTo>
                  <a:lnTo>
                    <a:pt x="238567" y="76711"/>
                  </a:lnTo>
                  <a:lnTo>
                    <a:pt x="219670" y="74618"/>
                  </a:lnTo>
                  <a:close/>
                </a:path>
                <a:path extrusionOk="0" h="311150" w="267334">
                  <a:moveTo>
                    <a:pt x="260556" y="61848"/>
                  </a:moveTo>
                  <a:lnTo>
                    <a:pt x="221361" y="61848"/>
                  </a:lnTo>
                  <a:lnTo>
                    <a:pt x="240157" y="64388"/>
                  </a:lnTo>
                  <a:lnTo>
                    <a:pt x="238567" y="76711"/>
                  </a:lnTo>
                  <a:lnTo>
                    <a:pt x="267208" y="79882"/>
                  </a:lnTo>
                  <a:lnTo>
                    <a:pt x="260556" y="61848"/>
                  </a:lnTo>
                  <a:close/>
                </a:path>
                <a:path extrusionOk="0" h="311150" w="267334">
                  <a:moveTo>
                    <a:pt x="221361" y="61848"/>
                  </a:moveTo>
                  <a:lnTo>
                    <a:pt x="219670" y="74618"/>
                  </a:lnTo>
                  <a:lnTo>
                    <a:pt x="238567" y="76711"/>
                  </a:lnTo>
                  <a:lnTo>
                    <a:pt x="240157" y="64388"/>
                  </a:lnTo>
                  <a:lnTo>
                    <a:pt x="221361" y="61848"/>
                  </a:lnTo>
                  <a:close/>
                </a:path>
                <a:path extrusionOk="0" h="311150" w="267334">
                  <a:moveTo>
                    <a:pt x="237744" y="0"/>
                  </a:moveTo>
                  <a:lnTo>
                    <a:pt x="191516" y="71500"/>
                  </a:lnTo>
                  <a:lnTo>
                    <a:pt x="219670" y="74618"/>
                  </a:lnTo>
                  <a:lnTo>
                    <a:pt x="221361" y="61848"/>
                  </a:lnTo>
                  <a:lnTo>
                    <a:pt x="260556" y="61848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1FE1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9" name="Google Shape;269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85103" y="4792980"/>
              <a:ext cx="1525524" cy="18303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0" name="Google Shape;27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21641" y="1107026"/>
            <a:ext cx="4909658" cy="50894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/>
          <p:nvPr/>
        </p:nvSpPr>
        <p:spPr>
          <a:xfrm>
            <a:off x="2699552" y="1196943"/>
            <a:ext cx="361202" cy="307880"/>
          </a:xfrm>
          <a:custGeom>
            <a:rect b="b" l="l" r="r" t="t"/>
            <a:pathLst>
              <a:path extrusionOk="0" h="307975" w="361314">
                <a:moveTo>
                  <a:pt x="207263" y="0"/>
                </a:moveTo>
                <a:lnTo>
                  <a:pt x="207263" y="76962"/>
                </a:lnTo>
                <a:lnTo>
                  <a:pt x="0" y="76962"/>
                </a:lnTo>
                <a:lnTo>
                  <a:pt x="0" y="230886"/>
                </a:lnTo>
                <a:lnTo>
                  <a:pt x="207263" y="230886"/>
                </a:lnTo>
                <a:lnTo>
                  <a:pt x="207263" y="307848"/>
                </a:lnTo>
                <a:lnTo>
                  <a:pt x="361188" y="153924"/>
                </a:lnTo>
                <a:lnTo>
                  <a:pt x="207263" y="0"/>
                </a:lnTo>
                <a:close/>
              </a:path>
            </a:pathLst>
          </a:custGeom>
          <a:solidFill>
            <a:srgbClr val="1FE1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6083132" y="1855435"/>
            <a:ext cx="1475545" cy="566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returns the average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“temp” by “type”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5893420" y="1741009"/>
            <a:ext cx="109819" cy="1213111"/>
          </a:xfrm>
          <a:custGeom>
            <a:rect b="b" l="l" r="r" t="t"/>
            <a:pathLst>
              <a:path extrusionOk="0" h="1213485" w="109854">
                <a:moveTo>
                  <a:pt x="0" y="1213104"/>
                </a:moveTo>
                <a:lnTo>
                  <a:pt x="21377" y="1209157"/>
                </a:lnTo>
                <a:lnTo>
                  <a:pt x="38814" y="1198387"/>
                </a:lnTo>
                <a:lnTo>
                  <a:pt x="50559" y="1182403"/>
                </a:lnTo>
                <a:lnTo>
                  <a:pt x="54864" y="1162812"/>
                </a:lnTo>
                <a:lnTo>
                  <a:pt x="54864" y="357886"/>
                </a:lnTo>
                <a:lnTo>
                  <a:pt x="59168" y="338347"/>
                </a:lnTo>
                <a:lnTo>
                  <a:pt x="70913" y="322357"/>
                </a:lnTo>
                <a:lnTo>
                  <a:pt x="88350" y="311558"/>
                </a:lnTo>
                <a:lnTo>
                  <a:pt x="109727" y="307594"/>
                </a:lnTo>
                <a:lnTo>
                  <a:pt x="88350" y="303647"/>
                </a:lnTo>
                <a:lnTo>
                  <a:pt x="70913" y="292877"/>
                </a:lnTo>
                <a:lnTo>
                  <a:pt x="59168" y="276893"/>
                </a:lnTo>
                <a:lnTo>
                  <a:pt x="54864" y="257301"/>
                </a:lnTo>
                <a:lnTo>
                  <a:pt x="54864" y="50292"/>
                </a:lnTo>
                <a:lnTo>
                  <a:pt x="50559" y="30700"/>
                </a:lnTo>
                <a:lnTo>
                  <a:pt x="38814" y="14716"/>
                </a:lnTo>
                <a:lnTo>
                  <a:pt x="21377" y="39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5585993" y="3889081"/>
            <a:ext cx="1245216" cy="751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b="1"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reset_index() </a:t>
            </a: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return a DataFrame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5" name="Google Shape;27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72270" y="1796435"/>
            <a:ext cx="2479405" cy="111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0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277" name="Google Shape;277;p10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278" name="Google Shape;278;p10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57" y="1926270"/>
            <a:ext cx="9833022" cy="25442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1"/>
          <p:cNvGrpSpPr/>
          <p:nvPr/>
        </p:nvGrpSpPr>
        <p:grpSpPr>
          <a:xfrm>
            <a:off x="5565510" y="4365709"/>
            <a:ext cx="4229925" cy="2043640"/>
            <a:chOff x="7667222" y="4407368"/>
            <a:chExt cx="3892338" cy="1543855"/>
          </a:xfrm>
        </p:grpSpPr>
        <p:pic>
          <p:nvPicPr>
            <p:cNvPr id="287" name="Google Shape;28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67222" y="4407368"/>
              <a:ext cx="3892338" cy="1543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11"/>
            <p:cNvSpPr/>
            <p:nvPr/>
          </p:nvSpPr>
          <p:spPr>
            <a:xfrm>
              <a:off x="7705343" y="4407407"/>
              <a:ext cx="3820795" cy="1463039"/>
            </a:xfrm>
            <a:custGeom>
              <a:rect b="b" l="l" r="r" t="t"/>
              <a:pathLst>
                <a:path extrusionOk="0" h="1463039" w="3820795">
                  <a:moveTo>
                    <a:pt x="3820667" y="0"/>
                  </a:moveTo>
                  <a:lnTo>
                    <a:pt x="210438" y="0"/>
                  </a:lnTo>
                  <a:lnTo>
                    <a:pt x="162192" y="5558"/>
                  </a:lnTo>
                  <a:lnTo>
                    <a:pt x="117900" y="21392"/>
                  </a:lnTo>
                  <a:lnTo>
                    <a:pt x="78827" y="46236"/>
                  </a:lnTo>
                  <a:lnTo>
                    <a:pt x="46236" y="78827"/>
                  </a:lnTo>
                  <a:lnTo>
                    <a:pt x="21392" y="117900"/>
                  </a:lnTo>
                  <a:lnTo>
                    <a:pt x="5558" y="162192"/>
                  </a:lnTo>
                  <a:lnTo>
                    <a:pt x="0" y="210439"/>
                  </a:lnTo>
                  <a:lnTo>
                    <a:pt x="0" y="1463040"/>
                  </a:lnTo>
                  <a:lnTo>
                    <a:pt x="3610229" y="1463040"/>
                  </a:lnTo>
                  <a:lnTo>
                    <a:pt x="3658475" y="1457481"/>
                  </a:lnTo>
                  <a:lnTo>
                    <a:pt x="3702767" y="1441649"/>
                  </a:lnTo>
                  <a:lnTo>
                    <a:pt x="3741840" y="1416807"/>
                  </a:lnTo>
                  <a:lnTo>
                    <a:pt x="3774431" y="1384217"/>
                  </a:lnTo>
                  <a:lnTo>
                    <a:pt x="3799275" y="1345144"/>
                  </a:lnTo>
                  <a:lnTo>
                    <a:pt x="3815109" y="1300851"/>
                  </a:lnTo>
                  <a:lnTo>
                    <a:pt x="3820667" y="1252601"/>
                  </a:lnTo>
                  <a:lnTo>
                    <a:pt x="3820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7906448" y="4562106"/>
              <a:ext cx="503554" cy="440054"/>
            </a:xfrm>
            <a:custGeom>
              <a:rect b="b" l="l" r="r" t="t"/>
              <a:pathLst>
                <a:path extrusionOk="0" h="440054" w="503554">
                  <a:moveTo>
                    <a:pt x="119595" y="182181"/>
                  </a:moveTo>
                  <a:lnTo>
                    <a:pt x="117614" y="172427"/>
                  </a:lnTo>
                  <a:lnTo>
                    <a:pt x="112204" y="164426"/>
                  </a:lnTo>
                  <a:lnTo>
                    <a:pt x="104190" y="159029"/>
                  </a:lnTo>
                  <a:lnTo>
                    <a:pt x="94424" y="157048"/>
                  </a:lnTo>
                  <a:lnTo>
                    <a:pt x="0" y="157048"/>
                  </a:lnTo>
                  <a:lnTo>
                    <a:pt x="0" y="420890"/>
                  </a:lnTo>
                  <a:lnTo>
                    <a:pt x="94424" y="420890"/>
                  </a:lnTo>
                  <a:lnTo>
                    <a:pt x="104203" y="418909"/>
                  </a:lnTo>
                  <a:lnTo>
                    <a:pt x="112204" y="413512"/>
                  </a:lnTo>
                  <a:lnTo>
                    <a:pt x="117614" y="405523"/>
                  </a:lnTo>
                  <a:lnTo>
                    <a:pt x="119595" y="395757"/>
                  </a:lnTo>
                  <a:lnTo>
                    <a:pt x="119595" y="182181"/>
                  </a:lnTo>
                  <a:close/>
                </a:path>
                <a:path extrusionOk="0" h="440054" w="503554">
                  <a:moveTo>
                    <a:pt x="503555" y="213588"/>
                  </a:moveTo>
                  <a:lnTo>
                    <a:pt x="500570" y="198958"/>
                  </a:lnTo>
                  <a:lnTo>
                    <a:pt x="492455" y="186969"/>
                  </a:lnTo>
                  <a:lnTo>
                    <a:pt x="480453" y="178866"/>
                  </a:lnTo>
                  <a:lnTo>
                    <a:pt x="465785" y="175895"/>
                  </a:lnTo>
                  <a:lnTo>
                    <a:pt x="346189" y="175895"/>
                  </a:lnTo>
                  <a:lnTo>
                    <a:pt x="339090" y="174459"/>
                  </a:lnTo>
                  <a:lnTo>
                    <a:pt x="333209" y="170561"/>
                  </a:lnTo>
                  <a:lnTo>
                    <a:pt x="329107" y="164769"/>
                  </a:lnTo>
                  <a:lnTo>
                    <a:pt x="327317" y="157683"/>
                  </a:lnTo>
                  <a:lnTo>
                    <a:pt x="336994" y="125717"/>
                  </a:lnTo>
                  <a:lnTo>
                    <a:pt x="343331" y="91160"/>
                  </a:lnTo>
                  <a:lnTo>
                    <a:pt x="346189" y="37693"/>
                  </a:lnTo>
                  <a:lnTo>
                    <a:pt x="323088" y="2984"/>
                  </a:lnTo>
                  <a:lnTo>
                    <a:pt x="308432" y="0"/>
                  </a:lnTo>
                  <a:lnTo>
                    <a:pt x="293763" y="2984"/>
                  </a:lnTo>
                  <a:lnTo>
                    <a:pt x="281762" y="11074"/>
                  </a:lnTo>
                  <a:lnTo>
                    <a:pt x="273646" y="23063"/>
                  </a:lnTo>
                  <a:lnTo>
                    <a:pt x="270662" y="37693"/>
                  </a:lnTo>
                  <a:lnTo>
                    <a:pt x="253225" y="101358"/>
                  </a:lnTo>
                  <a:lnTo>
                    <a:pt x="214718" y="148412"/>
                  </a:lnTo>
                  <a:lnTo>
                    <a:pt x="175869" y="177800"/>
                  </a:lnTo>
                  <a:lnTo>
                    <a:pt x="157365" y="188455"/>
                  </a:lnTo>
                  <a:lnTo>
                    <a:pt x="157365" y="389483"/>
                  </a:lnTo>
                  <a:lnTo>
                    <a:pt x="185013" y="397332"/>
                  </a:lnTo>
                  <a:lnTo>
                    <a:pt x="208584" y="414604"/>
                  </a:lnTo>
                  <a:lnTo>
                    <a:pt x="239598" y="431876"/>
                  </a:lnTo>
                  <a:lnTo>
                    <a:pt x="289547" y="439737"/>
                  </a:lnTo>
                  <a:lnTo>
                    <a:pt x="402844" y="439737"/>
                  </a:lnTo>
                  <a:lnTo>
                    <a:pt x="417512" y="436765"/>
                  </a:lnTo>
                  <a:lnTo>
                    <a:pt x="429514" y="428663"/>
                  </a:lnTo>
                  <a:lnTo>
                    <a:pt x="437629" y="416674"/>
                  </a:lnTo>
                  <a:lnTo>
                    <a:pt x="440613" y="402043"/>
                  </a:lnTo>
                  <a:lnTo>
                    <a:pt x="439928" y="394766"/>
                  </a:lnTo>
                  <a:lnTo>
                    <a:pt x="437934" y="388061"/>
                  </a:lnTo>
                  <a:lnTo>
                    <a:pt x="434771" y="382079"/>
                  </a:lnTo>
                  <a:lnTo>
                    <a:pt x="430542" y="376910"/>
                  </a:lnTo>
                  <a:lnTo>
                    <a:pt x="434314" y="376910"/>
                  </a:lnTo>
                  <a:lnTo>
                    <a:pt x="448983" y="373938"/>
                  </a:lnTo>
                  <a:lnTo>
                    <a:pt x="460984" y="365848"/>
                  </a:lnTo>
                  <a:lnTo>
                    <a:pt x="469099" y="353860"/>
                  </a:lnTo>
                  <a:lnTo>
                    <a:pt x="472084" y="339229"/>
                  </a:lnTo>
                  <a:lnTo>
                    <a:pt x="471385" y="331838"/>
                  </a:lnTo>
                  <a:lnTo>
                    <a:pt x="469328" y="324853"/>
                  </a:lnTo>
                  <a:lnTo>
                    <a:pt x="465975" y="318465"/>
                  </a:lnTo>
                  <a:lnTo>
                    <a:pt x="461378" y="312839"/>
                  </a:lnTo>
                  <a:lnTo>
                    <a:pt x="473176" y="308025"/>
                  </a:lnTo>
                  <a:lnTo>
                    <a:pt x="482549" y="299808"/>
                  </a:lnTo>
                  <a:lnTo>
                    <a:pt x="488734" y="288988"/>
                  </a:lnTo>
                  <a:lnTo>
                    <a:pt x="490969" y="276402"/>
                  </a:lnTo>
                  <a:lnTo>
                    <a:pt x="490156" y="268554"/>
                  </a:lnTo>
                  <a:lnTo>
                    <a:pt x="487819" y="261175"/>
                  </a:lnTo>
                  <a:lnTo>
                    <a:pt x="484060" y="254495"/>
                  </a:lnTo>
                  <a:lnTo>
                    <a:pt x="479005" y="248767"/>
                  </a:lnTo>
                  <a:lnTo>
                    <a:pt x="488950" y="243446"/>
                  </a:lnTo>
                  <a:lnTo>
                    <a:pt x="496709" y="235419"/>
                  </a:lnTo>
                  <a:lnTo>
                    <a:pt x="501751" y="225272"/>
                  </a:lnTo>
                  <a:lnTo>
                    <a:pt x="503555" y="213588"/>
                  </a:lnTo>
                  <a:close/>
                </a:path>
              </a:pathLst>
            </a:custGeom>
            <a:solidFill>
              <a:srgbClr val="1FE2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0" name="Google Shape;29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50123" y="4474463"/>
              <a:ext cx="611885" cy="6103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11"/>
          <p:cNvSpPr txBox="1"/>
          <p:nvPr>
            <p:ph type="title"/>
          </p:nvPr>
        </p:nvSpPr>
        <p:spPr>
          <a:xfrm>
            <a:off x="3492593" y="257378"/>
            <a:ext cx="5205993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MULTIPLE AGGREGATIONS</a:t>
            </a:r>
            <a:endParaRPr/>
          </a:p>
        </p:txBody>
      </p:sp>
      <p:sp>
        <p:nvSpPr>
          <p:cNvPr id="292" name="Google Shape;292;p11"/>
          <p:cNvSpPr txBox="1"/>
          <p:nvPr/>
        </p:nvSpPr>
        <p:spPr>
          <a:xfrm>
            <a:off x="121099" y="1040198"/>
            <a:ext cx="8859666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Dapat menggabungkan metode .agg() dengan .groupby() untuk menerapkan beberapa agregasi pada setiap kelompok</a:t>
            </a:r>
            <a:endParaRPr sz="199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1"/>
          <p:cNvSpPr txBox="1"/>
          <p:nvPr/>
        </p:nvSpPr>
        <p:spPr>
          <a:xfrm>
            <a:off x="4184053" y="3033683"/>
            <a:ext cx="1883819" cy="1120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1692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returns the minimum &amp;  maximum temperatures, the  number of teas, and the unique  temperatures for each tea type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3995863" y="2774857"/>
            <a:ext cx="108552" cy="1776816"/>
          </a:xfrm>
          <a:custGeom>
            <a:rect b="b" l="l" r="r" t="t"/>
            <a:pathLst>
              <a:path extrusionOk="0" h="1777364" w="108585">
                <a:moveTo>
                  <a:pt x="0" y="1776984"/>
                </a:moveTo>
                <a:lnTo>
                  <a:pt x="21044" y="1773082"/>
                </a:lnTo>
                <a:lnTo>
                  <a:pt x="38242" y="1762442"/>
                </a:lnTo>
                <a:lnTo>
                  <a:pt x="49845" y="1746658"/>
                </a:lnTo>
                <a:lnTo>
                  <a:pt x="54101" y="1727327"/>
                </a:lnTo>
                <a:lnTo>
                  <a:pt x="54101" y="500252"/>
                </a:lnTo>
                <a:lnTo>
                  <a:pt x="58358" y="480921"/>
                </a:lnTo>
                <a:lnTo>
                  <a:pt x="69961" y="465137"/>
                </a:lnTo>
                <a:lnTo>
                  <a:pt x="87159" y="454497"/>
                </a:lnTo>
                <a:lnTo>
                  <a:pt x="108203" y="450596"/>
                </a:lnTo>
                <a:lnTo>
                  <a:pt x="87159" y="446696"/>
                </a:lnTo>
                <a:lnTo>
                  <a:pt x="69961" y="436070"/>
                </a:lnTo>
                <a:lnTo>
                  <a:pt x="58358" y="420324"/>
                </a:lnTo>
                <a:lnTo>
                  <a:pt x="54101" y="401065"/>
                </a:lnTo>
                <a:lnTo>
                  <a:pt x="54101" y="49530"/>
                </a:lnTo>
                <a:lnTo>
                  <a:pt x="49845" y="30271"/>
                </a:lnTo>
                <a:lnTo>
                  <a:pt x="38242" y="14525"/>
                </a:lnTo>
                <a:lnTo>
                  <a:pt x="21044" y="389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1273609" y="4660803"/>
            <a:ext cx="76176" cy="548469"/>
          </a:xfrm>
          <a:custGeom>
            <a:rect b="b" l="l" r="r" t="t"/>
            <a:pathLst>
              <a:path extrusionOk="0" h="548639" w="76200">
                <a:moveTo>
                  <a:pt x="28575" y="472440"/>
                </a:moveTo>
                <a:lnTo>
                  <a:pt x="0" y="472440"/>
                </a:lnTo>
                <a:lnTo>
                  <a:pt x="38100" y="548640"/>
                </a:lnTo>
                <a:lnTo>
                  <a:pt x="69850" y="485140"/>
                </a:lnTo>
                <a:lnTo>
                  <a:pt x="28575" y="485140"/>
                </a:lnTo>
                <a:lnTo>
                  <a:pt x="28575" y="472440"/>
                </a:lnTo>
                <a:close/>
              </a:path>
              <a:path extrusionOk="0" h="548639" w="76200">
                <a:moveTo>
                  <a:pt x="47625" y="0"/>
                </a:moveTo>
                <a:lnTo>
                  <a:pt x="28575" y="0"/>
                </a:lnTo>
                <a:lnTo>
                  <a:pt x="28575" y="485140"/>
                </a:lnTo>
                <a:lnTo>
                  <a:pt x="47625" y="485140"/>
                </a:lnTo>
                <a:lnTo>
                  <a:pt x="47625" y="0"/>
                </a:lnTo>
                <a:close/>
              </a:path>
              <a:path extrusionOk="0" h="548639" w="76200">
                <a:moveTo>
                  <a:pt x="76200" y="472440"/>
                </a:moveTo>
                <a:lnTo>
                  <a:pt x="47625" y="472440"/>
                </a:lnTo>
                <a:lnTo>
                  <a:pt x="47625" y="485140"/>
                </a:lnTo>
                <a:lnTo>
                  <a:pt x="69850" y="485140"/>
                </a:lnTo>
                <a:lnTo>
                  <a:pt x="76200" y="472440"/>
                </a:lnTo>
                <a:close/>
              </a:path>
            </a:pathLst>
          </a:custGeom>
          <a:solidFill>
            <a:srgbClr val="1FE1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 txBox="1"/>
          <p:nvPr/>
        </p:nvSpPr>
        <p:spPr>
          <a:xfrm>
            <a:off x="1445162" y="4793391"/>
            <a:ext cx="2237309" cy="382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also write the code this way!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6454755" y="4516918"/>
            <a:ext cx="3126635" cy="1611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6928" marR="1692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PRO TIP: </a:t>
            </a:r>
            <a:r>
              <a:rPr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Ketika menggabungkan beberapa metode bersama-sama, bungkus kode dalam tanda kurung sehingga Anda dapat meletakkan setiap metode pada baris terpisah</a:t>
            </a:r>
            <a:endParaRPr sz="1466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6928" marR="1692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(ini membuat membaca kode menjadi lebih mudah!)</a:t>
            </a:r>
            <a:endParaRPr sz="1466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11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299" name="Google Shape;299;p11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300" name="Google Shape;300;p11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03" name="Google Shape;30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365" y="5351272"/>
            <a:ext cx="3271502" cy="852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12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311" name="Google Shape;311;p12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2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2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type="title"/>
          </p:nvPr>
        </p:nvSpPr>
        <p:spPr>
          <a:xfrm>
            <a:off x="5066670" y="257378"/>
            <a:ext cx="2060964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SORTING</a:t>
            </a:r>
            <a:endParaRPr/>
          </a:p>
        </p:txBody>
      </p:sp>
      <p:sp>
        <p:nvSpPr>
          <p:cNvPr id="322" name="Google Shape;322;p13"/>
          <p:cNvSpPr txBox="1"/>
          <p:nvPr/>
        </p:nvSpPr>
        <p:spPr>
          <a:xfrm>
            <a:off x="242716" y="989514"/>
            <a:ext cx="9065602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Mengurutkan data membantu dalam mengorganisasi data untuk mendapatkan insight yang lebih baik.</a:t>
            </a:r>
            <a:endParaRPr b="1" sz="199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13"/>
          <p:cNvSpPr txBox="1"/>
          <p:nvPr/>
        </p:nvSpPr>
        <p:spPr>
          <a:xfrm>
            <a:off x="5860787" y="4539095"/>
            <a:ext cx="1533527" cy="566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Sorting Total column by Descending (Dari Besar ke kecil)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13"/>
          <p:cNvSpPr/>
          <p:nvPr/>
        </p:nvSpPr>
        <p:spPr>
          <a:xfrm>
            <a:off x="5282215" y="3721476"/>
            <a:ext cx="406453" cy="2879147"/>
          </a:xfrm>
          <a:custGeom>
            <a:rect b="b" l="l" r="r" t="t"/>
            <a:pathLst>
              <a:path extrusionOk="0" h="1064260" w="109854">
                <a:moveTo>
                  <a:pt x="0" y="1063752"/>
                </a:moveTo>
                <a:lnTo>
                  <a:pt x="21377" y="1059805"/>
                </a:lnTo>
                <a:lnTo>
                  <a:pt x="38814" y="1049035"/>
                </a:lnTo>
                <a:lnTo>
                  <a:pt x="50559" y="1033051"/>
                </a:lnTo>
                <a:lnTo>
                  <a:pt x="54864" y="1013459"/>
                </a:lnTo>
                <a:lnTo>
                  <a:pt x="54864" y="439165"/>
                </a:lnTo>
                <a:lnTo>
                  <a:pt x="59168" y="419574"/>
                </a:lnTo>
                <a:lnTo>
                  <a:pt x="70913" y="403590"/>
                </a:lnTo>
                <a:lnTo>
                  <a:pt x="88350" y="392820"/>
                </a:lnTo>
                <a:lnTo>
                  <a:pt x="109727" y="388874"/>
                </a:lnTo>
                <a:lnTo>
                  <a:pt x="88350" y="384909"/>
                </a:lnTo>
                <a:lnTo>
                  <a:pt x="70913" y="374110"/>
                </a:lnTo>
                <a:lnTo>
                  <a:pt x="59168" y="358120"/>
                </a:lnTo>
                <a:lnTo>
                  <a:pt x="54864" y="338581"/>
                </a:lnTo>
                <a:lnTo>
                  <a:pt x="54864" y="50291"/>
                </a:lnTo>
                <a:lnTo>
                  <a:pt x="50559" y="30700"/>
                </a:lnTo>
                <a:lnTo>
                  <a:pt x="38814" y="14716"/>
                </a:lnTo>
                <a:lnTo>
                  <a:pt x="21377" y="39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3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326" name="Google Shape;326;p13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327" name="Google Shape;327;p13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16" y="1659754"/>
            <a:ext cx="8201669" cy="116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124" y="2862712"/>
            <a:ext cx="3732648" cy="375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14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339" name="Google Shape;339;p14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14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4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>
            <p:ph type="title"/>
          </p:nvPr>
        </p:nvSpPr>
        <p:spPr>
          <a:xfrm>
            <a:off x="3492593" y="257378"/>
            <a:ext cx="5205993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Pivot Data</a:t>
            </a:r>
            <a:endParaRPr/>
          </a:p>
        </p:txBody>
      </p:sp>
      <p:sp>
        <p:nvSpPr>
          <p:cNvPr id="350" name="Google Shape;350;p15"/>
          <p:cNvSpPr txBox="1"/>
          <p:nvPr/>
        </p:nvSpPr>
        <p:spPr>
          <a:xfrm>
            <a:off x="2222750" y="1081685"/>
            <a:ext cx="8859666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Konsep Pivot table mirip dengan group by, tetapi pivot table memerlukan </a:t>
            </a: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index, colom, value dan fungsi aggregate</a:t>
            </a:r>
            <a:endParaRPr sz="199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15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pic>
        <p:nvPicPr>
          <p:cNvPr id="352" name="Google Shape;3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08" y="2132544"/>
            <a:ext cx="6781294" cy="349135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5"/>
          <p:cNvSpPr txBox="1"/>
          <p:nvPr/>
        </p:nvSpPr>
        <p:spPr>
          <a:xfrm>
            <a:off x="6965656" y="1812479"/>
            <a:ext cx="5053640" cy="434146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60925" spcFirstLastPara="1" rIns="60925" wrap="square" tIns="609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index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: Kolom yang akan dijadikan indeks dalam pivot table.</a:t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columns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: Kolom yang akan dijadikan kolom dalam pivot table.</a:t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values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: Kolom yang akan dihitung (dalam contoh ini, 'Nilai').</a:t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aggfunc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: Fungsi agregasi yang akan digunakan. Dalam kasus ini, rata-rata (mean) digunakan, tetapi Anda juga bisa menggunakan fungsi lain seperti 'sum', 'count', 'max', 'min', dll.</a:t>
            </a:r>
            <a:endParaRPr sz="933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16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361" name="Google Shape;361;p16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16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/>
          <p:nvPr>
            <p:ph type="title"/>
          </p:nvPr>
        </p:nvSpPr>
        <p:spPr>
          <a:xfrm>
            <a:off x="3492593" y="257378"/>
            <a:ext cx="5205993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Cross Tabulation</a:t>
            </a:r>
            <a:endParaRPr/>
          </a:p>
        </p:txBody>
      </p:sp>
      <p:sp>
        <p:nvSpPr>
          <p:cNvPr id="372" name="Google Shape;372;p17"/>
          <p:cNvSpPr txBox="1"/>
          <p:nvPr/>
        </p:nvSpPr>
        <p:spPr>
          <a:xfrm>
            <a:off x="1832323" y="875715"/>
            <a:ext cx="85266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Cross Tabulation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, atau crosstab, adalah sebuah metode statistik yang digunakan untuk menganalisis hubungan antara dua atau lebih variabel kategorikal. Dalam konteks analisis data, crosstab adalah tabel silang (cross-tabulation table) yang menunjukkan </a:t>
            </a: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distribusi frekuensi (count)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dari dua atau lebih variabel dalam bentuk tabular. Tabel ini memungkinkan kita untuk melihat bagaimana variabel-variabel tersebut berhubungan satu sama lain</a:t>
            </a:r>
            <a:endParaRPr sz="199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17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pic>
        <p:nvPicPr>
          <p:cNvPr id="374" name="Google Shape;3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769" y="3546284"/>
            <a:ext cx="38766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8692" y="3511899"/>
            <a:ext cx="54578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18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383" name="Google Shape;383;p18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18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>
            <p:ph type="title"/>
          </p:nvPr>
        </p:nvSpPr>
        <p:spPr>
          <a:xfrm>
            <a:off x="4904568" y="54219"/>
            <a:ext cx="2382865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APPENDING</a:t>
            </a:r>
            <a:endParaRPr/>
          </a:p>
        </p:txBody>
      </p:sp>
      <p:sp>
        <p:nvSpPr>
          <p:cNvPr id="394" name="Google Shape;394;p19"/>
          <p:cNvSpPr txBox="1"/>
          <p:nvPr/>
        </p:nvSpPr>
        <p:spPr>
          <a:xfrm>
            <a:off x="202852" y="763223"/>
            <a:ext cx="8436596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Gunakan </a:t>
            </a: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pd.concat()</a:t>
            </a: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untuk menggabungkan, atau menumpuk secara vertikal, beberapa DataFrame</a:t>
            </a:r>
            <a:endParaRPr sz="199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1058333" y="1478271"/>
            <a:ext cx="6943857" cy="1006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25">
            <a:spAutoFit/>
          </a:bodyPr>
          <a:lstStyle/>
          <a:p>
            <a:pPr indent="-338557" lvl="0" marL="355484" marR="0" rtl="0" algn="l">
              <a:spcBef>
                <a:spcPts val="666"/>
              </a:spcBef>
              <a:spcAft>
                <a:spcPts val="0"/>
              </a:spcAft>
              <a:buClr>
                <a:srgbClr val="3E3E3E"/>
              </a:buClr>
              <a:buSzPts val="1200"/>
              <a:buFont typeface="Arial"/>
              <a:buChar char="•"/>
            </a:pPr>
            <a:r>
              <a:rPr lang="en-US" sz="15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Kolom-kolom pada DataFrame harus identik</a:t>
            </a:r>
            <a:endParaRPr sz="15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8557" lvl="0" marL="355484" marR="0" rtl="0" algn="l">
              <a:spcBef>
                <a:spcPts val="666"/>
              </a:spcBef>
              <a:spcAft>
                <a:spcPts val="0"/>
              </a:spcAft>
              <a:buClr>
                <a:srgbClr val="3E3E3E"/>
              </a:buClr>
              <a:buSzPts val="1200"/>
              <a:buFont typeface="Arial"/>
              <a:buChar char="•"/>
            </a:pPr>
            <a:r>
              <a:rPr b="1" lang="en-US" sz="15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pd.concat([df1, df2])</a:t>
            </a:r>
            <a:r>
              <a:rPr lang="en-US" sz="15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akan menumpuk baris-baris dari "df2" di bagian bawah "df1"</a:t>
            </a:r>
            <a:endParaRPr sz="15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19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397" name="Google Shape;397;p19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398" name="Google Shape;398;p19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01" name="Google Shape;4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655" y="2801240"/>
            <a:ext cx="1864409" cy="184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1756" y="2801240"/>
            <a:ext cx="2047975" cy="184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1655" y="4934430"/>
            <a:ext cx="4693681" cy="184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32503566aac_0_0"/>
          <p:cNvGrpSpPr/>
          <p:nvPr/>
        </p:nvGrpSpPr>
        <p:grpSpPr>
          <a:xfrm>
            <a:off x="823" y="466"/>
            <a:ext cx="12190781" cy="2774676"/>
            <a:chOff x="0" y="5"/>
            <a:chExt cx="18288000" cy="4162430"/>
          </a:xfrm>
        </p:grpSpPr>
        <p:sp>
          <p:nvSpPr>
            <p:cNvPr id="113" name="Google Shape;113;g32503566aac_0_0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2503566aac_0_0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g32503566aac_0_0"/>
          <p:cNvSpPr txBox="1"/>
          <p:nvPr/>
        </p:nvSpPr>
        <p:spPr>
          <a:xfrm>
            <a:off x="517683" y="3025609"/>
            <a:ext cx="4967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50">
            <a:spAutoFit/>
          </a:bodyPr>
          <a:lstStyle/>
          <a:p>
            <a:pPr indent="0" lvl="0" marL="12700" marR="0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b="0" i="0" sz="3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g32503566aac_0_0"/>
          <p:cNvSpPr txBox="1"/>
          <p:nvPr/>
        </p:nvSpPr>
        <p:spPr>
          <a:xfrm>
            <a:off x="404574" y="3778603"/>
            <a:ext cx="66753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25">
            <a:spAutoFit/>
          </a:bodyPr>
          <a:lstStyle/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Highly-motivated Data Scientist</a:t>
            </a:r>
            <a:endParaRPr b="0" i="0" sz="1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262626"/>
                </a:solidFill>
              </a:rPr>
              <a:t>Senior Data &amp; AI Platform @ PT. Mastersystem Infotama</a:t>
            </a:r>
            <a:endParaRPr sz="1900">
              <a:solidFill>
                <a:srgbClr val="262626"/>
              </a:solidFill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Scientist @ PT. KitaLulus International</a:t>
            </a:r>
            <a:endParaRPr b="0" i="0" sz="1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Scientist @ PT. Sharing Vision– BRI Consultant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Software Engineering @ PT. AILIMA Geothermal</a:t>
            </a:r>
            <a:endParaRPr b="0" i="0" sz="1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262626"/>
                </a:solidFill>
              </a:rPr>
              <a:t>Mentor &amp; Instructor DS/BI/AI ML @ dibimbing.id</a:t>
            </a:r>
            <a:endParaRPr sz="1900">
              <a:solidFill>
                <a:srgbClr val="262626"/>
              </a:solidFill>
            </a:endParaRPr>
          </a:p>
        </p:txBody>
      </p:sp>
      <p:pic>
        <p:nvPicPr>
          <p:cNvPr id="117" name="Google Shape;117;g32503566aa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3501" y="3035083"/>
            <a:ext cx="4374696" cy="3281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2503566aac_0_0"/>
          <p:cNvSpPr/>
          <p:nvPr/>
        </p:nvSpPr>
        <p:spPr>
          <a:xfrm>
            <a:off x="11468851" y="6144800"/>
            <a:ext cx="722700" cy="713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20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411" name="Google Shape;411;p20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0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>
            <p:ph type="title"/>
          </p:nvPr>
        </p:nvSpPr>
        <p:spPr>
          <a:xfrm>
            <a:off x="4390619" y="230473"/>
            <a:ext cx="4637579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Working with Datetime</a:t>
            </a:r>
            <a:endParaRPr/>
          </a:p>
        </p:txBody>
      </p:sp>
      <p:grpSp>
        <p:nvGrpSpPr>
          <p:cNvPr id="422" name="Google Shape;422;p21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423" name="Google Shape;423;p21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26" name="Google Shape;4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181" y="1049754"/>
            <a:ext cx="9496669" cy="215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484" y="3521620"/>
            <a:ext cx="9509365" cy="189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/>
          <p:nvPr>
            <p:ph type="title"/>
          </p:nvPr>
        </p:nvSpPr>
        <p:spPr>
          <a:xfrm>
            <a:off x="4390619" y="230473"/>
            <a:ext cx="4637579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Working with Datetime</a:t>
            </a: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434" name="Google Shape;434;p22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37" name="Google Shape;4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45" y="1101046"/>
            <a:ext cx="8874561" cy="182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644" y="3294106"/>
            <a:ext cx="9293532" cy="217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" name="Google Shape;445;p23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446" name="Google Shape;446;p23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23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6"/>
          <p:cNvSpPr txBox="1"/>
          <p:nvPr>
            <p:ph idx="4294967295" type="title"/>
          </p:nvPr>
        </p:nvSpPr>
        <p:spPr>
          <a:xfrm>
            <a:off x="476203" y="1875352"/>
            <a:ext cx="6092249" cy="249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Poppins SemiBold"/>
              <a:buNone/>
            </a:pPr>
            <a:r>
              <a:rPr lang="en-US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Feature Engineering : Feature Scaling / Data Transformation</a:t>
            </a:r>
            <a:endParaRPr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457" name="Google Shape;4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6"/>
          <p:cNvSpPr/>
          <p:nvPr/>
        </p:nvSpPr>
        <p:spPr>
          <a:xfrm rot="-1974178">
            <a:off x="7683669" y="653840"/>
            <a:ext cx="1493599" cy="149359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26"/>
          <p:cNvSpPr/>
          <p:nvPr/>
        </p:nvSpPr>
        <p:spPr>
          <a:xfrm rot="-4242470">
            <a:off x="8670415" y="985270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26"/>
          <p:cNvSpPr/>
          <p:nvPr/>
        </p:nvSpPr>
        <p:spPr>
          <a:xfrm rot="-3576382">
            <a:off x="6700412" y="2554631"/>
            <a:ext cx="5217212" cy="521721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7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466" name="Google Shape;466;p27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69" name="Google Shape;469;p27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sp>
        <p:nvSpPr>
          <p:cNvPr id="470" name="Google Shape;470;p27"/>
          <p:cNvSpPr txBox="1"/>
          <p:nvPr/>
        </p:nvSpPr>
        <p:spPr>
          <a:xfrm>
            <a:off x="2593789" y="-149714"/>
            <a:ext cx="7289750" cy="650999"/>
          </a:xfrm>
          <a:prstGeom prst="rect">
            <a:avLst/>
          </a:prstGeom>
          <a:noFill/>
          <a:ln>
            <a:noFill/>
          </a:ln>
        </p:spPr>
        <p:txBody>
          <a:bodyPr anchorCtr="0" anchor="b" bIns="30450" lIns="60925" spcFirstLastPara="1" rIns="60925" wrap="square" tIns="30450">
            <a:normAutofit fontScale="7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5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Take Notes for the Flowchart Before</a:t>
            </a:r>
            <a:endParaRPr b="1" sz="39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7"/>
          <p:cNvSpPr txBox="1"/>
          <p:nvPr/>
        </p:nvSpPr>
        <p:spPr>
          <a:xfrm>
            <a:off x="206248" y="1935998"/>
            <a:ext cx="11238529" cy="132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Nice if you know this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 Tujuan </a:t>
            </a:r>
            <a:r>
              <a:rPr b="1"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(ML) :</a:t>
            </a:r>
            <a:endParaRPr/>
          </a:p>
          <a:p>
            <a:pPr indent="-228526" lvl="0" marL="228526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99"/>
              <a:buFont typeface="Times New Roman"/>
              <a:buChar char="-"/>
            </a:pPr>
            <a:r>
              <a:rPr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Scalling pada </a:t>
            </a:r>
            <a:r>
              <a:rPr b="1"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harus dilakukan</a:t>
            </a:r>
            <a:r>
              <a:rPr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train dan test -&gt; </a:t>
            </a:r>
            <a:r>
              <a:rPr b="1"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wajib</a:t>
            </a:r>
            <a:r>
              <a:rPr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dilakukan pada ML berjenis algoritma bergantung terhadap jarak (SVM, KNN, Clustering, PCA, Neural Networks), selain jenis algoritma itu tidak wajib dilakukan (</a:t>
            </a:r>
            <a:r>
              <a:rPr b="1"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opsional</a:t>
            </a:r>
            <a:r>
              <a:rPr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126989" lvl="0" marL="22852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Calibri"/>
              <a:buNone/>
            </a:pPr>
            <a:r>
              <a:t/>
            </a:r>
            <a:endParaRPr sz="159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27"/>
          <p:cNvSpPr txBox="1"/>
          <p:nvPr/>
        </p:nvSpPr>
        <p:spPr>
          <a:xfrm>
            <a:off x="206248" y="3535039"/>
            <a:ext cx="11238529" cy="8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Nice if you know this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 Tujuan </a:t>
            </a:r>
            <a:r>
              <a:rPr b="1"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 :</a:t>
            </a:r>
            <a:endParaRPr/>
          </a:p>
          <a:p>
            <a:pPr indent="-228526" lvl="0" marL="228526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99"/>
              <a:buFont typeface="Times New Roman"/>
              <a:buChar char="-"/>
            </a:pPr>
            <a:r>
              <a:rPr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Scalling </a:t>
            </a:r>
            <a:r>
              <a:rPr b="1" lang="en-US" sz="15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opsional, yang terpenting mudah diinterpretasikan ke tim non technical.</a:t>
            </a:r>
            <a:endParaRPr sz="1599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27"/>
          <p:cNvSpPr txBox="1"/>
          <p:nvPr/>
        </p:nvSpPr>
        <p:spPr>
          <a:xfrm>
            <a:off x="182298" y="6042002"/>
            <a:ext cx="9166571" cy="3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Preparation to </a:t>
            </a:r>
            <a:r>
              <a:rPr b="1" lang="en-US" sz="1866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</a:t>
            </a:r>
            <a:r>
              <a:rPr lang="en-US" sz="1866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66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r>
              <a:rPr lang="en-US" sz="1866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66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Strict</a:t>
            </a:r>
            <a:r>
              <a:rPr lang="en-US" sz="1866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</a:t>
            </a:r>
            <a:r>
              <a:rPr b="1" lang="en-US" sz="1866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8.jpg" id="478" name="Google Shape;4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" y="-1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8"/>
          <p:cNvSpPr txBox="1"/>
          <p:nvPr/>
        </p:nvSpPr>
        <p:spPr>
          <a:xfrm>
            <a:off x="334196" y="400045"/>
            <a:ext cx="9994949" cy="66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2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Teori Feature Scalling / Data Transformation</a:t>
            </a:r>
            <a:endParaRPr sz="37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273323" y="1535720"/>
            <a:ext cx="11777009" cy="83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Tujuan dari feature scaling adalah untuk </a:t>
            </a:r>
            <a:r>
              <a:rPr lang="en-US" sz="2399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mengubah skala nilai-nilai </a:t>
            </a:r>
            <a:r>
              <a:rPr lang="en-US"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fitur (kolom) data sehingga mereka memiliki rentang atau skala yang serupa.</a:t>
            </a:r>
            <a:endParaRPr/>
          </a:p>
        </p:txBody>
      </p:sp>
      <p:sp>
        <p:nvSpPr>
          <p:cNvPr id="481" name="Google Shape;481;p28"/>
          <p:cNvSpPr txBox="1"/>
          <p:nvPr/>
        </p:nvSpPr>
        <p:spPr>
          <a:xfrm>
            <a:off x="7141417" y="2619196"/>
            <a:ext cx="2393055" cy="46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MinMaxScaler</a:t>
            </a:r>
            <a:endParaRPr b="1"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3098" y="3768853"/>
            <a:ext cx="4062746" cy="83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1900" y="4965770"/>
            <a:ext cx="4867503" cy="140163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8"/>
          <p:cNvSpPr txBox="1"/>
          <p:nvPr/>
        </p:nvSpPr>
        <p:spPr>
          <a:xfrm>
            <a:off x="372417" y="2619195"/>
            <a:ext cx="3165967" cy="46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StandardScaler</a:t>
            </a:r>
            <a:endParaRPr b="1"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417" y="3883105"/>
            <a:ext cx="2424334" cy="83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4196" y="4902994"/>
            <a:ext cx="5919292" cy="146441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8"/>
          <p:cNvSpPr txBox="1"/>
          <p:nvPr/>
        </p:nvSpPr>
        <p:spPr>
          <a:xfrm>
            <a:off x="314515" y="3005259"/>
            <a:ext cx="6173391" cy="83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Transformasi nilai sehingga memiliki </a:t>
            </a:r>
            <a:r>
              <a:rPr lang="en-US" sz="2399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rata-rata</a:t>
            </a:r>
            <a:r>
              <a:rPr lang="en-US"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nol (0) dan </a:t>
            </a:r>
            <a:r>
              <a:rPr lang="en-US" sz="2399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standar deviasi</a:t>
            </a:r>
            <a:r>
              <a:rPr lang="en-US"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satu (1).</a:t>
            </a:r>
            <a:endParaRPr/>
          </a:p>
        </p:txBody>
      </p:sp>
      <p:sp>
        <p:nvSpPr>
          <p:cNvPr id="488" name="Google Shape;488;p28"/>
          <p:cNvSpPr txBox="1"/>
          <p:nvPr/>
        </p:nvSpPr>
        <p:spPr>
          <a:xfrm>
            <a:off x="7080338" y="3046283"/>
            <a:ext cx="4969994" cy="58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Kolom hasil transformasi berada dalam rentang tertentu, seringkali </a:t>
            </a:r>
            <a:r>
              <a:rPr lang="en-US" sz="1599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antara 0 dan 1</a:t>
            </a:r>
            <a:r>
              <a:rPr lang="en-US" sz="15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872730" y="6394284"/>
            <a:ext cx="1277818" cy="40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8.jpg" id="494" name="Google Shape;4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" y="-1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9"/>
          <p:cNvSpPr txBox="1"/>
          <p:nvPr/>
        </p:nvSpPr>
        <p:spPr>
          <a:xfrm>
            <a:off x="3216336" y="1712849"/>
            <a:ext cx="7862900" cy="61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6928" marR="0" rtl="0" algn="just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Kapan memakai </a:t>
            </a:r>
            <a:r>
              <a:rPr b="1" lang="en-US" sz="3199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standarscaller </a:t>
            </a:r>
            <a:r>
              <a:rPr lang="en-US" sz="3199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??</a:t>
            </a:r>
            <a:endParaRPr/>
          </a:p>
        </p:txBody>
      </p:sp>
      <p:sp>
        <p:nvSpPr>
          <p:cNvPr id="496" name="Google Shape;496;p29"/>
          <p:cNvSpPr txBox="1"/>
          <p:nvPr/>
        </p:nvSpPr>
        <p:spPr>
          <a:xfrm>
            <a:off x="491323" y="2777068"/>
            <a:ext cx="6094119" cy="2471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Scaler (Z-Score Scaling)</a:t>
            </a:r>
            <a:r>
              <a:rPr lang="en-US" sz="18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18491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Char char="•"/>
            </a:pPr>
            <a:r>
              <a:rPr lang="en-US" sz="18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Biasanya digunakan saat Anda ingin menjaga distribusi data tetap mendekati distribusi normal (dengan rata-rata nol dan deviasi standar satu).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491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Char char="•"/>
            </a:pPr>
            <a:r>
              <a:rPr lang="en-US" sz="18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Cocok untuk algoritma yang bergantung pada perbedaan jarak antar data, seperti </a:t>
            </a: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SVM, KNN, Clustering, PCA</a:t>
            </a:r>
            <a:r>
              <a:rPr lang="en-US" sz="23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72730" y="6394284"/>
            <a:ext cx="1277818" cy="403238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9"/>
          <p:cNvSpPr txBox="1"/>
          <p:nvPr/>
        </p:nvSpPr>
        <p:spPr>
          <a:xfrm>
            <a:off x="334196" y="400045"/>
            <a:ext cx="9994949" cy="66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2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Teori Feature Scalling / Data Transformation</a:t>
            </a:r>
            <a:endParaRPr sz="37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NAR X\Downloads\ilovepdf_pages-to-jpg\Template PPT_page-0008.jpg" id="503" name="Google Shape;5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" y="-1"/>
            <a:ext cx="121882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0"/>
          <p:cNvSpPr txBox="1"/>
          <p:nvPr/>
        </p:nvSpPr>
        <p:spPr>
          <a:xfrm>
            <a:off x="2909154" y="1663303"/>
            <a:ext cx="7862900" cy="61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6928" marR="0" rtl="0" algn="just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Kapan memakai </a:t>
            </a:r>
            <a:r>
              <a:rPr b="1" lang="en-US" sz="3199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minmaxscaller </a:t>
            </a:r>
            <a:r>
              <a:rPr lang="en-US" sz="3199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??</a:t>
            </a:r>
            <a:endParaRPr/>
          </a:p>
        </p:txBody>
      </p:sp>
      <p:sp>
        <p:nvSpPr>
          <p:cNvPr id="505" name="Google Shape;505;p30"/>
          <p:cNvSpPr txBox="1"/>
          <p:nvPr/>
        </p:nvSpPr>
        <p:spPr>
          <a:xfrm>
            <a:off x="491323" y="2433155"/>
            <a:ext cx="6094119" cy="325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Min-Max Scaler</a:t>
            </a:r>
            <a:r>
              <a:rPr lang="en-US" sz="18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18491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Char char="•"/>
            </a:pPr>
            <a:r>
              <a:rPr lang="en-US" sz="18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Biasanya digunakan ketika Anda ingin mengubah data ke rentang tertentu, seperti [0, 1] atau [-1, 1].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491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Char char="•"/>
            </a:pPr>
            <a:r>
              <a:rPr lang="en-US" sz="18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Cocok untuk algoritma yang tidak bergantung pada distribusi data atau jarak antar data, seperti decision trees, random forests, dan neural networks.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491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Char char="•"/>
            </a:pPr>
            <a:r>
              <a:rPr lang="en-US" sz="18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Berguna saat data Anda tidak memiliki asumsi distribusi normal atau Anda ingin menjaga interpretabilitas rentang asli data.</a:t>
            </a:r>
            <a:endParaRPr/>
          </a:p>
        </p:txBody>
      </p:sp>
      <p:pic>
        <p:nvPicPr>
          <p:cNvPr id="506" name="Google Shape;5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72730" y="6394284"/>
            <a:ext cx="1277818" cy="40323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/>
          <p:nvPr/>
        </p:nvSpPr>
        <p:spPr>
          <a:xfrm>
            <a:off x="334196" y="400045"/>
            <a:ext cx="9994949" cy="66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2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Teori Feature Scalling / Data Transformation</a:t>
            </a:r>
            <a:endParaRPr sz="373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076235dc7_0_0"/>
          <p:cNvSpPr/>
          <p:nvPr/>
        </p:nvSpPr>
        <p:spPr>
          <a:xfrm>
            <a:off x="0" y="0"/>
            <a:ext cx="12207240" cy="2670334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35076235dc7_0_0"/>
          <p:cNvSpPr/>
          <p:nvPr/>
        </p:nvSpPr>
        <p:spPr>
          <a:xfrm>
            <a:off x="0" y="0"/>
            <a:ext cx="686657" cy="743879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g35076235dc7_0_0"/>
          <p:cNvGrpSpPr/>
          <p:nvPr/>
        </p:nvGrpSpPr>
        <p:grpSpPr>
          <a:xfrm>
            <a:off x="0" y="744617"/>
            <a:ext cx="2591738" cy="1922421"/>
            <a:chOff x="0" y="1116869"/>
            <a:chExt cx="3887413" cy="2883487"/>
          </a:xfrm>
        </p:grpSpPr>
        <p:sp>
          <p:nvSpPr>
            <p:cNvPr id="515" name="Google Shape;515;g35076235dc7_0_0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5076235dc7_0_0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5076235dc7_0_0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g35076235dc7_0_0"/>
          <p:cNvSpPr txBox="1"/>
          <p:nvPr>
            <p:ph type="title"/>
          </p:nvPr>
        </p:nvSpPr>
        <p:spPr>
          <a:xfrm>
            <a:off x="2603573" y="458266"/>
            <a:ext cx="8913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00">
            <a:spAutoFit/>
          </a:bodyPr>
          <a:lstStyle/>
          <a:p>
            <a:pPr indent="0" lvl="0" marL="4699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5300">
                <a:latin typeface="Trebuchet MS"/>
                <a:ea typeface="Trebuchet MS"/>
                <a:cs typeface="Trebuchet MS"/>
                <a:sym typeface="Trebuchet MS"/>
              </a:rPr>
              <a:t>Flow </a:t>
            </a:r>
            <a:r>
              <a:rPr lang="en-US" sz="5300">
                <a:latin typeface="Trebuchet MS"/>
                <a:ea typeface="Trebuchet MS"/>
                <a:cs typeface="Trebuchet MS"/>
                <a:sym typeface="Trebuchet MS"/>
              </a:rPr>
              <a:t>Feature Scaling</a:t>
            </a:r>
            <a:endParaRPr/>
          </a:p>
        </p:txBody>
      </p:sp>
      <p:sp>
        <p:nvSpPr>
          <p:cNvPr id="519" name="Google Shape;519;g35076235dc7_0_0"/>
          <p:cNvSpPr/>
          <p:nvPr/>
        </p:nvSpPr>
        <p:spPr>
          <a:xfrm>
            <a:off x="11398910" y="6083746"/>
            <a:ext cx="7932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g35076235dc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38" y="1968589"/>
            <a:ext cx="10106106" cy="458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256158" y="248656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98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8156072" y="1678815"/>
            <a:ext cx="5945765" cy="5344351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7062010" y="5099093"/>
            <a:ext cx="4015161" cy="1924206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8156072" y="4493279"/>
            <a:ext cx="1761456" cy="1222423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256157" y="1481330"/>
            <a:ext cx="7731600" cy="23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00" lIns="121850" spcFirstLastPara="1" rIns="121850" wrap="square" tIns="60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Manipulation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Definition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Manipulation Technique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Feature Engineering : Feature Scaling / Data Transformation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7" name="Google Shape;527;p31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528" name="Google Shape;528;p31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31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1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ctrTitle"/>
          </p:nvPr>
        </p:nvSpPr>
        <p:spPr>
          <a:xfrm>
            <a:off x="6319638" y="2870373"/>
            <a:ext cx="5707438" cy="1117255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 New Roman"/>
              <a:buNone/>
            </a:pPr>
            <a:r>
              <a:rPr b="1" lang="en-US" sz="6398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639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9" name="Google Shape;539;p32"/>
          <p:cNvGrpSpPr/>
          <p:nvPr/>
        </p:nvGrpSpPr>
        <p:grpSpPr>
          <a:xfrm>
            <a:off x="1039" y="-285527"/>
            <a:ext cx="3686238" cy="3587895"/>
            <a:chOff x="9584423" y="-302695"/>
            <a:chExt cx="4822201" cy="4822201"/>
          </a:xfrm>
        </p:grpSpPr>
        <p:sp>
          <p:nvSpPr>
            <p:cNvPr id="540" name="Google Shape;540;p32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44" name="Google Shape;544;p32"/>
          <p:cNvGrpSpPr/>
          <p:nvPr/>
        </p:nvGrpSpPr>
        <p:grpSpPr>
          <a:xfrm>
            <a:off x="-1119938" y="1487883"/>
            <a:ext cx="7724816" cy="7724816"/>
            <a:chOff x="4094945" y="667082"/>
            <a:chExt cx="5795400" cy="5795400"/>
          </a:xfrm>
        </p:grpSpPr>
        <p:sp>
          <p:nvSpPr>
            <p:cNvPr id="545" name="Google Shape;545;p32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7" name="Google Shape;547;p32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" name="Google Shape;548;p32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49" name="Google Shape;5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235" y="4225684"/>
            <a:ext cx="333805" cy="33380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2"/>
          <p:cNvSpPr txBox="1"/>
          <p:nvPr/>
        </p:nvSpPr>
        <p:spPr>
          <a:xfrm>
            <a:off x="7019750" y="4251796"/>
            <a:ext cx="4049578" cy="307594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00" spcFirstLastPara="1" rIns="60900" wrap="square" tIns="30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https://www.linkedin.com/in/anwaraif/</a:t>
            </a: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8400" y="4832430"/>
            <a:ext cx="421263" cy="33380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2"/>
          <p:cNvSpPr txBox="1"/>
          <p:nvPr/>
        </p:nvSpPr>
        <p:spPr>
          <a:xfrm>
            <a:off x="7019750" y="4832429"/>
            <a:ext cx="4307216" cy="307594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00" spcFirstLastPara="1" rIns="60900" wrap="square" tIns="30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kurniafreelancer@gmail.com</a:t>
            </a: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idx="4294967295" type="title"/>
          </p:nvPr>
        </p:nvSpPr>
        <p:spPr>
          <a:xfrm>
            <a:off x="141421" y="1875352"/>
            <a:ext cx="7071417" cy="2494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98"/>
              <a:buFont typeface="Poppins SemiBold"/>
              <a:buNone/>
            </a:pPr>
            <a:r>
              <a:rPr lang="en-US" sz="6398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Manipulation</a:t>
            </a:r>
            <a:endParaRPr sz="6398"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/>
          <p:nvPr/>
        </p:nvSpPr>
        <p:spPr>
          <a:xfrm rot="-1974178">
            <a:off x="7683669" y="653840"/>
            <a:ext cx="1493599" cy="149359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"/>
          <p:cNvSpPr/>
          <p:nvPr/>
        </p:nvSpPr>
        <p:spPr>
          <a:xfrm rot="-4242470">
            <a:off x="8670415" y="985270"/>
            <a:ext cx="3068197" cy="3068197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4"/>
          <p:cNvSpPr/>
          <p:nvPr/>
        </p:nvSpPr>
        <p:spPr>
          <a:xfrm rot="-3576382">
            <a:off x="6700412" y="2554631"/>
            <a:ext cx="5217212" cy="521721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5"/>
          <p:cNvGrpSpPr/>
          <p:nvPr/>
        </p:nvGrpSpPr>
        <p:grpSpPr>
          <a:xfrm>
            <a:off x="4470716" y="1527184"/>
            <a:ext cx="2722625" cy="684299"/>
            <a:chOff x="3454908" y="2298192"/>
            <a:chExt cx="2205354" cy="612775"/>
          </a:xfrm>
        </p:grpSpPr>
        <p:sp>
          <p:nvSpPr>
            <p:cNvPr id="143" name="Google Shape;143;p5"/>
            <p:cNvSpPr/>
            <p:nvPr/>
          </p:nvSpPr>
          <p:spPr>
            <a:xfrm>
              <a:off x="3454908" y="2298192"/>
              <a:ext cx="2205354" cy="612775"/>
            </a:xfrm>
            <a:custGeom>
              <a:rect b="b" l="l" r="r" t="t"/>
              <a:pathLst>
                <a:path extrusionOk="0" h="612775" w="2205354">
                  <a:moveTo>
                    <a:pt x="2205228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612648"/>
                  </a:lnTo>
                  <a:lnTo>
                    <a:pt x="2103119" y="612648"/>
                  </a:lnTo>
                  <a:lnTo>
                    <a:pt x="2142863" y="604623"/>
                  </a:lnTo>
                  <a:lnTo>
                    <a:pt x="2175319" y="582739"/>
                  </a:lnTo>
                  <a:lnTo>
                    <a:pt x="2197203" y="550283"/>
                  </a:lnTo>
                  <a:lnTo>
                    <a:pt x="2205228" y="510540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403E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53612" y="2514727"/>
              <a:ext cx="1612391" cy="235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5"/>
          <p:cNvSpPr txBox="1"/>
          <p:nvPr/>
        </p:nvSpPr>
        <p:spPr>
          <a:xfrm>
            <a:off x="4479973" y="2299799"/>
            <a:ext cx="2713163" cy="598597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146000">
            <a:spAutoFit/>
          </a:bodyPr>
          <a:lstStyle/>
          <a:p>
            <a:pPr indent="84639" lvl="0" marL="203134" marR="20313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252525"/>
                </a:solidFill>
                <a:latin typeface="Trebuchet MS"/>
                <a:ea typeface="Trebuchet MS"/>
                <a:cs typeface="Trebuchet MS"/>
                <a:sym typeface="Trebuchet MS"/>
              </a:rPr>
              <a:t>Viewing &amp; summarizing  data from multiple angles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3341200" y="2840489"/>
            <a:ext cx="4547700" cy="26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850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 sz="146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742" lvl="0" marL="253917" marR="0" rtl="0" algn="l">
              <a:spcBef>
                <a:spcPts val="1066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Arial"/>
              <a:buChar char="•"/>
            </a:pPr>
            <a:r>
              <a:rPr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Filtering</a:t>
            </a:r>
            <a:endParaRPr sz="146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742" lvl="0" marL="253917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Arial"/>
              <a:buChar char="•"/>
            </a:pPr>
            <a:r>
              <a:rPr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Sorting</a:t>
            </a:r>
            <a:endParaRPr sz="1466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742" lvl="0" marL="253917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Arial"/>
              <a:buChar char="•"/>
            </a:pPr>
            <a:r>
              <a:rPr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Grouping / Aggregasi</a:t>
            </a:r>
            <a:endParaRPr/>
          </a:p>
          <a:p>
            <a:pPr indent="-177742" lvl="0" marL="253917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Tahoma"/>
              <a:buChar char="•"/>
            </a:pPr>
            <a:r>
              <a:rPr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Data Transformation / Feature Scalling</a:t>
            </a:r>
            <a:endParaRPr sz="1466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742" lvl="0" marL="253917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Tahoma"/>
              <a:buChar char="•"/>
            </a:pPr>
            <a:r>
              <a:rPr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Pivot</a:t>
            </a:r>
            <a:endParaRPr/>
          </a:p>
          <a:p>
            <a:pPr indent="-177742" lvl="0" marL="253917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Tahoma"/>
              <a:buChar char="•"/>
            </a:pPr>
            <a:r>
              <a:rPr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Crosstab</a:t>
            </a:r>
            <a:endParaRPr/>
          </a:p>
          <a:p>
            <a:pPr indent="-177742" lvl="0" marL="253917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Tahoma"/>
              <a:buChar char="•"/>
            </a:pPr>
            <a:r>
              <a:rPr lang="en-US" sz="1466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Appending</a:t>
            </a:r>
            <a:endParaRPr/>
          </a:p>
          <a:p>
            <a:pPr indent="-107892" lvl="0" marL="253917" marR="0" rtl="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Tahoma"/>
              <a:buNone/>
            </a:pPr>
            <a:r>
              <a:t/>
            </a:r>
            <a:endParaRPr sz="1466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2066474" y="257383"/>
            <a:ext cx="8251453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COMMON Data Manipulation TECHNIQUES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066474" y="898177"/>
            <a:ext cx="7974339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Berikut adalah beberapa teknik Data Manipulation umum yang digunakan oleh Data Scientist:</a:t>
            </a:r>
            <a:endParaRPr sz="199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3214502" y="5547354"/>
            <a:ext cx="5906856" cy="894175"/>
          </a:xfrm>
          <a:custGeom>
            <a:rect b="b" l="l" r="r" t="t"/>
            <a:pathLst>
              <a:path extrusionOk="0" h="684529" w="5591809">
                <a:moveTo>
                  <a:pt x="5591556" y="0"/>
                </a:moveTo>
                <a:lnTo>
                  <a:pt x="153543" y="0"/>
                </a:lnTo>
                <a:lnTo>
                  <a:pt x="104997" y="7827"/>
                </a:lnTo>
                <a:lnTo>
                  <a:pt x="62846" y="29626"/>
                </a:lnTo>
                <a:lnTo>
                  <a:pt x="29614" y="62865"/>
                </a:lnTo>
                <a:lnTo>
                  <a:pt x="7824" y="105018"/>
                </a:lnTo>
                <a:lnTo>
                  <a:pt x="0" y="153555"/>
                </a:lnTo>
                <a:lnTo>
                  <a:pt x="0" y="684275"/>
                </a:lnTo>
                <a:lnTo>
                  <a:pt x="5438012" y="684275"/>
                </a:lnTo>
                <a:lnTo>
                  <a:pt x="5486558" y="676448"/>
                </a:lnTo>
                <a:lnTo>
                  <a:pt x="5528709" y="654649"/>
                </a:lnTo>
                <a:lnTo>
                  <a:pt x="5561941" y="621410"/>
                </a:lnTo>
                <a:lnTo>
                  <a:pt x="5583731" y="579257"/>
                </a:lnTo>
                <a:lnTo>
                  <a:pt x="5591556" y="530720"/>
                </a:lnTo>
                <a:lnTo>
                  <a:pt x="5591556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3914305" y="5690702"/>
            <a:ext cx="4824511" cy="751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Tidak ada urutan khusus yang harus diikuti dalam menyelesaikan tugas-tugas ini;</a:t>
            </a:r>
            <a:endParaRPr sz="12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Anda bebas untuk menggabungkan dan memadukan mereka sesuai dengan kumpulan data Anda.</a:t>
            </a:r>
            <a:endParaRPr sz="12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3500" y="5682304"/>
            <a:ext cx="375492" cy="40667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153" name="Google Shape;153;p5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154" name="Google Shape;154;p5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6"/>
          <p:cNvGrpSpPr/>
          <p:nvPr/>
        </p:nvGrpSpPr>
        <p:grpSpPr>
          <a:xfrm>
            <a:off x="4190065" y="4891834"/>
            <a:ext cx="1908022" cy="1229943"/>
            <a:chOff x="5510601" y="4892040"/>
            <a:chExt cx="1908356" cy="1229995"/>
          </a:xfrm>
        </p:grpSpPr>
        <p:pic>
          <p:nvPicPr>
            <p:cNvPr id="162" name="Google Shape;16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10601" y="4903322"/>
              <a:ext cx="1700805" cy="168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6"/>
            <p:cNvSpPr/>
            <p:nvPr/>
          </p:nvSpPr>
          <p:spPr>
            <a:xfrm>
              <a:off x="7309103" y="4892040"/>
              <a:ext cx="109854" cy="1229995"/>
            </a:xfrm>
            <a:custGeom>
              <a:rect b="b" l="l" r="r" t="t"/>
              <a:pathLst>
                <a:path extrusionOk="0" h="1229995" w="109854">
                  <a:moveTo>
                    <a:pt x="0" y="1229868"/>
                  </a:moveTo>
                  <a:lnTo>
                    <a:pt x="21377" y="1225915"/>
                  </a:lnTo>
                  <a:lnTo>
                    <a:pt x="38814" y="1215137"/>
                  </a:lnTo>
                  <a:lnTo>
                    <a:pt x="50559" y="1199151"/>
                  </a:lnTo>
                  <a:lnTo>
                    <a:pt x="54864" y="1179576"/>
                  </a:lnTo>
                  <a:lnTo>
                    <a:pt x="54864" y="344043"/>
                  </a:lnTo>
                  <a:lnTo>
                    <a:pt x="59168" y="324451"/>
                  </a:lnTo>
                  <a:lnTo>
                    <a:pt x="70913" y="308467"/>
                  </a:lnTo>
                  <a:lnTo>
                    <a:pt x="88350" y="297697"/>
                  </a:lnTo>
                  <a:lnTo>
                    <a:pt x="109727" y="293751"/>
                  </a:lnTo>
                  <a:lnTo>
                    <a:pt x="88350" y="289786"/>
                  </a:lnTo>
                  <a:lnTo>
                    <a:pt x="70913" y="278987"/>
                  </a:lnTo>
                  <a:lnTo>
                    <a:pt x="59168" y="262997"/>
                  </a:lnTo>
                  <a:lnTo>
                    <a:pt x="54864" y="243459"/>
                  </a:lnTo>
                  <a:lnTo>
                    <a:pt x="54864" y="50292"/>
                  </a:lnTo>
                  <a:lnTo>
                    <a:pt x="50559" y="30700"/>
                  </a:lnTo>
                  <a:lnTo>
                    <a:pt x="38814" y="14716"/>
                  </a:lnTo>
                  <a:lnTo>
                    <a:pt x="21377" y="3946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4040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10783" y="5071872"/>
              <a:ext cx="1826767" cy="973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6"/>
            <p:cNvSpPr/>
            <p:nvPr/>
          </p:nvSpPr>
          <p:spPr>
            <a:xfrm>
              <a:off x="5711189" y="5072634"/>
              <a:ext cx="1524000" cy="955675"/>
            </a:xfrm>
            <a:custGeom>
              <a:rect b="b" l="l" r="r" t="t"/>
              <a:pathLst>
                <a:path extrusionOk="0" h="955675" w="1524000">
                  <a:moveTo>
                    <a:pt x="0" y="955547"/>
                  </a:moveTo>
                  <a:lnTo>
                    <a:pt x="440436" y="955547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955547"/>
                  </a:lnTo>
                  <a:close/>
                </a:path>
                <a:path extrusionOk="0" h="955675" w="1524000">
                  <a:moveTo>
                    <a:pt x="1210056" y="723899"/>
                  </a:moveTo>
                  <a:lnTo>
                    <a:pt x="1524000" y="723899"/>
                  </a:lnTo>
                  <a:lnTo>
                    <a:pt x="1524000" y="0"/>
                  </a:lnTo>
                  <a:lnTo>
                    <a:pt x="1210056" y="0"/>
                  </a:lnTo>
                  <a:lnTo>
                    <a:pt x="1210056" y="723899"/>
                  </a:lnTo>
                  <a:close/>
                </a:path>
              </a:pathLst>
            </a:custGeom>
            <a:noFill/>
            <a:ln cap="flat" cmpd="sng" w="19050">
              <a:solidFill>
                <a:srgbClr val="1FE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4156529" y="2910373"/>
            <a:ext cx="1562483" cy="1086658"/>
            <a:chOff x="5477059" y="2910495"/>
            <a:chExt cx="1562757" cy="1086703"/>
          </a:xfrm>
        </p:grpSpPr>
        <p:pic>
          <p:nvPicPr>
            <p:cNvPr id="167" name="Google Shape;16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77059" y="2910495"/>
              <a:ext cx="1562757" cy="1048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6"/>
            <p:cNvSpPr/>
            <p:nvPr/>
          </p:nvSpPr>
          <p:spPr>
            <a:xfrm>
              <a:off x="5625846" y="3085338"/>
              <a:ext cx="440689" cy="911860"/>
            </a:xfrm>
            <a:custGeom>
              <a:rect b="b" l="l" r="r" t="t"/>
              <a:pathLst>
                <a:path extrusionOk="0" h="911860" w="440689">
                  <a:moveTo>
                    <a:pt x="0" y="911351"/>
                  </a:moveTo>
                  <a:lnTo>
                    <a:pt x="440436" y="911351"/>
                  </a:lnTo>
                  <a:lnTo>
                    <a:pt x="440436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noFill/>
            <a:ln cap="flat" cmpd="sng" w="19050">
              <a:solidFill>
                <a:srgbClr val="1FE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5066670" y="257378"/>
            <a:ext cx="2060964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FILTERING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242716" y="989515"/>
            <a:ext cx="9065602" cy="721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Anda dapat menyaring DataFrame dengan melewati uji logika ke aksesori </a:t>
            </a: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loc[]</a:t>
            </a:r>
            <a:endParaRPr b="1" sz="199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8557" lvl="0" marL="812536" marR="0" rtl="0" algn="l">
              <a:spcBef>
                <a:spcPts val="1200"/>
              </a:spcBef>
              <a:spcAft>
                <a:spcPts val="0"/>
              </a:spcAft>
              <a:buClr>
                <a:srgbClr val="3E3E3E"/>
              </a:buClr>
              <a:buSzPts val="1200"/>
              <a:buFont typeface="Arial"/>
              <a:buChar char="•"/>
            </a:pPr>
            <a:r>
              <a:rPr lang="en-US" sz="15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Terapkan beberapa filter dengan menggunakan operator "&amp;" dan "|" (AND/OR)</a:t>
            </a:r>
            <a:endParaRPr sz="15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1" name="Google Shape;171;p6"/>
          <p:cNvGrpSpPr/>
          <p:nvPr/>
        </p:nvGrpSpPr>
        <p:grpSpPr>
          <a:xfrm>
            <a:off x="1327155" y="2377341"/>
            <a:ext cx="2066182" cy="2963660"/>
            <a:chOff x="2647188" y="2377439"/>
            <a:chExt cx="2066544" cy="2964179"/>
          </a:xfrm>
        </p:grpSpPr>
        <p:pic>
          <p:nvPicPr>
            <p:cNvPr id="172" name="Google Shape;17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47188" y="2377439"/>
              <a:ext cx="2066544" cy="413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59380" y="2784347"/>
              <a:ext cx="2023871" cy="25572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6"/>
          <p:cNvGrpSpPr/>
          <p:nvPr/>
        </p:nvGrpSpPr>
        <p:grpSpPr>
          <a:xfrm>
            <a:off x="4104921" y="4090242"/>
            <a:ext cx="4434571" cy="736061"/>
            <a:chOff x="5425440" y="4090415"/>
            <a:chExt cx="4435348" cy="736092"/>
          </a:xfrm>
        </p:grpSpPr>
        <p:pic>
          <p:nvPicPr>
            <p:cNvPr id="175" name="Google Shape;175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25440" y="4090415"/>
              <a:ext cx="4210811" cy="736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6"/>
            <p:cNvSpPr/>
            <p:nvPr/>
          </p:nvSpPr>
          <p:spPr>
            <a:xfrm>
              <a:off x="9585198" y="4408296"/>
              <a:ext cx="275590" cy="76200"/>
            </a:xfrm>
            <a:custGeom>
              <a:rect b="b" l="l" r="r" t="t"/>
              <a:pathLst>
                <a:path extrusionOk="0" h="76200" w="275590">
                  <a:moveTo>
                    <a:pt x="75819" y="0"/>
                  </a:moveTo>
                  <a:lnTo>
                    <a:pt x="0" y="38861"/>
                  </a:lnTo>
                  <a:lnTo>
                    <a:pt x="76580" y="76200"/>
                  </a:lnTo>
                  <a:lnTo>
                    <a:pt x="76296" y="47751"/>
                  </a:lnTo>
                  <a:lnTo>
                    <a:pt x="63500" y="47751"/>
                  </a:lnTo>
                  <a:lnTo>
                    <a:pt x="63373" y="28701"/>
                  </a:lnTo>
                  <a:lnTo>
                    <a:pt x="76105" y="28648"/>
                  </a:lnTo>
                  <a:lnTo>
                    <a:pt x="75819" y="0"/>
                  </a:lnTo>
                  <a:close/>
                </a:path>
                <a:path extrusionOk="0" h="76200" w="275590">
                  <a:moveTo>
                    <a:pt x="274258" y="47625"/>
                  </a:moveTo>
                  <a:lnTo>
                    <a:pt x="135890" y="47625"/>
                  </a:lnTo>
                  <a:lnTo>
                    <a:pt x="155067" y="47878"/>
                  </a:lnTo>
                  <a:lnTo>
                    <a:pt x="189102" y="48894"/>
                  </a:lnTo>
                  <a:lnTo>
                    <a:pt x="203834" y="49656"/>
                  </a:lnTo>
                  <a:lnTo>
                    <a:pt x="217297" y="50545"/>
                  </a:lnTo>
                  <a:lnTo>
                    <a:pt x="252095" y="53975"/>
                  </a:lnTo>
                  <a:lnTo>
                    <a:pt x="273176" y="56514"/>
                  </a:lnTo>
                  <a:lnTo>
                    <a:pt x="274258" y="47625"/>
                  </a:lnTo>
                  <a:close/>
                </a:path>
                <a:path extrusionOk="0" h="76200" w="275590">
                  <a:moveTo>
                    <a:pt x="76105" y="28648"/>
                  </a:moveTo>
                  <a:lnTo>
                    <a:pt x="63373" y="28701"/>
                  </a:lnTo>
                  <a:lnTo>
                    <a:pt x="63500" y="47751"/>
                  </a:lnTo>
                  <a:lnTo>
                    <a:pt x="76295" y="47697"/>
                  </a:lnTo>
                  <a:lnTo>
                    <a:pt x="76105" y="28648"/>
                  </a:lnTo>
                  <a:close/>
                </a:path>
                <a:path extrusionOk="0" h="76200" w="275590">
                  <a:moveTo>
                    <a:pt x="76295" y="47697"/>
                  </a:moveTo>
                  <a:lnTo>
                    <a:pt x="63500" y="47751"/>
                  </a:lnTo>
                  <a:lnTo>
                    <a:pt x="76296" y="47751"/>
                  </a:lnTo>
                  <a:close/>
                </a:path>
                <a:path extrusionOk="0" h="76200" w="275590">
                  <a:moveTo>
                    <a:pt x="136017" y="28575"/>
                  </a:moveTo>
                  <a:lnTo>
                    <a:pt x="93472" y="28575"/>
                  </a:lnTo>
                  <a:lnTo>
                    <a:pt x="76105" y="28648"/>
                  </a:lnTo>
                  <a:lnTo>
                    <a:pt x="76295" y="47697"/>
                  </a:lnTo>
                  <a:lnTo>
                    <a:pt x="274258" y="47625"/>
                  </a:lnTo>
                  <a:lnTo>
                    <a:pt x="275462" y="37718"/>
                  </a:lnTo>
                  <a:lnTo>
                    <a:pt x="254380" y="35051"/>
                  </a:lnTo>
                  <a:lnTo>
                    <a:pt x="205231" y="30606"/>
                  </a:lnTo>
                  <a:lnTo>
                    <a:pt x="155575" y="28828"/>
                  </a:lnTo>
                  <a:lnTo>
                    <a:pt x="136017" y="28575"/>
                  </a:lnTo>
                  <a:close/>
                </a:path>
              </a:pathLst>
            </a:custGeom>
            <a:solidFill>
              <a:srgbClr val="1FE1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7" name="Google Shape;177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05131" y="2372861"/>
            <a:ext cx="4127954" cy="38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3562661" y="2424677"/>
            <a:ext cx="359934" cy="309784"/>
          </a:xfrm>
          <a:custGeom>
            <a:rect b="b" l="l" r="r" t="t"/>
            <a:pathLst>
              <a:path extrusionOk="0" h="309880" w="360045">
                <a:moveTo>
                  <a:pt x="204977" y="0"/>
                </a:moveTo>
                <a:lnTo>
                  <a:pt x="204977" y="77342"/>
                </a:lnTo>
                <a:lnTo>
                  <a:pt x="0" y="77342"/>
                </a:lnTo>
                <a:lnTo>
                  <a:pt x="0" y="232028"/>
                </a:lnTo>
                <a:lnTo>
                  <a:pt x="204977" y="232028"/>
                </a:lnTo>
                <a:lnTo>
                  <a:pt x="204977" y="309371"/>
                </a:lnTo>
                <a:lnTo>
                  <a:pt x="359663" y="154686"/>
                </a:lnTo>
                <a:lnTo>
                  <a:pt x="204977" y="0"/>
                </a:lnTo>
                <a:close/>
              </a:path>
            </a:pathLst>
          </a:custGeom>
          <a:solidFill>
            <a:srgbClr val="1FE1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6134059" y="3112382"/>
            <a:ext cx="1533527" cy="751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returns rows where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“type” is equal to “herbal”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6177613" y="5076813"/>
            <a:ext cx="1559519" cy="936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1692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This returns rows where  “type” is equal to “herbal”  OR “temp” is greater than  or equal to 200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29015" y="4365106"/>
            <a:ext cx="1549122" cy="751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1692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Use a </a:t>
            </a:r>
            <a:r>
              <a:rPr b="1"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 mask </a:t>
            </a: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 apply multiple filters with  complex logic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5944347" y="2919976"/>
            <a:ext cx="109819" cy="1063932"/>
          </a:xfrm>
          <a:custGeom>
            <a:rect b="b" l="l" r="r" t="t"/>
            <a:pathLst>
              <a:path extrusionOk="0" h="1064260" w="109854">
                <a:moveTo>
                  <a:pt x="0" y="1063752"/>
                </a:moveTo>
                <a:lnTo>
                  <a:pt x="21377" y="1059805"/>
                </a:lnTo>
                <a:lnTo>
                  <a:pt x="38814" y="1049035"/>
                </a:lnTo>
                <a:lnTo>
                  <a:pt x="50559" y="1033051"/>
                </a:lnTo>
                <a:lnTo>
                  <a:pt x="54864" y="1013459"/>
                </a:lnTo>
                <a:lnTo>
                  <a:pt x="54864" y="439165"/>
                </a:lnTo>
                <a:lnTo>
                  <a:pt x="59168" y="419574"/>
                </a:lnTo>
                <a:lnTo>
                  <a:pt x="70913" y="403590"/>
                </a:lnTo>
                <a:lnTo>
                  <a:pt x="88350" y="392820"/>
                </a:lnTo>
                <a:lnTo>
                  <a:pt x="109727" y="388874"/>
                </a:lnTo>
                <a:lnTo>
                  <a:pt x="88350" y="384909"/>
                </a:lnTo>
                <a:lnTo>
                  <a:pt x="70913" y="374110"/>
                </a:lnTo>
                <a:lnTo>
                  <a:pt x="59168" y="358120"/>
                </a:lnTo>
                <a:lnTo>
                  <a:pt x="54864" y="338581"/>
                </a:lnTo>
                <a:lnTo>
                  <a:pt x="54864" y="50291"/>
                </a:lnTo>
                <a:lnTo>
                  <a:pt x="50559" y="30700"/>
                </a:lnTo>
                <a:lnTo>
                  <a:pt x="38814" y="14716"/>
                </a:lnTo>
                <a:lnTo>
                  <a:pt x="21377" y="39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185" name="Google Shape;185;p6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823" y="0"/>
            <a:ext cx="12188238" cy="2666177"/>
          </a:xfrm>
          <a:custGeom>
            <a:rect b="b" l="l" r="r" t="t"/>
            <a:pathLst>
              <a:path extrusionOk="0" h="4000500" w="1828800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823" y="1"/>
            <a:ext cx="685588" cy="742721"/>
          </a:xfrm>
          <a:custGeom>
            <a:rect b="b" l="l" r="r" t="t"/>
            <a:pathLst>
              <a:path extrusionOk="0" h="1114425" w="102870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7"/>
          <p:cNvGrpSpPr/>
          <p:nvPr/>
        </p:nvGrpSpPr>
        <p:grpSpPr>
          <a:xfrm>
            <a:off x="823" y="744647"/>
            <a:ext cx="2591327" cy="1922500"/>
            <a:chOff x="0" y="1116869"/>
            <a:chExt cx="3887413" cy="2883487"/>
          </a:xfrm>
        </p:grpSpPr>
        <p:sp>
          <p:nvSpPr>
            <p:cNvPr id="195" name="Google Shape;195;p7"/>
            <p:cNvSpPr/>
            <p:nvPr/>
          </p:nvSpPr>
          <p:spPr>
            <a:xfrm>
              <a:off x="2877763" y="2952606"/>
              <a:ext cx="1009650" cy="1047750"/>
            </a:xfrm>
            <a:custGeom>
              <a:rect b="b" l="l" r="r" t="t"/>
              <a:pathLst>
                <a:path extrusionOk="0" h="1047750" w="1009650">
                  <a:moveTo>
                    <a:pt x="100965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09650" y="0"/>
                  </a:lnTo>
                  <a:lnTo>
                    <a:pt x="1009650" y="104775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028700" y="1116869"/>
              <a:ext cx="1847850" cy="1838325"/>
            </a:xfrm>
            <a:custGeom>
              <a:rect b="b" l="l" r="r" t="t"/>
              <a:pathLst>
                <a:path extrusionOk="0" h="1838325" w="184785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0" y="2952606"/>
              <a:ext cx="1028700" cy="1047750"/>
            </a:xfrm>
            <a:custGeom>
              <a:rect b="b" l="l" r="r" t="t"/>
              <a:pathLst>
                <a:path extrusionOk="0" h="1047750" w="102870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7"/>
          <p:cNvSpPr txBox="1"/>
          <p:nvPr>
            <p:ph type="title"/>
          </p:nvPr>
        </p:nvSpPr>
        <p:spPr>
          <a:xfrm>
            <a:off x="1918316" y="458265"/>
            <a:ext cx="9597755" cy="8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Hands on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11398178" y="6083731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427371" y="4027435"/>
            <a:ext cx="5335141" cy="58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Balik ke Collabs lagi yuks ☺</a:t>
            </a:r>
            <a:endParaRPr sz="31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162" y="4908041"/>
            <a:ext cx="1977958" cy="1027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5516" y="6251687"/>
            <a:ext cx="1848847" cy="125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>
            <p:ph type="title"/>
          </p:nvPr>
        </p:nvSpPr>
        <p:spPr>
          <a:xfrm>
            <a:off x="5002670" y="257378"/>
            <a:ext cx="2188924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180761" y="877848"/>
            <a:ext cx="9679812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Pendekatan "split-apply-combine" digunakan untuk mengelompokkan data dalam DataFrame dan menerapkan perhitungan pada setiap kelompok</a:t>
            </a:r>
            <a:endParaRPr sz="1999">
              <a:solidFill>
                <a:srgbClr val="40404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1691920" y="2459994"/>
            <a:ext cx="1193232" cy="258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sz="159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3017130" y="2386127"/>
            <a:ext cx="0" cy="422780"/>
          </a:xfrm>
          <a:custGeom>
            <a:rect b="b" l="l" r="r" t="t"/>
            <a:pathLst>
              <a:path extrusionOk="0" h="422910" w="120000">
                <a:moveTo>
                  <a:pt x="0" y="0"/>
                </a:moveTo>
                <a:lnTo>
                  <a:pt x="0" y="422782"/>
                </a:lnTo>
              </a:path>
            </a:pathLst>
          </a:custGeom>
          <a:noFill/>
          <a:ln cap="flat" cmpd="sng" w="9525">
            <a:solidFill>
              <a:srgbClr val="E7E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211697" y="2483081"/>
            <a:ext cx="3697259" cy="464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Mencari rata-rata suhu untuk setiap jenis teh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2" name="Google Shape;212;p8"/>
          <p:cNvGrpSpPr/>
          <p:nvPr/>
        </p:nvGrpSpPr>
        <p:grpSpPr>
          <a:xfrm>
            <a:off x="4254986" y="3544983"/>
            <a:ext cx="1979348" cy="277484"/>
            <a:chOff x="5292070" y="3600450"/>
            <a:chExt cx="1979695" cy="277495"/>
          </a:xfrm>
        </p:grpSpPr>
        <p:pic>
          <p:nvPicPr>
            <p:cNvPr id="213" name="Google Shape;213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92070" y="3602736"/>
              <a:ext cx="1977550" cy="272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8"/>
            <p:cNvSpPr/>
            <p:nvPr/>
          </p:nvSpPr>
          <p:spPr>
            <a:xfrm>
              <a:off x="6898386" y="3600450"/>
              <a:ext cx="373379" cy="277495"/>
            </a:xfrm>
            <a:custGeom>
              <a:rect b="b" l="l" r="r" t="t"/>
              <a:pathLst>
                <a:path extrusionOk="0" h="277495" w="373379">
                  <a:moveTo>
                    <a:pt x="0" y="277368"/>
                  </a:moveTo>
                  <a:lnTo>
                    <a:pt x="373379" y="277368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noFill/>
            <a:ln cap="flat" cmpd="sng" w="19050">
              <a:solidFill>
                <a:srgbClr val="1FE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8"/>
          <p:cNvGrpSpPr/>
          <p:nvPr/>
        </p:nvGrpSpPr>
        <p:grpSpPr>
          <a:xfrm>
            <a:off x="4254986" y="4061596"/>
            <a:ext cx="1979348" cy="536238"/>
            <a:chOff x="5292070" y="4117085"/>
            <a:chExt cx="1979695" cy="536261"/>
          </a:xfrm>
        </p:grpSpPr>
        <p:pic>
          <p:nvPicPr>
            <p:cNvPr id="216" name="Google Shape;21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92070" y="4197263"/>
              <a:ext cx="1977550" cy="4560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8"/>
            <p:cNvSpPr/>
            <p:nvPr/>
          </p:nvSpPr>
          <p:spPr>
            <a:xfrm>
              <a:off x="6898386" y="4117085"/>
              <a:ext cx="373379" cy="532129"/>
            </a:xfrm>
            <a:custGeom>
              <a:rect b="b" l="l" r="r" t="t"/>
              <a:pathLst>
                <a:path extrusionOk="0" h="532129" w="373379">
                  <a:moveTo>
                    <a:pt x="0" y="531876"/>
                  </a:moveTo>
                  <a:lnTo>
                    <a:pt x="373379" y="531876"/>
                  </a:lnTo>
                  <a:lnTo>
                    <a:pt x="373379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noFill/>
            <a:ln cap="flat" cmpd="sng" w="19050">
              <a:solidFill>
                <a:srgbClr val="1FE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8"/>
          <p:cNvSpPr txBox="1"/>
          <p:nvPr/>
        </p:nvSpPr>
        <p:spPr>
          <a:xfrm>
            <a:off x="4314003" y="3164379"/>
            <a:ext cx="1413564" cy="382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Split </a:t>
            </a: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by “type”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6798039" y="3489625"/>
            <a:ext cx="1789448" cy="751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Apply </a:t>
            </a: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calculation (average)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 the “temp” in each group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6313854" y="3585637"/>
            <a:ext cx="259120" cy="17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66">
                <a:solidFill>
                  <a:srgbClr val="1EE1D5"/>
                </a:solidFill>
                <a:latin typeface="Trebuchet MS"/>
                <a:ea typeface="Trebuchet MS"/>
                <a:cs typeface="Trebuchet MS"/>
                <a:sym typeface="Trebuchet MS"/>
              </a:rPr>
              <a:t>180</a:t>
            </a:r>
            <a:endParaRPr sz="10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6341282" y="4228077"/>
            <a:ext cx="259120" cy="17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66">
                <a:solidFill>
                  <a:srgbClr val="1EE1D5"/>
                </a:solidFill>
                <a:latin typeface="Trebuchet MS"/>
                <a:ea typeface="Trebuchet MS"/>
                <a:cs typeface="Trebuchet MS"/>
                <a:sym typeface="Trebuchet MS"/>
              </a:rPr>
              <a:t>205</a:t>
            </a:r>
            <a:endParaRPr sz="10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6346996" y="5260128"/>
            <a:ext cx="446262" cy="341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66">
                <a:solidFill>
                  <a:srgbClr val="1EE1D5"/>
                </a:solidFill>
                <a:latin typeface="Trebuchet MS"/>
                <a:ea typeface="Trebuchet MS"/>
                <a:cs typeface="Trebuchet MS"/>
                <a:sym typeface="Trebuchet MS"/>
              </a:rPr>
              <a:t>199.75</a:t>
            </a:r>
            <a:endParaRPr sz="10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6340902" y="6202619"/>
            <a:ext cx="259120" cy="17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66">
                <a:solidFill>
                  <a:srgbClr val="1EE1D5"/>
                </a:solidFill>
                <a:latin typeface="Trebuchet MS"/>
                <a:ea typeface="Trebuchet MS"/>
                <a:cs typeface="Trebuchet MS"/>
                <a:sym typeface="Trebuchet MS"/>
              </a:rPr>
              <a:t>190</a:t>
            </a:r>
            <a:endParaRPr sz="10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8608684" y="4361986"/>
            <a:ext cx="1469147" cy="936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16928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 </a:t>
            </a:r>
            <a:r>
              <a:rPr i="1" lang="en-US" sz="12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“type” and  average “temp” for each  group into a final table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5861287" y="4842044"/>
            <a:ext cx="373263" cy="1077262"/>
          </a:xfrm>
          <a:custGeom>
            <a:rect b="b" l="l" r="r" t="t"/>
            <a:pathLst>
              <a:path extrusionOk="0" h="1077595" w="373379">
                <a:moveTo>
                  <a:pt x="0" y="1077467"/>
                </a:moveTo>
                <a:lnTo>
                  <a:pt x="373379" y="1077467"/>
                </a:lnTo>
                <a:lnTo>
                  <a:pt x="373379" y="0"/>
                </a:lnTo>
                <a:lnTo>
                  <a:pt x="0" y="0"/>
                </a:lnTo>
                <a:lnTo>
                  <a:pt x="0" y="1077467"/>
                </a:lnTo>
                <a:close/>
              </a:path>
            </a:pathLst>
          </a:custGeom>
          <a:noFill/>
          <a:ln cap="flat" cmpd="sng" w="19050">
            <a:solidFill>
              <a:srgbClr val="1FE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5861287" y="6163351"/>
            <a:ext cx="373263" cy="269791"/>
          </a:xfrm>
          <a:custGeom>
            <a:rect b="b" l="l" r="r" t="t"/>
            <a:pathLst>
              <a:path extrusionOk="0" h="269875" w="373379">
                <a:moveTo>
                  <a:pt x="0" y="269748"/>
                </a:moveTo>
                <a:lnTo>
                  <a:pt x="373379" y="269748"/>
                </a:lnTo>
                <a:lnTo>
                  <a:pt x="373379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cap="flat" cmpd="sng" w="19050">
            <a:solidFill>
              <a:srgbClr val="1FE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3660424" y="3213528"/>
            <a:ext cx="515461" cy="119342"/>
          </a:xfrm>
          <a:custGeom>
            <a:rect b="b" l="l" r="r" t="t"/>
            <a:pathLst>
              <a:path extrusionOk="0" h="119379" w="515620">
                <a:moveTo>
                  <a:pt x="358775" y="27939"/>
                </a:moveTo>
                <a:lnTo>
                  <a:pt x="309499" y="28194"/>
                </a:lnTo>
                <a:lnTo>
                  <a:pt x="240791" y="29972"/>
                </a:lnTo>
                <a:lnTo>
                  <a:pt x="199262" y="32258"/>
                </a:lnTo>
                <a:lnTo>
                  <a:pt x="145033" y="37719"/>
                </a:lnTo>
                <a:lnTo>
                  <a:pt x="101853" y="46355"/>
                </a:lnTo>
                <a:lnTo>
                  <a:pt x="59054" y="61595"/>
                </a:lnTo>
                <a:lnTo>
                  <a:pt x="21970" y="85344"/>
                </a:lnTo>
                <a:lnTo>
                  <a:pt x="0" y="105156"/>
                </a:lnTo>
                <a:lnTo>
                  <a:pt x="13207" y="118999"/>
                </a:lnTo>
                <a:lnTo>
                  <a:pt x="23622" y="109093"/>
                </a:lnTo>
                <a:lnTo>
                  <a:pt x="34416" y="99822"/>
                </a:lnTo>
                <a:lnTo>
                  <a:pt x="67690" y="78612"/>
                </a:lnTo>
                <a:lnTo>
                  <a:pt x="107187" y="64643"/>
                </a:lnTo>
                <a:lnTo>
                  <a:pt x="148208" y="56642"/>
                </a:lnTo>
                <a:lnTo>
                  <a:pt x="200787" y="51308"/>
                </a:lnTo>
                <a:lnTo>
                  <a:pt x="241680" y="49022"/>
                </a:lnTo>
                <a:lnTo>
                  <a:pt x="286257" y="47625"/>
                </a:lnTo>
                <a:lnTo>
                  <a:pt x="439301" y="46989"/>
                </a:lnTo>
                <a:lnTo>
                  <a:pt x="439547" y="28548"/>
                </a:lnTo>
                <a:lnTo>
                  <a:pt x="358775" y="27939"/>
                </a:lnTo>
                <a:close/>
              </a:path>
              <a:path extrusionOk="0" h="119379" w="515620">
                <a:moveTo>
                  <a:pt x="439293" y="47598"/>
                </a:moveTo>
                <a:lnTo>
                  <a:pt x="438912" y="76200"/>
                </a:lnTo>
                <a:lnTo>
                  <a:pt x="497756" y="47751"/>
                </a:lnTo>
                <a:lnTo>
                  <a:pt x="451992" y="47751"/>
                </a:lnTo>
                <a:lnTo>
                  <a:pt x="439293" y="47598"/>
                </a:lnTo>
                <a:close/>
              </a:path>
              <a:path extrusionOk="0" h="119379" w="515620">
                <a:moveTo>
                  <a:pt x="439547" y="28548"/>
                </a:moveTo>
                <a:lnTo>
                  <a:pt x="439293" y="47598"/>
                </a:lnTo>
                <a:lnTo>
                  <a:pt x="451992" y="47751"/>
                </a:lnTo>
                <a:lnTo>
                  <a:pt x="452247" y="28701"/>
                </a:lnTo>
                <a:lnTo>
                  <a:pt x="439547" y="28548"/>
                </a:lnTo>
                <a:close/>
              </a:path>
              <a:path extrusionOk="0" h="119379" w="515620">
                <a:moveTo>
                  <a:pt x="439927" y="0"/>
                </a:moveTo>
                <a:lnTo>
                  <a:pt x="439547" y="28548"/>
                </a:lnTo>
                <a:lnTo>
                  <a:pt x="452247" y="28701"/>
                </a:lnTo>
                <a:lnTo>
                  <a:pt x="451992" y="47751"/>
                </a:lnTo>
                <a:lnTo>
                  <a:pt x="497756" y="47751"/>
                </a:lnTo>
                <a:lnTo>
                  <a:pt x="515619" y="39116"/>
                </a:lnTo>
                <a:lnTo>
                  <a:pt x="439927" y="0"/>
                </a:lnTo>
                <a:close/>
              </a:path>
              <a:path extrusionOk="0" h="119379" w="515620">
                <a:moveTo>
                  <a:pt x="439301" y="46989"/>
                </a:moveTo>
                <a:lnTo>
                  <a:pt x="358901" y="46989"/>
                </a:lnTo>
                <a:lnTo>
                  <a:pt x="439293" y="47598"/>
                </a:lnTo>
                <a:lnTo>
                  <a:pt x="439301" y="46989"/>
                </a:lnTo>
                <a:close/>
              </a:path>
            </a:pathLst>
          </a:custGeom>
          <a:solidFill>
            <a:srgbClr val="1FE1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5867383" y="3242991"/>
            <a:ext cx="923640" cy="189805"/>
          </a:xfrm>
          <a:custGeom>
            <a:rect b="b" l="l" r="r" t="t"/>
            <a:pathLst>
              <a:path extrusionOk="0" h="189864" w="923925">
                <a:moveTo>
                  <a:pt x="864296" y="140404"/>
                </a:moveTo>
                <a:lnTo>
                  <a:pt x="843788" y="159512"/>
                </a:lnTo>
                <a:lnTo>
                  <a:pt x="923544" y="189357"/>
                </a:lnTo>
                <a:lnTo>
                  <a:pt x="911877" y="149606"/>
                </a:lnTo>
                <a:lnTo>
                  <a:pt x="873633" y="149606"/>
                </a:lnTo>
                <a:lnTo>
                  <a:pt x="864296" y="140404"/>
                </a:lnTo>
                <a:close/>
              </a:path>
              <a:path extrusionOk="0" h="189864" w="923925">
                <a:moveTo>
                  <a:pt x="878182" y="127467"/>
                </a:moveTo>
                <a:lnTo>
                  <a:pt x="864296" y="140404"/>
                </a:lnTo>
                <a:lnTo>
                  <a:pt x="873633" y="149606"/>
                </a:lnTo>
                <a:lnTo>
                  <a:pt x="886968" y="136017"/>
                </a:lnTo>
                <a:lnTo>
                  <a:pt x="878182" y="127467"/>
                </a:lnTo>
                <a:close/>
              </a:path>
              <a:path extrusionOk="0" h="189864" w="923925">
                <a:moveTo>
                  <a:pt x="899541" y="107569"/>
                </a:moveTo>
                <a:lnTo>
                  <a:pt x="878182" y="127467"/>
                </a:lnTo>
                <a:lnTo>
                  <a:pt x="886968" y="136017"/>
                </a:lnTo>
                <a:lnTo>
                  <a:pt x="873633" y="149606"/>
                </a:lnTo>
                <a:lnTo>
                  <a:pt x="911877" y="149606"/>
                </a:lnTo>
                <a:lnTo>
                  <a:pt x="899541" y="107569"/>
                </a:lnTo>
                <a:close/>
              </a:path>
              <a:path extrusionOk="0" h="189864" w="923925">
                <a:moveTo>
                  <a:pt x="0" y="0"/>
                </a:moveTo>
                <a:lnTo>
                  <a:pt x="0" y="19050"/>
                </a:lnTo>
                <a:lnTo>
                  <a:pt x="96520" y="19558"/>
                </a:lnTo>
                <a:lnTo>
                  <a:pt x="329819" y="23241"/>
                </a:lnTo>
                <a:lnTo>
                  <a:pt x="416560" y="26416"/>
                </a:lnTo>
                <a:lnTo>
                  <a:pt x="497967" y="31242"/>
                </a:lnTo>
                <a:lnTo>
                  <a:pt x="536067" y="34162"/>
                </a:lnTo>
                <a:lnTo>
                  <a:pt x="606678" y="41783"/>
                </a:lnTo>
                <a:lnTo>
                  <a:pt x="653796" y="48895"/>
                </a:lnTo>
                <a:lnTo>
                  <a:pt x="695706" y="57531"/>
                </a:lnTo>
                <a:lnTo>
                  <a:pt x="743712" y="70993"/>
                </a:lnTo>
                <a:lnTo>
                  <a:pt x="783463" y="86613"/>
                </a:lnTo>
                <a:lnTo>
                  <a:pt x="830834" y="113157"/>
                </a:lnTo>
                <a:lnTo>
                  <a:pt x="864296" y="140404"/>
                </a:lnTo>
                <a:lnTo>
                  <a:pt x="878182" y="127467"/>
                </a:lnTo>
                <a:lnTo>
                  <a:pt x="840994" y="97028"/>
                </a:lnTo>
                <a:lnTo>
                  <a:pt x="790828" y="69087"/>
                </a:lnTo>
                <a:lnTo>
                  <a:pt x="749300" y="52832"/>
                </a:lnTo>
                <a:lnTo>
                  <a:pt x="699897" y="38862"/>
                </a:lnTo>
                <a:lnTo>
                  <a:pt x="656971" y="30099"/>
                </a:lnTo>
                <a:lnTo>
                  <a:pt x="608838" y="22860"/>
                </a:lnTo>
                <a:lnTo>
                  <a:pt x="537591" y="15112"/>
                </a:lnTo>
                <a:lnTo>
                  <a:pt x="499110" y="12192"/>
                </a:lnTo>
                <a:lnTo>
                  <a:pt x="458977" y="9652"/>
                </a:lnTo>
                <a:lnTo>
                  <a:pt x="417322" y="7493"/>
                </a:lnTo>
                <a:lnTo>
                  <a:pt x="330326" y="4191"/>
                </a:lnTo>
                <a:lnTo>
                  <a:pt x="96647" y="508"/>
                </a:lnTo>
                <a:lnTo>
                  <a:pt x="0" y="0"/>
                </a:lnTo>
                <a:close/>
              </a:path>
            </a:pathLst>
          </a:custGeom>
          <a:solidFill>
            <a:srgbClr val="1FE1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8"/>
          <p:cNvGrpSpPr/>
          <p:nvPr/>
        </p:nvGrpSpPr>
        <p:grpSpPr>
          <a:xfrm>
            <a:off x="7160001" y="3912633"/>
            <a:ext cx="1603982" cy="1728524"/>
            <a:chOff x="8197595" y="3968115"/>
            <a:chExt cx="1604263" cy="1728596"/>
          </a:xfrm>
        </p:grpSpPr>
        <p:sp>
          <p:nvSpPr>
            <p:cNvPr id="230" name="Google Shape;230;p8"/>
            <p:cNvSpPr/>
            <p:nvPr/>
          </p:nvSpPr>
          <p:spPr>
            <a:xfrm>
              <a:off x="9563099" y="3968115"/>
              <a:ext cx="238759" cy="376554"/>
            </a:xfrm>
            <a:custGeom>
              <a:rect b="b" l="l" r="r" t="t"/>
              <a:pathLst>
                <a:path extrusionOk="0" h="376554" w="238759">
                  <a:moveTo>
                    <a:pt x="191537" y="303095"/>
                  </a:moveTo>
                  <a:lnTo>
                    <a:pt x="163702" y="308483"/>
                  </a:lnTo>
                  <a:lnTo>
                    <a:pt x="215646" y="376047"/>
                  </a:lnTo>
                  <a:lnTo>
                    <a:pt x="232454" y="315722"/>
                  </a:lnTo>
                  <a:lnTo>
                    <a:pt x="194182" y="315722"/>
                  </a:lnTo>
                  <a:lnTo>
                    <a:pt x="191537" y="303095"/>
                  </a:lnTo>
                  <a:close/>
                </a:path>
                <a:path extrusionOk="0" h="376554" w="238759">
                  <a:moveTo>
                    <a:pt x="210266" y="299470"/>
                  </a:moveTo>
                  <a:lnTo>
                    <a:pt x="191537" y="303095"/>
                  </a:lnTo>
                  <a:lnTo>
                    <a:pt x="194182" y="315722"/>
                  </a:lnTo>
                  <a:lnTo>
                    <a:pt x="212851" y="311785"/>
                  </a:lnTo>
                  <a:lnTo>
                    <a:pt x="210266" y="299470"/>
                  </a:lnTo>
                  <a:close/>
                </a:path>
                <a:path extrusionOk="0" h="376554" w="238759">
                  <a:moveTo>
                    <a:pt x="238505" y="294005"/>
                  </a:moveTo>
                  <a:lnTo>
                    <a:pt x="210266" y="299470"/>
                  </a:lnTo>
                  <a:lnTo>
                    <a:pt x="212851" y="311785"/>
                  </a:lnTo>
                  <a:lnTo>
                    <a:pt x="194182" y="315722"/>
                  </a:lnTo>
                  <a:lnTo>
                    <a:pt x="232454" y="315722"/>
                  </a:lnTo>
                  <a:lnTo>
                    <a:pt x="238505" y="294005"/>
                  </a:lnTo>
                  <a:close/>
                </a:path>
                <a:path extrusionOk="0" h="376554" w="238759">
                  <a:moveTo>
                    <a:pt x="7620" y="0"/>
                  </a:moveTo>
                  <a:lnTo>
                    <a:pt x="0" y="17526"/>
                  </a:lnTo>
                  <a:lnTo>
                    <a:pt x="19303" y="25908"/>
                  </a:lnTo>
                  <a:lnTo>
                    <a:pt x="38226" y="34798"/>
                  </a:lnTo>
                  <a:lnTo>
                    <a:pt x="74295" y="55499"/>
                  </a:lnTo>
                  <a:lnTo>
                    <a:pt x="106425" y="82423"/>
                  </a:lnTo>
                  <a:lnTo>
                    <a:pt x="134366" y="119887"/>
                  </a:lnTo>
                  <a:lnTo>
                    <a:pt x="151765" y="156845"/>
                  </a:lnTo>
                  <a:lnTo>
                    <a:pt x="166877" y="200914"/>
                  </a:lnTo>
                  <a:lnTo>
                    <a:pt x="184150" y="267843"/>
                  </a:lnTo>
                  <a:lnTo>
                    <a:pt x="191537" y="303095"/>
                  </a:lnTo>
                  <a:lnTo>
                    <a:pt x="210266" y="299470"/>
                  </a:lnTo>
                  <a:lnTo>
                    <a:pt x="194309" y="228473"/>
                  </a:lnTo>
                  <a:lnTo>
                    <a:pt x="180213" y="179451"/>
                  </a:lnTo>
                  <a:lnTo>
                    <a:pt x="163449" y="135382"/>
                  </a:lnTo>
                  <a:lnTo>
                    <a:pt x="143382" y="98298"/>
                  </a:lnTo>
                  <a:lnTo>
                    <a:pt x="111251" y="60579"/>
                  </a:lnTo>
                  <a:lnTo>
                    <a:pt x="65531" y="27686"/>
                  </a:lnTo>
                  <a:lnTo>
                    <a:pt x="26924" y="850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FE1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1" name="Google Shape;231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197595" y="4295241"/>
              <a:ext cx="1327403" cy="14014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2" name="Google Shape;23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0663" y="3366078"/>
            <a:ext cx="1979394" cy="235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234" name="Google Shape;234;p8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235" name="Google Shape;235;p8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5002670" y="257378"/>
            <a:ext cx="2188924" cy="505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Tahoma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268973" y="695485"/>
            <a:ext cx="7830783" cy="628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Anda dapat mengelompokkan DataFrame dengan menggunakan metode .</a:t>
            </a:r>
            <a:r>
              <a:rPr b="1" lang="en-US" sz="1999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groupby()</a:t>
            </a:r>
            <a:endParaRPr b="1" sz="1999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44" name="Google Shape;244;p9"/>
          <p:cNvGrpSpPr/>
          <p:nvPr/>
        </p:nvGrpSpPr>
        <p:grpSpPr>
          <a:xfrm>
            <a:off x="511960" y="2089463"/>
            <a:ext cx="7830691" cy="637361"/>
            <a:chOff x="3128772" y="2356104"/>
            <a:chExt cx="7283450" cy="668019"/>
          </a:xfrm>
        </p:grpSpPr>
        <p:sp>
          <p:nvSpPr>
            <p:cNvPr id="245" name="Google Shape;245;p9"/>
            <p:cNvSpPr/>
            <p:nvPr/>
          </p:nvSpPr>
          <p:spPr>
            <a:xfrm>
              <a:off x="3128772" y="2356104"/>
              <a:ext cx="7283450" cy="668019"/>
            </a:xfrm>
            <a:custGeom>
              <a:rect b="b" l="l" r="r" t="t"/>
              <a:pathLst>
                <a:path extrusionOk="0" h="668019" w="7283450">
                  <a:moveTo>
                    <a:pt x="7238237" y="0"/>
                  </a:moveTo>
                  <a:lnTo>
                    <a:pt x="44957" y="0"/>
                  </a:lnTo>
                  <a:lnTo>
                    <a:pt x="27485" y="3542"/>
                  </a:lnTo>
                  <a:lnTo>
                    <a:pt x="13192" y="13192"/>
                  </a:lnTo>
                  <a:lnTo>
                    <a:pt x="3542" y="27485"/>
                  </a:lnTo>
                  <a:lnTo>
                    <a:pt x="0" y="44958"/>
                  </a:lnTo>
                  <a:lnTo>
                    <a:pt x="0" y="622554"/>
                  </a:lnTo>
                  <a:lnTo>
                    <a:pt x="3542" y="640026"/>
                  </a:lnTo>
                  <a:lnTo>
                    <a:pt x="13192" y="654319"/>
                  </a:lnTo>
                  <a:lnTo>
                    <a:pt x="27485" y="663969"/>
                  </a:lnTo>
                  <a:lnTo>
                    <a:pt x="44957" y="667512"/>
                  </a:lnTo>
                  <a:lnTo>
                    <a:pt x="7238237" y="667512"/>
                  </a:lnTo>
                  <a:lnTo>
                    <a:pt x="7255710" y="663969"/>
                  </a:lnTo>
                  <a:lnTo>
                    <a:pt x="7270003" y="654319"/>
                  </a:lnTo>
                  <a:lnTo>
                    <a:pt x="7279653" y="640026"/>
                  </a:lnTo>
                  <a:lnTo>
                    <a:pt x="7283196" y="622554"/>
                  </a:lnTo>
                  <a:lnTo>
                    <a:pt x="7283196" y="44958"/>
                  </a:lnTo>
                  <a:lnTo>
                    <a:pt x="7279653" y="27485"/>
                  </a:lnTo>
                  <a:lnTo>
                    <a:pt x="7270003" y="13192"/>
                  </a:lnTo>
                  <a:lnTo>
                    <a:pt x="7255710" y="3542"/>
                  </a:lnTo>
                  <a:lnTo>
                    <a:pt x="7238237" y="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128772" y="2356104"/>
              <a:ext cx="7283450" cy="668019"/>
            </a:xfrm>
            <a:custGeom>
              <a:rect b="b" l="l" r="r" t="t"/>
              <a:pathLst>
                <a:path extrusionOk="0" h="668019" w="7283450">
                  <a:moveTo>
                    <a:pt x="0" y="44958"/>
                  </a:moveTo>
                  <a:lnTo>
                    <a:pt x="3542" y="27485"/>
                  </a:lnTo>
                  <a:lnTo>
                    <a:pt x="13192" y="13192"/>
                  </a:lnTo>
                  <a:lnTo>
                    <a:pt x="27485" y="3542"/>
                  </a:lnTo>
                  <a:lnTo>
                    <a:pt x="44957" y="0"/>
                  </a:lnTo>
                  <a:lnTo>
                    <a:pt x="7238237" y="0"/>
                  </a:lnTo>
                  <a:lnTo>
                    <a:pt x="7255710" y="3542"/>
                  </a:lnTo>
                  <a:lnTo>
                    <a:pt x="7270003" y="13192"/>
                  </a:lnTo>
                  <a:lnTo>
                    <a:pt x="7279653" y="27485"/>
                  </a:lnTo>
                  <a:lnTo>
                    <a:pt x="7283196" y="44958"/>
                  </a:lnTo>
                  <a:lnTo>
                    <a:pt x="7283196" y="622554"/>
                  </a:lnTo>
                  <a:lnTo>
                    <a:pt x="7279653" y="640026"/>
                  </a:lnTo>
                  <a:lnTo>
                    <a:pt x="7270003" y="654319"/>
                  </a:lnTo>
                  <a:lnTo>
                    <a:pt x="7255710" y="663969"/>
                  </a:lnTo>
                  <a:lnTo>
                    <a:pt x="7238237" y="667512"/>
                  </a:lnTo>
                  <a:lnTo>
                    <a:pt x="44957" y="667512"/>
                  </a:lnTo>
                  <a:lnTo>
                    <a:pt x="27485" y="663969"/>
                  </a:lnTo>
                  <a:lnTo>
                    <a:pt x="13192" y="654319"/>
                  </a:lnTo>
                  <a:lnTo>
                    <a:pt x="3542" y="640026"/>
                  </a:lnTo>
                  <a:lnTo>
                    <a:pt x="0" y="622554"/>
                  </a:lnTo>
                  <a:lnTo>
                    <a:pt x="0" y="44958"/>
                  </a:lnTo>
                  <a:close/>
                </a:path>
              </a:pathLst>
            </a:custGeom>
            <a:noFill/>
            <a:ln cap="flat" cmpd="sng" w="12700">
              <a:solidFill>
                <a:srgbClr val="CF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9"/>
          <p:cNvSpPr txBox="1"/>
          <p:nvPr/>
        </p:nvSpPr>
        <p:spPr>
          <a:xfrm>
            <a:off x="623307" y="2233208"/>
            <a:ext cx="7476492" cy="442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df.groupby(col)[col].aggregation()</a:t>
            </a:r>
            <a:endParaRPr sz="279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1030031" y="2628356"/>
            <a:ext cx="6205843" cy="572501"/>
          </a:xfrm>
          <a:custGeom>
            <a:rect b="b" l="l" r="r" t="t"/>
            <a:pathLst>
              <a:path extrusionOk="0" h="600710" w="6207759">
                <a:moveTo>
                  <a:pt x="462661" y="168529"/>
                </a:moveTo>
                <a:lnTo>
                  <a:pt x="462280" y="141478"/>
                </a:lnTo>
                <a:lnTo>
                  <a:pt x="461264" y="113792"/>
                </a:lnTo>
                <a:lnTo>
                  <a:pt x="458343" y="57531"/>
                </a:lnTo>
                <a:lnTo>
                  <a:pt x="454533" y="635"/>
                </a:lnTo>
                <a:lnTo>
                  <a:pt x="435483" y="1905"/>
                </a:lnTo>
                <a:lnTo>
                  <a:pt x="439293" y="58928"/>
                </a:lnTo>
                <a:lnTo>
                  <a:pt x="442341" y="114808"/>
                </a:lnTo>
                <a:lnTo>
                  <a:pt x="443230" y="142113"/>
                </a:lnTo>
                <a:lnTo>
                  <a:pt x="443611" y="168910"/>
                </a:lnTo>
                <a:lnTo>
                  <a:pt x="443471" y="195072"/>
                </a:lnTo>
                <a:lnTo>
                  <a:pt x="440817" y="244475"/>
                </a:lnTo>
                <a:lnTo>
                  <a:pt x="434594" y="289814"/>
                </a:lnTo>
                <a:lnTo>
                  <a:pt x="424053" y="330073"/>
                </a:lnTo>
                <a:lnTo>
                  <a:pt x="398653" y="378841"/>
                </a:lnTo>
                <a:lnTo>
                  <a:pt x="364998" y="405384"/>
                </a:lnTo>
                <a:lnTo>
                  <a:pt x="316230" y="422402"/>
                </a:lnTo>
                <a:lnTo>
                  <a:pt x="270764" y="430784"/>
                </a:lnTo>
                <a:lnTo>
                  <a:pt x="176403" y="440817"/>
                </a:lnTo>
                <a:lnTo>
                  <a:pt x="154305" y="443357"/>
                </a:lnTo>
                <a:lnTo>
                  <a:pt x="114808" y="450469"/>
                </a:lnTo>
                <a:lnTo>
                  <a:pt x="71755" y="469392"/>
                </a:lnTo>
                <a:lnTo>
                  <a:pt x="38989" y="501523"/>
                </a:lnTo>
                <a:lnTo>
                  <a:pt x="29718" y="519176"/>
                </a:lnTo>
                <a:lnTo>
                  <a:pt x="29210" y="520192"/>
                </a:lnTo>
                <a:lnTo>
                  <a:pt x="28956" y="521208"/>
                </a:lnTo>
                <a:lnTo>
                  <a:pt x="28829" y="522351"/>
                </a:lnTo>
                <a:lnTo>
                  <a:pt x="28727" y="523570"/>
                </a:lnTo>
                <a:lnTo>
                  <a:pt x="0" y="521589"/>
                </a:lnTo>
                <a:lnTo>
                  <a:pt x="32766" y="600202"/>
                </a:lnTo>
                <a:lnTo>
                  <a:pt x="69519" y="537718"/>
                </a:lnTo>
                <a:lnTo>
                  <a:pt x="75946" y="526796"/>
                </a:lnTo>
                <a:lnTo>
                  <a:pt x="48031" y="524891"/>
                </a:lnTo>
                <a:lnTo>
                  <a:pt x="48437" y="524002"/>
                </a:lnTo>
                <a:lnTo>
                  <a:pt x="50292" y="519938"/>
                </a:lnTo>
                <a:lnTo>
                  <a:pt x="81915" y="485521"/>
                </a:lnTo>
                <a:lnTo>
                  <a:pt x="118999" y="469011"/>
                </a:lnTo>
                <a:lnTo>
                  <a:pt x="156591" y="462280"/>
                </a:lnTo>
                <a:lnTo>
                  <a:pt x="249301" y="452628"/>
                </a:lnTo>
                <a:lnTo>
                  <a:pt x="273812" y="449580"/>
                </a:lnTo>
                <a:lnTo>
                  <a:pt x="321310" y="440817"/>
                </a:lnTo>
                <a:lnTo>
                  <a:pt x="364490" y="426720"/>
                </a:lnTo>
                <a:lnTo>
                  <a:pt x="400431" y="404495"/>
                </a:lnTo>
                <a:lnTo>
                  <a:pt x="425450" y="372999"/>
                </a:lnTo>
                <a:lnTo>
                  <a:pt x="442214" y="335534"/>
                </a:lnTo>
                <a:lnTo>
                  <a:pt x="453390" y="292862"/>
                </a:lnTo>
                <a:lnTo>
                  <a:pt x="459740" y="245745"/>
                </a:lnTo>
                <a:lnTo>
                  <a:pt x="462407" y="194945"/>
                </a:lnTo>
                <a:lnTo>
                  <a:pt x="462661" y="168529"/>
                </a:lnTo>
                <a:close/>
              </a:path>
              <a:path extrusionOk="0" h="600710" w="6207759">
                <a:moveTo>
                  <a:pt x="2809621" y="168402"/>
                </a:moveTo>
                <a:lnTo>
                  <a:pt x="2806954" y="113411"/>
                </a:lnTo>
                <a:lnTo>
                  <a:pt x="2800858" y="57023"/>
                </a:lnTo>
                <a:lnTo>
                  <a:pt x="2793238" y="0"/>
                </a:lnTo>
                <a:lnTo>
                  <a:pt x="2774315" y="2540"/>
                </a:lnTo>
                <a:lnTo>
                  <a:pt x="2781935" y="59436"/>
                </a:lnTo>
                <a:lnTo>
                  <a:pt x="2785364" y="87503"/>
                </a:lnTo>
                <a:lnTo>
                  <a:pt x="2787904" y="115189"/>
                </a:lnTo>
                <a:lnTo>
                  <a:pt x="2789682" y="142367"/>
                </a:lnTo>
                <a:lnTo>
                  <a:pt x="2790571" y="169037"/>
                </a:lnTo>
                <a:lnTo>
                  <a:pt x="2790190" y="194818"/>
                </a:lnTo>
                <a:lnTo>
                  <a:pt x="2784983" y="243713"/>
                </a:lnTo>
                <a:lnTo>
                  <a:pt x="2772664" y="288290"/>
                </a:lnTo>
                <a:lnTo>
                  <a:pt x="2752090" y="327787"/>
                </a:lnTo>
                <a:lnTo>
                  <a:pt x="2721229" y="361569"/>
                </a:lnTo>
                <a:lnTo>
                  <a:pt x="2677668" y="389001"/>
                </a:lnTo>
                <a:lnTo>
                  <a:pt x="2630805" y="404495"/>
                </a:lnTo>
                <a:lnTo>
                  <a:pt x="2593340" y="412750"/>
                </a:lnTo>
                <a:lnTo>
                  <a:pt x="2552319" y="419354"/>
                </a:lnTo>
                <a:lnTo>
                  <a:pt x="2508123" y="424688"/>
                </a:lnTo>
                <a:lnTo>
                  <a:pt x="2438146" y="430657"/>
                </a:lnTo>
                <a:lnTo>
                  <a:pt x="2390267" y="433705"/>
                </a:lnTo>
                <a:lnTo>
                  <a:pt x="2226691" y="441960"/>
                </a:lnTo>
                <a:lnTo>
                  <a:pt x="2184400" y="444754"/>
                </a:lnTo>
                <a:lnTo>
                  <a:pt x="2145538" y="448183"/>
                </a:lnTo>
                <a:lnTo>
                  <a:pt x="2095373" y="455041"/>
                </a:lnTo>
                <a:lnTo>
                  <a:pt x="2056511" y="464947"/>
                </a:lnTo>
                <a:lnTo>
                  <a:pt x="2017649" y="479425"/>
                </a:lnTo>
                <a:lnTo>
                  <a:pt x="1982978" y="499491"/>
                </a:lnTo>
                <a:lnTo>
                  <a:pt x="1962111" y="523544"/>
                </a:lnTo>
                <a:lnTo>
                  <a:pt x="1933067" y="519684"/>
                </a:lnTo>
                <a:lnTo>
                  <a:pt x="1960880" y="600202"/>
                </a:lnTo>
                <a:lnTo>
                  <a:pt x="2002345" y="538988"/>
                </a:lnTo>
                <a:lnTo>
                  <a:pt x="2008632" y="529717"/>
                </a:lnTo>
                <a:lnTo>
                  <a:pt x="1981962" y="526186"/>
                </a:lnTo>
                <a:lnTo>
                  <a:pt x="1983117" y="524891"/>
                </a:lnTo>
                <a:lnTo>
                  <a:pt x="1985391" y="522351"/>
                </a:lnTo>
                <a:lnTo>
                  <a:pt x="2017649" y="500507"/>
                </a:lnTo>
                <a:lnTo>
                  <a:pt x="2062099" y="483108"/>
                </a:lnTo>
                <a:lnTo>
                  <a:pt x="2113534" y="471424"/>
                </a:lnTo>
                <a:lnTo>
                  <a:pt x="2165985" y="465328"/>
                </a:lnTo>
                <a:lnTo>
                  <a:pt x="2227707" y="461010"/>
                </a:lnTo>
                <a:lnTo>
                  <a:pt x="2391410" y="452755"/>
                </a:lnTo>
                <a:lnTo>
                  <a:pt x="2439670" y="449707"/>
                </a:lnTo>
                <a:lnTo>
                  <a:pt x="2487041" y="445897"/>
                </a:lnTo>
                <a:lnTo>
                  <a:pt x="2533015" y="441071"/>
                </a:lnTo>
                <a:lnTo>
                  <a:pt x="2576576" y="434975"/>
                </a:lnTo>
                <a:lnTo>
                  <a:pt x="2617089" y="427355"/>
                </a:lnTo>
                <a:lnTo>
                  <a:pt x="2670302" y="412369"/>
                </a:lnTo>
                <a:lnTo>
                  <a:pt x="2712466" y="391922"/>
                </a:lnTo>
                <a:lnTo>
                  <a:pt x="2743708" y="366903"/>
                </a:lnTo>
                <a:lnTo>
                  <a:pt x="2774696" y="327660"/>
                </a:lnTo>
                <a:lnTo>
                  <a:pt x="2798445" y="270764"/>
                </a:lnTo>
                <a:lnTo>
                  <a:pt x="2807462" y="221107"/>
                </a:lnTo>
                <a:lnTo>
                  <a:pt x="2809240" y="195199"/>
                </a:lnTo>
                <a:lnTo>
                  <a:pt x="2809621" y="168402"/>
                </a:lnTo>
                <a:close/>
              </a:path>
              <a:path extrusionOk="0" h="600710" w="6207759">
                <a:moveTo>
                  <a:pt x="4205859" y="521589"/>
                </a:moveTo>
                <a:lnTo>
                  <a:pt x="4177119" y="523557"/>
                </a:lnTo>
                <a:lnTo>
                  <a:pt x="4158208" y="524852"/>
                </a:lnTo>
                <a:lnTo>
                  <a:pt x="4158119" y="525551"/>
                </a:lnTo>
                <a:lnTo>
                  <a:pt x="4158056" y="524865"/>
                </a:lnTo>
                <a:lnTo>
                  <a:pt x="4158208" y="524852"/>
                </a:lnTo>
                <a:lnTo>
                  <a:pt x="4170603" y="524002"/>
                </a:lnTo>
                <a:lnTo>
                  <a:pt x="4177119" y="523557"/>
                </a:lnTo>
                <a:lnTo>
                  <a:pt x="4177030" y="522351"/>
                </a:lnTo>
                <a:lnTo>
                  <a:pt x="4176903" y="521208"/>
                </a:lnTo>
                <a:lnTo>
                  <a:pt x="4176649" y="520192"/>
                </a:lnTo>
                <a:lnTo>
                  <a:pt x="4176141" y="519176"/>
                </a:lnTo>
                <a:lnTo>
                  <a:pt x="4171950" y="510159"/>
                </a:lnTo>
                <a:lnTo>
                  <a:pt x="4144264" y="477012"/>
                </a:lnTo>
                <a:lnTo>
                  <a:pt x="4107815" y="455422"/>
                </a:lnTo>
                <a:lnTo>
                  <a:pt x="4051427" y="443357"/>
                </a:lnTo>
                <a:lnTo>
                  <a:pt x="3958844" y="433832"/>
                </a:lnTo>
                <a:lnTo>
                  <a:pt x="3935095" y="430784"/>
                </a:lnTo>
                <a:lnTo>
                  <a:pt x="3889502" y="422402"/>
                </a:lnTo>
                <a:lnTo>
                  <a:pt x="3849497" y="409448"/>
                </a:lnTo>
                <a:lnTo>
                  <a:pt x="3812540" y="385064"/>
                </a:lnTo>
                <a:lnTo>
                  <a:pt x="3788918" y="347980"/>
                </a:lnTo>
                <a:lnTo>
                  <a:pt x="3775964" y="310642"/>
                </a:lnTo>
                <a:lnTo>
                  <a:pt x="3767709" y="267716"/>
                </a:lnTo>
                <a:lnTo>
                  <a:pt x="3763264" y="220091"/>
                </a:lnTo>
                <a:lnTo>
                  <a:pt x="3762248" y="168529"/>
                </a:lnTo>
                <a:lnTo>
                  <a:pt x="3762641" y="141478"/>
                </a:lnTo>
                <a:lnTo>
                  <a:pt x="3763518" y="114808"/>
                </a:lnTo>
                <a:lnTo>
                  <a:pt x="3766439" y="58928"/>
                </a:lnTo>
                <a:lnTo>
                  <a:pt x="3770249" y="1905"/>
                </a:lnTo>
                <a:lnTo>
                  <a:pt x="3751326" y="635"/>
                </a:lnTo>
                <a:lnTo>
                  <a:pt x="3747516" y="57531"/>
                </a:lnTo>
                <a:lnTo>
                  <a:pt x="3744468" y="113792"/>
                </a:lnTo>
                <a:lnTo>
                  <a:pt x="3743566" y="142113"/>
                </a:lnTo>
                <a:lnTo>
                  <a:pt x="3743198" y="168529"/>
                </a:lnTo>
                <a:lnTo>
                  <a:pt x="3743325" y="195072"/>
                </a:lnTo>
                <a:lnTo>
                  <a:pt x="3745992" y="245745"/>
                </a:lnTo>
                <a:lnTo>
                  <a:pt x="3752469" y="292862"/>
                </a:lnTo>
                <a:lnTo>
                  <a:pt x="3763518" y="335534"/>
                </a:lnTo>
                <a:lnTo>
                  <a:pt x="3780409" y="372999"/>
                </a:lnTo>
                <a:lnTo>
                  <a:pt x="3805301" y="404495"/>
                </a:lnTo>
                <a:lnTo>
                  <a:pt x="3841369" y="426720"/>
                </a:lnTo>
                <a:lnTo>
                  <a:pt x="3884422" y="440817"/>
                </a:lnTo>
                <a:lnTo>
                  <a:pt x="3932047" y="449580"/>
                </a:lnTo>
                <a:lnTo>
                  <a:pt x="4027551" y="459740"/>
                </a:lnTo>
                <a:lnTo>
                  <a:pt x="4049268" y="462280"/>
                </a:lnTo>
                <a:lnTo>
                  <a:pt x="4086860" y="469011"/>
                </a:lnTo>
                <a:lnTo>
                  <a:pt x="4123944" y="485521"/>
                </a:lnTo>
                <a:lnTo>
                  <a:pt x="4151376" y="512699"/>
                </a:lnTo>
                <a:lnTo>
                  <a:pt x="4157815" y="524878"/>
                </a:lnTo>
                <a:lnTo>
                  <a:pt x="4129786" y="526796"/>
                </a:lnTo>
                <a:lnTo>
                  <a:pt x="4173093" y="600202"/>
                </a:lnTo>
                <a:lnTo>
                  <a:pt x="4199128" y="537718"/>
                </a:lnTo>
                <a:lnTo>
                  <a:pt x="4205859" y="521589"/>
                </a:lnTo>
                <a:close/>
              </a:path>
              <a:path extrusionOk="0" h="600710" w="6207759">
                <a:moveTo>
                  <a:pt x="6207760" y="519684"/>
                </a:moveTo>
                <a:lnTo>
                  <a:pt x="6178702" y="523494"/>
                </a:lnTo>
                <a:lnTo>
                  <a:pt x="6160122" y="525932"/>
                </a:lnTo>
                <a:lnTo>
                  <a:pt x="6168034" y="524891"/>
                </a:lnTo>
                <a:lnTo>
                  <a:pt x="6178702" y="523494"/>
                </a:lnTo>
                <a:lnTo>
                  <a:pt x="6178296" y="521335"/>
                </a:lnTo>
                <a:lnTo>
                  <a:pt x="6178042" y="519684"/>
                </a:lnTo>
                <a:lnTo>
                  <a:pt x="6177280" y="518033"/>
                </a:lnTo>
                <a:lnTo>
                  <a:pt x="6176010" y="516763"/>
                </a:lnTo>
                <a:lnTo>
                  <a:pt x="6167882" y="507873"/>
                </a:lnTo>
                <a:lnTo>
                  <a:pt x="6131560" y="483362"/>
                </a:lnTo>
                <a:lnTo>
                  <a:pt x="6095619" y="468376"/>
                </a:lnTo>
                <a:lnTo>
                  <a:pt x="6046216" y="455041"/>
                </a:lnTo>
                <a:lnTo>
                  <a:pt x="5996305" y="448183"/>
                </a:lnTo>
                <a:lnTo>
                  <a:pt x="5957570" y="444754"/>
                </a:lnTo>
                <a:lnTo>
                  <a:pt x="5915533" y="441960"/>
                </a:lnTo>
                <a:lnTo>
                  <a:pt x="5752846" y="433705"/>
                </a:lnTo>
                <a:lnTo>
                  <a:pt x="5705221" y="430657"/>
                </a:lnTo>
                <a:lnTo>
                  <a:pt x="5658358" y="426847"/>
                </a:lnTo>
                <a:lnTo>
                  <a:pt x="5613400" y="422148"/>
                </a:lnTo>
                <a:lnTo>
                  <a:pt x="5570855" y="416179"/>
                </a:lnTo>
                <a:lnTo>
                  <a:pt x="5531739" y="408813"/>
                </a:lnTo>
                <a:lnTo>
                  <a:pt x="5481447" y="394716"/>
                </a:lnTo>
                <a:lnTo>
                  <a:pt x="5443347" y="376428"/>
                </a:lnTo>
                <a:lnTo>
                  <a:pt x="5407025" y="345440"/>
                </a:lnTo>
                <a:lnTo>
                  <a:pt x="5381625" y="308610"/>
                </a:lnTo>
                <a:lnTo>
                  <a:pt x="5365496" y="266573"/>
                </a:lnTo>
                <a:lnTo>
                  <a:pt x="5356987" y="219710"/>
                </a:lnTo>
                <a:lnTo>
                  <a:pt x="5354828" y="169037"/>
                </a:lnTo>
                <a:lnTo>
                  <a:pt x="5355590" y="142367"/>
                </a:lnTo>
                <a:lnTo>
                  <a:pt x="5357368" y="115189"/>
                </a:lnTo>
                <a:lnTo>
                  <a:pt x="5360035" y="87503"/>
                </a:lnTo>
                <a:lnTo>
                  <a:pt x="5363337" y="59436"/>
                </a:lnTo>
                <a:lnTo>
                  <a:pt x="5370957" y="2540"/>
                </a:lnTo>
                <a:lnTo>
                  <a:pt x="5352034" y="0"/>
                </a:lnTo>
                <a:lnTo>
                  <a:pt x="5344414" y="57023"/>
                </a:lnTo>
                <a:lnTo>
                  <a:pt x="5338445" y="113411"/>
                </a:lnTo>
                <a:lnTo>
                  <a:pt x="5335778" y="168402"/>
                </a:lnTo>
                <a:lnTo>
                  <a:pt x="5336159" y="195199"/>
                </a:lnTo>
                <a:lnTo>
                  <a:pt x="5341493" y="246380"/>
                </a:lnTo>
                <a:lnTo>
                  <a:pt x="5354447" y="294259"/>
                </a:lnTo>
                <a:lnTo>
                  <a:pt x="5377053" y="337947"/>
                </a:lnTo>
                <a:lnTo>
                  <a:pt x="5410835" y="375666"/>
                </a:lnTo>
                <a:lnTo>
                  <a:pt x="5444871" y="399415"/>
                </a:lnTo>
                <a:lnTo>
                  <a:pt x="5490972" y="417830"/>
                </a:lnTo>
                <a:lnTo>
                  <a:pt x="5546979" y="431419"/>
                </a:lnTo>
                <a:lnTo>
                  <a:pt x="5588889" y="438150"/>
                </a:lnTo>
                <a:lnTo>
                  <a:pt x="5633466" y="443611"/>
                </a:lnTo>
                <a:lnTo>
                  <a:pt x="5703697" y="449707"/>
                </a:lnTo>
                <a:lnTo>
                  <a:pt x="5751703" y="452755"/>
                </a:lnTo>
                <a:lnTo>
                  <a:pt x="5914517" y="461010"/>
                </a:lnTo>
                <a:lnTo>
                  <a:pt x="5975858" y="465328"/>
                </a:lnTo>
                <a:lnTo>
                  <a:pt x="6028182" y="471424"/>
                </a:lnTo>
                <a:lnTo>
                  <a:pt x="6068441" y="479806"/>
                </a:lnTo>
                <a:lnTo>
                  <a:pt x="6107811" y="493395"/>
                </a:lnTo>
                <a:lnTo>
                  <a:pt x="6141974" y="511302"/>
                </a:lnTo>
                <a:lnTo>
                  <a:pt x="6158839" y="526097"/>
                </a:lnTo>
                <a:lnTo>
                  <a:pt x="6132195" y="529590"/>
                </a:lnTo>
                <a:lnTo>
                  <a:pt x="6179947" y="600202"/>
                </a:lnTo>
                <a:lnTo>
                  <a:pt x="6201080" y="538988"/>
                </a:lnTo>
                <a:lnTo>
                  <a:pt x="6207760" y="519684"/>
                </a:lnTo>
                <a:close/>
              </a:path>
            </a:pathLst>
          </a:custGeom>
          <a:solidFill>
            <a:srgbClr val="1FE1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623304" y="3286493"/>
            <a:ext cx="1166440" cy="690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DataFrame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to group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2204999" y="3271772"/>
            <a:ext cx="1887018" cy="1415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1692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column(s) to group by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118494" rtl="0" algn="l">
              <a:lnSpc>
                <a:spcPct val="115862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(unique values determine  the </a:t>
            </a:r>
            <a:r>
              <a:rPr b="1"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rows </a:t>
            </a: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output)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4547445" y="3291147"/>
            <a:ext cx="1657888" cy="1843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1692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column(s) to apply  the calculation to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lnSpc>
                <a:spcPct val="118214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(these become the new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lnSpc>
                <a:spcPct val="1182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columns </a:t>
            </a: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output)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7364986" y="2973597"/>
            <a:ext cx="1629097" cy="3892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6928" marR="13542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The calculation(s) to  apply for each group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lnSpc>
                <a:spcPct val="117857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(these become the new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lnSpc>
                <a:spcPct val="11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values </a:t>
            </a: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output)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92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6237" lvl="0" marL="575546" marR="0" rtl="0" algn="l">
              <a:spcBef>
                <a:spcPts val="666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mean()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6237" lvl="0" marL="57554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sum()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6237" lvl="0" marL="57554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min()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6237" lvl="0" marL="57554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max()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6237" lvl="0" marL="57554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count()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6237" lvl="0" marL="575546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i="1" lang="en-US" sz="1466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nunique()</a:t>
            </a:r>
            <a:endParaRPr sz="14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9"/>
          <p:cNvSpPr txBox="1"/>
          <p:nvPr>
            <p:ph idx="11" type="ftr"/>
          </p:nvPr>
        </p:nvSpPr>
        <p:spPr>
          <a:xfrm>
            <a:off x="16622407" y="10083443"/>
            <a:ext cx="1548722" cy="11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928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700"/>
              <a:buFont typeface="Calibri"/>
              <a:buNone/>
            </a:pPr>
            <a:r>
              <a:rPr lang="en-US"/>
              <a:t>*Copyright Maven Analytics, LLC</a:t>
            </a:r>
            <a:endParaRPr/>
          </a:p>
        </p:txBody>
      </p:sp>
      <p:grpSp>
        <p:nvGrpSpPr>
          <p:cNvPr id="254" name="Google Shape;254;p9"/>
          <p:cNvGrpSpPr/>
          <p:nvPr/>
        </p:nvGrpSpPr>
        <p:grpSpPr>
          <a:xfrm>
            <a:off x="9883540" y="1659754"/>
            <a:ext cx="6504386" cy="5344351"/>
            <a:chOff x="7414325" y="1245200"/>
            <a:chExt cx="4879795" cy="4009500"/>
          </a:xfrm>
        </p:grpSpPr>
        <p:sp>
          <p:nvSpPr>
            <p:cNvPr id="255" name="Google Shape;255;p9"/>
            <p:cNvSpPr/>
            <p:nvPr/>
          </p:nvSpPr>
          <p:spPr>
            <a:xfrm>
              <a:off x="7833420" y="1245200"/>
              <a:ext cx="4460700" cy="4009500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7414325" y="3811100"/>
              <a:ext cx="3012300" cy="1443600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8235125" y="3356600"/>
              <a:ext cx="1321500" cy="917100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2024-11-05T07:30:26Z</dcterms:created>
  <dc:creator>20222007@mahasiswa.itb.ac.id Liwa4321six</dc:creator>
</cp:coreProperties>
</file>