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Plus Jakarta Sans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  <p:embeddedFont>
      <p:font typeface="Plus Jakarta Sans Medium"/>
      <p:regular r:id="rId40"/>
      <p:bold r:id="rId41"/>
      <p:italic r:id="rId42"/>
      <p:boldItalic r:id="rId43"/>
    </p:embeddedFont>
    <p:embeddedFont>
      <p:font typeface="Poppins SemiBol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hd8BNEf1Use77uB9b2b2YC53t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usJakartaSansMedium-regular.fntdata"/><Relationship Id="rId20" Type="http://schemas.openxmlformats.org/officeDocument/2006/relationships/slide" Target="slides/slide16.xml"/><Relationship Id="rId42" Type="http://schemas.openxmlformats.org/officeDocument/2006/relationships/font" Target="fonts/PlusJakartaSansMedium-italic.fntdata"/><Relationship Id="rId41" Type="http://schemas.openxmlformats.org/officeDocument/2006/relationships/font" Target="fonts/PlusJakartaSansMedium-bold.fntdata"/><Relationship Id="rId22" Type="http://schemas.openxmlformats.org/officeDocument/2006/relationships/slide" Target="slides/slide18.xml"/><Relationship Id="rId44" Type="http://schemas.openxmlformats.org/officeDocument/2006/relationships/font" Target="fonts/PoppinsSemiBold-regular.fntdata"/><Relationship Id="rId21" Type="http://schemas.openxmlformats.org/officeDocument/2006/relationships/slide" Target="slides/slide17.xml"/><Relationship Id="rId43" Type="http://schemas.openxmlformats.org/officeDocument/2006/relationships/font" Target="fonts/PlusJakartaSansMedium-boldItalic.fntdata"/><Relationship Id="rId24" Type="http://schemas.openxmlformats.org/officeDocument/2006/relationships/slide" Target="slides/slide20.xml"/><Relationship Id="rId46" Type="http://schemas.openxmlformats.org/officeDocument/2006/relationships/font" Target="fonts/PoppinsSemiBold-italic.fntdata"/><Relationship Id="rId23" Type="http://schemas.openxmlformats.org/officeDocument/2006/relationships/slide" Target="slides/slide19.xml"/><Relationship Id="rId45" Type="http://schemas.openxmlformats.org/officeDocument/2006/relationships/font" Target="fonts/Poppi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PoppinsSemiBold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usJakartaSans-bold.fntdata"/><Relationship Id="rId12" Type="http://schemas.openxmlformats.org/officeDocument/2006/relationships/slide" Target="slides/slide8.xml"/><Relationship Id="rId34" Type="http://schemas.openxmlformats.org/officeDocument/2006/relationships/font" Target="fonts/PlusJakartaSans-regular.fntdata"/><Relationship Id="rId15" Type="http://schemas.openxmlformats.org/officeDocument/2006/relationships/slide" Target="slides/slide11.xml"/><Relationship Id="rId37" Type="http://schemas.openxmlformats.org/officeDocument/2006/relationships/font" Target="fonts/PlusJakarta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PlusJakartaSans-italic.fntdata"/><Relationship Id="rId17" Type="http://schemas.openxmlformats.org/officeDocument/2006/relationships/slide" Target="slides/slide13.xml"/><Relationship Id="rId39" Type="http://schemas.openxmlformats.org/officeDocument/2006/relationships/font" Target="fonts/Tahoma-bold.fntdata"/><Relationship Id="rId16" Type="http://schemas.openxmlformats.org/officeDocument/2006/relationships/slide" Target="slides/slide12.xml"/><Relationship Id="rId38" Type="http://schemas.openxmlformats.org/officeDocument/2006/relationships/font" Target="fonts/Tahom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254000" y="457200"/>
            <a:ext cx="40640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254000" y="457200"/>
            <a:ext cx="40640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03d4e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110" name="Google Shape;110;g32503d4e8d8_0_0:notes"/>
          <p:cNvSpPr/>
          <p:nvPr>
            <p:ph idx="2" type="sldImg"/>
          </p:nvPr>
        </p:nvSpPr>
        <p:spPr>
          <a:xfrm>
            <a:off x="2143721" y="685800"/>
            <a:ext cx="257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254000" y="457200"/>
            <a:ext cx="40640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6" name="Google Shape;37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4" name="Google Shape;424;p26:notes"/>
          <p:cNvSpPr/>
          <p:nvPr>
            <p:ph idx="2" type="sldImg"/>
          </p:nvPr>
        </p:nvSpPr>
        <p:spPr>
          <a:xfrm>
            <a:off x="254000" y="457200"/>
            <a:ext cx="40640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254000" y="457200"/>
            <a:ext cx="40640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ctrTitle"/>
          </p:nvPr>
        </p:nvSpPr>
        <p:spPr>
          <a:xfrm>
            <a:off x="2173284" y="254508"/>
            <a:ext cx="7845438" cy="492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Tahoma"/>
              <a:buNone/>
              <a:defRPr b="0" i="0" sz="3199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subTitle"/>
          </p:nvPr>
        </p:nvSpPr>
        <p:spPr>
          <a:xfrm>
            <a:off x="1828797" y="3840470"/>
            <a:ext cx="853451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6217911" y="9566886"/>
            <a:ext cx="5852184" cy="102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Calibri"/>
              <a:buChar char="●"/>
              <a:defRPr b="0" i="1" sz="666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609599" y="6377924"/>
            <a:ext cx="2804313" cy="14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alibri"/>
              <a:buChar char="●"/>
              <a:defRPr sz="933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778229" y="6377924"/>
            <a:ext cx="2804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4423784" y="257378"/>
            <a:ext cx="3344219" cy="4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  <a:defRPr b="0" i="0" sz="31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2812410" y="1055935"/>
            <a:ext cx="8507722" cy="160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1596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1" type="ftr"/>
          </p:nvPr>
        </p:nvSpPr>
        <p:spPr>
          <a:xfrm>
            <a:off x="11082003" y="6722295"/>
            <a:ext cx="1032621" cy="1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  <a:defRPr b="0" i="1" sz="666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609599" y="6377924"/>
            <a:ext cx="2804313" cy="14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alibri"/>
              <a:buNone/>
              <a:defRPr sz="933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778228" y="6377924"/>
            <a:ext cx="2804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-1398779" y="1389171"/>
            <a:ext cx="10103682" cy="5468712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78813" y="4853268"/>
            <a:ext cx="6384030" cy="1056874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399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| Bootcamp Data Science</a:t>
            </a:r>
            <a:endParaRPr sz="2399">
              <a:solidFill>
                <a:schemeClr val="lt1"/>
              </a:solidFill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"/>
          <p:cNvCxnSpPr/>
          <p:nvPr/>
        </p:nvCxnSpPr>
        <p:spPr>
          <a:xfrm>
            <a:off x="813805" y="5910142"/>
            <a:ext cx="52435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"/>
          <p:cNvSpPr/>
          <p:nvPr/>
        </p:nvSpPr>
        <p:spPr>
          <a:xfrm>
            <a:off x="1526019" y="5828168"/>
            <a:ext cx="815348" cy="163949"/>
          </a:xfrm>
          <a:prstGeom prst="roundRect">
            <a:avLst>
              <a:gd fmla="val 50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rot="-1974178">
            <a:off x="7416418" y="3103617"/>
            <a:ext cx="1493599" cy="1493599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-3576283">
            <a:off x="6657160" y="4090699"/>
            <a:ext cx="4050433" cy="4181628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720185" y="3097610"/>
            <a:ext cx="7645267" cy="1956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121850" spcFirstLastPara="1" rIns="121850" wrap="square" tIns="609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</a:pPr>
            <a:r>
              <a:rPr b="1" lang="en-US" sz="5332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Exploratory Data Analysis Part II</a:t>
            </a:r>
            <a:endParaRPr b="1" sz="5332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0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218" name="Google Shape;218;p10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0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222" name="Google Shape;222;p10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idx="4294967295" type="title"/>
          </p:nvPr>
        </p:nvSpPr>
        <p:spPr>
          <a:xfrm>
            <a:off x="0" y="367951"/>
            <a:ext cx="9930581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Poppins SemiBold"/>
              <a:buNone/>
            </a:pPr>
            <a: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Remember Feature Engineering</a:t>
            </a:r>
            <a:endParaRPr b="1" sz="6000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22567"/>
            <a:ext cx="12192000" cy="330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2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238" name="Google Shape;238;p12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2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idx="4294967295" type="title"/>
          </p:nvPr>
        </p:nvSpPr>
        <p:spPr>
          <a:xfrm>
            <a:off x="141421" y="1875352"/>
            <a:ext cx="7071417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98"/>
              <a:buFont typeface="Poppins SemiBold"/>
              <a:buNone/>
            </a:pPr>
            <a:r>
              <a:rPr b="1" lang="en-US" sz="6398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Manipulation + Visualization</a:t>
            </a:r>
            <a:endParaRPr b="1" sz="6398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 rot="-1974178">
            <a:off x="7683669" y="653840"/>
            <a:ext cx="1493599" cy="149359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3"/>
          <p:cNvSpPr/>
          <p:nvPr/>
        </p:nvSpPr>
        <p:spPr>
          <a:xfrm rot="-4242470">
            <a:off x="8670415" y="985270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3"/>
          <p:cNvSpPr/>
          <p:nvPr/>
        </p:nvSpPr>
        <p:spPr>
          <a:xfrm rot="-3576382">
            <a:off x="6700412" y="2554631"/>
            <a:ext cx="5217212" cy="5217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1026523" y="168326"/>
            <a:ext cx="10138953" cy="998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Remember, EDA Question Below based on course Data Manipulation</a:t>
            </a: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234542" y="1772227"/>
            <a:ext cx="9679812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Notes :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harap bisa mengecek kembali pada sesi hands on code Data manipulation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14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60" name="Google Shape;260;p14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61" name="Google Shape;261;p14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4" name="Google Shape;264;p14"/>
          <p:cNvSpPr txBox="1"/>
          <p:nvPr/>
        </p:nvSpPr>
        <p:spPr>
          <a:xfrm>
            <a:off x="234542" y="2576197"/>
            <a:ext cx="1127082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Question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Apa saja produk yang memiliki harga unit di atas rata-rata?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 Part Filtering)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Produk mana yang memiliki Total penjualan tertinggi ?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By 1 Kolom</a:t>
            </a: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Cabang mana yang memiliki total penjualan tertinggi ?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Group By 2 Kolom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Bagaimana jumlah maksimal, minimal, jumlah dari barang yang terjual di tiap Branch ?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Multiple aggregations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Bagaimana total penjualan setiap kategori produk di setiap branch ?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Pivoting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Metode pembayaran apa yang paling sering digunakan oleh customer ?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Crosstab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Kapan waktu dengan penjualan tertinggi dalam sehari ?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working with date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Additional Pivoting vs Melt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1026523" y="168326"/>
            <a:ext cx="1013895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Code tips Understanding in EDA</a:t>
            </a:r>
            <a:endParaRPr/>
          </a:p>
        </p:txBody>
      </p:sp>
      <p:sp>
        <p:nvSpPr>
          <p:cNvPr id="270" name="Google Shape;270;p15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71" name="Google Shape;271;p15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72" name="Google Shape;272;p15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5" name="Google Shape;275;p15"/>
          <p:cNvSpPr txBox="1"/>
          <p:nvPr/>
        </p:nvSpPr>
        <p:spPr>
          <a:xfrm>
            <a:off x="117161" y="1649160"/>
            <a:ext cx="11682803" cy="2474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1. Buat pertanyaan analisis (EDA Questions)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2. Jawablah pertanyaan EDA dengan pendekatan Filter, Group By, Pivot, dsb (disesuaikan)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3. Lakukan reset index dari step 2 diatas, supaya outputnya menjadi dataframe</a:t>
            </a:r>
            <a:endParaRPr b="1"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4. Gunakan plot visualisasi yang tepat (biasanya barplot atau lineplot, atau disesuaikan saja)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5. Tambahkan text angka (opsional) pada tiap barplot atau titik pada lineplot untuk mempermudah Analisa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6. Buatlah insight observasi dari output yang didapat.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type="title"/>
          </p:nvPr>
        </p:nvSpPr>
        <p:spPr>
          <a:xfrm>
            <a:off x="1026523" y="168326"/>
            <a:ext cx="1013895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Code tips Understanding in EDA</a:t>
            </a:r>
            <a:endParaRPr/>
          </a:p>
        </p:txBody>
      </p:sp>
      <p:sp>
        <p:nvSpPr>
          <p:cNvPr id="281" name="Google Shape;281;p16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82" name="Google Shape;282;p16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83" name="Google Shape;283;p16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6" name="Google Shape;286;p16"/>
          <p:cNvSpPr txBox="1"/>
          <p:nvPr/>
        </p:nvSpPr>
        <p:spPr>
          <a:xfrm>
            <a:off x="254597" y="892402"/>
            <a:ext cx="11682803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457200" lvl="0" marL="474128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99"/>
              <a:buFont typeface="Tahoma"/>
              <a:buAutoNum type="arabicPeriod"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Pertanyaan : Produk mana yang memiliki Total penjualan tertinggi ?</a:t>
            </a:r>
            <a:endParaRPr/>
          </a:p>
          <a:p>
            <a:pPr indent="-457200" lvl="0" marL="474128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99"/>
              <a:buFont typeface="Tahoma"/>
              <a:buAutoNum type="arabicPeriod"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Jawab dengan data manipulation ? (Group By)</a:t>
            </a:r>
            <a:endParaRPr/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86" y="1739461"/>
            <a:ext cx="53149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6"/>
          <p:cNvSpPr txBox="1"/>
          <p:nvPr/>
        </p:nvSpPr>
        <p:spPr>
          <a:xfrm>
            <a:off x="198808" y="3820973"/>
            <a:ext cx="9083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3. Lakukan reset_index() supaya menjadi dataframe</a:t>
            </a:r>
            <a:endParaRPr b="1" sz="1800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986" y="4299332"/>
            <a:ext cx="8350560" cy="243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1026523" y="168326"/>
            <a:ext cx="1013895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Code tips Understanding in EDA</a:t>
            </a:r>
            <a:endParaRPr/>
          </a:p>
        </p:txBody>
      </p:sp>
      <p:sp>
        <p:nvSpPr>
          <p:cNvPr id="295" name="Google Shape;295;p17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96" name="Google Shape;296;p17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97" name="Google Shape;297;p17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0" name="Google Shape;300;p17"/>
          <p:cNvSpPr txBox="1"/>
          <p:nvPr/>
        </p:nvSpPr>
        <p:spPr>
          <a:xfrm>
            <a:off x="254597" y="892402"/>
            <a:ext cx="11682803" cy="936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4. Gunakan plot visualisasi yang tepat :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4A. Tips Barplot :</a:t>
            </a:r>
            <a:endParaRPr/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- Value vs Categorical (Value in each Categorical)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8" y="1838993"/>
            <a:ext cx="10231053" cy="501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026523" y="168326"/>
            <a:ext cx="1013895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Code tips Understanding in EDA</a:t>
            </a:r>
            <a:endParaRPr/>
          </a:p>
        </p:txBody>
      </p:sp>
      <p:sp>
        <p:nvSpPr>
          <p:cNvPr id="307" name="Google Shape;307;p18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308" name="Google Shape;308;p18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09" name="Google Shape;309;p18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2" name="Google Shape;312;p18"/>
          <p:cNvSpPr txBox="1"/>
          <p:nvPr/>
        </p:nvSpPr>
        <p:spPr>
          <a:xfrm>
            <a:off x="254597" y="892402"/>
            <a:ext cx="11682803" cy="936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4B. Lineplot : </a:t>
            </a:r>
            <a:endParaRPr/>
          </a:p>
          <a:p>
            <a:pPr indent="-342900" lvl="0" marL="359828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-"/>
            </a:pPr>
            <a:r>
              <a:rPr b="1" lang="en-US"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Datetime vs Value</a:t>
            </a:r>
            <a:endParaRPr/>
          </a:p>
          <a:p>
            <a:pPr indent="-342900" lvl="0" marL="359828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Datetime can be : day, month, week, year, time (hours, minutes, etc)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511" y="1962904"/>
            <a:ext cx="6071903" cy="485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026523" y="168326"/>
            <a:ext cx="1013895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Code tips Understanding in EDA</a:t>
            </a:r>
            <a:endParaRPr/>
          </a:p>
        </p:txBody>
      </p:sp>
      <p:sp>
        <p:nvSpPr>
          <p:cNvPr id="319" name="Google Shape;319;p19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320" name="Google Shape;320;p19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21" name="Google Shape;321;p19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4" name="Google Shape;324;p19"/>
          <p:cNvSpPr txBox="1"/>
          <p:nvPr/>
        </p:nvSpPr>
        <p:spPr>
          <a:xfrm>
            <a:off x="175527" y="869282"/>
            <a:ext cx="11682803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5. Tambahkan text angka (opsional) pada tiap barplot atau titik pada lineplot untuk mempermudah Analisa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09" y="1885725"/>
            <a:ext cx="70199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7650145" y="4585503"/>
            <a:ext cx="2167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Data suatu kolom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19"/>
          <p:cNvCxnSpPr>
            <a:endCxn id="326" idx="1"/>
          </p:cNvCxnSpPr>
          <p:nvPr/>
        </p:nvCxnSpPr>
        <p:spPr>
          <a:xfrm flipH="1" rot="10800000">
            <a:off x="3918745" y="4739392"/>
            <a:ext cx="3731400" cy="265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19"/>
          <p:cNvCxnSpPr/>
          <p:nvPr/>
        </p:nvCxnSpPr>
        <p:spPr>
          <a:xfrm>
            <a:off x="6541477" y="5466303"/>
            <a:ext cx="924934" cy="42616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9" name="Google Shape;329;p19"/>
          <p:cNvSpPr txBox="1"/>
          <p:nvPr/>
        </p:nvSpPr>
        <p:spPr>
          <a:xfrm>
            <a:off x="7075851" y="5905992"/>
            <a:ext cx="202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2 decimal saja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19"/>
          <p:cNvCxnSpPr/>
          <p:nvPr/>
        </p:nvCxnSpPr>
        <p:spPr>
          <a:xfrm>
            <a:off x="1770184" y="5615839"/>
            <a:ext cx="490695" cy="42616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19"/>
          <p:cNvSpPr txBox="1"/>
          <p:nvPr/>
        </p:nvSpPr>
        <p:spPr>
          <a:xfrm>
            <a:off x="1889333" y="6059880"/>
            <a:ext cx="202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Letak di tiap bar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19"/>
          <p:cNvCxnSpPr/>
          <p:nvPr/>
        </p:nvCxnSpPr>
        <p:spPr>
          <a:xfrm>
            <a:off x="3343567" y="5597410"/>
            <a:ext cx="490695" cy="42616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19"/>
          <p:cNvSpPr txBox="1"/>
          <p:nvPr/>
        </p:nvSpPr>
        <p:spPr>
          <a:xfrm>
            <a:off x="3462716" y="6041451"/>
            <a:ext cx="202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Ukuran font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19"/>
          <p:cNvCxnSpPr/>
          <p:nvPr/>
        </p:nvCxnSpPr>
        <p:spPr>
          <a:xfrm>
            <a:off x="2802239" y="5334595"/>
            <a:ext cx="2690001" cy="535114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5" name="Google Shape;335;p19"/>
          <p:cNvSpPr txBox="1"/>
          <p:nvPr/>
        </p:nvSpPr>
        <p:spPr>
          <a:xfrm>
            <a:off x="5101680" y="5885288"/>
            <a:ext cx="202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Jarak dengan barplot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5101680" y="2272497"/>
            <a:ext cx="3197910" cy="93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Notes : </a:t>
            </a:r>
            <a:r>
              <a:rPr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Jika barplot terlalu banyak maka tidak perlu ada nilai teks yang ditampilkan.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32503d4e8d8_0_0"/>
          <p:cNvGrpSpPr/>
          <p:nvPr/>
        </p:nvGrpSpPr>
        <p:grpSpPr>
          <a:xfrm>
            <a:off x="823" y="466"/>
            <a:ext cx="12190781" cy="2774676"/>
            <a:chOff x="0" y="5"/>
            <a:chExt cx="18288000" cy="4162430"/>
          </a:xfrm>
        </p:grpSpPr>
        <p:sp>
          <p:nvSpPr>
            <p:cNvPr id="113" name="Google Shape;113;g32503d4e8d8_0_0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2503d4e8d8_0_0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32503d4e8d8_0_0"/>
          <p:cNvSpPr txBox="1"/>
          <p:nvPr/>
        </p:nvSpPr>
        <p:spPr>
          <a:xfrm>
            <a:off x="517683" y="3025609"/>
            <a:ext cx="496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50">
            <a:spAutoFit/>
          </a:bodyPr>
          <a:lstStyle/>
          <a:p>
            <a:pPr indent="0" lvl="0" marL="12700" marR="0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g32503d4e8d8_0_0"/>
          <p:cNvSpPr txBox="1"/>
          <p:nvPr/>
        </p:nvSpPr>
        <p:spPr>
          <a:xfrm>
            <a:off x="404574" y="3778603"/>
            <a:ext cx="66753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262626"/>
                </a:solidFill>
              </a:rPr>
              <a:t>A Highly-motivated Data Scientist</a:t>
            </a:r>
            <a:endParaRPr i="0" sz="1900" u="none" cap="none" strike="noStrike">
              <a:solidFill>
                <a:srgbClr val="262626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rgbClr val="262626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262626"/>
                </a:solidFill>
              </a:rPr>
              <a:t>Senior Data &amp; AI Platform @ PT. Mastersystem Infotama</a:t>
            </a:r>
            <a:endParaRPr sz="1900">
              <a:solidFill>
                <a:srgbClr val="262626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262626"/>
                </a:solidFill>
              </a:rPr>
              <a:t>Data Scientist @ PT. KitaLulus International</a:t>
            </a:r>
            <a:endParaRPr i="0" sz="1900" u="none" cap="none" strike="noStrike">
              <a:solidFill>
                <a:srgbClr val="262626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262626"/>
                </a:solidFill>
              </a:rPr>
              <a:t>Data Scientist @ PT. Sharing Vision– BRI Consultant</a:t>
            </a:r>
            <a:endParaRPr i="0" sz="900" u="none" cap="none" strike="noStrike">
              <a:solidFill>
                <a:srgbClr val="000000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262626"/>
                </a:solidFill>
              </a:rPr>
              <a:t>Software Engineering @ PT. AILIMA Geothermal</a:t>
            </a:r>
            <a:endParaRPr i="0" sz="1900" u="none" cap="none" strike="noStrike">
              <a:solidFill>
                <a:srgbClr val="262626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262626"/>
                </a:solidFill>
              </a:rPr>
              <a:t>Mentor &amp; Instructor DS/BI/AI ML @ dibimbing.id</a:t>
            </a:r>
            <a:endParaRPr sz="1900">
              <a:solidFill>
                <a:srgbClr val="262626"/>
              </a:solidFill>
            </a:endParaRPr>
          </a:p>
        </p:txBody>
      </p:sp>
      <p:pic>
        <p:nvPicPr>
          <p:cNvPr id="117" name="Google Shape;117;g32503d4e8d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501" y="3035083"/>
            <a:ext cx="4374696" cy="3281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503d4e8d8_0_0"/>
          <p:cNvSpPr/>
          <p:nvPr/>
        </p:nvSpPr>
        <p:spPr>
          <a:xfrm>
            <a:off x="11468851" y="6144800"/>
            <a:ext cx="722700" cy="713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20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344" name="Google Shape;344;p20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0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idx="4294967295" type="title"/>
          </p:nvPr>
        </p:nvSpPr>
        <p:spPr>
          <a:xfrm>
            <a:off x="141421" y="1875352"/>
            <a:ext cx="7071417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Poppins SemiBold"/>
              <a:buNone/>
            </a:pPr>
            <a: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Additional :</a:t>
            </a:r>
            <a:b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Pivoting VS Melt</a:t>
            </a:r>
            <a:endParaRPr b="1" sz="6000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 rot="-1974178">
            <a:off x="7683669" y="653840"/>
            <a:ext cx="1493599" cy="149359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1"/>
          <p:cNvSpPr/>
          <p:nvPr/>
        </p:nvSpPr>
        <p:spPr>
          <a:xfrm rot="-4242470">
            <a:off x="8670415" y="985270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1"/>
          <p:cNvSpPr/>
          <p:nvPr/>
        </p:nvSpPr>
        <p:spPr>
          <a:xfrm rot="-3576382">
            <a:off x="6700412" y="2554631"/>
            <a:ext cx="5217212" cy="5217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2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64" name="Google Shape;364;p22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7" name="Google Shape;367;p22"/>
          <p:cNvSpPr txBox="1"/>
          <p:nvPr>
            <p:ph type="title"/>
          </p:nvPr>
        </p:nvSpPr>
        <p:spPr>
          <a:xfrm>
            <a:off x="2803490" y="96604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b="1" lang="en-US" sz="3200"/>
              <a:t>Pivot Table</a:t>
            </a:r>
            <a:endParaRPr b="1" sz="3200"/>
          </a:p>
        </p:txBody>
      </p:sp>
      <p:sp>
        <p:nvSpPr>
          <p:cNvPr id="368" name="Google Shape;368;p22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391832" y="561572"/>
            <a:ext cx="81944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Konsep Pivot table mirip dengan group by, tetapi pivot table memerlukan </a:t>
            </a:r>
            <a:r>
              <a:rPr b="1"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index, colom, value dan fungsi aggregate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kita memiliki table berikut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32" y="1659754"/>
            <a:ext cx="86582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/>
        </p:nvSpPr>
        <p:spPr>
          <a:xfrm>
            <a:off x="5241030" y="2419936"/>
            <a:ext cx="5053640" cy="43414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Kolom yang akan dijadikan indeks dalam pivot table.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columns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Kolom yang akan dijadikan kolom dalam pivot table.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Kolom yang akan dihitung (dalam contoh ini, 'Nilai').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aggfunc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Fungsi agregasi yang akan digunakan. Dalam kasus ini, rata-rata (mean) digunakan, tetapi Anda juga bisa menggunakan fungsi lain seperti 'sum', 'count', 'max', 'min', dll.</a:t>
            </a:r>
            <a:endParaRPr sz="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3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79" name="Google Shape;379;p23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2803490" y="96604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b="1" lang="en-US" sz="3200"/>
              <a:t>Melt</a:t>
            </a:r>
            <a:endParaRPr b="1" sz="3200"/>
          </a:p>
        </p:txBody>
      </p:sp>
      <p:sp>
        <p:nvSpPr>
          <p:cNvPr id="383" name="Google Shape;383;p23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85" name="Google Shape;3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700" y="1005192"/>
            <a:ext cx="9167414" cy="368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4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92" name="Google Shape;392;p24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5" name="Google Shape;395;p24"/>
          <p:cNvSpPr txBox="1"/>
          <p:nvPr>
            <p:ph type="title"/>
          </p:nvPr>
        </p:nvSpPr>
        <p:spPr>
          <a:xfrm>
            <a:off x="2803490" y="96604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b="1" lang="en-US" sz="3200"/>
              <a:t>Melt</a:t>
            </a:r>
            <a:endParaRPr b="1" sz="3200"/>
          </a:p>
        </p:txBody>
      </p:sp>
      <p:sp>
        <p:nvSpPr>
          <p:cNvPr id="396" name="Google Shape;396;p24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 txBox="1"/>
          <p:nvPr/>
        </p:nvSpPr>
        <p:spPr>
          <a:xfrm>
            <a:off x="331542" y="738225"/>
            <a:ext cx="11689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 table pivot sebelumnya, kita akan mengubah bentuknya kedalam format melt berikut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0640" y="1388042"/>
            <a:ext cx="7601360" cy="518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636" y="2131654"/>
            <a:ext cx="40005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 txBox="1"/>
          <p:nvPr/>
        </p:nvSpPr>
        <p:spPr>
          <a:xfrm>
            <a:off x="412450" y="1580558"/>
            <a:ext cx="819443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658519" y="2530887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b="1" i="0" lang="en-US" sz="32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Melt Table</a:t>
            </a:r>
            <a:endParaRPr b="1" i="0" sz="3200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115" y="5009578"/>
            <a:ext cx="3290670" cy="175181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4"/>
          <p:cNvSpPr/>
          <p:nvPr/>
        </p:nvSpPr>
        <p:spPr>
          <a:xfrm>
            <a:off x="1487156" y="4331929"/>
            <a:ext cx="582804" cy="5510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2063094" y="4607748"/>
            <a:ext cx="136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index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3928905" y="5536642"/>
            <a:ext cx="562089" cy="369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3928905" y="5905974"/>
            <a:ext cx="854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25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416" name="Google Shape;416;p25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25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idx="4294967295" type="title"/>
          </p:nvPr>
        </p:nvSpPr>
        <p:spPr>
          <a:xfrm>
            <a:off x="141421" y="1875352"/>
            <a:ext cx="7071417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Poppins SemiBold"/>
              <a:buNone/>
            </a:pPr>
            <a: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Additional :</a:t>
            </a:r>
            <a:b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b="1" lang="en-US" sz="600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Crosstab VS Melt</a:t>
            </a:r>
            <a:endParaRPr b="1" sz="6000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427" name="Google Shape;4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6"/>
          <p:cNvSpPr/>
          <p:nvPr/>
        </p:nvSpPr>
        <p:spPr>
          <a:xfrm rot="-1974178">
            <a:off x="7683669" y="653840"/>
            <a:ext cx="1493599" cy="149359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6"/>
          <p:cNvSpPr/>
          <p:nvPr/>
        </p:nvSpPr>
        <p:spPr>
          <a:xfrm rot="-4242470">
            <a:off x="8670415" y="985270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6"/>
          <p:cNvSpPr/>
          <p:nvPr/>
        </p:nvSpPr>
        <p:spPr>
          <a:xfrm rot="-3576382">
            <a:off x="6700412" y="2554631"/>
            <a:ext cx="5217212" cy="5217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7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436" name="Google Shape;436;p27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39" name="Google Shape;439;p27"/>
          <p:cNvSpPr txBox="1"/>
          <p:nvPr>
            <p:ph type="title"/>
          </p:nvPr>
        </p:nvSpPr>
        <p:spPr>
          <a:xfrm>
            <a:off x="2803490" y="96604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b="1" lang="en-US" sz="3200"/>
              <a:t>Crosstab (Cross Tabulation)</a:t>
            </a:r>
            <a:endParaRPr b="1" sz="3200"/>
          </a:p>
        </p:txBody>
      </p:sp>
      <p:sp>
        <p:nvSpPr>
          <p:cNvPr id="440" name="Google Shape;440;p27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27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" name="Google Shape;442;p27"/>
          <p:cNvSpPr txBox="1"/>
          <p:nvPr/>
        </p:nvSpPr>
        <p:spPr>
          <a:xfrm>
            <a:off x="331542" y="738225"/>
            <a:ext cx="114914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Crosstabulation, atau crosstab, adalah sebuah metode statistik yang digunakan untuk menganalisis hubungan antara </a:t>
            </a:r>
            <a:r>
              <a:rPr b="1" lang="en-US" sz="18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dua atau lebih variabel kategorikal. Value didalamnya bermakna frekuensi.</a:t>
            </a:r>
            <a:endParaRPr b="1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kita memiliki table berikut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39" y="1788094"/>
            <a:ext cx="48291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798" y="4733073"/>
            <a:ext cx="32289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/>
          <p:nvPr/>
        </p:nvSpPr>
        <p:spPr>
          <a:xfrm>
            <a:off x="1414008" y="3991622"/>
            <a:ext cx="582804" cy="5510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1989946" y="4267441"/>
            <a:ext cx="136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index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4014735" y="5411444"/>
            <a:ext cx="562089" cy="369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4014735" y="5780776"/>
            <a:ext cx="854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7463" y="3490632"/>
            <a:ext cx="7033683" cy="277998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2990677" y="2826319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tab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7617244" y="4053019"/>
            <a:ext cx="854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460" name="Google Shape;460;p28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28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8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type="ctrTitle"/>
          </p:nvPr>
        </p:nvSpPr>
        <p:spPr>
          <a:xfrm>
            <a:off x="6319638" y="2870373"/>
            <a:ext cx="5707438" cy="1117255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 New Roman"/>
              <a:buNone/>
            </a:pPr>
            <a:r>
              <a:rPr b="1" lang="en-US" sz="6398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639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1" name="Google Shape;471;p29"/>
          <p:cNvGrpSpPr/>
          <p:nvPr/>
        </p:nvGrpSpPr>
        <p:grpSpPr>
          <a:xfrm>
            <a:off x="1039" y="-285527"/>
            <a:ext cx="3686238" cy="3587895"/>
            <a:chOff x="9584423" y="-302695"/>
            <a:chExt cx="4822201" cy="4822201"/>
          </a:xfrm>
        </p:grpSpPr>
        <p:sp>
          <p:nvSpPr>
            <p:cNvPr id="472" name="Google Shape;472;p29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-1119938" y="1487883"/>
            <a:ext cx="7724816" cy="7724816"/>
            <a:chOff x="4094945" y="667082"/>
            <a:chExt cx="5795400" cy="5795400"/>
          </a:xfrm>
        </p:grpSpPr>
        <p:sp>
          <p:nvSpPr>
            <p:cNvPr id="477" name="Google Shape;477;p29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81" name="Google Shape;4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235" y="4225684"/>
            <a:ext cx="333805" cy="3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9"/>
          <p:cNvSpPr txBox="1"/>
          <p:nvPr/>
        </p:nvSpPr>
        <p:spPr>
          <a:xfrm>
            <a:off x="7019750" y="4251796"/>
            <a:ext cx="4049578" cy="307594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https://www.linkedin.com/in/anwaraif/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8400" y="4832430"/>
            <a:ext cx="421263" cy="3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9"/>
          <p:cNvSpPr txBox="1"/>
          <p:nvPr/>
        </p:nvSpPr>
        <p:spPr>
          <a:xfrm>
            <a:off x="7019750" y="4832429"/>
            <a:ext cx="4307216" cy="307594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kurniafreelancer@gmail.com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256158" y="248656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98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8156072" y="1678815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062010" y="5099093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156072" y="4493279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56157" y="1481330"/>
            <a:ext cx="7731614" cy="2132929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Outline:</a:t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Sampling and Randomization</a:t>
            </a:r>
            <a:endParaRPr b="0" i="0" sz="2399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Feature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Data Manipulation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Combine with visualizations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idx="4294967295" type="title"/>
          </p:nvPr>
        </p:nvSpPr>
        <p:spPr>
          <a:xfrm>
            <a:off x="141421" y="1875352"/>
            <a:ext cx="7071417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98"/>
              <a:buFont typeface="Poppins SemiBold"/>
              <a:buNone/>
            </a:pPr>
            <a:r>
              <a:rPr b="1" lang="en-US" sz="6398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Sampling &amp; Randomization</a:t>
            </a:r>
            <a:endParaRPr b="1" sz="6398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 rot="-1974178">
            <a:off x="7683669" y="653840"/>
            <a:ext cx="1493599" cy="149359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/>
          <p:nvPr/>
        </p:nvSpPr>
        <p:spPr>
          <a:xfrm rot="-4242470">
            <a:off x="8670415" y="985270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/>
          <p:nvPr/>
        </p:nvSpPr>
        <p:spPr>
          <a:xfrm rot="-3576382">
            <a:off x="6700412" y="2554631"/>
            <a:ext cx="5217212" cy="5217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143" name="Google Shape;143;p5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6" name="Google Shape;146;p5"/>
          <p:cNvSpPr txBox="1"/>
          <p:nvPr>
            <p:ph type="title"/>
          </p:nvPr>
        </p:nvSpPr>
        <p:spPr>
          <a:xfrm>
            <a:off x="2876338" y="96604"/>
            <a:ext cx="7232304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 sz="3200"/>
              <a:t>Definisi Populasi dan Sampel</a:t>
            </a:r>
            <a:endParaRPr sz="3200"/>
          </a:p>
        </p:txBody>
      </p:sp>
      <p:sp>
        <p:nvSpPr>
          <p:cNvPr id="147" name="Google Shape;147;p5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630535" y="1381750"/>
            <a:ext cx="819443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Populasi adalah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seluruh kumpulan data atau objek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menjadi fokus dari suatu penelitian atau studi. Dalam kasus Big Data, Populasi merupakan sekumpulan data dari database pada periode tertentu.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Sampel adalah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sebagian kecil atau subset dari populasi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dipilih untuk mewakili populasi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9481" y="3226169"/>
            <a:ext cx="35909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157" name="Google Shape;157;p6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0" name="Google Shape;160;p6"/>
          <p:cNvSpPr txBox="1"/>
          <p:nvPr>
            <p:ph type="title"/>
          </p:nvPr>
        </p:nvSpPr>
        <p:spPr>
          <a:xfrm>
            <a:off x="2876338" y="96604"/>
            <a:ext cx="7232304" cy="132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 sz="3200"/>
              <a:t>Flowchart Sampling &amp; Randomization</a:t>
            </a:r>
            <a:endParaRPr sz="3200"/>
          </a:p>
        </p:txBody>
      </p:sp>
      <p:sp>
        <p:nvSpPr>
          <p:cNvPr id="161" name="Google Shape;161;p6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891792" y="3987260"/>
            <a:ext cx="81944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 sampling ini bisa dilakukan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sebelum melakukan exploratory data analysis.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 ini bertujuan untuk menghindari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memory pada server.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703" y="1449040"/>
            <a:ext cx="107156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7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171" name="Google Shape;171;p7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4" name="Google Shape;174;p7"/>
          <p:cNvSpPr txBox="1"/>
          <p:nvPr>
            <p:ph type="title"/>
          </p:nvPr>
        </p:nvSpPr>
        <p:spPr>
          <a:xfrm>
            <a:off x="2803490" y="96604"/>
            <a:ext cx="7305152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 sz="3200"/>
              <a:t>Bagaimana metode untuk mencari jumlah </a:t>
            </a:r>
            <a:r>
              <a:rPr lang="en-US" sz="3200"/>
              <a:t>sampel</a:t>
            </a:r>
            <a:r>
              <a:rPr lang="en-US" sz="3200"/>
              <a:t> (</a:t>
            </a:r>
            <a:r>
              <a:rPr i="1" lang="en-US" sz="3200"/>
              <a:t>Sample size</a:t>
            </a:r>
            <a:r>
              <a:rPr lang="en-US" sz="3200"/>
              <a:t>) ?</a:t>
            </a:r>
            <a:endParaRPr sz="3200"/>
          </a:p>
        </p:txBody>
      </p:sp>
      <p:sp>
        <p:nvSpPr>
          <p:cNvPr id="175" name="Google Shape;175;p7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379326" y="1802897"/>
            <a:ext cx="8194430" cy="14910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93" r="-669" t="-24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379326" y="3873921"/>
            <a:ext cx="81944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keterangan: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 = Jumlah sample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 = Jumlah population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error = error yang masih diterima (pilih 1%, 2.5%, atau 5%)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185" name="Google Shape;185;p8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8" name="Google Shape;188;p8"/>
          <p:cNvSpPr txBox="1"/>
          <p:nvPr>
            <p:ph type="title"/>
          </p:nvPr>
        </p:nvSpPr>
        <p:spPr>
          <a:xfrm>
            <a:off x="2578388" y="147722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 sz="3200"/>
              <a:t>Random Sampling (Randomization)</a:t>
            </a:r>
            <a:endParaRPr sz="3200"/>
          </a:p>
        </p:txBody>
      </p:sp>
      <p:sp>
        <p:nvSpPr>
          <p:cNvPr id="189" name="Google Shape;189;p8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8"/>
          <p:cNvSpPr txBox="1"/>
          <p:nvPr/>
        </p:nvSpPr>
        <p:spPr>
          <a:xfrm>
            <a:off x="4097216" y="3276991"/>
            <a:ext cx="8194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379326" y="1802897"/>
            <a:ext cx="985994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random sample (randomization)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Setiap anggota dan setiap kelompok anggota memiliki kesempatan yang sama untuk dimasukkan dalam sampel dan dipilih secara acak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Contoh Penerapan: Mengambil sampel acak dari kumpulan karyawan di sebuah perusahaan di mana setiap karyawan memiliki kesempatan yang sama untuk dipilih.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114" y="3646322"/>
            <a:ext cx="4381643" cy="317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447" y="3646322"/>
            <a:ext cx="4395017" cy="30639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9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00" name="Google Shape;200;p9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3" name="Google Shape;203;p9"/>
          <p:cNvSpPr txBox="1"/>
          <p:nvPr>
            <p:ph type="title"/>
          </p:nvPr>
        </p:nvSpPr>
        <p:spPr>
          <a:xfrm>
            <a:off x="2578388" y="147722"/>
            <a:ext cx="730515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 sz="3200"/>
              <a:t>Validate Result</a:t>
            </a:r>
            <a:endParaRPr sz="3200"/>
          </a:p>
        </p:txBody>
      </p:sp>
      <p:sp>
        <p:nvSpPr>
          <p:cNvPr id="204" name="Google Shape;204;p9"/>
          <p:cNvSpPr txBox="1"/>
          <p:nvPr/>
        </p:nvSpPr>
        <p:spPr>
          <a:xfrm>
            <a:off x="247800" y="756005"/>
            <a:ext cx="985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check the result with checking in numerical value by describe()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5907" y="1122493"/>
            <a:ext cx="7860124" cy="227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/>
          <p:nvPr/>
        </p:nvSpPr>
        <p:spPr>
          <a:xfrm>
            <a:off x="1705906" y="4709945"/>
            <a:ext cx="3710155" cy="288833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381594" y="4775495"/>
            <a:ext cx="3606468" cy="288833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705905" y="5897586"/>
            <a:ext cx="3710155" cy="20441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6449276" y="5917329"/>
            <a:ext cx="3606468" cy="28883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42161" y="78235"/>
            <a:ext cx="1578985" cy="47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2024-11-05T07:30:26Z</dcterms:created>
  <dc:creator>20222007@mahasiswa.itb.ac.id Liwa4321six</dc:creator>
</cp:coreProperties>
</file>