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80" r:id="rId1"/>
    <p:sldMasterId id="2147484109" r:id="rId2"/>
    <p:sldMasterId id="2147484092" r:id="rId3"/>
  </p:sldMasterIdLst>
  <p:notesMasterIdLst>
    <p:notesMasterId r:id="rId10"/>
  </p:notesMasterIdLst>
  <p:handoutMasterIdLst>
    <p:handoutMasterId r:id="rId11"/>
  </p:handoutMasterIdLst>
  <p:sldIdLst>
    <p:sldId id="256" r:id="rId4"/>
    <p:sldId id="257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853"/>
    <a:srgbClr val="F9C523"/>
    <a:srgbClr val="F2C570"/>
    <a:srgbClr val="00B8E1"/>
    <a:srgbClr val="9D739E"/>
    <a:srgbClr val="F0E9EE"/>
    <a:srgbClr val="DEE2EA"/>
    <a:srgbClr val="E8DEE6"/>
    <a:srgbClr val="CAC2C8"/>
    <a:srgbClr val="00A3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7FC2D7-E643-40AA-83DB-ACA143A5A82E}" v="227" dt="2020-11-11T05:36:02.4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67"/>
    <p:restoredTop sz="86409"/>
  </p:normalViewPr>
  <p:slideViewPr>
    <p:cSldViewPr snapToGrid="0" snapToObjects="1">
      <p:cViewPr varScale="1">
        <p:scale>
          <a:sx n="90" d="100"/>
          <a:sy n="90" d="100"/>
        </p:scale>
        <p:origin x="90" y="270"/>
      </p:cViewPr>
      <p:guideLst>
        <p:guide orient="horz" pos="2160"/>
        <p:guide pos="3840"/>
        <p:guide orient="horz" pos="22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8" d="100"/>
          <a:sy n="148" d="100"/>
        </p:scale>
        <p:origin x="443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Findlay" userId="6a898e353306dcee" providerId="LiveId" clId="{B47FC2D7-E643-40AA-83DB-ACA143A5A82E}"/>
    <pc:docChg chg="custSel addSld delSld modSld">
      <pc:chgData name="Robert Findlay" userId="6a898e353306dcee" providerId="LiveId" clId="{B47FC2D7-E643-40AA-83DB-ACA143A5A82E}" dt="2020-11-11T05:37:48.606" v="394" actId="20577"/>
      <pc:docMkLst>
        <pc:docMk/>
      </pc:docMkLst>
      <pc:sldChg chg="addSp delSp modSp">
        <pc:chgData name="Robert Findlay" userId="6a898e353306dcee" providerId="LiveId" clId="{B47FC2D7-E643-40AA-83DB-ACA143A5A82E}" dt="2020-11-11T05:36:49.535" v="386" actId="1076"/>
        <pc:sldMkLst>
          <pc:docMk/>
          <pc:sldMk cId="2231549487" sldId="257"/>
        </pc:sldMkLst>
        <pc:spChg chg="add del mod">
          <ac:chgData name="Robert Findlay" userId="6a898e353306dcee" providerId="LiveId" clId="{B47FC2D7-E643-40AA-83DB-ACA143A5A82E}" dt="2020-11-11T05:35:51.285" v="370" actId="478"/>
          <ac:spMkLst>
            <pc:docMk/>
            <pc:sldMk cId="2231549487" sldId="257"/>
            <ac:spMk id="2" creationId="{F9F11F62-D3BC-4CEC-980B-7A10742DA92D}"/>
          </ac:spMkLst>
        </pc:spChg>
        <pc:spChg chg="add mod">
          <ac:chgData name="Robert Findlay" userId="6a898e353306dcee" providerId="LiveId" clId="{B47FC2D7-E643-40AA-83DB-ACA143A5A82E}" dt="2020-11-11T05:36:43.220" v="383" actId="1076"/>
          <ac:spMkLst>
            <pc:docMk/>
            <pc:sldMk cId="2231549487" sldId="257"/>
            <ac:spMk id="3" creationId="{E189AB8E-D2F2-4E61-A377-668D6E926838}"/>
          </ac:spMkLst>
        </pc:spChg>
        <pc:spChg chg="mod">
          <ac:chgData name="Robert Findlay" userId="6a898e353306dcee" providerId="LiveId" clId="{B47FC2D7-E643-40AA-83DB-ACA143A5A82E}" dt="2020-11-11T05:36:49.535" v="386" actId="1076"/>
          <ac:spMkLst>
            <pc:docMk/>
            <pc:sldMk cId="2231549487" sldId="257"/>
            <ac:spMk id="11" creationId="{332C8E05-3ED6-41CC-9AE9-6F708E55B320}"/>
          </ac:spMkLst>
        </pc:spChg>
        <pc:picChg chg="mod">
          <ac:chgData name="Robert Findlay" userId="6a898e353306dcee" providerId="LiveId" clId="{B47FC2D7-E643-40AA-83DB-ACA143A5A82E}" dt="2020-11-11T05:35:21.535" v="367" actId="1076"/>
          <ac:picMkLst>
            <pc:docMk/>
            <pc:sldMk cId="2231549487" sldId="257"/>
            <ac:picMk id="10" creationId="{1273DF4E-F74E-42CB-8E8E-45E65621B54B}"/>
          </ac:picMkLst>
        </pc:picChg>
      </pc:sldChg>
      <pc:sldChg chg="del">
        <pc:chgData name="Robert Findlay" userId="6a898e353306dcee" providerId="LiveId" clId="{B47FC2D7-E643-40AA-83DB-ACA143A5A82E}" dt="2020-11-11T05:30:26.836" v="355" actId="2696"/>
        <pc:sldMkLst>
          <pc:docMk/>
          <pc:sldMk cId="16235213" sldId="258"/>
        </pc:sldMkLst>
      </pc:sldChg>
      <pc:sldChg chg="modSp">
        <pc:chgData name="Robert Findlay" userId="6a898e353306dcee" providerId="LiveId" clId="{B47FC2D7-E643-40AA-83DB-ACA143A5A82E}" dt="2020-11-11T05:20:18.131" v="220"/>
        <pc:sldMkLst>
          <pc:docMk/>
          <pc:sldMk cId="175432860" sldId="259"/>
        </pc:sldMkLst>
        <pc:spChg chg="mod">
          <ac:chgData name="Robert Findlay" userId="6a898e353306dcee" providerId="LiveId" clId="{B47FC2D7-E643-40AA-83DB-ACA143A5A82E}" dt="2020-11-11T05:20:18.131" v="220"/>
          <ac:spMkLst>
            <pc:docMk/>
            <pc:sldMk cId="175432860" sldId="259"/>
            <ac:spMk id="3" creationId="{F256414F-BEBE-4437-B6C8-764603D60CC8}"/>
          </ac:spMkLst>
        </pc:spChg>
      </pc:sldChg>
      <pc:sldChg chg="modSp">
        <pc:chgData name="Robert Findlay" userId="6a898e353306dcee" providerId="LiveId" clId="{B47FC2D7-E643-40AA-83DB-ACA143A5A82E}" dt="2020-11-11T05:37:48.606" v="394" actId="20577"/>
        <pc:sldMkLst>
          <pc:docMk/>
          <pc:sldMk cId="598678568" sldId="260"/>
        </pc:sldMkLst>
        <pc:spChg chg="mod">
          <ac:chgData name="Robert Findlay" userId="6a898e353306dcee" providerId="LiveId" clId="{B47FC2D7-E643-40AA-83DB-ACA143A5A82E}" dt="2020-11-11T05:37:48.606" v="394" actId="20577"/>
          <ac:spMkLst>
            <pc:docMk/>
            <pc:sldMk cId="598678568" sldId="260"/>
            <ac:spMk id="8" creationId="{ABA2C296-2B1C-40C0-AFE5-FDBBD2CBC682}"/>
          </ac:spMkLst>
        </pc:spChg>
      </pc:sldChg>
      <pc:sldChg chg="addSp modSp">
        <pc:chgData name="Robert Findlay" userId="6a898e353306dcee" providerId="LiveId" clId="{B47FC2D7-E643-40AA-83DB-ACA143A5A82E}" dt="2020-11-11T05:14:20.998" v="18" actId="1076"/>
        <pc:sldMkLst>
          <pc:docMk/>
          <pc:sldMk cId="3408643" sldId="261"/>
        </pc:sldMkLst>
        <pc:spChg chg="mod">
          <ac:chgData name="Robert Findlay" userId="6a898e353306dcee" providerId="LiveId" clId="{B47FC2D7-E643-40AA-83DB-ACA143A5A82E}" dt="2020-11-11T05:14:20.998" v="18" actId="1076"/>
          <ac:spMkLst>
            <pc:docMk/>
            <pc:sldMk cId="3408643" sldId="261"/>
            <ac:spMk id="7" creationId="{E9B75A61-8C7D-44E9-8328-DEB25676F3B5}"/>
          </ac:spMkLst>
        </pc:spChg>
        <pc:picChg chg="add mod">
          <ac:chgData name="Robert Findlay" userId="6a898e353306dcee" providerId="LiveId" clId="{B47FC2D7-E643-40AA-83DB-ACA143A5A82E}" dt="2020-11-11T05:13:57.059" v="5" actId="1076"/>
          <ac:picMkLst>
            <pc:docMk/>
            <pc:sldMk cId="3408643" sldId="261"/>
            <ac:picMk id="2" creationId="{2305D221-8707-4467-9E00-1D48C88BF67E}"/>
          </ac:picMkLst>
        </pc:picChg>
      </pc:sldChg>
      <pc:sldChg chg="addSp delSp modSp add">
        <pc:chgData name="Robert Findlay" userId="6a898e353306dcee" providerId="LiveId" clId="{B47FC2D7-E643-40AA-83DB-ACA143A5A82E}" dt="2020-11-11T05:36:30.325" v="382" actId="1076"/>
        <pc:sldMkLst>
          <pc:docMk/>
          <pc:sldMk cId="287409425" sldId="262"/>
        </pc:sldMkLst>
        <pc:spChg chg="del">
          <ac:chgData name="Robert Findlay" userId="6a898e353306dcee" providerId="LiveId" clId="{B47FC2D7-E643-40AA-83DB-ACA143A5A82E}" dt="2020-11-11T05:33:59.230" v="357" actId="478"/>
          <ac:spMkLst>
            <pc:docMk/>
            <pc:sldMk cId="287409425" sldId="262"/>
            <ac:spMk id="2" creationId="{22992522-8C22-4823-8A57-6C6C12612F92}"/>
          </ac:spMkLst>
        </pc:spChg>
        <pc:spChg chg="add mod">
          <ac:chgData name="Robert Findlay" userId="6a898e353306dcee" providerId="LiveId" clId="{B47FC2D7-E643-40AA-83DB-ACA143A5A82E}" dt="2020-11-11T05:36:30.325" v="382" actId="1076"/>
          <ac:spMkLst>
            <pc:docMk/>
            <pc:sldMk cId="287409425" sldId="262"/>
            <ac:spMk id="6" creationId="{07A1805D-BD24-4663-BC38-3CFE56111714}"/>
          </ac:spMkLst>
        </pc:spChg>
        <pc:picChg chg="add mod">
          <ac:chgData name="Robert Findlay" userId="6a898e353306dcee" providerId="LiveId" clId="{B47FC2D7-E643-40AA-83DB-ACA143A5A82E}" dt="2020-11-11T05:34:10.294" v="362" actId="1076"/>
          <ac:picMkLst>
            <pc:docMk/>
            <pc:sldMk cId="287409425" sldId="262"/>
            <ac:picMk id="1026" creationId="{A28D0603-8C7B-437C-9D4C-8AAED0C81FC5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accent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9D739E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12-A742-995C-586D293C31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B8E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12-A742-995C-586D293C31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9C85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12-A742-995C-586D293C31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086760112"/>
        <c:axId val="-1066674736"/>
      </c:barChart>
      <c:catAx>
        <c:axId val="-1086760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66674736"/>
        <c:crosses val="autoZero"/>
        <c:auto val="1"/>
        <c:lblAlgn val="ctr"/>
        <c:lblOffset val="100"/>
        <c:noMultiLvlLbl val="0"/>
      </c:catAx>
      <c:valAx>
        <c:axId val="-106667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867601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FE14B-3ACE-C14B-976F-D4DD09CFBFB4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479B3-42F7-3944-841C-181ACE96E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83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FFB5D-C1F5-2842-8CAF-C81518F68F7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F6536-074C-7C47-ADA5-294784941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5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Problems relating to connecting to health care are ;</a:t>
            </a:r>
          </a:p>
          <a:p>
            <a:endParaRPr lang="en-US" dirty="0"/>
          </a:p>
          <a:p>
            <a:r>
              <a:rPr lang="en-US" dirty="0"/>
              <a:t>Limited physical access to surgery's and practices (harder to be seen by a doctor) because people don’t want to spread the virus.</a:t>
            </a:r>
          </a:p>
          <a:p>
            <a:endParaRPr lang="en-US" dirty="0"/>
          </a:p>
          <a:p>
            <a:r>
              <a:rPr lang="en-US" dirty="0"/>
              <a:t>Can be </a:t>
            </a:r>
            <a:r>
              <a:rPr lang="en-US" i="1" dirty="0"/>
              <a:t>Language Barriers </a:t>
            </a:r>
            <a:r>
              <a:rPr lang="en-US" dirty="0"/>
              <a:t>.- can impede effective healthcare support</a:t>
            </a:r>
          </a:p>
          <a:p>
            <a:endParaRPr lang="en-US" dirty="0"/>
          </a:p>
          <a:p>
            <a:r>
              <a:rPr lang="en-US" dirty="0"/>
              <a:t>Time limitations – appointments only able to be booked with work hours and appointments can only take places in regular work hours. </a:t>
            </a:r>
          </a:p>
          <a:p>
            <a:endParaRPr lang="en-US" dirty="0"/>
          </a:p>
          <a:p>
            <a:r>
              <a:rPr lang="en-US" dirty="0"/>
              <a:t>Patient registration for bookings systems is limited to only within surgery times / doctor practices require you to fill out a hardcopy form for registering with a </a:t>
            </a:r>
            <a:r>
              <a:rPr lang="en-US" dirty="0" err="1"/>
              <a:t>gp</a:t>
            </a:r>
            <a:r>
              <a:rPr lang="en-US" dirty="0"/>
              <a:t> rather then online.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6536-074C-7C47-ADA5-2947849417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97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Going to talk about possible language barriers</a:t>
            </a:r>
          </a:p>
          <a:p>
            <a:endParaRPr lang="en-GB" dirty="0"/>
          </a:p>
          <a:p>
            <a:r>
              <a:rPr lang="en-GB" dirty="0"/>
              <a:t>https://www.statista.com/statistics/329860/share-scotland-population-english-language-issues/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6536-074C-7C47-ADA5-2947849417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5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6536-074C-7C47-ADA5-2947849417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02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6536-074C-7C47-ADA5-2947849417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95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6536-074C-7C47-ADA5-2947849417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91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895" y="1866495"/>
            <a:ext cx="9144000" cy="104233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55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95" y="3085042"/>
            <a:ext cx="9144000" cy="15716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11 November 2020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68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1086" y="1096432"/>
            <a:ext cx="6172200" cy="46206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46098" y="1096432"/>
            <a:ext cx="3933825" cy="1054100"/>
          </a:xfrm>
          <a:prstGeom prst="rect">
            <a:avLst/>
          </a:prstGeom>
        </p:spPr>
        <p:txBody>
          <a:bodyPr anchor="t"/>
          <a:lstStyle>
            <a:lvl1pPr>
              <a:defRPr sz="3200"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686" y="2167466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11 November 2020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5700" cy="6871786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 rot="10800000">
            <a:off x="1165606" y="-1"/>
            <a:ext cx="11040094" cy="436804"/>
          </a:xfrm>
          <a:prstGeom prst="rect">
            <a:avLst/>
          </a:prstGeom>
          <a:solidFill>
            <a:srgbClr val="8C5D8F">
              <a:alpha val="30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 userDrawn="1"/>
        </p:nvSpPr>
        <p:spPr>
          <a:xfrm>
            <a:off x="0" y="-11876"/>
            <a:ext cx="3644900" cy="930189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409210"/>
            <a:ext cx="9905999" cy="462576"/>
          </a:xfrm>
          <a:prstGeom prst="rect">
            <a:avLst/>
          </a:prstGeom>
          <a:solidFill>
            <a:srgbClr val="7C5A8E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1" y="122141"/>
            <a:ext cx="2611940" cy="644040"/>
          </a:xfrm>
          <a:prstGeom prst="rect">
            <a:avLst/>
          </a:prstGeom>
        </p:spPr>
      </p:pic>
      <p:sp>
        <p:nvSpPr>
          <p:cNvPr id="19" name="Freeform 18"/>
          <p:cNvSpPr/>
          <p:nvPr userDrawn="1"/>
        </p:nvSpPr>
        <p:spPr>
          <a:xfrm rot="10800000">
            <a:off x="8559800" y="5954882"/>
            <a:ext cx="3632200" cy="916904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930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9D739E"/>
          </a:solidFill>
          <a:ln>
            <a:noFill/>
          </a:ln>
        </p:spPr>
      </p:pic>
      <p:sp>
        <p:nvSpPr>
          <p:cNvPr id="4" name="Rectangle 3"/>
          <p:cNvSpPr/>
          <p:nvPr userDrawn="1"/>
        </p:nvSpPr>
        <p:spPr>
          <a:xfrm rot="10800000">
            <a:off x="1165606" y="-1"/>
            <a:ext cx="11040094" cy="436804"/>
          </a:xfrm>
          <a:prstGeom prst="rect">
            <a:avLst/>
          </a:prstGeom>
          <a:solidFill>
            <a:srgbClr val="8C5D8F">
              <a:alpha val="30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 userDrawn="1"/>
        </p:nvSpPr>
        <p:spPr>
          <a:xfrm>
            <a:off x="0" y="-11876"/>
            <a:ext cx="3644900" cy="930189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409210"/>
            <a:ext cx="9905999" cy="462576"/>
          </a:xfrm>
          <a:prstGeom prst="rect">
            <a:avLst/>
          </a:prstGeom>
          <a:solidFill>
            <a:srgbClr val="7C5A8E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1" y="122141"/>
            <a:ext cx="2611940" cy="644040"/>
          </a:xfrm>
          <a:prstGeom prst="rect">
            <a:avLst/>
          </a:prstGeom>
        </p:spPr>
      </p:pic>
      <p:sp>
        <p:nvSpPr>
          <p:cNvPr id="8" name="Freeform 7"/>
          <p:cNvSpPr/>
          <p:nvPr userDrawn="1"/>
        </p:nvSpPr>
        <p:spPr>
          <a:xfrm rot="10800000">
            <a:off x="8559800" y="5954882"/>
            <a:ext cx="3632200" cy="916904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30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-17621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 rot="10800000">
            <a:off x="1165606" y="-1"/>
            <a:ext cx="11040094" cy="436804"/>
          </a:xfrm>
          <a:prstGeom prst="rect">
            <a:avLst/>
          </a:prstGeom>
          <a:solidFill>
            <a:srgbClr val="8C5D8F">
              <a:alpha val="30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 userDrawn="1"/>
        </p:nvSpPr>
        <p:spPr>
          <a:xfrm>
            <a:off x="0" y="-11876"/>
            <a:ext cx="3644900" cy="930189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409210"/>
            <a:ext cx="9905999" cy="462576"/>
          </a:xfrm>
          <a:prstGeom prst="rect">
            <a:avLst/>
          </a:prstGeom>
          <a:solidFill>
            <a:srgbClr val="7C5A8E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1" y="122141"/>
            <a:ext cx="2611940" cy="644040"/>
          </a:xfrm>
          <a:prstGeom prst="rect">
            <a:avLst/>
          </a:prstGeom>
        </p:spPr>
      </p:pic>
      <p:sp>
        <p:nvSpPr>
          <p:cNvPr id="8" name="Freeform 7"/>
          <p:cNvSpPr/>
          <p:nvPr userDrawn="1"/>
        </p:nvSpPr>
        <p:spPr>
          <a:xfrm rot="10800000">
            <a:off x="8559800" y="5954882"/>
            <a:ext cx="3632200" cy="916904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585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300" cy="685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40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29195" y="390846"/>
            <a:ext cx="1111170" cy="5811838"/>
          </a:xfrm>
          <a:prstGeom prst="rect">
            <a:avLst/>
          </a:prstGeom>
        </p:spPr>
        <p:txBody>
          <a:bodyPr vert="eaVert"/>
          <a:lstStyle>
            <a:lvl1pPr>
              <a:defRPr sz="3400" b="1">
                <a:solidFill>
                  <a:srgbClr val="6921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189" y="403546"/>
            <a:ext cx="9324372" cy="5811838"/>
          </a:xfrm>
          <a:prstGeom prst="rect">
            <a:avLst/>
          </a:prstGeom>
        </p:spPr>
        <p:txBody>
          <a:bodyPr vert="eaVert"/>
          <a:lstStyle>
            <a:lvl2pPr>
              <a:defRPr>
                <a:solidFill>
                  <a:srgbClr val="69216A"/>
                </a:solidFill>
              </a:defRPr>
            </a:lvl2pPr>
            <a:lvl4pPr>
              <a:defRPr>
                <a:solidFill>
                  <a:srgbClr val="69216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465" y="563036"/>
            <a:ext cx="1253069" cy="347134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rgbClr val="69216A"/>
                </a:solidFill>
              </a:defRPr>
            </a:lvl1pPr>
          </a:lstStyle>
          <a:p>
            <a:fld id="{7F3777FD-75A6-B146-A4D0-80CAC805A384}" type="datetime4">
              <a:rPr lang="en-GB" smtClean="0"/>
              <a:pPr/>
              <a:t>11 November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2475593" y="3053073"/>
            <a:ext cx="5380697" cy="358285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-1142" y="146825"/>
            <a:ext cx="431799" cy="358286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ED9267D-069E-5F46-80B9-B3F4B75463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0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18" y="1873797"/>
            <a:ext cx="10515600" cy="1307109"/>
          </a:xfrm>
          <a:prstGeom prst="rect">
            <a:avLst/>
          </a:prstGeom>
        </p:spPr>
        <p:txBody>
          <a:bodyPr anchor="t"/>
          <a:lstStyle>
            <a:lvl1pPr>
              <a:defRPr sz="6000"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018" y="3180907"/>
            <a:ext cx="10528300" cy="667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709017" y="2920050"/>
            <a:ext cx="10494000" cy="1"/>
          </a:xfrm>
          <a:prstGeom prst="line">
            <a:avLst/>
          </a:prstGeom>
          <a:ln w="25400">
            <a:solidFill>
              <a:srgbClr val="6921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11 November 2020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7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843" y="1026199"/>
            <a:ext cx="10515600" cy="757129"/>
          </a:xfrm>
          <a:prstGeom prst="rect">
            <a:avLst/>
          </a:prstGeom>
        </p:spPr>
        <p:txBody>
          <a:bodyPr anchor="t"/>
          <a:lstStyle>
            <a:lvl1pPr>
              <a:defRPr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843" y="1757928"/>
            <a:ext cx="10515600" cy="4057777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69216A"/>
                </a:solidFill>
              </a:defRPr>
            </a:lvl2pPr>
            <a:lvl4pPr>
              <a:defRPr>
                <a:solidFill>
                  <a:srgbClr val="69216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11 November 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7179198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3700" y="6453449"/>
            <a:ext cx="1346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1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364" y="1027646"/>
            <a:ext cx="10515600" cy="939125"/>
          </a:xfrm>
          <a:prstGeom prst="rect">
            <a:avLst/>
          </a:prstGeom>
        </p:spPr>
        <p:txBody>
          <a:bodyPr anchor="t"/>
          <a:lstStyle>
            <a:lvl1pPr>
              <a:defRPr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364" y="1774879"/>
            <a:ext cx="5181600" cy="4351338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69216A"/>
                </a:solidFill>
              </a:defRPr>
            </a:lvl2pPr>
            <a:lvl4pPr>
              <a:defRPr>
                <a:solidFill>
                  <a:srgbClr val="69216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7364" y="1774879"/>
            <a:ext cx="5181600" cy="4351338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69216A"/>
                </a:solidFill>
              </a:defRPr>
            </a:lvl2pPr>
            <a:lvl4pPr>
              <a:defRPr>
                <a:solidFill>
                  <a:srgbClr val="69216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11 November 2020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9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1324" y="1870148"/>
            <a:ext cx="5157787" cy="8239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1324" y="246859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9216A"/>
                </a:solidFill>
              </a:defRPr>
            </a:lvl1pPr>
            <a:lvl3pPr>
              <a:defRPr>
                <a:solidFill>
                  <a:srgbClr val="69216A"/>
                </a:solidFill>
              </a:defRPr>
            </a:lvl3pPr>
            <a:lvl5pPr>
              <a:defRPr>
                <a:solidFill>
                  <a:srgbClr val="69216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69001" y="1870148"/>
            <a:ext cx="5183188" cy="8239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60534" y="2477059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9216A"/>
                </a:solidFill>
              </a:defRPr>
            </a:lvl1pPr>
            <a:lvl3pPr>
              <a:defRPr>
                <a:solidFill>
                  <a:srgbClr val="69216A"/>
                </a:solidFill>
              </a:defRPr>
            </a:lvl3pPr>
            <a:lvl5pPr>
              <a:defRPr>
                <a:solidFill>
                  <a:srgbClr val="69216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91323" y="1028230"/>
            <a:ext cx="10509173" cy="939125"/>
          </a:xfrm>
          <a:prstGeom prst="rect">
            <a:avLst/>
          </a:prstGeom>
        </p:spPr>
        <p:txBody>
          <a:bodyPr anchor="t"/>
          <a:lstStyle>
            <a:lvl1pPr>
              <a:defRPr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11 November 2020</a:t>
            </a:fld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1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93363" y="1028700"/>
            <a:ext cx="10515600" cy="1257300"/>
          </a:xfrm>
          <a:prstGeom prst="rect">
            <a:avLst/>
          </a:prstGeom>
        </p:spPr>
        <p:txBody>
          <a:bodyPr anchor="t"/>
          <a:lstStyle>
            <a:lvl1pPr>
              <a:defRPr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11 November 2020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4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11 November 2020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5" name="Chart 4"/>
          <p:cNvGraphicFramePr/>
          <p:nvPr userDrawn="1">
            <p:extLst>
              <p:ext uri="{D42A27DB-BD31-4B8C-83A1-F6EECF244321}">
                <p14:modId xmlns:p14="http://schemas.microsoft.com/office/powerpoint/2010/main" val="2047482558"/>
              </p:ext>
            </p:extLst>
          </p:nvPr>
        </p:nvGraphicFramePr>
        <p:xfrm>
          <a:off x="656863" y="901699"/>
          <a:ext cx="10515600" cy="5029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49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028700"/>
            <a:ext cx="10871200" cy="70647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51304287"/>
              </p:ext>
            </p:extLst>
          </p:nvPr>
        </p:nvGraphicFramePr>
        <p:xfrm>
          <a:off x="584200" y="1755840"/>
          <a:ext cx="10871200" cy="3971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012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11 November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4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1096431"/>
            <a:ext cx="4051300" cy="1054100"/>
          </a:xfrm>
          <a:prstGeom prst="rect">
            <a:avLst/>
          </a:prstGeom>
        </p:spPr>
        <p:txBody>
          <a:bodyPr anchor="t"/>
          <a:lstStyle>
            <a:lvl1pPr>
              <a:defRPr sz="3200"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1087" y="1096431"/>
            <a:ext cx="6356519" cy="462915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69216A"/>
                </a:solidFill>
              </a:defRPr>
            </a:lvl1pPr>
            <a:lvl2pPr>
              <a:defRPr sz="2800"/>
            </a:lvl2pPr>
            <a:lvl3pPr>
              <a:defRPr sz="2400">
                <a:solidFill>
                  <a:srgbClr val="69216A"/>
                </a:solidFill>
              </a:defRPr>
            </a:lvl3pPr>
            <a:lvl4pPr>
              <a:defRPr sz="2000"/>
            </a:lvl4pPr>
            <a:lvl5pPr>
              <a:defRPr sz="2000">
                <a:solidFill>
                  <a:srgbClr val="69216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688" y="2167465"/>
            <a:ext cx="404966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11 November 2020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3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3" r:id="rId2"/>
    <p:sldLayoutId id="2147484082" r:id="rId3"/>
    <p:sldLayoutId id="2147484084" r:id="rId4"/>
    <p:sldLayoutId id="2147484085" r:id="rId5"/>
    <p:sldLayoutId id="2147484086" r:id="rId6"/>
    <p:sldLayoutId id="2147484087" r:id="rId7"/>
    <p:sldLayoutId id="2147484108" r:id="rId8"/>
    <p:sldLayoutId id="2147484088" r:id="rId9"/>
    <p:sldLayoutId id="2147484089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682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2" r:id="rId2"/>
    <p:sldLayoutId id="2147484113" r:id="rId3"/>
    <p:sldLayoutId id="214748411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17400" cy="687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7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1448" y="1613576"/>
            <a:ext cx="10463454" cy="2112118"/>
          </a:xfrm>
        </p:spPr>
        <p:txBody>
          <a:bodyPr>
            <a:normAutofit/>
          </a:bodyPr>
          <a:lstStyle/>
          <a:p>
            <a:r>
              <a:rPr lang="en-US" sz="4800" b="0" dirty="0"/>
              <a:t>Health related issues in the </a:t>
            </a:r>
            <a:r>
              <a:rPr lang="en-GB" sz="4800" b="0" dirty="0"/>
              <a:t>coronavirus pandemic </a:t>
            </a:r>
            <a:br>
              <a:rPr lang="en-GB" sz="4800" b="0" dirty="0"/>
            </a:br>
            <a:endParaRPr lang="en-US" sz="4800" b="0" dirty="0"/>
          </a:p>
        </p:txBody>
      </p:sp>
    </p:spTree>
    <p:extLst>
      <p:ext uri="{BB962C8B-B14F-4D97-AF65-F5344CB8AC3E}">
        <p14:creationId xmlns:p14="http://schemas.microsoft.com/office/powerpoint/2010/main" val="7169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792AD-9B4F-43FB-A610-BAEE1882B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11 November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7C555-8F85-4997-AE07-5BE1A674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E4BED-CFDD-46B5-A025-4F129D64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73DF4E-F74E-42CB-8E8E-45E65621B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970" y="2061605"/>
            <a:ext cx="6663512" cy="4277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32C8E05-3ED6-41CC-9AE9-6F708E55B320}"/>
              </a:ext>
            </a:extLst>
          </p:cNvPr>
          <p:cNvSpPr/>
          <p:nvPr/>
        </p:nvSpPr>
        <p:spPr>
          <a:xfrm>
            <a:off x="1633870" y="1799995"/>
            <a:ext cx="5989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rgbClr val="0F2741"/>
                </a:solidFill>
                <a:latin typeface="Open Sans"/>
              </a:rPr>
              <a:t>Proportion of population of Scotland with some weaknesses in English in 2011.</a:t>
            </a:r>
            <a:endParaRPr lang="en-GB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89AB8E-D2F2-4E61-A377-668D6E926838}"/>
              </a:ext>
            </a:extLst>
          </p:cNvPr>
          <p:cNvSpPr txBox="1"/>
          <p:nvPr/>
        </p:nvSpPr>
        <p:spPr>
          <a:xfrm>
            <a:off x="4622726" y="724674"/>
            <a:ext cx="3742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Language Barriers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23154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3672FE-BADC-4414-88B3-ABF1D82CB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11 November 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27CC47-C19F-4ABA-B05A-DD4775FE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6B00A-5120-47BA-93F9-0A8074CA2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We can't say patients are waiting over two weeks to see a GP on average -  Full Fact">
            <a:extLst>
              <a:ext uri="{FF2B5EF4-FFF2-40B4-BE49-F238E27FC236}">
                <a16:creationId xmlns:a16="http://schemas.microsoft.com/office/drawing/2014/main" id="{A28D0603-8C7B-437C-9D4C-8AAED0C81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47" y="1765233"/>
            <a:ext cx="7769305" cy="407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A1805D-BD24-4663-BC38-3CFE56111714}"/>
              </a:ext>
            </a:extLst>
          </p:cNvPr>
          <p:cNvSpPr/>
          <p:nvPr/>
        </p:nvSpPr>
        <p:spPr>
          <a:xfrm>
            <a:off x="2439485" y="927581"/>
            <a:ext cx="73130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Limited physical access to surgery's and practices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740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EDBE-6F7A-4F4F-81E5-D78AC986A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Our Product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6414F-BEBE-4437-B6C8-764603D60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5" y="3085042"/>
            <a:ext cx="9144000" cy="1983069"/>
          </a:xfrm>
        </p:spPr>
        <p:txBody>
          <a:bodyPr/>
          <a:lstStyle/>
          <a:p>
            <a:r>
              <a:rPr lang="en-GB" dirty="0"/>
              <a:t>What it does:</a:t>
            </a:r>
          </a:p>
          <a:p>
            <a:endParaRPr lang="en-GB" dirty="0"/>
          </a:p>
          <a:p>
            <a:r>
              <a:rPr lang="en-GB" dirty="0"/>
              <a:t>A web based app that allows users to connect ,book and register to your closest general practice, as well as providing general health information.</a:t>
            </a:r>
          </a:p>
        </p:txBody>
      </p:sp>
    </p:spTree>
    <p:extLst>
      <p:ext uri="{BB962C8B-B14F-4D97-AF65-F5344CB8AC3E}">
        <p14:creationId xmlns:p14="http://schemas.microsoft.com/office/powerpoint/2010/main" val="17543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282F25F-D31F-40CA-AD47-521BD381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A2C296-2B1C-40C0-AFE5-FDBBD2CBC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Provides general health care advice.</a:t>
            </a:r>
          </a:p>
          <a:p>
            <a:endParaRPr lang="en-GB" dirty="0"/>
          </a:p>
          <a:p>
            <a:r>
              <a:rPr lang="en-GB" dirty="0"/>
              <a:t>Facilities booking of appointments with health cares GP’s, allows you to transfer information to a new GP, without need to fill out forms.</a:t>
            </a:r>
          </a:p>
          <a:p>
            <a:endParaRPr lang="en-GB" dirty="0"/>
          </a:p>
          <a:p>
            <a:r>
              <a:rPr lang="en-GB" dirty="0"/>
              <a:t>Provides contract information of all hospitals, GPS’s and health locations near users on app map.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8797F-C5E2-469D-ADB2-07D563D9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11 November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BD8B0-A1A8-4156-BCE9-02E485F8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2779B-BA91-4AD9-9275-84E0D972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67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B75A61-8C7D-44E9-8328-DEB25676F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31" y="1028700"/>
            <a:ext cx="10515600" cy="1257300"/>
          </a:xfrm>
        </p:spPr>
        <p:txBody>
          <a:bodyPr/>
          <a:lstStyle/>
          <a:p>
            <a:r>
              <a:rPr lang="en-GB" dirty="0"/>
              <a:t>App Wireframes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C93F5-A2DF-40A8-BC54-1979BE38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11 November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751B7-AB60-4F4D-BC94-ED8D27A9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0F868-6A78-4A60-93BD-687D4947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05D221-8707-4467-9E00-1D48C88BF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573" y="1657350"/>
            <a:ext cx="5394027" cy="439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GU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9216A"/>
      </a:accent1>
      <a:accent2>
        <a:srgbClr val="00A3DA"/>
      </a:accent2>
      <a:accent3>
        <a:srgbClr val="F2B229"/>
      </a:accent3>
      <a:accent4>
        <a:srgbClr val="E88A2C"/>
      </a:accent4>
      <a:accent5>
        <a:srgbClr val="D91F53"/>
      </a:accent5>
      <a:accent6>
        <a:srgbClr val="80AE3D"/>
      </a:accent6>
      <a:hlink>
        <a:srgbClr val="C51473"/>
      </a:hlink>
      <a:folHlink>
        <a:srgbClr val="0067A4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1284</TotalTime>
  <Words>248</Words>
  <Application>Microsoft Office PowerPoint</Application>
  <PresentationFormat>Widescreen</PresentationFormat>
  <Paragraphs>40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Open Sans</vt:lpstr>
      <vt:lpstr>Office Theme</vt:lpstr>
      <vt:lpstr>1_Custom Design</vt:lpstr>
      <vt:lpstr>Custom Design</vt:lpstr>
      <vt:lpstr>Health related issues in the coronavirus pandemic  </vt:lpstr>
      <vt:lpstr>PowerPoint Presentation</vt:lpstr>
      <vt:lpstr>PowerPoint Presentation</vt:lpstr>
      <vt:lpstr>Our Product</vt:lpstr>
      <vt:lpstr>Features</vt:lpstr>
      <vt:lpstr>App Wireframes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Robert Findlay</cp:lastModifiedBy>
  <cp:revision>67</cp:revision>
  <cp:lastPrinted>2019-07-05T12:26:37Z</cp:lastPrinted>
  <dcterms:created xsi:type="dcterms:W3CDTF">2019-06-17T11:08:50Z</dcterms:created>
  <dcterms:modified xsi:type="dcterms:W3CDTF">2020-11-11T05:38:10Z</dcterms:modified>
</cp:coreProperties>
</file>