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1" r:id="rId9"/>
    <p:sldId id="274" r:id="rId10"/>
    <p:sldId id="262" r:id="rId11"/>
    <p:sldId id="265" r:id="rId12"/>
    <p:sldId id="272" r:id="rId13"/>
    <p:sldId id="263" r:id="rId14"/>
    <p:sldId id="266" r:id="rId15"/>
    <p:sldId id="27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/>
    <p:restoredTop sz="95046"/>
  </p:normalViewPr>
  <p:slideViewPr>
    <p:cSldViewPr snapToGrid="0" snapToObjects="1">
      <p:cViewPr varScale="1">
        <p:scale>
          <a:sx n="84" d="100"/>
          <a:sy n="84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01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0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4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6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6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inegan1/FE-520_FinalProject/blob/main/sp500_nlp.ipynb" TargetMode="External"/><Relationship Id="rId2" Type="http://schemas.openxmlformats.org/officeDocument/2006/relationships/hyperlink" Target="https://github.com/rfinegan1/FE-520_FinalProject/blob/main/FE520-finalprojectcode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github.com/rfinegan1/FE-520_Final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D1349-AF3C-4542-85BD-E6CA0E912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44A52-8333-3346-8465-213D794AC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Major Index Price and Return Prediction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2BEBE-BD3C-F743-9343-BC233FE4F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Ryan Finegan</a:t>
            </a:r>
          </a:p>
        </p:txBody>
      </p:sp>
    </p:spTree>
    <p:extLst>
      <p:ext uri="{BB962C8B-B14F-4D97-AF65-F5344CB8AC3E}">
        <p14:creationId xmlns:p14="http://schemas.microsoft.com/office/powerpoint/2010/main" val="369625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675B-64EF-2C47-B65C-3BE7F074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NN-Price: Features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B163-2905-FD40-8394-58846FCE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548286"/>
          </a:xfrm>
        </p:spPr>
        <p:txBody>
          <a:bodyPr/>
          <a:lstStyle/>
          <a:p>
            <a:r>
              <a:rPr lang="en-US" dirty="0"/>
              <a:t>Features: </a:t>
            </a:r>
            <a:r>
              <a:rPr lang="en-US" dirty="0">
                <a:solidFill>
                  <a:srgbClr val="FF0000"/>
                </a:solidFill>
              </a:rPr>
              <a:t>SMA 3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SMA 9</a:t>
            </a:r>
            <a:r>
              <a:rPr lang="en-US" dirty="0"/>
              <a:t> day of target security, </a:t>
            </a:r>
            <a:r>
              <a:rPr lang="en-US" dirty="0">
                <a:solidFill>
                  <a:srgbClr val="FF0000"/>
                </a:solidFill>
              </a:rPr>
              <a:t>SMA 3 day </a:t>
            </a:r>
            <a:r>
              <a:rPr lang="en-US" dirty="0"/>
              <a:t>of macroeconomic daily indicators:</a:t>
            </a:r>
          </a:p>
          <a:p>
            <a:pPr lvl="1"/>
            <a:r>
              <a:rPr lang="en-US" dirty="0"/>
              <a:t>10yr breakeven IR, 5yr / 5yr forward IR, Baa Corp Bond Yield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6F8370-C156-2D42-AD17-318AE0A1F54B}"/>
              </a:ext>
            </a:extLst>
          </p:cNvPr>
          <p:cNvSpPr txBox="1">
            <a:spLocks/>
          </p:cNvSpPr>
          <p:nvPr/>
        </p:nvSpPr>
        <p:spPr>
          <a:xfrm>
            <a:off x="1115568" y="4001975"/>
            <a:ext cx="10168128" cy="1548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Label: Adjusted Close Price shifted</a:t>
            </a:r>
          </a:p>
          <a:p>
            <a:pPr lvl="1"/>
            <a:r>
              <a:rPr lang="en-US" dirty="0"/>
              <a:t>Shifted one day so features are matched with </a:t>
            </a:r>
            <a:r>
              <a:rPr lang="en-US" dirty="0">
                <a:solidFill>
                  <a:srgbClr val="FF0000"/>
                </a:solidFill>
              </a:rPr>
              <a:t>adj close of tomorrow</a:t>
            </a:r>
          </a:p>
        </p:txBody>
      </p:sp>
    </p:spTree>
    <p:extLst>
      <p:ext uri="{BB962C8B-B14F-4D97-AF65-F5344CB8AC3E}">
        <p14:creationId xmlns:p14="http://schemas.microsoft.com/office/powerpoint/2010/main" val="334944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68DDC-C579-A64B-89FC-148B570F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Model Summary – NN (Price)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60E448-1E68-3447-BBDD-2E8E4F6B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3106308"/>
            <a:ext cx="6702552" cy="1742663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4F69-85F2-9141-A8A7-1DBFA881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/>
              <a:t>Data split (train/test/validation) - (80/10/10)</a:t>
            </a:r>
          </a:p>
          <a:p>
            <a:r>
              <a:rPr lang="en-US" sz="1700"/>
              <a:t>3 layers (input, hidden, output)</a:t>
            </a:r>
          </a:p>
          <a:p>
            <a:r>
              <a:rPr lang="en-US" sz="1700"/>
              <a:t>Activation Function: Leaky ReLU</a:t>
            </a:r>
          </a:p>
          <a:p>
            <a:r>
              <a:rPr lang="en-US" sz="1700"/>
              <a:t>Performance Metric: MAPE on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302350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1A8C9-9396-CA4E-8CF7-85400A5A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 Performance – NN (Price)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F03FE-2C5E-6E44-8CA3-9BB92D45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43220"/>
            <a:ext cx="6408836" cy="38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FACE-DCFA-9A4F-9C41-C18BBFC3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NN-Returns: Features and Labels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19A098-C922-7B40-822C-B266D7CE0403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10168128" cy="1548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Features: SMA 3 and SMA 9 day of target security, SMA 3 day of macroeconomic daily indicators:</a:t>
            </a:r>
          </a:p>
          <a:p>
            <a:pPr lvl="1"/>
            <a:r>
              <a:rPr lang="en-US" dirty="0"/>
              <a:t>10yr breakeven IR, 5yr / 5yr forward IR, Baa Corp Bond Yield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F5B4B0-257F-FF4D-A489-32B86E3FCBF8}"/>
              </a:ext>
            </a:extLst>
          </p:cNvPr>
          <p:cNvSpPr txBox="1">
            <a:spLocks/>
          </p:cNvSpPr>
          <p:nvPr/>
        </p:nvSpPr>
        <p:spPr>
          <a:xfrm>
            <a:off x="1115568" y="4001974"/>
            <a:ext cx="10168128" cy="23073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Label: Binary Variable shifted</a:t>
            </a:r>
          </a:p>
          <a:p>
            <a:pPr lvl="1"/>
            <a:r>
              <a:rPr lang="en-US" dirty="0"/>
              <a:t>Shifted one day so features are matched with </a:t>
            </a:r>
            <a:r>
              <a:rPr lang="en-US" dirty="0">
                <a:solidFill>
                  <a:srgbClr val="FF0000"/>
                </a:solidFill>
              </a:rPr>
              <a:t>adj close binary return of tomorrow</a:t>
            </a:r>
          </a:p>
          <a:p>
            <a:pPr lvl="1"/>
            <a:r>
              <a:rPr lang="en-US" dirty="0"/>
              <a:t>1 – positive return</a:t>
            </a:r>
          </a:p>
          <a:p>
            <a:pPr lvl="1"/>
            <a:r>
              <a:rPr lang="en-US" dirty="0"/>
              <a:t>0 – negative return</a:t>
            </a:r>
          </a:p>
        </p:txBody>
      </p:sp>
    </p:spTree>
    <p:extLst>
      <p:ext uri="{BB962C8B-B14F-4D97-AF65-F5344CB8AC3E}">
        <p14:creationId xmlns:p14="http://schemas.microsoft.com/office/powerpoint/2010/main" val="371685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0280-7650-4347-8B8D-6A17880F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 – NN (Returns)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E61E2-F736-B543-8268-9B8A368B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dirty="0"/>
              <a:t>Data split (train/test/validation) - </a:t>
            </a:r>
            <a:r>
              <a:rPr lang="en-US" dirty="0">
                <a:solidFill>
                  <a:srgbClr val="FF0000"/>
                </a:solidFill>
              </a:rPr>
              <a:t>(67/16.5/16.5)</a:t>
            </a:r>
          </a:p>
          <a:p>
            <a:r>
              <a:rPr lang="en-US" dirty="0"/>
              <a:t>3 layers (input, hidden, output)</a:t>
            </a:r>
          </a:p>
          <a:p>
            <a:r>
              <a:rPr lang="en-US" dirty="0"/>
              <a:t>Activation Function (input and hidden): Leaky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Activation Function (output): Sigmoid</a:t>
            </a:r>
          </a:p>
          <a:p>
            <a:r>
              <a:rPr lang="en-US" dirty="0"/>
              <a:t>Performance Metric: </a:t>
            </a:r>
            <a:r>
              <a:rPr lang="en-US" dirty="0">
                <a:solidFill>
                  <a:srgbClr val="FF0000"/>
                </a:solidFill>
              </a:rPr>
              <a:t>Binary Accuracy </a:t>
            </a:r>
            <a:r>
              <a:rPr lang="en-US" dirty="0"/>
              <a:t>on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32764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9B743-1963-8048-90EE-4A9F2025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4709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 Performance  – NN (Returns)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D93E9B5-4802-AD4F-BDB4-B69AC6157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443220"/>
            <a:ext cx="6408836" cy="38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5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1DF3F-786F-0940-A3D0-B511992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Conclusion</a:t>
            </a:r>
          </a:p>
        </p:txBody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D350-AE90-3E4B-B7D5-DFB042CB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700" dirty="0"/>
              <a:t>Inflation and interest rates can be used to better predict major American market indices</a:t>
            </a:r>
          </a:p>
          <a:p>
            <a:r>
              <a:rPr lang="en-US" sz="1700" dirty="0"/>
              <a:t>Deep Neural Networks offer a great way to forecast data due to non-linearity</a:t>
            </a:r>
          </a:p>
          <a:p>
            <a:r>
              <a:rPr lang="en-US" sz="1700" dirty="0"/>
              <a:t>However, neither model showed enough accuracy to use</a:t>
            </a:r>
          </a:p>
          <a:p>
            <a:r>
              <a:rPr lang="en-US" sz="1700" dirty="0"/>
              <a:t>In the future, can use other, not as popular, daily economic indicators to lower MAPE / Binary Accuracy </a:t>
            </a:r>
          </a:p>
          <a:p>
            <a:r>
              <a:rPr lang="en-US" sz="1700" dirty="0"/>
              <a:t>More promising: Twitter Sentiment (however could only get past 7 days)</a:t>
            </a:r>
          </a:p>
        </p:txBody>
      </p:sp>
      <p:pic>
        <p:nvPicPr>
          <p:cNvPr id="3074" name="Picture 2" descr="Reopening US: NYSE partially reopens trading floor for first time since  coronavirus outbreak - ABC7 New York">
            <a:extLst>
              <a:ext uri="{FF2B5EF4-FFF2-40B4-BE49-F238E27FC236}">
                <a16:creationId xmlns:a16="http://schemas.microsoft.com/office/drawing/2014/main" id="{D835AC5E-F2D9-404C-87B4-02C4881EE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9" r="20438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6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40AF6-8EE1-6944-8293-221D3CEC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Code Links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4484-E804-A24E-BAB6-D02ADFCF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4572729" cy="3694176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Final Code:</a:t>
            </a:r>
          </a:p>
          <a:p>
            <a:pPr lvl="1"/>
            <a:r>
              <a:rPr lang="en-US" sz="1800" dirty="0">
                <a:hlinkClick r:id="rId2"/>
              </a:rPr>
              <a:t>https://github.com/rfinegan1/FE-520_FinalProject/blob/main/FE520-finalprojectcode.py</a:t>
            </a:r>
            <a:r>
              <a:rPr lang="en-US" sz="1800" dirty="0"/>
              <a:t>   </a:t>
            </a:r>
          </a:p>
          <a:p>
            <a:r>
              <a:rPr lang="en-US" sz="1800" dirty="0"/>
              <a:t>NLP Attempt Code:</a:t>
            </a:r>
          </a:p>
          <a:p>
            <a:pPr lvl="1"/>
            <a:r>
              <a:rPr lang="en-US" sz="1800" dirty="0">
                <a:hlinkClick r:id="rId3"/>
              </a:rPr>
              <a:t>https://github.com/rfinegan1/FE-520_FinalProject/blob/main/sp500_nlp.ipynb</a:t>
            </a:r>
            <a:r>
              <a:rPr lang="en-US" sz="1800" dirty="0"/>
              <a:t> </a:t>
            </a:r>
          </a:p>
          <a:p>
            <a:r>
              <a:rPr lang="en-US" sz="1800" dirty="0"/>
              <a:t>Project Repo:</a:t>
            </a:r>
          </a:p>
          <a:p>
            <a:pPr lvl="1"/>
            <a:r>
              <a:rPr lang="en-US" sz="1800" dirty="0">
                <a:hlinkClick r:id="rId4"/>
              </a:rPr>
              <a:t>https://github.com/rfinegan1/FE-520_FinalProject</a:t>
            </a:r>
            <a:r>
              <a:rPr lang="en-US" sz="1800" dirty="0"/>
              <a:t> 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392A51D-4327-D14C-B543-D39D3EDC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27" y="3157040"/>
            <a:ext cx="6553200" cy="20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0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arging Bull - Wikipedia">
            <a:extLst>
              <a:ext uri="{FF2B5EF4-FFF2-40B4-BE49-F238E27FC236}">
                <a16:creationId xmlns:a16="http://schemas.microsoft.com/office/drawing/2014/main" id="{2F174BD8-BE47-994D-8ADE-F39AE7938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r="93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72557-1FFA-2941-849E-A180162F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Overview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A4B4-5615-4D43-B025-D78606A8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Introduction</a:t>
            </a:r>
          </a:p>
          <a:p>
            <a:r>
              <a:rPr lang="en-US" sz="1700" dirty="0"/>
              <a:t>Motivation</a:t>
            </a:r>
          </a:p>
          <a:p>
            <a:r>
              <a:rPr lang="en-US" sz="1700" dirty="0"/>
              <a:t>Data Collection and Feature Selection</a:t>
            </a:r>
          </a:p>
          <a:p>
            <a:r>
              <a:rPr lang="en-US" sz="1700" dirty="0"/>
              <a:t>Model Summary and Performance on Various Indices</a:t>
            </a:r>
          </a:p>
          <a:p>
            <a:r>
              <a:rPr lang="en-US" sz="17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704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6" name="Freeform: Shape 1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D1E6-82C2-1B4C-AABE-745A4057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Introduction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ADAA-43E5-CB4D-BC67-71B7159D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Various market indices are tracked to </a:t>
            </a:r>
            <a:r>
              <a:rPr lang="en-US" sz="1700" dirty="0">
                <a:solidFill>
                  <a:srgbClr val="FF0000"/>
                </a:solidFill>
              </a:rPr>
              <a:t>summarize market performance</a:t>
            </a:r>
            <a:r>
              <a:rPr lang="en-US" sz="1700" dirty="0"/>
              <a:t> (S&amp;P 500, DJIA, NASDAQ, Russell 2000)</a:t>
            </a:r>
          </a:p>
          <a:p>
            <a:r>
              <a:rPr lang="en-US" sz="1700" dirty="0"/>
              <a:t>ETFs track these major indices </a:t>
            </a:r>
          </a:p>
          <a:p>
            <a:r>
              <a:rPr lang="en-US" sz="1700" dirty="0"/>
              <a:t>Track record of </a:t>
            </a:r>
            <a:r>
              <a:rPr lang="en-US" sz="1700" dirty="0">
                <a:solidFill>
                  <a:srgbClr val="FF0000"/>
                </a:solidFill>
              </a:rPr>
              <a:t>great returns</a:t>
            </a:r>
          </a:p>
          <a:p>
            <a:endParaRPr lang="en-US" sz="1700" dirty="0"/>
          </a:p>
        </p:txBody>
      </p:sp>
      <p:pic>
        <p:nvPicPr>
          <p:cNvPr id="1026" name="Picture 2" descr="This 1 Simple Move Could Turn $100K Into $474,800 | Nasdaq">
            <a:extLst>
              <a:ext uri="{FF2B5EF4-FFF2-40B4-BE49-F238E27FC236}">
                <a16:creationId xmlns:a16="http://schemas.microsoft.com/office/drawing/2014/main" id="{EF299EB4-F887-494E-8DB0-F10A5D51E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r="1" b="1"/>
          <a:stretch/>
        </p:blipFill>
        <p:spPr bwMode="auto">
          <a:xfrm>
            <a:off x="4901184" y="1351855"/>
            <a:ext cx="6922008" cy="425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5831-EDF2-8742-8061-639F6C45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Tracking ETF Performance (2010)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DCB3359-A2B9-E247-AF0B-2A5B879B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97533"/>
            <a:ext cx="3352800" cy="2183578"/>
          </a:xfrm>
          <a:prstGeom prst="rect">
            <a:avLst/>
          </a:prstGeom>
        </p:spPr>
      </p:pic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40510A6-2DC2-1F45-8AC9-93ABD4F9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197533"/>
            <a:ext cx="3352800" cy="218357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8B40306-BD8C-1344-8D74-3DDF86C12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2197533"/>
            <a:ext cx="3352800" cy="2183578"/>
          </a:xfrm>
          <a:prstGeom prst="rect">
            <a:avLst/>
          </a:prstGeom>
        </p:spPr>
      </p:pic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484D133-C23D-CB4D-A734-E6304EE91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362" y="4381111"/>
            <a:ext cx="3811270" cy="2476889"/>
          </a:xfrm>
          <a:prstGeom prst="rect">
            <a:avLst/>
          </a:prstGeom>
        </p:spPr>
      </p:pic>
      <p:pic>
        <p:nvPicPr>
          <p:cNvPr id="13" name="Picture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8C4733C-D41C-7145-8989-7259B2F88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436" y="4381110"/>
            <a:ext cx="3845654" cy="24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9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85212-EF6C-0548-BEEA-78C5194E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Motivation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E32B-2746-EC40-A11A-B94DDCDD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QQQ – </a:t>
            </a:r>
            <a:r>
              <a:rPr lang="en-US" sz="1700" dirty="0">
                <a:solidFill>
                  <a:srgbClr val="FF0000"/>
                </a:solidFill>
              </a:rPr>
              <a:t>20.34%</a:t>
            </a:r>
            <a:r>
              <a:rPr lang="en-US" sz="1700" dirty="0"/>
              <a:t> average annual return (10 years)</a:t>
            </a:r>
          </a:p>
          <a:p>
            <a:r>
              <a:rPr lang="en-US" sz="1700" dirty="0"/>
              <a:t>SPY – 14.08% </a:t>
            </a:r>
          </a:p>
          <a:p>
            <a:r>
              <a:rPr lang="en-US" sz="1700" dirty="0"/>
              <a:t>SPXL – </a:t>
            </a:r>
            <a:r>
              <a:rPr lang="en-US" sz="1700" dirty="0">
                <a:solidFill>
                  <a:srgbClr val="FF0000"/>
                </a:solidFill>
              </a:rPr>
              <a:t>26.37%</a:t>
            </a:r>
          </a:p>
          <a:p>
            <a:r>
              <a:rPr lang="en-US" sz="1700" dirty="0"/>
              <a:t>DIA – 13.01%</a:t>
            </a:r>
          </a:p>
          <a:p>
            <a:r>
              <a:rPr lang="en-US" sz="1700" dirty="0"/>
              <a:t>VTWO – 11.19%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8A968E2-F413-254F-AF1F-EC1E8778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086899"/>
            <a:ext cx="6921940" cy="47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0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9D8-0BAE-7745-8EBC-066B9A36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F3E5-A68B-EF44-BBF4-6BCE04E7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624148" cy="3694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Visualization – Yahoo Finance</a:t>
            </a:r>
          </a:p>
          <a:p>
            <a:r>
              <a:rPr lang="en-US" dirty="0"/>
              <a:t>Neural Network Price / Returns - </a:t>
            </a:r>
            <a:r>
              <a:rPr lang="en-US" dirty="0">
                <a:solidFill>
                  <a:srgbClr val="FF0000"/>
                </a:solidFill>
              </a:rPr>
              <a:t>Yahoo Finance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FRED API</a:t>
            </a:r>
          </a:p>
          <a:p>
            <a:pPr lvl="1"/>
            <a:r>
              <a:rPr lang="en-US" dirty="0"/>
              <a:t>10 year tick price data from now</a:t>
            </a:r>
          </a:p>
          <a:p>
            <a:pPr lvl="1"/>
            <a:r>
              <a:rPr lang="en-US" dirty="0"/>
              <a:t>Indices/Securities – </a:t>
            </a:r>
            <a:r>
              <a:rPr lang="en-US" dirty="0">
                <a:solidFill>
                  <a:srgbClr val="FF0000"/>
                </a:solidFill>
              </a:rPr>
              <a:t>QQQ, SPY, ^GSPC, SPXL, DJIA, ^IXIC, ^VIX, ^RUT</a:t>
            </a:r>
          </a:p>
          <a:p>
            <a:pPr lvl="1"/>
            <a:r>
              <a:rPr lang="en-US" dirty="0"/>
              <a:t>Macroeconomic statistics – 10yr breakeven IR, 5yr / 5yr forward IR, Baa Corp Bond Yield</a:t>
            </a:r>
          </a:p>
          <a:p>
            <a:r>
              <a:rPr lang="en-US" dirty="0"/>
              <a:t>Neural Network NLP Returns - Kaggle csv file</a:t>
            </a:r>
          </a:p>
          <a:p>
            <a:pPr lvl="1"/>
            <a:r>
              <a:rPr lang="en-US" dirty="0"/>
              <a:t>06/08/08 – 07/01/16 Reddit </a:t>
            </a:r>
            <a:r>
              <a:rPr lang="en-US" dirty="0" err="1"/>
              <a:t>WorldNews</a:t>
            </a:r>
            <a:r>
              <a:rPr lang="en-US" dirty="0"/>
              <a:t> Channel</a:t>
            </a:r>
          </a:p>
          <a:p>
            <a:pPr lvl="1"/>
            <a:r>
              <a:rPr lang="en-US" dirty="0"/>
              <a:t>25 headlines each trading day (Global)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4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80A4B-0ECB-5542-88E4-99DB85D6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Data Why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8A37-954D-1047-8F6A-DD34D8FC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Macroeconomic indicators that were updated daily</a:t>
            </a:r>
          </a:p>
          <a:p>
            <a:pPr>
              <a:lnSpc>
                <a:spcPct val="100000"/>
              </a:lnSpc>
            </a:pPr>
            <a:r>
              <a:rPr lang="en-US" sz="1500"/>
              <a:t>Inflation and interest rates were two big drivers</a:t>
            </a:r>
          </a:p>
          <a:p>
            <a:pPr>
              <a:lnSpc>
                <a:spcPct val="100000"/>
              </a:lnSpc>
            </a:pPr>
            <a:r>
              <a:rPr lang="en-US" sz="1500"/>
              <a:t>Economic growth and unemployment weren’t updated frequently</a:t>
            </a:r>
          </a:p>
          <a:p>
            <a:pPr>
              <a:lnSpc>
                <a:spcPct val="100000"/>
              </a:lnSpc>
            </a:pPr>
            <a:r>
              <a:rPr lang="en-US" sz="1500"/>
              <a:t>Sentiment</a:t>
            </a: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7B5778AB-78D5-2740-AE68-378F1B34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69" y="2734056"/>
            <a:ext cx="839485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8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24F99-C05A-1148-8835-48CBA6E5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Macroeconomic Drivers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3A8D450-1279-9D4F-A135-79B29030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595239"/>
            <a:ext cx="6702552" cy="276480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A80E-8C9A-D243-A9EB-F55209EE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Breakeven Inflation Rate – current value represents markets expected inflation in the next 10 years</a:t>
            </a:r>
          </a:p>
          <a:p>
            <a:pPr>
              <a:lnSpc>
                <a:spcPct val="100000"/>
              </a:lnSpc>
            </a:pPr>
            <a:r>
              <a:rPr lang="en-US" sz="1700"/>
              <a:t>Baa Corporate Bond Yield -  Interest Rate report updated daily on investment grade firms </a:t>
            </a:r>
          </a:p>
          <a:p>
            <a:pPr>
              <a:lnSpc>
                <a:spcPct val="100000"/>
              </a:lnSpc>
            </a:pPr>
            <a:r>
              <a:rPr lang="en-US" sz="1700"/>
              <a:t>5-year, 5-year Forward Inflation Expectation Rate– average expected inflation over 5-year period, that begins 5 years from now</a:t>
            </a:r>
          </a:p>
        </p:txBody>
      </p:sp>
    </p:spTree>
    <p:extLst>
      <p:ext uri="{BB962C8B-B14F-4D97-AF65-F5344CB8AC3E}">
        <p14:creationId xmlns:p14="http://schemas.microsoft.com/office/powerpoint/2010/main" val="31876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5A7E8-2543-9047-93FF-0BBAC7D3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Correlation Matrix / Linear Regression Feature Coefficients</a:t>
            </a:r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BCE9135B-D200-694E-9B3A-D515CEE7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03280"/>
            <a:ext cx="4233672" cy="131243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1586586F-FF7C-F54E-8405-A0B9C096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8" y="3472468"/>
            <a:ext cx="3170260" cy="2651760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43EDE9B-C076-496D-B280-758FD4C6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64" y="2359152"/>
            <a:ext cx="6003511" cy="3429000"/>
          </a:xfrm>
        </p:spPr>
        <p:txBody>
          <a:bodyPr>
            <a:normAutofit/>
          </a:bodyPr>
          <a:lstStyle/>
          <a:p>
            <a:r>
              <a:rPr lang="en-US" sz="2000" dirty="0"/>
              <a:t>Linear Regression Coefficients and Correlation Matrix to S&amp;P 500 relatively say the same thing</a:t>
            </a:r>
          </a:p>
          <a:p>
            <a:pPr lvl="1"/>
            <a:r>
              <a:rPr lang="en-US" sz="1600" dirty="0"/>
              <a:t>Three strongest features: 15-year Mortgage, 30-year mortgage, and daily BBB corporate bond yield </a:t>
            </a:r>
          </a:p>
          <a:p>
            <a:r>
              <a:rPr lang="en-US" sz="2000" dirty="0"/>
              <a:t>However, through trial and error, on average neural network model responded better to index price movements with these three:</a:t>
            </a:r>
          </a:p>
          <a:p>
            <a:pPr lvl="1"/>
            <a:r>
              <a:rPr lang="en-US" sz="1600" dirty="0"/>
              <a:t>BBB corporate bond yield, 10 Year Breakeven Inflation Rate, and 5 Year, 5 Year Forward Inflation Rate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86853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701</Words>
  <Application>Microsoft Macintosh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AccentBoxVTI</vt:lpstr>
      <vt:lpstr>Major Index Price and Return Prediction </vt:lpstr>
      <vt:lpstr>Overview</vt:lpstr>
      <vt:lpstr>Introduction</vt:lpstr>
      <vt:lpstr>Index Tracking ETF Performance (2010)</vt:lpstr>
      <vt:lpstr>Motivation</vt:lpstr>
      <vt:lpstr>Data Collection</vt:lpstr>
      <vt:lpstr>Data Why</vt:lpstr>
      <vt:lpstr>Macroeconomic Drivers</vt:lpstr>
      <vt:lpstr>Correlation Matrix / Linear Regression Feature Coefficients</vt:lpstr>
      <vt:lpstr>NN-Price: Features and Labels</vt:lpstr>
      <vt:lpstr>Model Summary – NN (Price)</vt:lpstr>
      <vt:lpstr>Model Performance – NN (Price)</vt:lpstr>
      <vt:lpstr>NN-Returns: Features and Labels</vt:lpstr>
      <vt:lpstr>Model Summary – NN (Returns)</vt:lpstr>
      <vt:lpstr>Model Performance  – NN (Returns)</vt:lpstr>
      <vt:lpstr>Conclusion</vt:lpstr>
      <vt:lpstr>Code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Index Price and Return Prediction </dc:title>
  <dc:creator>Ryan P Finegan</dc:creator>
  <cp:lastModifiedBy>Ryan P Finegan</cp:lastModifiedBy>
  <cp:revision>2</cp:revision>
  <dcterms:created xsi:type="dcterms:W3CDTF">2020-12-19T13:33:40Z</dcterms:created>
  <dcterms:modified xsi:type="dcterms:W3CDTF">2020-12-19T13:58:34Z</dcterms:modified>
</cp:coreProperties>
</file>