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3413298" y="963750"/>
            <a:ext cx="679104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year 1</a:t>
            </a:r>
          </a:p>
        </p:txBody>
      </p:sp>
      <p:sp>
        <p:nvSpPr>
          <p:cNvPr id="43" name="Shape 43"/>
          <p:cNvSpPr/>
          <p:nvPr/>
        </p:nvSpPr>
        <p:spPr>
          <a:xfrm>
            <a:off x="6562898" y="963750"/>
            <a:ext cx="679104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year 2</a:t>
            </a:r>
          </a:p>
        </p:txBody>
      </p:sp>
      <p:sp>
        <p:nvSpPr>
          <p:cNvPr id="44" name="Shape 44"/>
          <p:cNvSpPr/>
          <p:nvPr/>
        </p:nvSpPr>
        <p:spPr>
          <a:xfrm>
            <a:off x="9712498" y="963750"/>
            <a:ext cx="679104" cy="358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year 3</a:t>
            </a:r>
          </a:p>
        </p:txBody>
      </p:sp>
      <p:sp>
        <p:nvSpPr>
          <p:cNvPr id="45" name="Shape 45"/>
          <p:cNvSpPr/>
          <p:nvPr/>
        </p:nvSpPr>
        <p:spPr>
          <a:xfrm>
            <a:off x="163976" y="1551763"/>
            <a:ext cx="11887202" cy="128"/>
          </a:xfrm>
          <a:prstGeom prst="line">
            <a:avLst/>
          </a:prstGeom>
          <a:ln w="381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2119777" y="6716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5129677" y="674721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8374527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11936877" y="665010"/>
            <a:ext cx="1" cy="812801"/>
          </a:xfrm>
          <a:prstGeom prst="line">
            <a:avLst/>
          </a:prstGeom>
          <a:ln w="25400">
            <a:solidFill/>
            <a:custDash>
              <a:ds d="300000" sp="300000"/>
            </a:custDash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2994389" y="2200873"/>
            <a:ext cx="3149601" cy="668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of Halpha data </a:t>
            </a:r>
            <a:br>
              <a: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(KU/Siena)</a:t>
            </a:r>
          </a:p>
        </p:txBody>
      </p:sp>
      <p:sp>
        <p:nvSpPr>
          <p:cNvPr id="51" name="Shape 51"/>
          <p:cNvSpPr/>
          <p:nvPr/>
        </p:nvSpPr>
        <p:spPr>
          <a:xfrm flipH="1" flipV="1">
            <a:off x="1867739" y="617353"/>
            <a:ext cx="172931" cy="20764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5006325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Fall 2019 foreign team meeting</a:t>
            </a:r>
          </a:p>
        </p:txBody>
      </p:sp>
      <p:sp>
        <p:nvSpPr>
          <p:cNvPr id="53" name="Shape 53"/>
          <p:cNvSpPr/>
          <p:nvPr/>
        </p:nvSpPr>
        <p:spPr>
          <a:xfrm>
            <a:off x="121008" y="44370"/>
            <a:ext cx="5264692" cy="56257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1600"/>
              <a:t>Anticipated project start (Jan 2018) Graduate Student (KU) </a:t>
            </a:r>
          </a:p>
        </p:txBody>
      </p:sp>
      <p:sp>
        <p:nvSpPr>
          <p:cNvPr id="54" name="Shape 54"/>
          <p:cNvSpPr/>
          <p:nvPr/>
        </p:nvSpPr>
        <p:spPr>
          <a:xfrm>
            <a:off x="8460725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Fall 2020 domestic team meeting</a:t>
            </a:r>
          </a:p>
        </p:txBody>
      </p:sp>
      <p:sp>
        <p:nvSpPr>
          <p:cNvPr id="55" name="Shape 55"/>
          <p:cNvSpPr/>
          <p:nvPr/>
        </p:nvSpPr>
        <p:spPr>
          <a:xfrm>
            <a:off x="1562458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Fall 2018 domestic team meeting</a:t>
            </a:r>
          </a:p>
        </p:txBody>
      </p:sp>
      <p:sp>
        <p:nvSpPr>
          <p:cNvPr id="56" name="Shape 56"/>
          <p:cNvSpPr/>
          <p:nvPr/>
        </p:nvSpPr>
        <p:spPr>
          <a:xfrm>
            <a:off x="195953" y="2200873"/>
            <a:ext cx="2741375" cy="66920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H-alpha observing campaign for NGC 5353 Filament</a:t>
            </a:r>
          </a:p>
        </p:txBody>
      </p:sp>
      <p:sp>
        <p:nvSpPr>
          <p:cNvPr id="57" name="Shape 57"/>
          <p:cNvSpPr/>
          <p:nvPr/>
        </p:nvSpPr>
        <p:spPr>
          <a:xfrm>
            <a:off x="968857" y="2963212"/>
            <a:ext cx="2901702" cy="80355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0882B"/>
                </a:solidFill>
              </a:rPr>
              <a:t>Completion of H-alpha reduction pipeline (Siena)</a:t>
            </a:r>
          </a:p>
        </p:txBody>
      </p:sp>
      <p:sp>
        <p:nvSpPr>
          <p:cNvPr id="58" name="Shape 58"/>
          <p:cNvSpPr/>
          <p:nvPr/>
        </p:nvSpPr>
        <p:spPr>
          <a:xfrm>
            <a:off x="6748927" y="25360"/>
            <a:ext cx="3149601" cy="600590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1600"/>
              <a:t>Completion of data acquisition phase of survey</a:t>
            </a:r>
          </a:p>
        </p:txBody>
      </p:sp>
      <p:sp>
        <p:nvSpPr>
          <p:cNvPr id="59" name="Shape 59"/>
          <p:cNvSpPr/>
          <p:nvPr/>
        </p:nvSpPr>
        <p:spPr>
          <a:xfrm flipH="1" flipV="1">
            <a:off x="8184018" y="603651"/>
            <a:ext cx="172931" cy="207642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6733525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Disseminate preliminary results at domestic conference</a:t>
            </a:r>
          </a:p>
        </p:txBody>
      </p:sp>
      <p:sp>
        <p:nvSpPr>
          <p:cNvPr id="61" name="Shape 61"/>
          <p:cNvSpPr/>
          <p:nvPr/>
        </p:nvSpPr>
        <p:spPr>
          <a:xfrm>
            <a:off x="10187925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Disseminate final results at international conference</a:t>
            </a:r>
          </a:p>
        </p:txBody>
      </p:sp>
      <p:sp>
        <p:nvSpPr>
          <p:cNvPr id="62" name="Shape 62"/>
          <p:cNvSpPr/>
          <p:nvPr/>
        </p:nvSpPr>
        <p:spPr>
          <a:xfrm>
            <a:off x="3289658" y="8186560"/>
            <a:ext cx="1714501" cy="9779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5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uFillTx/>
              </a:defRPr>
            </a:pPr>
            <a:r>
              <a:rPr sz="1500">
                <a:uFill>
                  <a:solidFill/>
                </a:uFill>
              </a:rPr>
              <a:t>Disseminate preliminary results at domestic conference</a:t>
            </a:r>
          </a:p>
        </p:txBody>
      </p:sp>
      <p:sp>
        <p:nvSpPr>
          <p:cNvPr id="63" name="Shape 63"/>
          <p:cNvSpPr/>
          <p:nvPr/>
        </p:nvSpPr>
        <p:spPr>
          <a:xfrm>
            <a:off x="114658" y="9170810"/>
            <a:ext cx="288290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0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FF2600"/>
                </a:solidFill>
              </a:rPr>
              <a:t>* indicates publication</a:t>
            </a:r>
          </a:p>
        </p:txBody>
      </p:sp>
      <p:sp>
        <p:nvSpPr>
          <p:cNvPr id="64" name="Shape 64"/>
          <p:cNvSpPr/>
          <p:nvPr/>
        </p:nvSpPr>
        <p:spPr>
          <a:xfrm>
            <a:off x="1356884" y="4864063"/>
            <a:ext cx="2792939" cy="57119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1600"/>
              <a:t>HI reduction and HI mass derivation (EPFL/Paris)</a:t>
            </a:r>
          </a:p>
        </p:txBody>
      </p:sp>
      <p:sp>
        <p:nvSpPr>
          <p:cNvPr id="65" name="Shape 65"/>
          <p:cNvSpPr/>
          <p:nvPr/>
        </p:nvSpPr>
        <p:spPr>
          <a:xfrm>
            <a:off x="6864355" y="6160177"/>
            <a:ext cx="3045745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433FF"/>
                </a:solidFill>
              </a:rPr>
              <a:t>cross-calibration of CO and WISE total fluxes to test dust luminosity as proxy for CO luminosity in large samples (KU)</a:t>
            </a:r>
          </a:p>
        </p:txBody>
      </p:sp>
      <p:sp>
        <p:nvSpPr>
          <p:cNvPr id="66" name="Shape 66"/>
          <p:cNvSpPr/>
          <p:nvPr/>
        </p:nvSpPr>
        <p:spPr>
          <a:xfrm>
            <a:off x="9248354" y="3505605"/>
            <a:ext cx="2641975" cy="99722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FF2600"/>
                </a:solidFill>
                <a:uFill>
                  <a:solidFill/>
                </a:uFill>
              </a:rPr>
              <a:t>Effect of environment on spatial distribution of H-alpha and dust*</a:t>
            </a:r>
          </a:p>
        </p:txBody>
      </p:sp>
      <p:sp>
        <p:nvSpPr>
          <p:cNvPr id="67" name="Shape 67"/>
          <p:cNvSpPr/>
          <p:nvPr/>
        </p:nvSpPr>
        <p:spPr>
          <a:xfrm>
            <a:off x="6142875" y="5213062"/>
            <a:ext cx="3151236" cy="93441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1600"/>
              <a:t>Implementation of SAMs in constrained local simulation (Trieste)</a:t>
            </a:r>
          </a:p>
        </p:txBody>
      </p:sp>
      <p:sp>
        <p:nvSpPr>
          <p:cNvPr id="68" name="Shape 68"/>
          <p:cNvSpPr/>
          <p:nvPr/>
        </p:nvSpPr>
        <p:spPr>
          <a:xfrm>
            <a:off x="7924976" y="7465301"/>
            <a:ext cx="4254148" cy="57119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433FF"/>
                </a:solidFill>
              </a:rPr>
              <a:t>Use WISE to study spatial dust (and gas) profiles in many SDSS filaments (KU)</a:t>
            </a:r>
          </a:p>
        </p:txBody>
      </p:sp>
      <p:sp>
        <p:nvSpPr>
          <p:cNvPr id="69" name="Shape 69"/>
          <p:cNvSpPr/>
          <p:nvPr/>
        </p:nvSpPr>
        <p:spPr>
          <a:xfrm>
            <a:off x="9911227" y="1594092"/>
            <a:ext cx="2042415" cy="66920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FF2600"/>
                </a:solidFill>
                <a:uFill>
                  <a:solidFill/>
                </a:uFill>
              </a:rPr>
              <a:t>Data release with profile maps*</a:t>
            </a:r>
          </a:p>
        </p:txBody>
      </p:sp>
      <p:sp>
        <p:nvSpPr>
          <p:cNvPr id="70" name="Shape 70"/>
          <p:cNvSpPr/>
          <p:nvPr/>
        </p:nvSpPr>
        <p:spPr>
          <a:xfrm>
            <a:off x="9306810" y="4989596"/>
            <a:ext cx="2720503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FF2600"/>
                </a:solidFill>
                <a:uFill>
                  <a:solidFill/>
                </a:uFill>
              </a:rPr>
              <a:t>Use of gas contents and gas profiles to constrain stripping and starvation in models*</a:t>
            </a:r>
          </a:p>
        </p:txBody>
      </p:sp>
      <p:sp>
        <p:nvSpPr>
          <p:cNvPr id="71" name="Shape 71"/>
          <p:cNvSpPr/>
          <p:nvPr/>
        </p:nvSpPr>
        <p:spPr>
          <a:xfrm>
            <a:off x="2759703" y="5907268"/>
            <a:ext cx="2792939" cy="57259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0882B"/>
                </a:solidFill>
              </a:rPr>
              <a:t>Size measurements from WISE 12um data (Siena)</a:t>
            </a:r>
          </a:p>
        </p:txBody>
      </p:sp>
      <p:sp>
        <p:nvSpPr>
          <p:cNvPr id="72" name="Shape 72"/>
          <p:cNvSpPr/>
          <p:nvPr/>
        </p:nvSpPr>
        <p:spPr>
          <a:xfrm>
            <a:off x="184508" y="1573299"/>
            <a:ext cx="5790020" cy="5394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uFillTx/>
              </a:defRPr>
            </a:pPr>
            <a:r>
              <a:rPr b="1" sz="1600">
                <a:uFill>
                  <a:solidFill/>
                </a:uFill>
              </a:rPr>
              <a:t>H-alpha observing campaign for Leo Virgo Cluster Filaments</a:t>
            </a:r>
          </a:p>
        </p:txBody>
      </p:sp>
      <p:sp>
        <p:nvSpPr>
          <p:cNvPr id="73" name="Shape 73"/>
          <p:cNvSpPr/>
          <p:nvPr/>
        </p:nvSpPr>
        <p:spPr>
          <a:xfrm>
            <a:off x="403611" y="830400"/>
            <a:ext cx="1479711" cy="62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r>
              <a:t>Prior to start of grant</a:t>
            </a:r>
          </a:p>
        </p:txBody>
      </p:sp>
      <p:sp>
        <p:nvSpPr>
          <p:cNvPr id="74" name="Shape 74"/>
          <p:cNvSpPr/>
          <p:nvPr/>
        </p:nvSpPr>
        <p:spPr>
          <a:xfrm>
            <a:off x="6201052" y="2201628"/>
            <a:ext cx="3653114" cy="668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433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433FF"/>
                </a:solidFill>
              </a:rPr>
              <a:t>Analysis of Halpha morphologies For NGC filament (KU)</a:t>
            </a:r>
          </a:p>
        </p:txBody>
      </p:sp>
      <p:sp>
        <p:nvSpPr>
          <p:cNvPr id="75" name="Shape 75"/>
          <p:cNvSpPr/>
          <p:nvPr/>
        </p:nvSpPr>
        <p:spPr>
          <a:xfrm>
            <a:off x="5263573" y="4171838"/>
            <a:ext cx="2126905" cy="115887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FF2600"/>
                </a:solidFill>
                <a:uFill>
                  <a:solidFill/>
                </a:uFill>
              </a:rPr>
              <a:t>Effect of environment on total UV+22um SFR and integrated CO, HI, and dust content*</a:t>
            </a:r>
          </a:p>
        </p:txBody>
      </p:sp>
      <p:sp>
        <p:nvSpPr>
          <p:cNvPr id="76" name="Shape 76"/>
          <p:cNvSpPr/>
          <p:nvPr/>
        </p:nvSpPr>
        <p:spPr>
          <a:xfrm>
            <a:off x="9911227" y="6160177"/>
            <a:ext cx="2267897" cy="115788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FF2600"/>
                </a:solidFill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FF2600"/>
                </a:solidFill>
                <a:uFill>
                  <a:solidFill/>
                </a:uFill>
              </a:rPr>
              <a:t>Dust-mass based gas estimates and the effect of environment in many SDSS filaments *</a:t>
            </a:r>
          </a:p>
        </p:txBody>
      </p:sp>
      <p:sp>
        <p:nvSpPr>
          <p:cNvPr id="77" name="Shape 77"/>
          <p:cNvSpPr/>
          <p:nvPr/>
        </p:nvSpPr>
        <p:spPr>
          <a:xfrm>
            <a:off x="4355015" y="7465301"/>
            <a:ext cx="3563020" cy="57119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solidFill>
                  <a:srgbClr val="0088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600">
                <a:solidFill>
                  <a:srgbClr val="00882B"/>
                </a:solidFill>
              </a:rPr>
              <a:t>Calibrate spatial dust-to-gas ratio using literature (Siena)</a:t>
            </a:r>
          </a:p>
        </p:txBody>
      </p:sp>
      <p:sp>
        <p:nvSpPr>
          <p:cNvPr id="78" name="Shape 78"/>
          <p:cNvSpPr/>
          <p:nvPr/>
        </p:nvSpPr>
        <p:spPr>
          <a:xfrm>
            <a:off x="317045" y="4187639"/>
            <a:ext cx="4872618" cy="57119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BCBCB"/>
              </a:gs>
            </a:gsLst>
          </a:gra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/>
            </a:pPr>
            <a:r>
              <a:rPr b="1" sz="1600"/>
              <a:t>CO reduction and CO luminosity derivation (EPFL/Paris)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