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576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8905650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p14="http://schemas.microsoft.com/office/powerpoint/2010/main" spd="med"/>
  <p:txStyles>
    <p:titleStyle>
      <a:lvl1pPr algn="ctr" defTabSz="584200">
        <a:defRPr sz="8400">
          <a:latin typeface="+mn-lt"/>
          <a:ea typeface="+mn-ea"/>
          <a:cs typeface="+mn-cs"/>
          <a:sym typeface="Gill Sans"/>
        </a:defRPr>
      </a:lvl1pPr>
      <a:lvl2pPr indent="228600" algn="ctr" defTabSz="584200">
        <a:defRPr sz="8400">
          <a:latin typeface="+mn-lt"/>
          <a:ea typeface="+mn-ea"/>
          <a:cs typeface="+mn-cs"/>
          <a:sym typeface="Gill Sans"/>
        </a:defRPr>
      </a:lvl2pPr>
      <a:lvl3pPr indent="457200" algn="ctr" defTabSz="584200">
        <a:defRPr sz="8400">
          <a:latin typeface="+mn-lt"/>
          <a:ea typeface="+mn-ea"/>
          <a:cs typeface="+mn-cs"/>
          <a:sym typeface="Gill Sans"/>
        </a:defRPr>
      </a:lvl3pPr>
      <a:lvl4pPr indent="685800" algn="ctr" defTabSz="584200">
        <a:defRPr sz="8400">
          <a:latin typeface="+mn-lt"/>
          <a:ea typeface="+mn-ea"/>
          <a:cs typeface="+mn-cs"/>
          <a:sym typeface="Gill Sans"/>
        </a:defRPr>
      </a:lvl4pPr>
      <a:lvl5pPr indent="914400" algn="ctr" defTabSz="584200">
        <a:defRPr sz="8400">
          <a:latin typeface="+mn-lt"/>
          <a:ea typeface="+mn-ea"/>
          <a:cs typeface="+mn-cs"/>
          <a:sym typeface="Gill Sans"/>
        </a:defRPr>
      </a:lvl5pPr>
      <a:lvl6pPr indent="1143000" algn="ctr" defTabSz="584200">
        <a:defRPr sz="8400">
          <a:latin typeface="+mn-lt"/>
          <a:ea typeface="+mn-ea"/>
          <a:cs typeface="+mn-cs"/>
          <a:sym typeface="Gill Sans"/>
        </a:defRPr>
      </a:lvl6pPr>
      <a:lvl7pPr indent="1371600" algn="ctr" defTabSz="584200">
        <a:defRPr sz="8400">
          <a:latin typeface="+mn-lt"/>
          <a:ea typeface="+mn-ea"/>
          <a:cs typeface="+mn-cs"/>
          <a:sym typeface="Gill Sans"/>
        </a:defRPr>
      </a:lvl7pPr>
      <a:lvl8pPr indent="1600200" algn="ctr" defTabSz="584200">
        <a:defRPr sz="8400">
          <a:latin typeface="+mn-lt"/>
          <a:ea typeface="+mn-ea"/>
          <a:cs typeface="+mn-cs"/>
          <a:sym typeface="Gill Sans"/>
        </a:defRPr>
      </a:lvl8pPr>
      <a:lvl9pPr indent="1828800" algn="ctr" defTabSz="584200">
        <a:defRPr sz="8400"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975935" y="953250"/>
            <a:ext cx="68573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r>
              <a:rPr dirty="0"/>
              <a:t>year 1</a:t>
            </a:r>
          </a:p>
        </p:txBody>
      </p:sp>
      <p:sp>
        <p:nvSpPr>
          <p:cNvPr id="43" name="Shape 43"/>
          <p:cNvSpPr/>
          <p:nvPr/>
        </p:nvSpPr>
        <p:spPr>
          <a:xfrm>
            <a:off x="6281516" y="953250"/>
            <a:ext cx="68573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r>
              <a:rPr dirty="0"/>
              <a:t>year 2</a:t>
            </a:r>
          </a:p>
        </p:txBody>
      </p:sp>
      <p:sp>
        <p:nvSpPr>
          <p:cNvPr id="44" name="Shape 44"/>
          <p:cNvSpPr/>
          <p:nvPr/>
        </p:nvSpPr>
        <p:spPr>
          <a:xfrm>
            <a:off x="10294033" y="953250"/>
            <a:ext cx="68573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r>
              <a:t>year 3</a:t>
            </a:r>
          </a:p>
        </p:txBody>
      </p:sp>
      <p:sp>
        <p:nvSpPr>
          <p:cNvPr id="45" name="Shape 45"/>
          <p:cNvSpPr/>
          <p:nvPr/>
        </p:nvSpPr>
        <p:spPr>
          <a:xfrm>
            <a:off x="748826" y="1551763"/>
            <a:ext cx="11887202" cy="128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967018" y="665010"/>
            <a:ext cx="1" cy="812801"/>
          </a:xfrm>
          <a:prstGeom prst="line">
            <a:avLst/>
          </a:prstGeom>
          <a:ln w="25400">
            <a:solidFill/>
            <a:custDash>
              <a:ds d="300000" sp="3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5001449" y="698941"/>
            <a:ext cx="1" cy="812801"/>
          </a:xfrm>
          <a:prstGeom prst="line">
            <a:avLst/>
          </a:prstGeom>
          <a:ln w="25400">
            <a:solidFill/>
            <a:custDash>
              <a:ds d="300000" sp="3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8819189" y="698941"/>
            <a:ext cx="1" cy="812801"/>
          </a:xfrm>
          <a:prstGeom prst="line">
            <a:avLst/>
          </a:prstGeom>
          <a:ln w="25400">
            <a:solidFill/>
            <a:custDash>
              <a:ds d="300000" sp="3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12521727" y="665010"/>
            <a:ext cx="1" cy="812801"/>
          </a:xfrm>
          <a:prstGeom prst="line">
            <a:avLst/>
          </a:prstGeom>
          <a:ln w="25400">
            <a:solidFill/>
            <a:custDash>
              <a:ds d="300000" sp="3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4428552" y="2400428"/>
            <a:ext cx="4530826" cy="6684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1800" dirty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Reduction </a:t>
            </a:r>
            <a:r>
              <a:rPr lang="en-US" sz="1800" dirty="0" smtClean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analysis</a:t>
            </a:r>
            <a:r>
              <a:rPr sz="1800" dirty="0" smtClean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 dirty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Halpha data </a:t>
            </a:r>
            <a:br>
              <a:rPr sz="1800" dirty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1800" dirty="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(KU/Siena)</a:t>
            </a:r>
          </a:p>
        </p:txBody>
      </p:sp>
      <p:sp>
        <p:nvSpPr>
          <p:cNvPr id="52" name="Shape 52"/>
          <p:cNvSpPr/>
          <p:nvPr/>
        </p:nvSpPr>
        <p:spPr>
          <a:xfrm>
            <a:off x="7685226" y="8029610"/>
            <a:ext cx="1274151" cy="112747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5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uFillTx/>
              </a:defRPr>
            </a:pPr>
            <a:r>
              <a:rPr sz="1800" dirty="0">
                <a:solidFill>
                  <a:srgbClr val="0000FF"/>
                </a:solidFill>
                <a:uFill>
                  <a:solidFill/>
                </a:uFill>
              </a:rPr>
              <a:t>Fall 2019 </a:t>
            </a:r>
            <a:r>
              <a:rPr sz="1800" dirty="0" smtClean="0">
                <a:solidFill>
                  <a:srgbClr val="0000FF"/>
                </a:solidFill>
                <a:uFill>
                  <a:solidFill/>
                </a:uFill>
              </a:rPr>
              <a:t>team </a:t>
            </a:r>
            <a:r>
              <a:rPr lang="en-US" sz="1800" dirty="0">
                <a:solidFill>
                  <a:srgbClr val="0000FF"/>
                </a:solidFill>
              </a:rPr>
              <a:t>foreign </a:t>
            </a:r>
            <a:r>
              <a:rPr sz="1800" dirty="0" smtClean="0">
                <a:solidFill>
                  <a:srgbClr val="0000FF"/>
                </a:solidFill>
                <a:uFill>
                  <a:solidFill/>
                </a:uFill>
              </a:rPr>
              <a:t>meeting</a:t>
            </a:r>
            <a:endParaRPr sz="1800" dirty="0">
              <a:solidFill>
                <a:srgbClr val="0000FF"/>
              </a:solidFill>
              <a:uFill>
                <a:solidFill/>
              </a:uFill>
            </a:endParaRPr>
          </a:p>
        </p:txBody>
      </p:sp>
      <p:sp>
        <p:nvSpPr>
          <p:cNvPr id="53" name="Shape 53"/>
          <p:cNvSpPr/>
          <p:nvPr/>
        </p:nvSpPr>
        <p:spPr>
          <a:xfrm>
            <a:off x="705858" y="44370"/>
            <a:ext cx="5264692" cy="56257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/>
            </a:pPr>
            <a:r>
              <a:rPr sz="1600" b="1" dirty="0"/>
              <a:t>Anticipated project start (Jan 2018) Graduate Student (KU) </a:t>
            </a:r>
          </a:p>
        </p:txBody>
      </p:sp>
      <p:sp>
        <p:nvSpPr>
          <p:cNvPr id="54" name="Shape 54"/>
          <p:cNvSpPr/>
          <p:nvPr/>
        </p:nvSpPr>
        <p:spPr>
          <a:xfrm>
            <a:off x="9840261" y="8029610"/>
            <a:ext cx="1286234" cy="112747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5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uFillTx/>
              </a:defRPr>
            </a:pPr>
            <a:r>
              <a:rPr sz="1800" dirty="0">
                <a:solidFill>
                  <a:srgbClr val="0000FF"/>
                </a:solidFill>
                <a:uFill>
                  <a:solidFill/>
                </a:uFill>
              </a:rPr>
              <a:t>Fall 2020 </a:t>
            </a:r>
            <a:r>
              <a:rPr sz="1800" dirty="0" smtClean="0">
                <a:solidFill>
                  <a:srgbClr val="0000FF"/>
                </a:solidFill>
                <a:uFill>
                  <a:solidFill/>
                </a:uFill>
              </a:rPr>
              <a:t>team </a:t>
            </a:r>
            <a:r>
              <a:rPr sz="1800" dirty="0">
                <a:solidFill>
                  <a:srgbClr val="0000FF"/>
                </a:solidFill>
                <a:uFill>
                  <a:solidFill/>
                </a:uFill>
              </a:rPr>
              <a:t>meeting</a:t>
            </a:r>
          </a:p>
        </p:txBody>
      </p:sp>
      <p:sp>
        <p:nvSpPr>
          <p:cNvPr id="55" name="Shape 55"/>
          <p:cNvSpPr/>
          <p:nvPr/>
        </p:nvSpPr>
        <p:spPr>
          <a:xfrm>
            <a:off x="3773875" y="8029610"/>
            <a:ext cx="1178988" cy="112713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5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uFillTx/>
              </a:defRPr>
            </a:pPr>
            <a:r>
              <a:rPr sz="1800" dirty="0">
                <a:solidFill>
                  <a:srgbClr val="0000FF"/>
                </a:solidFill>
                <a:uFill>
                  <a:solidFill/>
                </a:uFill>
              </a:rPr>
              <a:t>Fall 2018 </a:t>
            </a:r>
            <a:r>
              <a:rPr lang="en-US" sz="1800" dirty="0" smtClean="0">
                <a:solidFill>
                  <a:srgbClr val="0000FF"/>
                </a:solidFill>
                <a:uFill>
                  <a:solidFill/>
                </a:uFill>
              </a:rPr>
              <a:t>team </a:t>
            </a:r>
            <a:r>
              <a:rPr sz="1800" dirty="0" smtClean="0">
                <a:solidFill>
                  <a:srgbClr val="0000FF"/>
                </a:solidFill>
                <a:uFill>
                  <a:solidFill/>
                </a:uFill>
              </a:rPr>
              <a:t>meeting</a:t>
            </a:r>
            <a:endParaRPr sz="1800" dirty="0">
              <a:solidFill>
                <a:srgbClr val="0000FF"/>
              </a:solidFill>
              <a:uFill>
                <a:solidFill/>
              </a:uFill>
            </a:endParaRPr>
          </a:p>
        </p:txBody>
      </p:sp>
      <p:sp>
        <p:nvSpPr>
          <p:cNvPr id="56" name="Shape 56"/>
          <p:cNvSpPr/>
          <p:nvPr/>
        </p:nvSpPr>
        <p:spPr>
          <a:xfrm>
            <a:off x="967019" y="2396269"/>
            <a:ext cx="3278390" cy="66920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uFillTx/>
              </a:defRPr>
            </a:pPr>
            <a:r>
              <a:rPr lang="en-US" sz="1800" b="0" dirty="0" smtClean="0">
                <a:solidFill>
                  <a:srgbClr val="0000FF"/>
                </a:solidFill>
                <a:uFill>
                  <a:solidFill/>
                </a:uFill>
              </a:rPr>
              <a:t>Finish </a:t>
            </a:r>
            <a:r>
              <a:rPr sz="1800" b="0" dirty="0" smtClean="0">
                <a:solidFill>
                  <a:srgbClr val="0000FF"/>
                </a:solidFill>
                <a:uFill>
                  <a:solidFill/>
                </a:uFill>
              </a:rPr>
              <a:t>H</a:t>
            </a:r>
            <a:r>
              <a:rPr sz="1800" b="0" dirty="0">
                <a:solidFill>
                  <a:srgbClr val="0000FF"/>
                </a:solidFill>
                <a:uFill>
                  <a:solidFill/>
                </a:uFill>
              </a:rPr>
              <a:t>-alpha </a:t>
            </a:r>
            <a:r>
              <a:rPr sz="1800" b="0" dirty="0" smtClean="0">
                <a:solidFill>
                  <a:srgbClr val="0000FF"/>
                </a:solidFill>
                <a:uFill>
                  <a:solidFill/>
                </a:uFill>
              </a:rPr>
              <a:t>obser</a:t>
            </a:r>
            <a:r>
              <a:rPr lang="en-US" sz="1800" b="0" dirty="0" smtClean="0">
                <a:solidFill>
                  <a:srgbClr val="0000FF"/>
                </a:solidFill>
                <a:uFill>
                  <a:solidFill/>
                </a:uFill>
              </a:rPr>
              <a:t>vations</a:t>
            </a:r>
            <a:r>
              <a:rPr sz="1800" b="0" dirty="0" smtClean="0">
                <a:solidFill>
                  <a:srgbClr val="0000FF"/>
                </a:solidFill>
                <a:uFill>
                  <a:solidFill/>
                </a:uFill>
              </a:rPr>
              <a:t> for </a:t>
            </a:r>
            <a:r>
              <a:rPr sz="1800" b="0" dirty="0">
                <a:solidFill>
                  <a:srgbClr val="0000FF"/>
                </a:solidFill>
                <a:uFill>
                  <a:solidFill/>
                </a:uFill>
              </a:rPr>
              <a:t>NGC 5353 Filament</a:t>
            </a:r>
          </a:p>
        </p:txBody>
      </p:sp>
      <p:sp>
        <p:nvSpPr>
          <p:cNvPr id="57" name="Shape 57"/>
          <p:cNvSpPr/>
          <p:nvPr/>
        </p:nvSpPr>
        <p:spPr>
          <a:xfrm>
            <a:off x="948449" y="3158607"/>
            <a:ext cx="3298467" cy="80355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solidFill>
                  <a:srgbClr val="0088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FF"/>
                </a:solidFill>
              </a:rPr>
              <a:t>Completion of H-alpha reduction pipeline (Siena)</a:t>
            </a:r>
          </a:p>
        </p:txBody>
      </p:sp>
      <p:sp>
        <p:nvSpPr>
          <p:cNvPr id="60" name="Shape 60"/>
          <p:cNvSpPr/>
          <p:nvPr/>
        </p:nvSpPr>
        <p:spPr>
          <a:xfrm>
            <a:off x="5881274" y="8029610"/>
            <a:ext cx="1714501" cy="112713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5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uFillTx/>
              </a:defRPr>
            </a:pPr>
            <a:r>
              <a:rPr sz="1800" dirty="0">
                <a:solidFill>
                  <a:srgbClr val="0000FF"/>
                </a:solidFill>
                <a:uFill>
                  <a:solidFill/>
                </a:uFill>
              </a:rPr>
              <a:t>Disseminate preliminary results at domestic conference</a:t>
            </a:r>
          </a:p>
        </p:txBody>
      </p:sp>
      <p:sp>
        <p:nvSpPr>
          <p:cNvPr id="61" name="Shape 61"/>
          <p:cNvSpPr/>
          <p:nvPr/>
        </p:nvSpPr>
        <p:spPr>
          <a:xfrm>
            <a:off x="11330601" y="8029610"/>
            <a:ext cx="1402787" cy="112747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5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uFillTx/>
              </a:defRPr>
            </a:pPr>
            <a:r>
              <a:rPr sz="1800" dirty="0">
                <a:solidFill>
                  <a:srgbClr val="0000FF"/>
                </a:solidFill>
                <a:uFill>
                  <a:solidFill/>
                </a:uFill>
              </a:rPr>
              <a:t>Disseminate final results at international conference</a:t>
            </a:r>
          </a:p>
        </p:txBody>
      </p:sp>
      <p:sp>
        <p:nvSpPr>
          <p:cNvPr id="66" name="Shape 66"/>
          <p:cNvSpPr/>
          <p:nvPr/>
        </p:nvSpPr>
        <p:spPr>
          <a:xfrm>
            <a:off x="7962900" y="3158608"/>
            <a:ext cx="2139951" cy="80355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solidFill>
                  <a:srgbClr val="FF2600"/>
                </a:solidFill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Paper: Sp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atial dist </a:t>
            </a:r>
            <a:r>
              <a:rPr sz="1800" b="0" dirty="0">
                <a:solidFill>
                  <a:srgbClr val="FF2600"/>
                </a:solidFill>
                <a:uFill>
                  <a:solidFill/>
                </a:uFill>
              </a:rPr>
              <a:t>of H-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alpha</a:t>
            </a: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/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dust</a:t>
            </a: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 in NGC filament</a:t>
            </a:r>
            <a:endParaRPr sz="1800" b="0" dirty="0">
              <a:solidFill>
                <a:srgbClr val="FF2600"/>
              </a:solidFill>
              <a:uFill>
                <a:solidFill/>
              </a:uFill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879791" y="6425704"/>
            <a:ext cx="3151236" cy="1125347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/>
            </a:pPr>
            <a:r>
              <a:rPr sz="1800" b="0" dirty="0"/>
              <a:t>Implementation of SAMs in constrained local simulation (Trieste)</a:t>
            </a:r>
          </a:p>
        </p:txBody>
      </p:sp>
      <p:sp>
        <p:nvSpPr>
          <p:cNvPr id="70" name="Shape 70"/>
          <p:cNvSpPr/>
          <p:nvPr/>
        </p:nvSpPr>
        <p:spPr>
          <a:xfrm>
            <a:off x="10167642" y="6422777"/>
            <a:ext cx="2419210" cy="115788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solidFill>
                  <a:srgbClr val="FF2600"/>
                </a:solidFill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Paper: C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onstrain </a:t>
            </a:r>
            <a:r>
              <a:rPr sz="1800" b="0" dirty="0">
                <a:solidFill>
                  <a:srgbClr val="FF2600"/>
                </a:solidFill>
                <a:uFill>
                  <a:solidFill/>
                </a:uFill>
              </a:rPr>
              <a:t>stripping and starvation in 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models</a:t>
            </a: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 with gas/dust profiles</a:t>
            </a:r>
            <a:endParaRPr sz="1800" b="0" dirty="0">
              <a:solidFill>
                <a:srgbClr val="FF2600"/>
              </a:solidFill>
              <a:uFill>
                <a:solidFill/>
              </a:uFill>
            </a:endParaRPr>
          </a:p>
        </p:txBody>
      </p:sp>
      <p:sp>
        <p:nvSpPr>
          <p:cNvPr id="71" name="Shape 71"/>
          <p:cNvSpPr/>
          <p:nvPr/>
        </p:nvSpPr>
        <p:spPr>
          <a:xfrm>
            <a:off x="4803355" y="3158609"/>
            <a:ext cx="3026813" cy="80355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solidFill>
                  <a:srgbClr val="0088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FF"/>
                </a:solidFill>
              </a:rPr>
              <a:t>Size measurements from WISE 12um data (Siena)</a:t>
            </a:r>
          </a:p>
        </p:txBody>
      </p:sp>
      <p:sp>
        <p:nvSpPr>
          <p:cNvPr id="72" name="Shape 72"/>
          <p:cNvSpPr/>
          <p:nvPr/>
        </p:nvSpPr>
        <p:spPr>
          <a:xfrm>
            <a:off x="948450" y="1768695"/>
            <a:ext cx="5482720" cy="5394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uFillTx/>
              </a:defRPr>
            </a:pPr>
            <a:r>
              <a:rPr sz="1800" b="0" dirty="0">
                <a:solidFill>
                  <a:srgbClr val="0000FF"/>
                </a:solidFill>
                <a:uFill>
                  <a:solidFill/>
                </a:uFill>
              </a:rPr>
              <a:t>H-alpha observing campaign for </a:t>
            </a:r>
            <a:r>
              <a:rPr sz="1800" b="0" dirty="0" smtClean="0">
                <a:solidFill>
                  <a:srgbClr val="0000FF"/>
                </a:solidFill>
                <a:uFill>
                  <a:solidFill/>
                </a:uFill>
              </a:rPr>
              <a:t>Leo </a:t>
            </a:r>
            <a:r>
              <a:rPr sz="1800" b="0" dirty="0">
                <a:solidFill>
                  <a:srgbClr val="0000FF"/>
                </a:solidFill>
                <a:uFill>
                  <a:solidFill/>
                </a:uFill>
              </a:rPr>
              <a:t>Filaments</a:t>
            </a:r>
          </a:p>
        </p:txBody>
      </p:sp>
      <p:sp>
        <p:nvSpPr>
          <p:cNvPr id="75" name="Shape 75"/>
          <p:cNvSpPr/>
          <p:nvPr/>
        </p:nvSpPr>
        <p:spPr>
          <a:xfrm>
            <a:off x="5893293" y="4585039"/>
            <a:ext cx="2573056" cy="115887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solidFill>
                  <a:srgbClr val="FF2600"/>
                </a:solidFill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Paper: 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Effect </a:t>
            </a:r>
            <a:r>
              <a:rPr sz="1800" b="0" dirty="0">
                <a:solidFill>
                  <a:srgbClr val="FF2600"/>
                </a:solidFill>
                <a:uFill>
                  <a:solidFill/>
                </a:uFill>
              </a:rPr>
              <a:t>of environment on total UV+22um 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SFR</a:t>
            </a: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, 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CO</a:t>
            </a:r>
            <a:r>
              <a:rPr sz="1800" b="0" dirty="0">
                <a:solidFill>
                  <a:srgbClr val="FF2600"/>
                </a:solidFill>
                <a:uFill>
                  <a:solidFill/>
                </a:uFill>
              </a:rPr>
              <a:t>, HI, and 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dust</a:t>
            </a:r>
            <a:endParaRPr sz="1800" b="0" dirty="0">
              <a:solidFill>
                <a:srgbClr val="FF2600"/>
              </a:solidFill>
              <a:uFill>
                <a:solidFill/>
              </a:u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901895" y="4585040"/>
            <a:ext cx="4872618" cy="115887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/>
            </a:pPr>
            <a:r>
              <a:rPr dirty="0"/>
              <a:t>CO </a:t>
            </a:r>
            <a:r>
              <a:rPr lang="en-US" dirty="0" smtClean="0"/>
              <a:t>and HI </a:t>
            </a:r>
            <a:r>
              <a:rPr dirty="0" smtClean="0"/>
              <a:t>reduction</a:t>
            </a:r>
            <a:r>
              <a:rPr lang="en-US" dirty="0" smtClean="0"/>
              <a:t>; </a:t>
            </a:r>
            <a:r>
              <a:rPr dirty="0" smtClean="0"/>
              <a:t>CO </a:t>
            </a:r>
            <a:r>
              <a:rPr lang="en-US" dirty="0" smtClean="0"/>
              <a:t>and HI mass</a:t>
            </a:r>
            <a:r>
              <a:rPr dirty="0" smtClean="0"/>
              <a:t> derivation</a:t>
            </a:r>
            <a:r>
              <a:rPr lang="en-US" dirty="0" smtClean="0"/>
              <a:t> </a:t>
            </a:r>
            <a:r>
              <a:rPr dirty="0" smtClean="0"/>
              <a:t>(</a:t>
            </a:r>
            <a:r>
              <a:rPr dirty="0"/>
              <a:t>EPFL/Paris)</a:t>
            </a:r>
          </a:p>
        </p:txBody>
      </p:sp>
      <p:sp>
        <p:nvSpPr>
          <p:cNvPr id="40" name="Shape 66"/>
          <p:cNvSpPr/>
          <p:nvPr/>
        </p:nvSpPr>
        <p:spPr>
          <a:xfrm>
            <a:off x="10496077" y="1738778"/>
            <a:ext cx="2139951" cy="219081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solidFill>
                  <a:srgbClr val="FF2600"/>
                </a:solidFill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1800" b="0" dirty="0" smtClean="0"/>
              <a:t/>
            </a: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Paper: Spa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tial </a:t>
            </a:r>
            <a:r>
              <a:rPr sz="1800" b="0" dirty="0">
                <a:solidFill>
                  <a:srgbClr val="FF2600"/>
                </a:solidFill>
                <a:uFill>
                  <a:solidFill/>
                </a:uFill>
              </a:rPr>
              <a:t>distribution of H-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alpha</a:t>
            </a: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/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dust</a:t>
            </a: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 in Leo filaments </a:t>
            </a:r>
            <a:b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</a:b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(data release)</a:t>
            </a:r>
            <a:endParaRPr sz="1800" b="0" dirty="0">
              <a:solidFill>
                <a:srgbClr val="FF2600"/>
              </a:solidFill>
              <a:uFill>
                <a:solidFill/>
              </a:uFill>
            </a:endParaRPr>
          </a:p>
        </p:txBody>
      </p:sp>
      <p:sp>
        <p:nvSpPr>
          <p:cNvPr id="41" name="Shape 70"/>
          <p:cNvSpPr/>
          <p:nvPr/>
        </p:nvSpPr>
        <p:spPr>
          <a:xfrm>
            <a:off x="6098687" y="6410819"/>
            <a:ext cx="2720503" cy="115788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 b="1">
                <a:solidFill>
                  <a:srgbClr val="FF2600"/>
                </a:solidFill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Paper: Co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nstrain </a:t>
            </a:r>
            <a:r>
              <a:rPr sz="1800" b="0" dirty="0">
                <a:solidFill>
                  <a:srgbClr val="FF2600"/>
                </a:solidFill>
                <a:uFill>
                  <a:solidFill/>
                </a:uFill>
              </a:rPr>
              <a:t>stripping and starvation in </a:t>
            </a:r>
            <a:r>
              <a:rPr sz="1800" b="0" dirty="0" smtClean="0">
                <a:solidFill>
                  <a:srgbClr val="FF2600"/>
                </a:solidFill>
                <a:uFill>
                  <a:solidFill/>
                </a:uFill>
              </a:rPr>
              <a:t>models</a:t>
            </a:r>
            <a:r>
              <a:rPr lang="en-US" sz="1800" b="0" dirty="0" smtClean="0">
                <a:solidFill>
                  <a:srgbClr val="FF2600"/>
                </a:solidFill>
                <a:uFill>
                  <a:solidFill/>
                </a:uFill>
              </a:rPr>
              <a:t> with total gas</a:t>
            </a:r>
            <a:endParaRPr sz="1800" b="0" dirty="0">
              <a:solidFill>
                <a:srgbClr val="FF2600"/>
              </a:solidFill>
              <a:uFill>
                <a:solidFill/>
              </a:u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967019" y="4217335"/>
            <a:ext cx="1161983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/>
          <p:cNvCxnSpPr/>
          <p:nvPr/>
        </p:nvCxnSpPr>
        <p:spPr>
          <a:xfrm>
            <a:off x="1016195" y="6112029"/>
            <a:ext cx="1161983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/>
          <p:cNvCxnSpPr/>
          <p:nvPr/>
        </p:nvCxnSpPr>
        <p:spPr>
          <a:xfrm>
            <a:off x="1016195" y="7892743"/>
            <a:ext cx="1161983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Box 4"/>
          <p:cNvSpPr txBox="1"/>
          <p:nvPr/>
        </p:nvSpPr>
        <p:spPr>
          <a:xfrm rot="16200000">
            <a:off x="-502349" y="2543399"/>
            <a:ext cx="214121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+mn-ea"/>
                <a:cs typeface="Times New Roman"/>
                <a:sym typeface="Gill Sans"/>
              </a:rPr>
              <a:t>Hα &amp; WISE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+mn-ea"/>
              <a:cs typeface="Times New Roman"/>
              <a:sym typeface="Gill Sans"/>
            </a:endParaRPr>
          </a:p>
        </p:txBody>
      </p:sp>
      <p:sp>
        <p:nvSpPr>
          <p:cNvPr id="81" name="TextBox 80"/>
          <p:cNvSpPr txBox="1"/>
          <p:nvPr/>
        </p:nvSpPr>
        <p:spPr>
          <a:xfrm rot="16200000">
            <a:off x="-41585" y="4811066"/>
            <a:ext cx="121968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+mn-ea"/>
                <a:cs typeface="Times New Roman"/>
                <a:sym typeface="Gill Sans"/>
              </a:rPr>
              <a:t>CO/HI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+mn-ea"/>
              <a:cs typeface="Times New Roman"/>
              <a:sym typeface="Gill Sans"/>
            </a:endParaRPr>
          </a:p>
        </p:txBody>
      </p:sp>
      <p:sp>
        <p:nvSpPr>
          <p:cNvPr id="82" name="TextBox 81"/>
          <p:cNvSpPr txBox="1"/>
          <p:nvPr/>
        </p:nvSpPr>
        <p:spPr>
          <a:xfrm rot="16200000">
            <a:off x="-75548" y="6723144"/>
            <a:ext cx="128761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Theory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+mn-ea"/>
              <a:cs typeface="Times New Roman"/>
              <a:sym typeface="Gill Sans"/>
            </a:endParaRPr>
          </a:p>
        </p:txBody>
      </p:sp>
      <p:sp>
        <p:nvSpPr>
          <p:cNvPr id="83" name="TextBox 82"/>
          <p:cNvSpPr txBox="1"/>
          <p:nvPr/>
        </p:nvSpPr>
        <p:spPr>
          <a:xfrm rot="16200000">
            <a:off x="-246670" y="8481887"/>
            <a:ext cx="162985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Meetings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+mn-ea"/>
              <a:cs typeface="Times New Roman"/>
              <a:sym typeface="Gill San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16195" y="606940"/>
            <a:ext cx="502540" cy="46774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186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White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Rose Finn</cp:lastModifiedBy>
  <cp:revision>16</cp:revision>
  <cp:lastPrinted>2016-11-15T01:04:53Z</cp:lastPrinted>
  <dcterms:modified xsi:type="dcterms:W3CDTF">2016-11-15T01:04:55Z</dcterms:modified>
</cp:coreProperties>
</file>