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76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8905650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975935" y="953250"/>
            <a:ext cx="68573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rPr dirty="0"/>
              <a:t>year 1</a:t>
            </a:r>
          </a:p>
        </p:txBody>
      </p:sp>
      <p:sp>
        <p:nvSpPr>
          <p:cNvPr id="43" name="Shape 43"/>
          <p:cNvSpPr/>
          <p:nvPr/>
        </p:nvSpPr>
        <p:spPr>
          <a:xfrm>
            <a:off x="6622856" y="962078"/>
            <a:ext cx="68573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rPr dirty="0"/>
              <a:t>year 2</a:t>
            </a:r>
          </a:p>
        </p:txBody>
      </p:sp>
      <p:sp>
        <p:nvSpPr>
          <p:cNvPr id="44" name="Shape 44"/>
          <p:cNvSpPr/>
          <p:nvPr/>
        </p:nvSpPr>
        <p:spPr>
          <a:xfrm>
            <a:off x="10294033" y="953250"/>
            <a:ext cx="68573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year 3</a:t>
            </a:r>
          </a:p>
        </p:txBody>
      </p:sp>
      <p:sp>
        <p:nvSpPr>
          <p:cNvPr id="45" name="Shape 45"/>
          <p:cNvSpPr/>
          <p:nvPr/>
        </p:nvSpPr>
        <p:spPr>
          <a:xfrm>
            <a:off x="748826" y="1551763"/>
            <a:ext cx="11887202" cy="128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967018" y="665010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5001449" y="698941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8819189" y="698941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2521727" y="665010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4314582" y="2400428"/>
            <a:ext cx="2328247" cy="6684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800" dirty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</a:t>
            </a:r>
            <a:r>
              <a:rPr lang="en-US"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NGC 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filament 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Hα</a:t>
            </a:r>
            <a:r>
              <a:rPr lang="en-US" sz="18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Siena</a:t>
            </a:r>
            <a:r>
              <a:rPr sz="1800" dirty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6708692" y="8029610"/>
            <a:ext cx="1274151" cy="112747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Fall 2019 </a:t>
            </a:r>
            <a:r>
              <a:rPr sz="1800" dirty="0" smtClean="0">
                <a:solidFill>
                  <a:srgbClr val="0000FF"/>
                </a:solidFill>
                <a:uFill>
                  <a:solidFill/>
                </a:uFill>
              </a:rPr>
              <a:t>team </a:t>
            </a:r>
            <a:r>
              <a:rPr lang="en-US" sz="1800" dirty="0">
                <a:solidFill>
                  <a:srgbClr val="0000FF"/>
                </a:solidFill>
              </a:rPr>
              <a:t>foreign </a:t>
            </a:r>
            <a:r>
              <a:rPr sz="1800" dirty="0" smtClean="0">
                <a:solidFill>
                  <a:srgbClr val="0000FF"/>
                </a:solidFill>
                <a:uFill>
                  <a:solidFill/>
                </a:uFill>
              </a:rPr>
              <a:t>meeting</a:t>
            </a:r>
            <a:endParaRPr sz="1800" dirty="0">
              <a:solidFill>
                <a:srgbClr val="0000FF"/>
              </a:solidFill>
              <a:uFill>
                <a:solidFill/>
              </a:uFill>
            </a:endParaRPr>
          </a:p>
        </p:txBody>
      </p:sp>
      <p:sp>
        <p:nvSpPr>
          <p:cNvPr id="53" name="Shape 53"/>
          <p:cNvSpPr/>
          <p:nvPr/>
        </p:nvSpPr>
        <p:spPr>
          <a:xfrm>
            <a:off x="705858" y="44370"/>
            <a:ext cx="5264692" cy="56257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1600" b="1" dirty="0"/>
              <a:t>Anticipated project start (Jan 2018) Graduate Student (KU) </a:t>
            </a:r>
          </a:p>
        </p:txBody>
      </p:sp>
      <p:sp>
        <p:nvSpPr>
          <p:cNvPr id="54" name="Shape 54"/>
          <p:cNvSpPr/>
          <p:nvPr/>
        </p:nvSpPr>
        <p:spPr>
          <a:xfrm>
            <a:off x="9775463" y="8029610"/>
            <a:ext cx="1286234" cy="112747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Fall 2020 </a:t>
            </a:r>
            <a:r>
              <a:rPr sz="1800" dirty="0" smtClean="0">
                <a:solidFill>
                  <a:srgbClr val="0000FF"/>
                </a:solidFill>
                <a:uFill>
                  <a:solidFill/>
                </a:uFill>
              </a:rPr>
              <a:t>team </a:t>
            </a: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meeting</a:t>
            </a:r>
          </a:p>
        </p:txBody>
      </p:sp>
      <p:sp>
        <p:nvSpPr>
          <p:cNvPr id="55" name="Shape 55"/>
          <p:cNvSpPr/>
          <p:nvPr/>
        </p:nvSpPr>
        <p:spPr>
          <a:xfrm>
            <a:off x="3643953" y="8029610"/>
            <a:ext cx="1178988" cy="112713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Fall 2018 </a:t>
            </a:r>
            <a:r>
              <a:rPr lang="en-US" sz="1800" dirty="0" smtClean="0">
                <a:solidFill>
                  <a:srgbClr val="0000FF"/>
                </a:solidFill>
                <a:uFill>
                  <a:solidFill/>
                </a:uFill>
              </a:rPr>
              <a:t>team </a:t>
            </a:r>
            <a:r>
              <a:rPr sz="1800" dirty="0" smtClean="0">
                <a:solidFill>
                  <a:srgbClr val="0000FF"/>
                </a:solidFill>
                <a:uFill>
                  <a:solidFill/>
                </a:uFill>
              </a:rPr>
              <a:t>meeting</a:t>
            </a:r>
            <a:endParaRPr sz="1800" dirty="0">
              <a:solidFill>
                <a:srgbClr val="0000FF"/>
              </a:solidFill>
              <a:uFill>
                <a:solidFill/>
              </a:u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954060" y="2396269"/>
            <a:ext cx="3278390" cy="66920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uFillTx/>
              </a:defRPr>
            </a:pPr>
            <a:r>
              <a:rPr lang="en-US" sz="1800" b="0" dirty="0" smtClean="0">
                <a:solidFill>
                  <a:srgbClr val="0000FF"/>
                </a:solidFill>
                <a:uFill>
                  <a:solidFill/>
                </a:uFill>
              </a:rPr>
              <a:t>Finish </a:t>
            </a:r>
            <a:r>
              <a:rPr sz="1800" b="0" dirty="0" smtClean="0">
                <a:solidFill>
                  <a:srgbClr val="0000FF"/>
                </a:solidFill>
                <a:uFill>
                  <a:solidFill/>
                </a:uFill>
              </a:rPr>
              <a:t>H</a:t>
            </a:r>
            <a:r>
              <a:rPr sz="1800" b="0" dirty="0">
                <a:solidFill>
                  <a:srgbClr val="0000FF"/>
                </a:solidFill>
                <a:uFill>
                  <a:solidFill/>
                </a:uFill>
              </a:rPr>
              <a:t>-alpha </a:t>
            </a:r>
            <a:r>
              <a:rPr sz="1800" b="0" dirty="0" smtClean="0">
                <a:solidFill>
                  <a:srgbClr val="0000FF"/>
                </a:solidFill>
                <a:uFill>
                  <a:solidFill/>
                </a:uFill>
              </a:rPr>
              <a:t>obser</a:t>
            </a:r>
            <a:r>
              <a:rPr lang="en-US" sz="1800" b="0" dirty="0" smtClean="0">
                <a:solidFill>
                  <a:srgbClr val="0000FF"/>
                </a:solidFill>
                <a:uFill>
                  <a:solidFill/>
                </a:uFill>
              </a:rPr>
              <a:t>vations</a:t>
            </a:r>
            <a:r>
              <a:rPr sz="1800" b="0" dirty="0" smtClean="0">
                <a:solidFill>
                  <a:srgbClr val="0000FF"/>
                </a:solidFill>
                <a:uFill>
                  <a:solidFill/>
                </a:uFill>
              </a:rPr>
              <a:t> for </a:t>
            </a:r>
            <a:r>
              <a:rPr sz="1800" b="0" dirty="0">
                <a:solidFill>
                  <a:srgbClr val="0000FF"/>
                </a:solidFill>
                <a:uFill>
                  <a:solidFill/>
                </a:uFill>
              </a:rPr>
              <a:t>NGC 5353 Filament</a:t>
            </a:r>
          </a:p>
        </p:txBody>
      </p:sp>
      <p:sp>
        <p:nvSpPr>
          <p:cNvPr id="57" name="Shape 57"/>
          <p:cNvSpPr/>
          <p:nvPr/>
        </p:nvSpPr>
        <p:spPr>
          <a:xfrm>
            <a:off x="948449" y="3158607"/>
            <a:ext cx="3298467" cy="80355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0088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FF"/>
                </a:solidFill>
              </a:rPr>
              <a:t>Completion of H-alpha reduction pipeline (Siena)</a:t>
            </a:r>
          </a:p>
        </p:txBody>
      </p:sp>
      <p:sp>
        <p:nvSpPr>
          <p:cNvPr id="60" name="Shape 60"/>
          <p:cNvSpPr/>
          <p:nvPr/>
        </p:nvSpPr>
        <p:spPr>
          <a:xfrm>
            <a:off x="4904740" y="8029610"/>
            <a:ext cx="1714501" cy="112713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Disseminate preliminary results at domestic conference</a:t>
            </a:r>
          </a:p>
        </p:txBody>
      </p:sp>
      <p:sp>
        <p:nvSpPr>
          <p:cNvPr id="61" name="Shape 61"/>
          <p:cNvSpPr/>
          <p:nvPr/>
        </p:nvSpPr>
        <p:spPr>
          <a:xfrm>
            <a:off x="11233241" y="8029610"/>
            <a:ext cx="1402787" cy="112747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Disseminate final results at international conference</a:t>
            </a:r>
          </a:p>
        </p:txBody>
      </p:sp>
      <p:sp>
        <p:nvSpPr>
          <p:cNvPr id="66" name="Shape 66"/>
          <p:cNvSpPr/>
          <p:nvPr/>
        </p:nvSpPr>
        <p:spPr>
          <a:xfrm>
            <a:off x="8125710" y="3158608"/>
            <a:ext cx="2139951" cy="80355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Paper: Sp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atial dist 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of </a:t>
            </a:r>
            <a:r>
              <a:rPr lang="en-US" sz="1800" dirty="0">
                <a:solidFill>
                  <a:srgbClr val="FF0000"/>
                </a:solidFill>
              </a:rPr>
              <a:t>Hα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/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dust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 in NGC filament</a:t>
            </a:r>
            <a:endParaRPr sz="1800" b="0" dirty="0">
              <a:solidFill>
                <a:srgbClr val="FF2600"/>
              </a:solidFill>
              <a:uFill>
                <a:solidFill/>
              </a:uFill>
            </a:endParaRPr>
          </a:p>
        </p:txBody>
      </p:sp>
      <p:sp>
        <p:nvSpPr>
          <p:cNvPr id="67" name="Shape 67"/>
          <p:cNvSpPr/>
          <p:nvPr/>
        </p:nvSpPr>
        <p:spPr>
          <a:xfrm>
            <a:off x="954060" y="6455312"/>
            <a:ext cx="3151236" cy="115788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1800" b="0" dirty="0"/>
              <a:t>Implementation of </a:t>
            </a:r>
            <a:r>
              <a:rPr sz="1800" b="0" dirty="0" smtClean="0"/>
              <a:t>SAMs</a:t>
            </a:r>
            <a:r>
              <a:rPr lang="en-US" sz="1800" b="0" dirty="0" smtClean="0"/>
              <a:t> Millenium, cluster zoom, and</a:t>
            </a:r>
            <a:r>
              <a:rPr sz="1800" b="0" dirty="0" smtClean="0"/>
              <a:t> constrained </a:t>
            </a:r>
            <a:r>
              <a:rPr sz="1800" b="0" dirty="0"/>
              <a:t>local simulation (</a:t>
            </a:r>
            <a:r>
              <a:rPr sz="1800" b="0" dirty="0" smtClean="0"/>
              <a:t>Trieste)</a:t>
            </a:r>
            <a:endParaRPr sz="1800" b="0" dirty="0"/>
          </a:p>
        </p:txBody>
      </p:sp>
      <p:sp>
        <p:nvSpPr>
          <p:cNvPr id="70" name="Shape 70"/>
          <p:cNvSpPr/>
          <p:nvPr/>
        </p:nvSpPr>
        <p:spPr>
          <a:xfrm>
            <a:off x="10462995" y="6455312"/>
            <a:ext cx="2058732" cy="115788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Paper: C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onstrain 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stripping and starvation in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models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 with gas/dust profiles</a:t>
            </a:r>
            <a:endParaRPr sz="1800" b="0" dirty="0">
              <a:solidFill>
                <a:srgbClr val="FF2600"/>
              </a:solidFill>
              <a:uFill>
                <a:solidFill/>
              </a:u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803355" y="3158609"/>
            <a:ext cx="3026813" cy="80355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0088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FF"/>
                </a:solidFill>
              </a:rPr>
              <a:t>Size measurements from WISE 12um data (Siena)</a:t>
            </a:r>
          </a:p>
        </p:txBody>
      </p:sp>
      <p:sp>
        <p:nvSpPr>
          <p:cNvPr id="72" name="Shape 72"/>
          <p:cNvSpPr/>
          <p:nvPr/>
        </p:nvSpPr>
        <p:spPr>
          <a:xfrm>
            <a:off x="948450" y="1768695"/>
            <a:ext cx="5482720" cy="5394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800" b="0" dirty="0">
                <a:solidFill>
                  <a:srgbClr val="0000FF"/>
                </a:solidFill>
                <a:uFill>
                  <a:solidFill/>
                </a:uFill>
              </a:rPr>
              <a:t>H-alpha observing campaign for </a:t>
            </a:r>
            <a:r>
              <a:rPr sz="1800" b="0" dirty="0" smtClean="0">
                <a:solidFill>
                  <a:srgbClr val="0000FF"/>
                </a:solidFill>
                <a:uFill>
                  <a:solidFill/>
                </a:uFill>
              </a:rPr>
              <a:t>Leo </a:t>
            </a:r>
            <a:r>
              <a:rPr sz="1800" b="0" dirty="0">
                <a:solidFill>
                  <a:srgbClr val="0000FF"/>
                </a:solidFill>
                <a:uFill>
                  <a:solidFill/>
                </a:uFill>
              </a:rPr>
              <a:t>Filaments</a:t>
            </a:r>
          </a:p>
        </p:txBody>
      </p:sp>
      <p:sp>
        <p:nvSpPr>
          <p:cNvPr id="75" name="Shape 75"/>
          <p:cNvSpPr/>
          <p:nvPr/>
        </p:nvSpPr>
        <p:spPr>
          <a:xfrm>
            <a:off x="5970550" y="4559552"/>
            <a:ext cx="2573056" cy="115887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Paper: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Effect 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of environment on total UV+22um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SFR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,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CO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, HI, and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dust</a:t>
            </a:r>
            <a:endParaRPr sz="1800" b="0" dirty="0">
              <a:solidFill>
                <a:srgbClr val="FF2600"/>
              </a:solidFill>
              <a:uFill>
                <a:solidFill/>
              </a:u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948450" y="4559552"/>
            <a:ext cx="3021932" cy="115887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dirty="0"/>
              <a:t>CO </a:t>
            </a:r>
            <a:r>
              <a:rPr lang="en-US" dirty="0" smtClean="0"/>
              <a:t>and HI </a:t>
            </a:r>
            <a:r>
              <a:rPr lang="en-US" dirty="0" smtClean="0"/>
              <a:t>observing &amp; </a:t>
            </a:r>
            <a:r>
              <a:rPr dirty="0" smtClean="0"/>
              <a:t>reduction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dirty="0" smtClean="0"/>
              <a:t>(</a:t>
            </a:r>
            <a:r>
              <a:rPr dirty="0"/>
              <a:t>EPFL/Paris)</a:t>
            </a:r>
          </a:p>
        </p:txBody>
      </p:sp>
      <p:sp>
        <p:nvSpPr>
          <p:cNvPr id="40" name="Shape 66"/>
          <p:cNvSpPr/>
          <p:nvPr/>
        </p:nvSpPr>
        <p:spPr>
          <a:xfrm>
            <a:off x="10496077" y="1771347"/>
            <a:ext cx="2025651" cy="219081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Paper: Spa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tial 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distribution of H-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alpha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/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dust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 in Leo filaments </a:t>
            </a:r>
            <a:b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</a:b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(data release)</a:t>
            </a:r>
            <a:endParaRPr sz="1800" b="0" dirty="0">
              <a:solidFill>
                <a:srgbClr val="FF2600"/>
              </a:solidFill>
              <a:uFill>
                <a:solidFill/>
              </a:uFill>
            </a:endParaRPr>
          </a:p>
        </p:txBody>
      </p:sp>
      <p:sp>
        <p:nvSpPr>
          <p:cNvPr id="41" name="Shape 70"/>
          <p:cNvSpPr/>
          <p:nvPr/>
        </p:nvSpPr>
        <p:spPr>
          <a:xfrm>
            <a:off x="6203237" y="6446249"/>
            <a:ext cx="2302822" cy="115788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Paper: Co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nstrain 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stripping and starvation in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models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 with total gas</a:t>
            </a:r>
            <a:endParaRPr sz="1800" b="0" dirty="0">
              <a:solidFill>
                <a:srgbClr val="FF2600"/>
              </a:solidFill>
              <a:uFill>
                <a:solidFill/>
              </a:u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67019" y="4217335"/>
            <a:ext cx="1161983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/>
          <p:nvPr/>
        </p:nvCxnSpPr>
        <p:spPr>
          <a:xfrm>
            <a:off x="1016195" y="6112029"/>
            <a:ext cx="1161983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/>
          <p:nvPr/>
        </p:nvCxnSpPr>
        <p:spPr>
          <a:xfrm>
            <a:off x="1016195" y="7892743"/>
            <a:ext cx="1161983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/>
          <p:cNvSpPr txBox="1"/>
          <p:nvPr/>
        </p:nvSpPr>
        <p:spPr>
          <a:xfrm rot="16200000">
            <a:off x="-502349" y="2543399"/>
            <a:ext cx="21412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+mn-ea"/>
                <a:cs typeface="Times New Roman"/>
                <a:sym typeface="Gill Sans"/>
              </a:rPr>
              <a:t>Hα &amp; WISE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+mn-ea"/>
              <a:cs typeface="Times New Roman"/>
              <a:sym typeface="Gill Sans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-41585" y="4811066"/>
            <a:ext cx="121968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+mn-ea"/>
                <a:cs typeface="Times New Roman"/>
                <a:sym typeface="Gill Sans"/>
              </a:rPr>
              <a:t>CO/HI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+mn-ea"/>
              <a:cs typeface="Times New Roman"/>
              <a:sym typeface="Gill Sans"/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-75548" y="6723144"/>
            <a:ext cx="128761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Theory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+mn-ea"/>
              <a:cs typeface="Times New Roman"/>
              <a:sym typeface="Gill Sans"/>
            </a:endParaRPr>
          </a:p>
        </p:txBody>
      </p:sp>
      <p:sp>
        <p:nvSpPr>
          <p:cNvPr id="83" name="TextBox 82"/>
          <p:cNvSpPr txBox="1"/>
          <p:nvPr/>
        </p:nvSpPr>
        <p:spPr>
          <a:xfrm rot="16200000">
            <a:off x="-246670" y="8481887"/>
            <a:ext cx="162985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Meetings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+mn-ea"/>
              <a:cs typeface="Times New Roman"/>
              <a:sym typeface="Gill San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03236" y="606940"/>
            <a:ext cx="227934" cy="87087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Shape 50"/>
          <p:cNvSpPr/>
          <p:nvPr/>
        </p:nvSpPr>
        <p:spPr>
          <a:xfrm>
            <a:off x="6470047" y="1768695"/>
            <a:ext cx="3992948" cy="5394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800" dirty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</a:t>
            </a:r>
            <a:r>
              <a:rPr lang="en-US"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analysis</a:t>
            </a:r>
            <a:r>
              <a:rPr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Leo filament </a:t>
            </a:r>
            <a:r>
              <a:rPr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Halpha </a:t>
            </a:r>
            <a:r>
              <a:rPr sz="1800" dirty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KU)</a:t>
            </a:r>
            <a:endParaRPr sz="1800" dirty="0">
              <a:solidFill>
                <a:srgbClr val="04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6713823" y="2396269"/>
            <a:ext cx="2230557" cy="6684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en-US" sz="1800" dirty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nalysis</a:t>
            </a:r>
            <a:r>
              <a:rPr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NGC </a:t>
            </a:r>
            <a:r>
              <a:rPr lang="en-US"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filament </a:t>
            </a:r>
            <a:r>
              <a:rPr lang="en-US" sz="1800" dirty="0">
                <a:solidFill>
                  <a:srgbClr val="0000FF"/>
                </a:solidFill>
                <a:latin typeface="Times New Roman"/>
                <a:cs typeface="Times New Roman"/>
              </a:rPr>
              <a:t>Hα</a:t>
            </a:r>
            <a:r>
              <a:rPr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(KU)</a:t>
            </a:r>
            <a:endParaRPr sz="1800" dirty="0">
              <a:solidFill>
                <a:srgbClr val="04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78"/>
          <p:cNvSpPr/>
          <p:nvPr/>
        </p:nvSpPr>
        <p:spPr>
          <a:xfrm>
            <a:off x="4068329" y="4559552"/>
            <a:ext cx="1764102" cy="115887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and </a:t>
            </a:r>
            <a:r>
              <a:rPr lang="en-US" dirty="0" smtClean="0">
                <a:solidFill>
                  <a:srgbClr val="0000FF"/>
                </a:solidFill>
              </a:rPr>
              <a:t>HI mass</a:t>
            </a:r>
            <a:r>
              <a:rPr dirty="0" smtClean="0">
                <a:solidFill>
                  <a:srgbClr val="0000FF"/>
                </a:solidFill>
              </a:rPr>
              <a:t> derivation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dirty="0" smtClean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KU</a:t>
            </a:r>
            <a:r>
              <a:rPr dirty="0" smtClean="0">
                <a:solidFill>
                  <a:srgbClr val="0000FF"/>
                </a:solidFill>
              </a:rPr>
              <a:t>)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39" name="Shape 67"/>
          <p:cNvSpPr/>
          <p:nvPr/>
        </p:nvSpPr>
        <p:spPr>
          <a:xfrm>
            <a:off x="4174643" y="6455312"/>
            <a:ext cx="1956936" cy="115788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lang="en-US" sz="1800" b="0" dirty="0" smtClean="0">
                <a:solidFill>
                  <a:srgbClr val="0000FF"/>
                </a:solidFill>
              </a:rPr>
              <a:t>Compare SAM results to integrated data (Trieste/KU/Siena)</a:t>
            </a:r>
            <a:endParaRPr sz="1800" b="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4135" y="9205487"/>
            <a:ext cx="456895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Blue denotes 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/>
                <a:cs typeface="Times New Roman"/>
                <a:sym typeface="Gill Sans"/>
              </a:rPr>
              <a:t>or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k funded by this proposal. 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Times New Roman"/>
              <a:cs typeface="Times New Roman"/>
              <a:sym typeface="Gill Sans"/>
            </a:endParaRPr>
          </a:p>
        </p:txBody>
      </p:sp>
      <p:sp>
        <p:nvSpPr>
          <p:cNvPr id="51" name="Shape 60"/>
          <p:cNvSpPr/>
          <p:nvPr/>
        </p:nvSpPr>
        <p:spPr>
          <a:xfrm>
            <a:off x="8081589" y="8029610"/>
            <a:ext cx="1541071" cy="112713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Disseminate </a:t>
            </a:r>
            <a:r>
              <a:rPr sz="1800" dirty="0" smtClean="0">
                <a:solidFill>
                  <a:srgbClr val="0000FF"/>
                </a:solidFill>
                <a:uFill>
                  <a:solidFill/>
                </a:uFill>
              </a:rPr>
              <a:t>results </a:t>
            </a: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at domestic conference</a:t>
            </a:r>
          </a:p>
        </p:txBody>
      </p:sp>
      <p:sp>
        <p:nvSpPr>
          <p:cNvPr id="58" name="Shape 53"/>
          <p:cNvSpPr/>
          <p:nvPr/>
        </p:nvSpPr>
        <p:spPr>
          <a:xfrm>
            <a:off x="6115299" y="49111"/>
            <a:ext cx="2115317" cy="56257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lang="en-US" sz="1600" b="1" dirty="0" smtClean="0"/>
              <a:t>Completion of data acquisition phase</a:t>
            </a:r>
            <a:endParaRPr sz="1600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016195" y="606940"/>
            <a:ext cx="568979" cy="72590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TextBox 61"/>
          <p:cNvSpPr txBox="1"/>
          <p:nvPr/>
        </p:nvSpPr>
        <p:spPr>
          <a:xfrm>
            <a:off x="10087907" y="9205487"/>
            <a:ext cx="264548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Red denotes publication.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/>
              <a:cs typeface="Times New Roman"/>
              <a:sym typeface="Gill Sans"/>
            </a:endParaRPr>
          </a:p>
        </p:txBody>
      </p:sp>
      <p:sp>
        <p:nvSpPr>
          <p:cNvPr id="63" name="Shape 67"/>
          <p:cNvSpPr/>
          <p:nvPr/>
        </p:nvSpPr>
        <p:spPr>
          <a:xfrm>
            <a:off x="8587464" y="6446249"/>
            <a:ext cx="1787974" cy="115788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lang="en-US" sz="1800" b="0" dirty="0" smtClean="0">
                <a:solidFill>
                  <a:srgbClr val="0000FF"/>
                </a:solidFill>
              </a:rPr>
              <a:t>Compare SAM results to resolved data (Trieste/KU/Siena)</a:t>
            </a:r>
            <a:endParaRPr sz="18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257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Rose Finn</cp:lastModifiedBy>
  <cp:revision>35</cp:revision>
  <cp:lastPrinted>2016-11-15T01:04:53Z</cp:lastPrinted>
  <dcterms:modified xsi:type="dcterms:W3CDTF">2016-11-15T03:58:57Z</dcterms:modified>
</cp:coreProperties>
</file>