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59" r:id="rId4"/>
    <p:sldId id="260" r:id="rId5"/>
    <p:sldId id="261" r:id="rId6"/>
    <p:sldId id="284" r:id="rId7"/>
    <p:sldId id="262" r:id="rId8"/>
    <p:sldId id="263" r:id="rId9"/>
    <p:sldId id="264" r:id="rId10"/>
    <p:sldId id="286" r:id="rId11"/>
    <p:sldId id="288" r:id="rId12"/>
    <p:sldId id="287" r:id="rId13"/>
    <p:sldId id="270" r:id="rId14"/>
    <p:sldId id="275" r:id="rId15"/>
    <p:sldId id="283" r:id="rId16"/>
    <p:sldId id="268" r:id="rId17"/>
    <p:sldId id="280" r:id="rId18"/>
    <p:sldId id="276" r:id="rId19"/>
    <p:sldId id="277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E. Williams" initials="ME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1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PHILOSOPHY - GEN</a:t>
            </a:r>
            <a:r>
              <a:rPr lang="en-US" baseline="0"/>
              <a:t> ED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0577517248163"/>
          <c:y val="0.165395763656633"/>
          <c:w val="0.519617253976132"/>
          <c:h val="0.629148781151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PHILOSOPHY!$B$18</c:f>
              <c:strCache>
                <c:ptCount val="1"/>
                <c:pt idx="0">
                  <c:v>Total Cost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PHILOSOPHY!$C$17:$E$17</c:f>
              <c:strCache>
                <c:ptCount val="3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</c:strCache>
            </c:strRef>
          </c:cat>
          <c:val>
            <c:numRef>
              <c:f>PHILOSOPHY!$C$18:$E$18</c:f>
              <c:numCache>
                <c:formatCode>_("$"* #,##0_);_("$"* \(#,##0\);_("$"* "-"??_);_(@_)</c:formatCode>
                <c:ptCount val="3"/>
                <c:pt idx="0">
                  <c:v>97419.0</c:v>
                </c:pt>
                <c:pt idx="1">
                  <c:v>96917.0</c:v>
                </c:pt>
                <c:pt idx="2">
                  <c:v>98365.0</c:v>
                </c:pt>
              </c:numCache>
            </c:numRef>
          </c:val>
        </c:ser>
        <c:ser>
          <c:idx val="1"/>
          <c:order val="1"/>
          <c:tx>
            <c:strRef>
              <c:f>PHILOSOPHY!$B$19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PHILOSOPHY!$C$17:$E$17</c:f>
              <c:strCache>
                <c:ptCount val="3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</c:strCache>
            </c:strRef>
          </c:cat>
          <c:val>
            <c:numRef>
              <c:f>PHILOSOPHY!$C$19:$E$19</c:f>
              <c:numCache>
                <c:formatCode>_("$"* #,##0_);_("$"* \(#,##0\);_("$"* "-"??_);_(@_)</c:formatCode>
                <c:ptCount val="3"/>
                <c:pt idx="0">
                  <c:v>249587.0</c:v>
                </c:pt>
                <c:pt idx="1">
                  <c:v>164876.0</c:v>
                </c:pt>
                <c:pt idx="2">
                  <c:v>189453.0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066485448"/>
        <c:axId val="-2066489176"/>
      </c:barChart>
      <c:lineChart>
        <c:grouping val="standard"/>
        <c:varyColors val="0"/>
        <c:ser>
          <c:idx val="3"/>
          <c:order val="2"/>
          <c:tx>
            <c:strRef>
              <c:f>PHILOSOPHY!$B$20</c:f>
              <c:strCache>
                <c:ptCount val="1"/>
                <c:pt idx="0">
                  <c:v>Student Credit Hours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PHILOSOPHY!$C$17:$E$17</c:f>
              <c:strCache>
                <c:ptCount val="3"/>
                <c:pt idx="0">
                  <c:v>2012-13</c:v>
                </c:pt>
                <c:pt idx="1">
                  <c:v>2013-14</c:v>
                </c:pt>
                <c:pt idx="2">
                  <c:v>2014-15</c:v>
                </c:pt>
              </c:strCache>
            </c:strRef>
          </c:cat>
          <c:val>
            <c:numRef>
              <c:f>PHILOSOPHY!$C$20:$E$20</c:f>
              <c:numCache>
                <c:formatCode>_(* #,##0_);_(* \(#,##0\);_(* "-"??_);_(@_)</c:formatCode>
                <c:ptCount val="3"/>
                <c:pt idx="0">
                  <c:v>771.0</c:v>
                </c:pt>
                <c:pt idx="1">
                  <c:v>552.0</c:v>
                </c:pt>
                <c:pt idx="2">
                  <c:v>613.0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6496440"/>
        <c:axId val="-2066492952"/>
      </c:lineChart>
      <c:catAx>
        <c:axId val="-2066485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489176"/>
        <c:crosses val="autoZero"/>
        <c:auto val="1"/>
        <c:lblAlgn val="ctr"/>
        <c:lblOffset val="100"/>
        <c:noMultiLvlLbl val="0"/>
      </c:catAx>
      <c:valAx>
        <c:axId val="-2066489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485448"/>
        <c:crosses val="autoZero"/>
        <c:crossBetween val="between"/>
      </c:valAx>
      <c:valAx>
        <c:axId val="-2066492952"/>
        <c:scaling>
          <c:orientation val="minMax"/>
          <c:max val="3000.0"/>
          <c:min val="0.0"/>
        </c:scaling>
        <c:delete val="0"/>
        <c:axPos val="r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496440"/>
        <c:crosses val="max"/>
        <c:crossBetween val="between"/>
      </c:valAx>
      <c:catAx>
        <c:axId val="-2066496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664929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5059669926268"/>
          <c:y val="0.193421992819459"/>
          <c:w val="0.234468962248543"/>
          <c:h val="0.5969904932452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1DFEC-0F15-4455-BBFF-902C8D8EF50D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3231-B765-400B-BC39-29EA6B59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5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IPEDS, Expenses by functional</a:t>
            </a:r>
            <a:r>
              <a:rPr lang="en-US" baseline="0" dirty="0" smtClean="0"/>
              <a:t> and natural classification. Does not include Student Grants –Institutional Grants (unfunded)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F3231-B765-400B-BC39-29EA6B5948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7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3D8-96BB-45F0-B08C-1AA291C9DE2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CBA-6C77-40E1-971E-447E255E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4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3D8-96BB-45F0-B08C-1AA291C9DE2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CBA-6C77-40E1-971E-447E255E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1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3D8-96BB-45F0-B08C-1AA291C9DE2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CBA-6C77-40E1-971E-447E255E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7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3D8-96BB-45F0-B08C-1AA291C9DE2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CBA-6C77-40E1-971E-447E255E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5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3D8-96BB-45F0-B08C-1AA291C9DE2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CBA-6C77-40E1-971E-447E255E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7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3D8-96BB-45F0-B08C-1AA291C9DE2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CBA-6C77-40E1-971E-447E255E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2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3D8-96BB-45F0-B08C-1AA291C9DE2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CBA-6C77-40E1-971E-447E255E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7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3D8-96BB-45F0-B08C-1AA291C9DE2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CBA-6C77-40E1-971E-447E255E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0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3D8-96BB-45F0-B08C-1AA291C9DE2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CBA-6C77-40E1-971E-447E255E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9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3D8-96BB-45F0-B08C-1AA291C9DE2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CBA-6C77-40E1-971E-447E255E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5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3D8-96BB-45F0-B08C-1AA291C9DE2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6CBA-6C77-40E1-971E-447E255E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C3D8-96BB-45F0-B08C-1AA291C9DE2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86CBA-6C77-40E1-971E-447E255E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6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19007"/>
              </p:ext>
            </p:extLst>
          </p:nvPr>
        </p:nvGraphicFramePr>
        <p:xfrm>
          <a:off x="2054712" y="807617"/>
          <a:ext cx="6033886" cy="3396318"/>
        </p:xfrm>
        <a:graphic>
          <a:graphicData uri="http://schemas.openxmlformats.org/drawingml/2006/table">
            <a:tbl>
              <a:tblPr/>
              <a:tblGrid>
                <a:gridCol w="771249"/>
                <a:gridCol w="5262637"/>
              </a:tblGrid>
              <a:tr h="445227">
                <a:tc>
                  <a:txBody>
                    <a:bodyPr/>
                    <a:lstStyle/>
                    <a:p>
                      <a:pPr algn="ctr" fontAlgn="b"/>
                      <a:endParaRPr lang="en-US" sz="1100" b="1" i="1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051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52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1190"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>
                          <a:effectLst/>
                          <a:latin typeface="Calibri" panose="020F0502020204030204" pitchFamily="34" charset="0"/>
                        </a:rPr>
                        <a:t>AUSTEN GROUP                                  CURRICULUM AND COST </a:t>
                      </a:r>
                      <a:r>
                        <a:rPr lang="en-US" sz="4000" b="1" i="0" u="none" strike="noStrike" dirty="0" smtClean="0">
                          <a:effectLst/>
                          <a:latin typeface="Calibri" panose="020F0502020204030204" pitchFamily="34" charset="0"/>
                        </a:rPr>
                        <a:t>ANALYSIS METHODOLOGY</a:t>
                      </a:r>
                      <a:endParaRPr lang="en-US" sz="40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87" y="4751174"/>
            <a:ext cx="2471860" cy="12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6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2"/>
          <p:cNvSpPr txBox="1">
            <a:spLocks/>
          </p:cNvSpPr>
          <p:nvPr/>
        </p:nvSpPr>
        <p:spPr>
          <a:xfrm>
            <a:off x="687859" y="298621"/>
            <a:ext cx="6899190" cy="17526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b="1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PROGRAM COSTS: GENERAL EDUCATION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097942"/>
              </p:ext>
            </p:extLst>
          </p:nvPr>
        </p:nvGraphicFramePr>
        <p:xfrm>
          <a:off x="2245669" y="1420562"/>
          <a:ext cx="6620304" cy="4776351"/>
        </p:xfrm>
        <a:graphic>
          <a:graphicData uri="http://schemas.openxmlformats.org/drawingml/2006/table">
            <a:tbl>
              <a:tblPr/>
              <a:tblGrid>
                <a:gridCol w="2020365"/>
                <a:gridCol w="1515273"/>
                <a:gridCol w="1028222"/>
                <a:gridCol w="1028222"/>
                <a:gridCol w="1028222"/>
              </a:tblGrid>
              <a:tr h="98451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DEPT NAME</a:t>
                      </a:r>
                    </a:p>
                  </a:txBody>
                  <a:tcPr marL="3810" marR="3810" marT="381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GEN ED COST</a:t>
                      </a:r>
                    </a:p>
                  </a:txBody>
                  <a:tcPr marL="3810" marR="3810" marT="381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GEN ED STUDENT CREDIT HOURS</a:t>
                      </a:r>
                    </a:p>
                  </a:txBody>
                  <a:tcPr marL="3810" marR="3810" marT="381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GEN ED COST PER SCH</a:t>
                      </a:r>
                    </a:p>
                  </a:txBody>
                  <a:tcPr marL="3810" marR="3810" marT="381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GEN ED AVG COURSE SIZE</a:t>
                      </a:r>
                    </a:p>
                  </a:txBody>
                  <a:tcPr marL="3810" marR="3810" marT="381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20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Art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145,311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762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191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24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Biology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87,084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886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  98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24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Business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Computer Science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37,177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273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136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30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Education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English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203,893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2,109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  97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24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History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133,938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1,215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110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28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Mathematics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118,882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1,572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  76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28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Music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157,726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566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279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25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Physical Education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81,034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1,188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  68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23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Psychology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79,874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609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131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33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Religion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111,276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1,274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  87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25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Sociology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121,855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1,306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  93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30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5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1,278,050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11,758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109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27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41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2"/>
          <p:cNvSpPr txBox="1">
            <a:spLocks/>
          </p:cNvSpPr>
          <p:nvPr/>
        </p:nvSpPr>
        <p:spPr>
          <a:xfrm>
            <a:off x="687859" y="298621"/>
            <a:ext cx="6899190" cy="17526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b="1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PROGRAM COSTS: MAJOR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06083"/>
              </p:ext>
            </p:extLst>
          </p:nvPr>
        </p:nvGraphicFramePr>
        <p:xfrm>
          <a:off x="2245841" y="1241848"/>
          <a:ext cx="6125862" cy="4880924"/>
        </p:xfrm>
        <a:graphic>
          <a:graphicData uri="http://schemas.openxmlformats.org/drawingml/2006/table">
            <a:tbl>
              <a:tblPr/>
              <a:tblGrid>
                <a:gridCol w="1857843"/>
                <a:gridCol w="1405935"/>
                <a:gridCol w="954028"/>
                <a:gridCol w="954028"/>
                <a:gridCol w="954028"/>
              </a:tblGrid>
              <a:tr h="8738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DEPT NAME</a:t>
                      </a:r>
                    </a:p>
                  </a:txBody>
                  <a:tcPr marL="3810" marR="3810" marT="381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MAJOR COST</a:t>
                      </a:r>
                    </a:p>
                  </a:txBody>
                  <a:tcPr marL="3810" marR="3810" marT="381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MAJOR STUDENT CREDIT HOURS</a:t>
                      </a:r>
                    </a:p>
                  </a:txBody>
                  <a:tcPr marL="3810" marR="3810" marT="381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MAJOR COST PER SCH</a:t>
                      </a:r>
                    </a:p>
                  </a:txBody>
                  <a:tcPr marL="3810" marR="3810" marT="381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MAJOR AVG COURSE SIZE</a:t>
                      </a:r>
                    </a:p>
                  </a:txBody>
                  <a:tcPr marL="3810" marR="3810" marT="381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75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Art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35,132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171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205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12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Biology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359,024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3,577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100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21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Business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513,186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2,704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190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14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Computer Science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97,130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523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186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17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Education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404,739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961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421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  2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English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236,784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1,383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171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14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History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150,876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649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232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17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Mathematics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156,820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1,380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114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20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Music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74,643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191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392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  9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Physical Education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257,464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2,706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  95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20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Psychology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172,760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755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229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16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Religion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24,373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182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134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14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Sociology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111,063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943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118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23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53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2,593,995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16,123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161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15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600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2"/>
          <p:cNvSpPr txBox="1">
            <a:spLocks/>
          </p:cNvSpPr>
          <p:nvPr/>
        </p:nvSpPr>
        <p:spPr>
          <a:xfrm>
            <a:off x="687859" y="298621"/>
            <a:ext cx="6899190" cy="17526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b="1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PROGRAM COSTS: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 TOTAL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1386"/>
              </p:ext>
            </p:extLst>
          </p:nvPr>
        </p:nvGraphicFramePr>
        <p:xfrm>
          <a:off x="2159342" y="1241398"/>
          <a:ext cx="6428603" cy="5060554"/>
        </p:xfrm>
        <a:graphic>
          <a:graphicData uri="http://schemas.openxmlformats.org/drawingml/2006/table">
            <a:tbl>
              <a:tblPr/>
              <a:tblGrid>
                <a:gridCol w="1949658"/>
                <a:gridCol w="1475417"/>
                <a:gridCol w="1001176"/>
                <a:gridCol w="1001176"/>
                <a:gridCol w="1001176"/>
              </a:tblGrid>
              <a:tr h="10430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DEPT NAME</a:t>
                      </a:r>
                    </a:p>
                  </a:txBody>
                  <a:tcPr marL="3810" marR="3810" marT="381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TOTAL COST</a:t>
                      </a:r>
                    </a:p>
                  </a:txBody>
                  <a:tcPr marL="3810" marR="3810" marT="381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TOTAL STUDENT CREDIT HOURS</a:t>
                      </a:r>
                    </a:p>
                  </a:txBody>
                  <a:tcPr marL="3810" marR="3810" marT="381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TOTAL COST PER SCH</a:t>
                      </a:r>
                    </a:p>
                  </a:txBody>
                  <a:tcPr marL="3810" marR="3810" marT="381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TOTAL AVG COURSE SIZE</a:t>
                      </a:r>
                    </a:p>
                  </a:txBody>
                  <a:tcPr marL="3810" marR="3810" marT="381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8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Art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180,443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933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193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20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Biology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446,109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4,463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100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21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Business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513,186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2,704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190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19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Computer Science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134,308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796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169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19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Education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404,739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961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421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11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English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440,676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3,491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126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19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History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284,814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1,864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153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21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Mathematics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275,702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2,952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  93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24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Music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232,370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756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307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20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Physical Education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338,499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3,894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  87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21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Psychology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252,634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1,364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185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20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Religion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135,649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1,455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  93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21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Sociology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232,918 </a:t>
                      </a:r>
                    </a:p>
                  </a:txBody>
                  <a:tcPr marL="10287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2,248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104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       26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23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3,872,045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   27,881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 $      139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         221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48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87579"/>
              </p:ext>
            </p:extLst>
          </p:nvPr>
        </p:nvGraphicFramePr>
        <p:xfrm>
          <a:off x="1792858" y="127578"/>
          <a:ext cx="3952335" cy="6502827"/>
        </p:xfrm>
        <a:graphic>
          <a:graphicData uri="http://schemas.openxmlformats.org/drawingml/2006/table">
            <a:tbl>
              <a:tblPr/>
              <a:tblGrid>
                <a:gridCol w="1317445"/>
                <a:gridCol w="1317445"/>
                <a:gridCol w="1317445"/>
              </a:tblGrid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DEMAND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YIELD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1629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DEMAND TOP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 COST TOP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YIELD TOP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Education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Criminal Justice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Special Education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Administration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Special Education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Computer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Science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Psych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Phys. Ed.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Education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Biology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Sociology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Phys. Ed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History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History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Leisure Studies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English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Communication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Administration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Economics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Consumer Science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Music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Spanish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Administration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Religion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Economics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English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Education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Phys. Ed.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Special Education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Psych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Social Work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Chemistry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Communication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Music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Social Work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Leisure Studies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Social Work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Communication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Computer Science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Leisure Studies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English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Psych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Computer Science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Consumer Science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Criminal Justice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Criminal Justice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Chemistry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Spanish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History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Religion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Sociology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Spanish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Biology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Religion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Sociology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Music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Biology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Economics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Chemistry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Consumer Science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7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2566480" y="1205801"/>
            <a:ext cx="2306245" cy="3461089"/>
          </a:xfrm>
          <a:custGeom>
            <a:avLst/>
            <a:gdLst>
              <a:gd name="connsiteX0" fmla="*/ 0 w 5413375"/>
              <a:gd name="connsiteY0" fmla="*/ 0 h 5699125"/>
              <a:gd name="connsiteX1" fmla="*/ 2921000 w 5413375"/>
              <a:gd name="connsiteY1" fmla="*/ 3651250 h 5699125"/>
              <a:gd name="connsiteX2" fmla="*/ 5413375 w 5413375"/>
              <a:gd name="connsiteY2" fmla="*/ 5699125 h 569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3375" h="5699125">
                <a:moveTo>
                  <a:pt x="0" y="0"/>
                </a:moveTo>
                <a:cubicBezTo>
                  <a:pt x="1009385" y="1350698"/>
                  <a:pt x="2018771" y="2701396"/>
                  <a:pt x="2921000" y="3651250"/>
                </a:cubicBezTo>
                <a:cubicBezTo>
                  <a:pt x="3823229" y="4601104"/>
                  <a:pt x="4618302" y="5150114"/>
                  <a:pt x="5413375" y="5699125"/>
                </a:cubicBezTo>
              </a:path>
            </a:pathLst>
          </a:custGeom>
          <a:noFill/>
          <a:ln w="1905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532630" y="2096219"/>
            <a:ext cx="2531076" cy="2926775"/>
          </a:xfrm>
          <a:custGeom>
            <a:avLst/>
            <a:gdLst>
              <a:gd name="connsiteX0" fmla="*/ 0 w 5365750"/>
              <a:gd name="connsiteY0" fmla="*/ 1889125 h 4759854"/>
              <a:gd name="connsiteX1" fmla="*/ 2984500 w 5365750"/>
              <a:gd name="connsiteY1" fmla="*/ 4445000 h 4759854"/>
              <a:gd name="connsiteX2" fmla="*/ 5365750 w 5365750"/>
              <a:gd name="connsiteY2" fmla="*/ 0 h 47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5750" h="4759854">
                <a:moveTo>
                  <a:pt x="0" y="1889125"/>
                </a:moveTo>
                <a:cubicBezTo>
                  <a:pt x="1045104" y="3324489"/>
                  <a:pt x="2090208" y="4759854"/>
                  <a:pt x="2984500" y="4445000"/>
                </a:cubicBezTo>
                <a:cubicBezTo>
                  <a:pt x="3878792" y="4130146"/>
                  <a:pt x="4622271" y="2065073"/>
                  <a:pt x="5365750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532630" y="2173857"/>
            <a:ext cx="2373944" cy="2173758"/>
          </a:xfrm>
          <a:custGeom>
            <a:avLst/>
            <a:gdLst>
              <a:gd name="connsiteX0" fmla="*/ 0 w 5334000"/>
              <a:gd name="connsiteY0" fmla="*/ 3444875 h 3444875"/>
              <a:gd name="connsiteX1" fmla="*/ 3048000 w 5334000"/>
              <a:gd name="connsiteY1" fmla="*/ 1158875 h 3444875"/>
              <a:gd name="connsiteX2" fmla="*/ 5334000 w 5334000"/>
              <a:gd name="connsiteY2" fmla="*/ 0 h 344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0" h="3444875">
                <a:moveTo>
                  <a:pt x="0" y="3444875"/>
                </a:moveTo>
                <a:cubicBezTo>
                  <a:pt x="1079500" y="2588948"/>
                  <a:pt x="2159000" y="1733021"/>
                  <a:pt x="3048000" y="1158875"/>
                </a:cubicBezTo>
                <a:cubicBezTo>
                  <a:pt x="3937000" y="584729"/>
                  <a:pt x="4635500" y="292364"/>
                  <a:pt x="5334000" y="0"/>
                </a:cubicBezTo>
              </a:path>
            </a:pathLst>
          </a:custGeom>
          <a:noFill/>
          <a:ln w="19050" cap="flat" cmpd="sng" algn="ctr">
            <a:solidFill>
              <a:srgbClr val="569B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819400" y="1000664"/>
            <a:ext cx="1899250" cy="4022330"/>
          </a:xfrm>
          <a:custGeom>
            <a:avLst/>
            <a:gdLst>
              <a:gd name="connsiteX0" fmla="*/ 0 w 5349875"/>
              <a:gd name="connsiteY0" fmla="*/ 4048125 h 4048125"/>
              <a:gd name="connsiteX1" fmla="*/ 2778125 w 5349875"/>
              <a:gd name="connsiteY1" fmla="*/ 3222625 h 4048125"/>
              <a:gd name="connsiteX2" fmla="*/ 5349875 w 5349875"/>
              <a:gd name="connsiteY2" fmla="*/ 0 h 4048125"/>
              <a:gd name="connsiteX3" fmla="*/ 5349875 w 5349875"/>
              <a:gd name="connsiteY3" fmla="*/ 0 h 404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9875" h="4048125">
                <a:moveTo>
                  <a:pt x="0" y="4048125"/>
                </a:moveTo>
                <a:cubicBezTo>
                  <a:pt x="943239" y="3972719"/>
                  <a:pt x="1886479" y="3897313"/>
                  <a:pt x="2778125" y="3222625"/>
                </a:cubicBezTo>
                <a:cubicBezTo>
                  <a:pt x="3669771" y="2547938"/>
                  <a:pt x="5349875" y="0"/>
                  <a:pt x="5349875" y="0"/>
                </a:cubicBezTo>
                <a:lnTo>
                  <a:pt x="5349875" y="0"/>
                </a:lnTo>
              </a:path>
            </a:pathLst>
          </a:custGeom>
          <a:noFill/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47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879721"/>
              </p:ext>
            </p:extLst>
          </p:nvPr>
        </p:nvGraphicFramePr>
        <p:xfrm>
          <a:off x="1436373" y="1148524"/>
          <a:ext cx="4648200" cy="4977993"/>
        </p:xfrm>
        <a:graphic>
          <a:graphicData uri="http://schemas.openxmlformats.org/drawingml/2006/table">
            <a:tbl>
              <a:tblPr/>
              <a:tblGrid>
                <a:gridCol w="4648200"/>
              </a:tblGrid>
              <a:tr h="2586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6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61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Demand,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cost,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yield fairly equal and in the middle range of the chart.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</a:tr>
              <a:tr h="5061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Demand and yield in the mid to high range with 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dip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the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column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8B7"/>
                    </a:solidFill>
                  </a:tcPr>
                </a:tc>
              </a:tr>
              <a:tr h="5061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Demand high,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low, and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yield low, a line slanting downward to the right.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061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Low demand, mid to high costs, and mid to high yield; a line curving upward to the right.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5BB"/>
                    </a:solidFill>
                  </a:tcPr>
                </a:tc>
              </a:tr>
              <a:tr h="2586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6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61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RESOURSE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ALLOCATION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6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0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Fine as they are (resources at current level)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</a:tr>
              <a:tr h="361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Need to be more efficient (fewer resources)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8B7"/>
                    </a:solidFill>
                  </a:tcPr>
                </a:tc>
              </a:tr>
              <a:tr h="327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Growth is indicated (more resources)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8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Needs discussion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5BB"/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12"/>
          <p:cNvSpPr txBox="1">
            <a:spLocks/>
          </p:cNvSpPr>
          <p:nvPr/>
        </p:nvSpPr>
        <p:spPr>
          <a:xfrm>
            <a:off x="533400" y="304800"/>
            <a:ext cx="3124200" cy="17526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b="1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FOUR BASIC PATTERNS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50938"/>
              </p:ext>
            </p:extLst>
          </p:nvPr>
        </p:nvGraphicFramePr>
        <p:xfrm>
          <a:off x="7158487" y="438509"/>
          <a:ext cx="3505200" cy="6000759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1173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DEMAND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YIELD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03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DEMAND TOP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 COST TOP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YIELD TOP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Education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Criminal Justice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Special Education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Administration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Special Education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Computer Science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      Psych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Phys. Ed.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Education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Biology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Sociology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Phys. Ed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History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History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Leisure Studies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English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Communication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Administration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Economics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64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Consumer</a:t>
                      </a:r>
                      <a:r>
                        <a:rPr lang="en-US" sz="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Science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Music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Spanish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Administration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Religion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Economics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English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Education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Phys. Ed.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Special Education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Psych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Social Work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Chemistry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Communication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Music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Social Work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Leisure Studies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Social Work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Communication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Computer Science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Leisure Studies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English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Psych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Computer Science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Consumer Science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Criminal Justice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Criminal Justice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Chemistry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Spanish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History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Religion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Sociology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Spanish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Biology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Religion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Sociology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Music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Biology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Economics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Chemistry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Consumer Science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089" y="2422616"/>
            <a:ext cx="2334970" cy="1926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883" y="1422187"/>
            <a:ext cx="2078916" cy="3237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802" y="1267621"/>
            <a:ext cx="1760685" cy="3674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965" y="2248623"/>
            <a:ext cx="2334970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9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1600200" y="1371600"/>
            <a:ext cx="6477000" cy="426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Contribution margin = selling price minus the variable cost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dirty="0" smtClean="0">
                <a:solidFill>
                  <a:sysClr val="windowText" lastClr="000000"/>
                </a:solidFill>
              </a:rPr>
              <a:t>In an academic setting: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Net tuition revenue – Instructional cost = Contribution margin</a:t>
            </a:r>
          </a:p>
        </p:txBody>
      </p:sp>
      <p:sp>
        <p:nvSpPr>
          <p:cNvPr id="3" name="Content Placeholder 12"/>
          <p:cNvSpPr txBox="1">
            <a:spLocks/>
          </p:cNvSpPr>
          <p:nvPr/>
        </p:nvSpPr>
        <p:spPr>
          <a:xfrm>
            <a:off x="533400" y="304800"/>
            <a:ext cx="4648200" cy="7810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b="1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CONTRIBUTION MARGIN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4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2"/>
          <p:cNvSpPr txBox="1">
            <a:spLocks/>
          </p:cNvSpPr>
          <p:nvPr/>
        </p:nvSpPr>
        <p:spPr>
          <a:xfrm>
            <a:off x="533400" y="304800"/>
            <a:ext cx="5715000" cy="17526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b="1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REVENUE APPORTIONMENT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51912"/>
              </p:ext>
            </p:extLst>
          </p:nvPr>
        </p:nvGraphicFramePr>
        <p:xfrm>
          <a:off x="1637965" y="1248264"/>
          <a:ext cx="8870291" cy="5059394"/>
        </p:xfrm>
        <a:graphic>
          <a:graphicData uri="http://schemas.openxmlformats.org/drawingml/2006/table">
            <a:tbl>
              <a:tblPr/>
              <a:tblGrid>
                <a:gridCol w="753768"/>
                <a:gridCol w="1178894"/>
                <a:gridCol w="930031"/>
                <a:gridCol w="781539"/>
                <a:gridCol w="820615"/>
                <a:gridCol w="890954"/>
                <a:gridCol w="1016000"/>
                <a:gridCol w="2498490"/>
              </a:tblGrid>
              <a:tr h="7006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TUITION REVENUE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Credit Hour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Hour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%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 per course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363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16942</a:t>
                      </a: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$12,208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12.9%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1,575 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 210</a:t>
                      </a:r>
                    </a:p>
                  </a:txBody>
                  <a:tcPr marL="182880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Organic Chemistry II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16942</a:t>
                      </a: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$12,208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12.9%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1,575 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 154</a:t>
                      </a:r>
                    </a:p>
                  </a:txBody>
                  <a:tcPr marL="182880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 to Physics I (NC)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16942</a:t>
                      </a: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$12,208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3.2%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394 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452</a:t>
                      </a:r>
                    </a:p>
                  </a:txBody>
                  <a:tcPr marL="182880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Advanced Biology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16942</a:t>
                      </a: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$12,208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3.2%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394 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453</a:t>
                      </a:r>
                    </a:p>
                  </a:txBody>
                  <a:tcPr marL="182880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Advanced Biology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16942</a:t>
                      </a: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$12,208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3.2%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394 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 112</a:t>
                      </a:r>
                    </a:p>
                  </a:txBody>
                  <a:tcPr marL="182880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Spreadsheet Applications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16942</a:t>
                      </a: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$12,208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3.2%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394 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 113</a:t>
                      </a:r>
                    </a:p>
                  </a:txBody>
                  <a:tcPr marL="182880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Management Applications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16942</a:t>
                      </a: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$12,208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788 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462</a:t>
                      </a:r>
                    </a:p>
                  </a:txBody>
                  <a:tcPr marL="182880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Seminar in Biology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16942</a:t>
                      </a: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$12,208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9.7%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1,181 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118</a:t>
                      </a:r>
                    </a:p>
                  </a:txBody>
                  <a:tcPr marL="182880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Human Evolution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16942</a:t>
                      </a: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$12,208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9.7%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1,181 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 150</a:t>
                      </a:r>
                    </a:p>
                  </a:txBody>
                  <a:tcPr marL="182880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 to Latin Language I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16942</a:t>
                      </a: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$12,208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9.7%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1,181 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 151</a:t>
                      </a:r>
                    </a:p>
                  </a:txBody>
                  <a:tcPr marL="182880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 to Latin Language II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16942</a:t>
                      </a: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$12,208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12.9%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1,575 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352</a:t>
                      </a:r>
                    </a:p>
                  </a:txBody>
                  <a:tcPr marL="182880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Animal Physiology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16942</a:t>
                      </a: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$12,208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12.9%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1,575 </a:t>
                      </a:r>
                    </a:p>
                  </a:txBody>
                  <a:tcPr marL="8486" marR="76378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392</a:t>
                      </a:r>
                    </a:p>
                  </a:txBody>
                  <a:tcPr marL="182880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Ecology</a:t>
                      </a:r>
                    </a:p>
                  </a:txBody>
                  <a:tcPr marL="8486" marR="8486" marT="8486" marB="0" anchor="ctr">
                    <a:lnL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9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2"/>
          <p:cNvSpPr txBox="1">
            <a:spLocks/>
          </p:cNvSpPr>
          <p:nvPr/>
        </p:nvSpPr>
        <p:spPr>
          <a:xfrm>
            <a:off x="533400" y="304800"/>
            <a:ext cx="4648200" cy="17526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b="1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CONTRIBUTION MARGIN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79659"/>
              </p:ext>
            </p:extLst>
          </p:nvPr>
        </p:nvGraphicFramePr>
        <p:xfrm>
          <a:off x="1915297" y="1594022"/>
          <a:ext cx="7148382" cy="3496965"/>
        </p:xfrm>
        <a:graphic>
          <a:graphicData uri="http://schemas.openxmlformats.org/drawingml/2006/table">
            <a:tbl>
              <a:tblPr/>
              <a:tblGrid>
                <a:gridCol w="1733552"/>
                <a:gridCol w="1082966"/>
                <a:gridCol w="1082966"/>
                <a:gridCol w="1082966"/>
                <a:gridCol w="1082966"/>
                <a:gridCol w="1082966"/>
              </a:tblGrid>
              <a:tr h="9860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DEPT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400" b="1" i="0" u="none" strike="noStrike">
                          <a:effectLst/>
                          <a:latin typeface="Arial" panose="020B0604020202020204" pitchFamily="34" charset="0"/>
                        </a:rPr>
                        <a:t>REVENUE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400" b="1" i="0" u="none" strike="noStrike">
                          <a:effectLst/>
                          <a:latin typeface="Arial" panose="020B0604020202020204" pitchFamily="34" charset="0"/>
                        </a:rPr>
                        <a:t>COST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400" b="1" i="0" u="none" strike="noStrike">
                          <a:effectLst/>
                          <a:latin typeface="Arial" panose="020B0604020202020204" pitchFamily="34" charset="0"/>
                        </a:rPr>
                        <a:t>MARGIN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400" b="1" i="0" u="none" strike="noStrike">
                          <a:effectLst/>
                          <a:latin typeface="Arial" panose="020B0604020202020204" pitchFamily="34" charset="0"/>
                        </a:rPr>
                        <a:t>STUDENT CREDIT HOURS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MARGIN </a:t>
                      </a:r>
                      <a:r>
                        <a:rPr lang="en-US" sz="14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358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Biology </a:t>
                      </a:r>
                    </a:p>
                  </a:txBody>
                  <a:tcPr marL="114300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 $ 442,084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$ 320,101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$ 121,983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     1,560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Business </a:t>
                      </a:r>
                    </a:p>
                  </a:txBody>
                  <a:tcPr marL="114300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 $ 346,782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$ 139,097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$ 207,685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     1,204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Communication </a:t>
                      </a:r>
                    </a:p>
                  </a:txBody>
                  <a:tcPr marL="114300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$ 152,009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$    81,662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$    70,347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        403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Music </a:t>
                      </a:r>
                    </a:p>
                  </a:txBody>
                  <a:tcPr marL="114300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$ 241,123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$ 161,700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 $    79,423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         670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Physical Ed. </a:t>
                      </a:r>
                    </a:p>
                  </a:txBody>
                  <a:tcPr marL="114300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$ 177,555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$    16,572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$ 160,983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         437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91%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Physics </a:t>
                      </a:r>
                    </a:p>
                  </a:txBody>
                  <a:tcPr marL="114300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$ 341,233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$ 280,988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$    60,245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     1,106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Psychology </a:t>
                      </a:r>
                    </a:p>
                  </a:txBody>
                  <a:tcPr marL="114300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$ 491,036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$ 170,255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$ 320,781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      1,402 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0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17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2"/>
          <p:cNvSpPr txBox="1">
            <a:spLocks/>
          </p:cNvSpPr>
          <p:nvPr/>
        </p:nvSpPr>
        <p:spPr>
          <a:xfrm>
            <a:off x="533400" y="304800"/>
            <a:ext cx="5943600" cy="7810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b="1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CONTRIBUTION MARGIN ANALYSIS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92949"/>
              </p:ext>
            </p:extLst>
          </p:nvPr>
        </p:nvGraphicFramePr>
        <p:xfrm>
          <a:off x="2335208" y="1115197"/>
          <a:ext cx="7399657" cy="5190052"/>
        </p:xfrm>
        <a:graphic>
          <a:graphicData uri="http://schemas.openxmlformats.org/drawingml/2006/table">
            <a:tbl>
              <a:tblPr/>
              <a:tblGrid>
                <a:gridCol w="1401739"/>
                <a:gridCol w="1020685"/>
                <a:gridCol w="1020685"/>
                <a:gridCol w="1108840"/>
                <a:gridCol w="898202"/>
                <a:gridCol w="1949506"/>
              </a:tblGrid>
              <a:tr h="8354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DEPT</a:t>
                      </a:r>
                    </a:p>
                  </a:txBody>
                  <a:tcPr marL="8842" marR="8842" marT="884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REVENUE</a:t>
                      </a:r>
                    </a:p>
                  </a:txBody>
                  <a:tcPr marL="8842" marR="8842" marT="884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COST</a:t>
                      </a:r>
                    </a:p>
                  </a:txBody>
                  <a:tcPr marL="8842" marR="8842" marT="884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MARGIN</a:t>
                      </a:r>
                    </a:p>
                  </a:txBody>
                  <a:tcPr marL="8842" marR="8842" marT="884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MARGIN % </a:t>
                      </a:r>
                    </a:p>
                  </a:txBody>
                  <a:tcPr marL="8842" marR="8842" marT="884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2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3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Economics </a:t>
                      </a: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 $    172,787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  16,570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156,217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8842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TIER ONE SUBJECTS</a:t>
                      </a: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3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Physical Ed. </a:t>
                      </a: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 $    189,192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  37,570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151,622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79%</a:t>
                      </a:r>
                    </a:p>
                  </a:txBody>
                  <a:tcPr marL="8842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&gt;79%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3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Business </a:t>
                      </a: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 $    183,646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  33,651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149,996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8842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3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English </a:t>
                      </a: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349,813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 $      74,319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275,494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8842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3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French </a:t>
                      </a: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  53,135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 $      14,440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  38,696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8842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3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Psychology </a:t>
                      </a: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401,185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  74,715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326,470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8842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3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SOC </a:t>
                      </a: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550,555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144,360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406,195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8842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3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37160" marT="88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37160" marT="88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37160" marT="88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099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3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 Chemistry </a:t>
                      </a: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240,309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161,694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 $      78,615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8842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TIER TWO SUBJECTS</a:t>
                      </a: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3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Biology </a:t>
                      </a: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341,899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280,967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 $      60,932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8842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&gt;25%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3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Art </a:t>
                      </a: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  97,758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  57,791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 $      39,967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8842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3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Education </a:t>
                      </a: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121,345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132,985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 $     (11,640)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8842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3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37160" marT="88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37160" marT="88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137160" marT="88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099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3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Music </a:t>
                      </a: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  97,758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  57,791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 $      39,967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8842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TIER THREE</a:t>
                      </a: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3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Theater </a:t>
                      </a: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  50,425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 $      70,002 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 $     (19,577)</a:t>
                      </a:r>
                    </a:p>
                  </a:txBody>
                  <a:tcPr marL="0" marR="137160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-14%</a:t>
                      </a:r>
                    </a:p>
                  </a:txBody>
                  <a:tcPr marL="8842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&gt;15%</a:t>
                      </a:r>
                    </a:p>
                  </a:txBody>
                  <a:tcPr marL="106099" marR="8842" marT="88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43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2"/>
          <p:cNvSpPr txBox="1">
            <a:spLocks/>
          </p:cNvSpPr>
          <p:nvPr/>
        </p:nvSpPr>
        <p:spPr>
          <a:xfrm>
            <a:off x="533400" y="304800"/>
            <a:ext cx="6547022" cy="7810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b="1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CONTRIBUTION MARGIN </a:t>
            </a:r>
            <a:r>
              <a:rPr lang="en-US" dirty="0" smtClean="0">
                <a:solidFill>
                  <a:sysClr val="windowText" lastClr="000000"/>
                </a:solidFill>
              </a:rPr>
              <a:t>TREND LINE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062912"/>
              </p:ext>
            </p:extLst>
          </p:nvPr>
        </p:nvGraphicFramePr>
        <p:xfrm>
          <a:off x="2416332" y="1431499"/>
          <a:ext cx="6727668" cy="297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72992"/>
              </p:ext>
            </p:extLst>
          </p:nvPr>
        </p:nvGraphicFramePr>
        <p:xfrm>
          <a:off x="1965411" y="4646141"/>
          <a:ext cx="6197600" cy="1078921"/>
        </p:xfrm>
        <a:graphic>
          <a:graphicData uri="http://schemas.openxmlformats.org/drawingml/2006/table">
            <a:tbl>
              <a:tblPr/>
              <a:tblGrid>
                <a:gridCol w="1625600"/>
                <a:gridCol w="914400"/>
                <a:gridCol w="914400"/>
                <a:gridCol w="914400"/>
                <a:gridCol w="914400"/>
                <a:gridCol w="914400"/>
              </a:tblGrid>
              <a:tr h="347401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2012-13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2014-15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2015-16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2016-17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97,419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96,917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98,365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249,587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164,876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189,453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 Credit Hours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771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552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613 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Contribution Margin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91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/>
          <p:cNvSpPr txBox="1">
            <a:spLocks/>
          </p:cNvSpPr>
          <p:nvPr/>
        </p:nvSpPr>
        <p:spPr>
          <a:xfrm>
            <a:off x="533400" y="304800"/>
            <a:ext cx="3276600" cy="17526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b="1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FIFTEEN YEAR COST HISTORY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7634"/>
              </p:ext>
            </p:extLst>
          </p:nvPr>
        </p:nvGraphicFramePr>
        <p:xfrm>
          <a:off x="1640455" y="1125752"/>
          <a:ext cx="7108869" cy="4869605"/>
        </p:xfrm>
        <a:graphic>
          <a:graphicData uri="http://schemas.openxmlformats.org/drawingml/2006/table">
            <a:tbl>
              <a:tblPr/>
              <a:tblGrid>
                <a:gridCol w="2606777"/>
                <a:gridCol w="1115618"/>
                <a:gridCol w="1104952"/>
                <a:gridCol w="1135645"/>
                <a:gridCol w="1145877"/>
              </a:tblGrid>
              <a:tr h="4759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 96-97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 01-02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 06-07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 11-12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488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Instruction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Academic support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 services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Institutional support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Auxiliary enterprises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vl="1"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181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Five YR Change: Total Expense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181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Five YR Consumer Price Index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2.8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2.7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2.3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593385" y="2540000"/>
            <a:ext cx="168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much for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Administration?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3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2650525" y="695324"/>
            <a:ext cx="6477000" cy="56684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First campus</a:t>
            </a:r>
            <a:r>
              <a:rPr lang="en-US" sz="2800" dirty="0" smtClean="0">
                <a:solidFill>
                  <a:sysClr val="windowText" lastClr="000000"/>
                </a:solidFill>
              </a:rPr>
              <a:t> visit.  Meet administration and faculty and share methodology.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noProof="0" dirty="0" smtClean="0">
                <a:solidFill>
                  <a:sysClr val="windowText" lastClr="000000"/>
                </a:solidFill>
              </a:rPr>
              <a:t>Collect data and do analysis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Second campus visit.  Share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results with administration; coach deans and department chairs.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800" baseline="0" dirty="0">
              <a:solidFill>
                <a:sysClr val="windowText" lastClr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Yearly updates.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Content Placeholder 12"/>
          <p:cNvSpPr txBox="1">
            <a:spLocks/>
          </p:cNvSpPr>
          <p:nvPr/>
        </p:nvSpPr>
        <p:spPr>
          <a:xfrm>
            <a:off x="533400" y="304800"/>
            <a:ext cx="4648200" cy="7810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b="1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PROCESS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3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2743200" y="1571625"/>
            <a:ext cx="60960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33A1E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EXTERNAL DEMAND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45720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Anticipated major information for prospective students from your own admissions office (most recent 3yr period)</a:t>
            </a:r>
          </a:p>
          <a:p>
            <a:pPr marL="45720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33A1E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INTERNAL DEMAND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45720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The number of graduates by major (most recent 3yr period double and triple majors counted)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12"/>
          <p:cNvSpPr txBox="1">
            <a:spLocks/>
          </p:cNvSpPr>
          <p:nvPr/>
        </p:nvSpPr>
        <p:spPr>
          <a:xfrm>
            <a:off x="533400" y="304800"/>
            <a:ext cx="2209800" cy="17526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b="1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TWO TYPES OF DEMAND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4615" y="1778000"/>
            <a:ext cx="3072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are students who request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Engineering categorized?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8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2"/>
          <p:cNvSpPr txBox="1">
            <a:spLocks/>
          </p:cNvSpPr>
          <p:nvPr/>
        </p:nvSpPr>
        <p:spPr>
          <a:xfrm>
            <a:off x="429883" y="244415"/>
            <a:ext cx="3733800" cy="17526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b="1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EXTERNAL DEMAND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33492"/>
              </p:ext>
            </p:extLst>
          </p:nvPr>
        </p:nvGraphicFramePr>
        <p:xfrm>
          <a:off x="1880506" y="941821"/>
          <a:ext cx="8108882" cy="5562506"/>
        </p:xfrm>
        <a:graphic>
          <a:graphicData uri="http://schemas.openxmlformats.org/drawingml/2006/table">
            <a:tbl>
              <a:tblPr/>
              <a:tblGrid>
                <a:gridCol w="3346678"/>
                <a:gridCol w="1303645"/>
                <a:gridCol w="1152853"/>
                <a:gridCol w="1152853"/>
                <a:gridCol w="1152853"/>
              </a:tblGrid>
              <a:tr h="4413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ANTICIPATED MAJOR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PROSPECTS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 OF ALL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ENROLLED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YIELD 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Biology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12,141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18.3%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316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Social Sciences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6,893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10.4%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171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Business Administration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6,415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9.7%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168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Psychology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4,790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167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Mass Communication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3,185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100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General Studies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2,884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390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13.5%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Fashion Merchandising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2,699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95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Literature &amp;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Civilization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2,184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34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Accounting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2,076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72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Computer Engineering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1,946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70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Music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1,823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41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Graphic Design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1,818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95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Criminal Justice &amp; Human Security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1,429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66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Computer Science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1,373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41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Human Services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1,223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51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International Business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921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45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Mathematics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884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18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Interior Design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845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46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Marketing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810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33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Finance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623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27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Industrial Design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588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40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Computer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 Systems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472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14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Management &amp; Industrial Relations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439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16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Political Economy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430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35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Medical Technology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97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9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9.3%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World Religions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77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6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96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22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-   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0.0%</a:t>
                      </a:r>
                    </a:p>
                  </a:txBody>
                  <a:tcPr marL="0" marR="890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91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2"/>
          <p:cNvSpPr txBox="1">
            <a:spLocks/>
          </p:cNvSpPr>
          <p:nvPr/>
        </p:nvSpPr>
        <p:spPr>
          <a:xfrm>
            <a:off x="533400" y="304800"/>
            <a:ext cx="4648200" cy="17526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b="1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INTERNAL DEMAND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484975"/>
              </p:ext>
            </p:extLst>
          </p:nvPr>
        </p:nvGraphicFramePr>
        <p:xfrm>
          <a:off x="1766167" y="1043796"/>
          <a:ext cx="8050693" cy="4990986"/>
        </p:xfrm>
        <a:graphic>
          <a:graphicData uri="http://schemas.openxmlformats.org/drawingml/2006/table">
            <a:tbl>
              <a:tblPr/>
              <a:tblGrid>
                <a:gridCol w="3165547"/>
                <a:gridCol w="991081"/>
                <a:gridCol w="790183"/>
                <a:gridCol w="775970"/>
                <a:gridCol w="1357948"/>
                <a:gridCol w="969964"/>
              </a:tblGrid>
              <a:tr h="615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MAJOR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% OF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CUMULATIVE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OF TOTAL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Psychology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14.0%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4.5%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Accounting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10.3%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9.1%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Human Services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9.2%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13.6%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General Studies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8.9%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18.2%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Mass Communication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8.9%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22.7%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Graphic </a:t>
                      </a: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6.2%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27.3%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Business Administration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5.2%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31.8%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Political </a:t>
                      </a: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Economy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4.8%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36.4%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Social Sciences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4.6%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72%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40.9%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International Business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4.5%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77%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45.5%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Finance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4.2%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50.0%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Interior Design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3.1%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54.5%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Music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3.1%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59.1%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Biology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2.8%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63.6%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Computer Engineering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68.2%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Marketing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94%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72.7%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Computer Science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96%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77.3%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Management &amp; Industrial Relations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97%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81.8%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English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98%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86.4%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Mathematics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1.1%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90.9%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Criminal Justice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0.3%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95.5%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98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Physics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UG</a:t>
                      </a:r>
                    </a:p>
                  </a:txBody>
                  <a:tcPr marL="98894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0.2%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100.0%</a:t>
                      </a:r>
                    </a:p>
                  </a:txBody>
                  <a:tcPr marL="0" marR="98894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9400" y="4724400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Physics zero?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70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2"/>
          <p:cNvSpPr txBox="1">
            <a:spLocks/>
          </p:cNvSpPr>
          <p:nvPr/>
        </p:nvSpPr>
        <p:spPr>
          <a:xfrm>
            <a:off x="539578" y="391297"/>
            <a:ext cx="5943600" cy="17526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b="1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REGISTRATION: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6357"/>
              </p:ext>
            </p:extLst>
          </p:nvPr>
        </p:nvGraphicFramePr>
        <p:xfrm>
          <a:off x="2576038" y="1300999"/>
          <a:ext cx="5289036" cy="4851386"/>
        </p:xfrm>
        <a:graphic>
          <a:graphicData uri="http://schemas.openxmlformats.org/drawingml/2006/table">
            <a:tbl>
              <a:tblPr/>
              <a:tblGrid>
                <a:gridCol w="2257104"/>
                <a:gridCol w="1010644"/>
                <a:gridCol w="1010644"/>
                <a:gridCol w="1010644"/>
              </a:tblGrid>
              <a:tr h="551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DEPT NAME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GEN ED </a:t>
                      </a:r>
                      <a:r>
                        <a:rPr lang="en-US" sz="12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STUDENT CREDIT HOURS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MAJOR </a:t>
                      </a:r>
                      <a:r>
                        <a:rPr lang="en-US" sz="12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STUDENT CREDIT</a:t>
                      </a:r>
                      <a:r>
                        <a:rPr lang="en-US" sz="1200" b="1" i="0" u="none" strike="noStrike" baseline="0" dirty="0" smtClean="0">
                          <a:effectLst/>
                          <a:latin typeface="Arial" panose="020B0604020202020204" pitchFamily="34" charset="0"/>
                        </a:rPr>
                        <a:t> HOURS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TOTAL </a:t>
                      </a:r>
                      <a:r>
                        <a:rPr lang="en-US" sz="12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STUDENT CREDIT HOURS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4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Art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815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209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1,023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Biology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1,108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4,649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5,757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Business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2,705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2,705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Computer Science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239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577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815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Education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963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963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English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2,037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1,299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3,335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History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804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713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1,517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Mathematics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1,679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1,220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2,898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Music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454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124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578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Nursing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321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321 </a:t>
                      </a:r>
                    </a:p>
                  </a:txBody>
                  <a:tcPr marL="3810" marR="10287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Psychology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583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909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1,492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Religion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900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258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1,158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Sociology</a:t>
                      </a:r>
                    </a:p>
                  </a:txBody>
                  <a:tcPr marL="10287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1,170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1,020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2,190 </a:t>
                      </a:r>
                    </a:p>
                  </a:txBody>
                  <a:tcPr marL="3810" marR="10287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0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9,787 </a:t>
                      </a:r>
                    </a:p>
                  </a:txBody>
                  <a:tcPr marL="3810" marR="10287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14,965 </a:t>
                      </a:r>
                    </a:p>
                  </a:txBody>
                  <a:tcPr marL="3810" marR="10287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24,752 </a:t>
                      </a:r>
                    </a:p>
                  </a:txBody>
                  <a:tcPr marL="3810" marR="10287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50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2"/>
          <p:cNvSpPr txBox="1">
            <a:spLocks/>
          </p:cNvSpPr>
          <p:nvPr/>
        </p:nvSpPr>
        <p:spPr>
          <a:xfrm>
            <a:off x="533400" y="304800"/>
            <a:ext cx="5943600" cy="17526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b="1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SALARY AND BENEFITS: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2076091" y="1358661"/>
            <a:ext cx="6096000" cy="320992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Adjust salary and benefits total for released time (administrative and non-instructional)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Include any overload pay in the total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Apportion each instructor’s salary based upon actual teaching (not-a-section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6400" y="5016500"/>
            <a:ext cx="325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about faculty who teach in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Other departments?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74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2"/>
          <p:cNvSpPr txBox="1">
            <a:spLocks/>
          </p:cNvSpPr>
          <p:nvPr/>
        </p:nvSpPr>
        <p:spPr>
          <a:xfrm>
            <a:off x="533400" y="304800"/>
            <a:ext cx="4419600" cy="17526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b="1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COST APPORTIONMENT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351401"/>
              </p:ext>
            </p:extLst>
          </p:nvPr>
        </p:nvGraphicFramePr>
        <p:xfrm>
          <a:off x="1047261" y="1065611"/>
          <a:ext cx="9813395" cy="4239634"/>
        </p:xfrm>
        <a:graphic>
          <a:graphicData uri="http://schemas.openxmlformats.org/drawingml/2006/table">
            <a:tbl>
              <a:tblPr/>
              <a:tblGrid>
                <a:gridCol w="1286089"/>
                <a:gridCol w="836548"/>
                <a:gridCol w="2747822"/>
                <a:gridCol w="494470"/>
                <a:gridCol w="670096"/>
                <a:gridCol w="808403"/>
                <a:gridCol w="648464"/>
                <a:gridCol w="739250"/>
                <a:gridCol w="739250"/>
                <a:gridCol w="843003"/>
              </a:tblGrid>
              <a:tr h="796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 NAME</a:t>
                      </a:r>
                    </a:p>
                  </a:txBody>
                  <a:tcPr marL="7814" marR="7814" marT="78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</a:t>
                      </a:r>
                    </a:p>
                  </a:txBody>
                  <a:tcPr marL="7814" marR="7814" marT="78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7814" marR="7814" marT="78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Hour</a:t>
                      </a:r>
                    </a:p>
                  </a:txBody>
                  <a:tcPr marL="7814" marR="7814" marT="78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 Count</a:t>
                      </a:r>
                    </a:p>
                  </a:txBody>
                  <a:tcPr marL="7814" marR="7814" marT="78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Salary</a:t>
                      </a:r>
                    </a:p>
                  </a:txBody>
                  <a:tcPr marL="7814" marR="7814" marT="78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time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instruct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14" marR="7814" marT="78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Teaching hrs.</a:t>
                      </a:r>
                    </a:p>
                  </a:txBody>
                  <a:tcPr marL="7814" marR="7814" marT="78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Total Teaching</a:t>
                      </a:r>
                    </a:p>
                  </a:txBody>
                  <a:tcPr marL="7814" marR="7814" marT="78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PER COURSE</a:t>
                      </a:r>
                    </a:p>
                  </a:txBody>
                  <a:tcPr marL="7814" marR="7814" marT="78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4303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Dailey, Charles</a:t>
                      </a:r>
                    </a:p>
                  </a:txBody>
                  <a:tcPr marL="7814" marR="7814" marT="78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 201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British Authors 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$ 80,000 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$ 10,000 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3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Dailey, Charles</a:t>
                      </a:r>
                    </a:p>
                  </a:txBody>
                  <a:tcPr marL="7814" marR="7814" marT="78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 202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British Authors 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$ 80,000 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$ 10,000 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3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Dailey, Charles</a:t>
                      </a:r>
                    </a:p>
                  </a:txBody>
                  <a:tcPr marL="7814" marR="7814" marT="78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 203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British Authors 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$ 80,000 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$ 10,000 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3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Dailey, Charles</a:t>
                      </a:r>
                    </a:p>
                  </a:txBody>
                  <a:tcPr marL="7814" marR="7814" marT="78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 316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Mythology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$ 80,000 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$ 10,000 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3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Dailey, Charles</a:t>
                      </a:r>
                    </a:p>
                  </a:txBody>
                  <a:tcPr marL="7814" marR="7814" marT="78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 406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Romantic Movement in American Lit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$ 80,000 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$ 10,000 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3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Dailey, Charles</a:t>
                      </a:r>
                    </a:p>
                  </a:txBody>
                  <a:tcPr marL="7814" marR="7814" marT="78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 407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Lit the Gilded Age to WWII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$ 80,000 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$ 10,000 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3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Dailey, Charles</a:t>
                      </a:r>
                    </a:p>
                  </a:txBody>
                  <a:tcPr marL="7814" marR="7814" marT="78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 506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Romantic Movement in American Lit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$ 80,000 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-   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3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Dailey, Charles</a:t>
                      </a:r>
                    </a:p>
                  </a:txBody>
                  <a:tcPr marL="7814" marR="7814" marT="78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 507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Lit the Gilded Age to WWII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$ 80,000 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814" marR="70324" marT="78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-   </a:t>
                      </a:r>
                    </a:p>
                  </a:txBody>
                  <a:tcPr marL="7814" marR="7814" marT="781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89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2"/>
          <p:cNvSpPr txBox="1">
            <a:spLocks/>
          </p:cNvSpPr>
          <p:nvPr/>
        </p:nvSpPr>
        <p:spPr>
          <a:xfrm>
            <a:off x="533400" y="304800"/>
            <a:ext cx="5334000" cy="17526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b="1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OTHER COSTS APPORTIONED BY STUDENT CREDIT HOUR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1828800" y="2333625"/>
            <a:ext cx="6324600" cy="3429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Department budgets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+mn-ea"/>
                <a:cs typeface="Arial" pitchFamily="34" charset="0"/>
              </a:rPr>
              <a:t>Administrative overhead (release time, deans, support staff)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34300" y="2120900"/>
            <a:ext cx="3340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is overhead from grants that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Goes to school and college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Counted?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1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2580</Words>
  <Application>Microsoft Macintosh PowerPoint</Application>
  <PresentationFormat>Custom</PresentationFormat>
  <Paragraphs>1333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RuffaloCODY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E. Williams</dc:creator>
  <cp:lastModifiedBy>Rose Finn</cp:lastModifiedBy>
  <cp:revision>31</cp:revision>
  <dcterms:created xsi:type="dcterms:W3CDTF">2014-08-04T21:38:46Z</dcterms:created>
  <dcterms:modified xsi:type="dcterms:W3CDTF">2016-03-22T01:08:31Z</dcterms:modified>
</cp:coreProperties>
</file>