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73" r:id="rId1"/>
  </p:sldMasterIdLst>
  <p:sldIdLst>
    <p:sldId id="257" r:id="rId2"/>
    <p:sldId id="258" r:id="rId3"/>
    <p:sldId id="259" r:id="rId4"/>
    <p:sldId id="277" r:id="rId5"/>
    <p:sldId id="265" r:id="rId6"/>
    <p:sldId id="266" r:id="rId7"/>
    <p:sldId id="275" r:id="rId8"/>
    <p:sldId id="271" r:id="rId9"/>
    <p:sldId id="260" r:id="rId10"/>
    <p:sldId id="278" r:id="rId11"/>
    <p:sldId id="279" r:id="rId12"/>
    <p:sldId id="276" r:id="rId13"/>
    <p:sldId id="261" r:id="rId14"/>
    <p:sldId id="280"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1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6327"/>
  </p:normalViewPr>
  <p:slideViewPr>
    <p:cSldViewPr snapToGrid="0" snapToObjects="1">
      <p:cViewPr varScale="1">
        <p:scale>
          <a:sx n="88" d="100"/>
          <a:sy n="88" d="100"/>
        </p:scale>
        <p:origin x="176"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hyperlink" Target="https://www.kaggle.com/yamaerenay/spotify-dataset-19212020-160k-tracks" TargetMode="Externa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hyperlink" Target="https://www.kaggle.com/yamaerenay/spotify-dataset-19212020-160k-tracks" TargetMode="External"/><Relationship Id="rId7" Type="http://schemas.openxmlformats.org/officeDocument/2006/relationships/image" Target="../media/image15.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DFA315-012C-4B83-A3D4-2CF1182457A6}"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2F484CB-70A9-44C3-AE0F-7DE255104D62}">
      <dgm:prSet/>
      <dgm:spPr/>
      <dgm:t>
        <a:bodyPr/>
        <a:lstStyle/>
        <a:p>
          <a:pPr>
            <a:defRPr b="1"/>
          </a:pPr>
          <a:r>
            <a:rPr lang="en-US" b="1"/>
            <a:t>Problem Statement</a:t>
          </a:r>
          <a:endParaRPr lang="en-US"/>
        </a:p>
      </dgm:t>
    </dgm:pt>
    <dgm:pt modelId="{6C3145E9-F92D-4764-9F07-238967901FD9}" type="parTrans" cxnId="{C3E38C0D-91EE-4588-AFE2-1FC70D68E65E}">
      <dgm:prSet/>
      <dgm:spPr/>
      <dgm:t>
        <a:bodyPr/>
        <a:lstStyle/>
        <a:p>
          <a:endParaRPr lang="en-US"/>
        </a:p>
      </dgm:t>
    </dgm:pt>
    <dgm:pt modelId="{C10B8495-515D-4080-BDBA-CB3C26B71185}" type="sibTrans" cxnId="{C3E38C0D-91EE-4588-AFE2-1FC70D68E65E}">
      <dgm:prSet/>
      <dgm:spPr/>
      <dgm:t>
        <a:bodyPr/>
        <a:lstStyle/>
        <a:p>
          <a:endParaRPr lang="en-US"/>
        </a:p>
      </dgm:t>
    </dgm:pt>
    <dgm:pt modelId="{C8CEFE70-838A-4EB4-B94D-35BE52D75347}">
      <dgm:prSet/>
      <dgm:spPr/>
      <dgm:t>
        <a:bodyPr/>
        <a:lstStyle/>
        <a:p>
          <a:r>
            <a:rPr lang="en-US"/>
            <a:t>Have you ever heard an artist you liked and wanted to hear more artists that have a similar sound? You don’t want artists that are just in the same genre, you want artists that sound the same. </a:t>
          </a:r>
        </a:p>
      </dgm:t>
    </dgm:pt>
    <dgm:pt modelId="{42A1B60D-00A1-4019-A2F5-B07D2B6F5246}" type="parTrans" cxnId="{38443EFF-D3AF-48A0-B849-C5DAD07EAB25}">
      <dgm:prSet/>
      <dgm:spPr/>
      <dgm:t>
        <a:bodyPr/>
        <a:lstStyle/>
        <a:p>
          <a:endParaRPr lang="en-US"/>
        </a:p>
      </dgm:t>
    </dgm:pt>
    <dgm:pt modelId="{617A5930-A133-4070-A21D-5852525930B0}" type="sibTrans" cxnId="{38443EFF-D3AF-48A0-B849-C5DAD07EAB25}">
      <dgm:prSet/>
      <dgm:spPr/>
      <dgm:t>
        <a:bodyPr/>
        <a:lstStyle/>
        <a:p>
          <a:endParaRPr lang="en-US"/>
        </a:p>
      </dgm:t>
    </dgm:pt>
    <dgm:pt modelId="{59BA6DA8-C4FD-4DA5-99D1-C2583F46BDDF}">
      <dgm:prSet/>
      <dgm:spPr/>
      <dgm:t>
        <a:bodyPr/>
        <a:lstStyle/>
        <a:p>
          <a:pPr>
            <a:defRPr b="1"/>
          </a:pPr>
          <a:r>
            <a:rPr lang="en-US" b="1"/>
            <a:t>Goal</a:t>
          </a:r>
          <a:endParaRPr lang="en-US"/>
        </a:p>
      </dgm:t>
    </dgm:pt>
    <dgm:pt modelId="{C4D63970-8EF9-4FBD-A915-03443940AB7B}" type="parTrans" cxnId="{C3B654B0-91BD-421A-91F5-E926F434EA0D}">
      <dgm:prSet/>
      <dgm:spPr/>
      <dgm:t>
        <a:bodyPr/>
        <a:lstStyle/>
        <a:p>
          <a:endParaRPr lang="en-US"/>
        </a:p>
      </dgm:t>
    </dgm:pt>
    <dgm:pt modelId="{36FB66A3-F09A-4DF0-B5BB-AB8D6A0DAADF}" type="sibTrans" cxnId="{C3B654B0-91BD-421A-91F5-E926F434EA0D}">
      <dgm:prSet/>
      <dgm:spPr/>
      <dgm:t>
        <a:bodyPr/>
        <a:lstStyle/>
        <a:p>
          <a:endParaRPr lang="en-US"/>
        </a:p>
      </dgm:t>
    </dgm:pt>
    <dgm:pt modelId="{2537A0A1-934C-468B-8099-656E19BAAF42}">
      <dgm:prSet/>
      <dgm:spPr/>
      <dgm:t>
        <a:bodyPr/>
        <a:lstStyle/>
        <a:p>
          <a:r>
            <a:rPr lang="en-US"/>
            <a:t>Using a data driven analysis and machine learning modeling techniques, we will hopefully be able to group artists by audio features and then recommend an artist that has a similar sound. I will combine </a:t>
          </a:r>
        </a:p>
      </dgm:t>
    </dgm:pt>
    <dgm:pt modelId="{8AAECF97-EB7F-4C8F-95E1-8F52F53C3BF0}" type="parTrans" cxnId="{63AC3150-0539-4B74-9E1E-BFFDDEDB5650}">
      <dgm:prSet/>
      <dgm:spPr/>
      <dgm:t>
        <a:bodyPr/>
        <a:lstStyle/>
        <a:p>
          <a:endParaRPr lang="en-US"/>
        </a:p>
      </dgm:t>
    </dgm:pt>
    <dgm:pt modelId="{90E3583E-3D55-4A9D-8609-AC3D99DDDDF6}" type="sibTrans" cxnId="{63AC3150-0539-4B74-9E1E-BFFDDEDB5650}">
      <dgm:prSet/>
      <dgm:spPr/>
      <dgm:t>
        <a:bodyPr/>
        <a:lstStyle/>
        <a:p>
          <a:endParaRPr lang="en-US"/>
        </a:p>
      </dgm:t>
    </dgm:pt>
    <dgm:pt modelId="{746BB004-F46A-451F-B187-F956DE68E9F9}" type="pres">
      <dgm:prSet presAssocID="{C9DFA315-012C-4B83-A3D4-2CF1182457A6}" presName="root" presStyleCnt="0">
        <dgm:presLayoutVars>
          <dgm:dir/>
          <dgm:resizeHandles val="exact"/>
        </dgm:presLayoutVars>
      </dgm:prSet>
      <dgm:spPr/>
    </dgm:pt>
    <dgm:pt modelId="{304497A6-4876-4A1D-8363-C3AB2B17EDCF}" type="pres">
      <dgm:prSet presAssocID="{92F484CB-70A9-44C3-AE0F-7DE255104D62}" presName="compNode" presStyleCnt="0"/>
      <dgm:spPr/>
    </dgm:pt>
    <dgm:pt modelId="{E6D06592-20F0-4D83-B69D-B38BFDBC0950}" type="pres">
      <dgm:prSet presAssocID="{92F484CB-70A9-44C3-AE0F-7DE255104D6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C14B400A-1BEA-4BA8-B60C-8A1ED15DD94C}" type="pres">
      <dgm:prSet presAssocID="{92F484CB-70A9-44C3-AE0F-7DE255104D62}" presName="iconSpace" presStyleCnt="0"/>
      <dgm:spPr/>
    </dgm:pt>
    <dgm:pt modelId="{67870B31-3361-4C13-8982-6016CE352CEE}" type="pres">
      <dgm:prSet presAssocID="{92F484CB-70A9-44C3-AE0F-7DE255104D62}" presName="parTx" presStyleLbl="revTx" presStyleIdx="0" presStyleCnt="4">
        <dgm:presLayoutVars>
          <dgm:chMax val="0"/>
          <dgm:chPref val="0"/>
        </dgm:presLayoutVars>
      </dgm:prSet>
      <dgm:spPr/>
    </dgm:pt>
    <dgm:pt modelId="{2324EAE7-226C-4DD5-B082-F982BA49BED7}" type="pres">
      <dgm:prSet presAssocID="{92F484CB-70A9-44C3-AE0F-7DE255104D62}" presName="txSpace" presStyleCnt="0"/>
      <dgm:spPr/>
    </dgm:pt>
    <dgm:pt modelId="{BE828C6F-897A-4304-8689-B6606ED1D498}" type="pres">
      <dgm:prSet presAssocID="{92F484CB-70A9-44C3-AE0F-7DE255104D62}" presName="desTx" presStyleLbl="revTx" presStyleIdx="1" presStyleCnt="4">
        <dgm:presLayoutVars/>
      </dgm:prSet>
      <dgm:spPr/>
    </dgm:pt>
    <dgm:pt modelId="{4577A88B-072A-413D-8A8F-BBB7F9C4D18E}" type="pres">
      <dgm:prSet presAssocID="{C10B8495-515D-4080-BDBA-CB3C26B71185}" presName="sibTrans" presStyleCnt="0"/>
      <dgm:spPr/>
    </dgm:pt>
    <dgm:pt modelId="{4F19C6E7-01FA-429C-B5CF-DE7DDB83CE43}" type="pres">
      <dgm:prSet presAssocID="{59BA6DA8-C4FD-4DA5-99D1-C2583F46BDDF}" presName="compNode" presStyleCnt="0"/>
      <dgm:spPr/>
    </dgm:pt>
    <dgm:pt modelId="{D2A65826-9BA8-4E2C-89B4-9CCDECF66F6B}" type="pres">
      <dgm:prSet presAssocID="{59BA6DA8-C4FD-4DA5-99D1-C2583F46BDD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B5F4455F-EDB8-4A31-9F7C-015EE09907AB}" type="pres">
      <dgm:prSet presAssocID="{59BA6DA8-C4FD-4DA5-99D1-C2583F46BDDF}" presName="iconSpace" presStyleCnt="0"/>
      <dgm:spPr/>
    </dgm:pt>
    <dgm:pt modelId="{B1625B76-A7D7-44EB-AF58-8261DC0317A6}" type="pres">
      <dgm:prSet presAssocID="{59BA6DA8-C4FD-4DA5-99D1-C2583F46BDDF}" presName="parTx" presStyleLbl="revTx" presStyleIdx="2" presStyleCnt="4">
        <dgm:presLayoutVars>
          <dgm:chMax val="0"/>
          <dgm:chPref val="0"/>
        </dgm:presLayoutVars>
      </dgm:prSet>
      <dgm:spPr/>
    </dgm:pt>
    <dgm:pt modelId="{A6E129F2-5B80-4754-8A85-64D76BD78572}" type="pres">
      <dgm:prSet presAssocID="{59BA6DA8-C4FD-4DA5-99D1-C2583F46BDDF}" presName="txSpace" presStyleCnt="0"/>
      <dgm:spPr/>
    </dgm:pt>
    <dgm:pt modelId="{25A201C8-3E80-44FC-85AE-373FCD57DFE2}" type="pres">
      <dgm:prSet presAssocID="{59BA6DA8-C4FD-4DA5-99D1-C2583F46BDDF}" presName="desTx" presStyleLbl="revTx" presStyleIdx="3" presStyleCnt="4">
        <dgm:presLayoutVars/>
      </dgm:prSet>
      <dgm:spPr/>
    </dgm:pt>
  </dgm:ptLst>
  <dgm:cxnLst>
    <dgm:cxn modelId="{C3E38C0D-91EE-4588-AFE2-1FC70D68E65E}" srcId="{C9DFA315-012C-4B83-A3D4-2CF1182457A6}" destId="{92F484CB-70A9-44C3-AE0F-7DE255104D62}" srcOrd="0" destOrd="0" parTransId="{6C3145E9-F92D-4764-9F07-238967901FD9}" sibTransId="{C10B8495-515D-4080-BDBA-CB3C26B71185}"/>
    <dgm:cxn modelId="{DBFF7D3A-5B48-5948-B00C-F14B240F56C4}" type="presOf" srcId="{C8CEFE70-838A-4EB4-B94D-35BE52D75347}" destId="{BE828C6F-897A-4304-8689-B6606ED1D498}" srcOrd="0" destOrd="0" presId="urn:microsoft.com/office/officeart/2018/5/layout/CenteredIconLabelDescriptionList"/>
    <dgm:cxn modelId="{63AC3150-0539-4B74-9E1E-BFFDDEDB5650}" srcId="{59BA6DA8-C4FD-4DA5-99D1-C2583F46BDDF}" destId="{2537A0A1-934C-468B-8099-656E19BAAF42}" srcOrd="0" destOrd="0" parTransId="{8AAECF97-EB7F-4C8F-95E1-8F52F53C3BF0}" sibTransId="{90E3583E-3D55-4A9D-8609-AC3D99DDDDF6}"/>
    <dgm:cxn modelId="{D7BA4382-F38D-8A42-B472-EC58BE7F7759}" type="presOf" srcId="{92F484CB-70A9-44C3-AE0F-7DE255104D62}" destId="{67870B31-3361-4C13-8982-6016CE352CEE}" srcOrd="0" destOrd="0" presId="urn:microsoft.com/office/officeart/2018/5/layout/CenteredIconLabelDescriptionList"/>
    <dgm:cxn modelId="{292C8D84-58FF-F444-ACC5-601C9C91EEA7}" type="presOf" srcId="{C9DFA315-012C-4B83-A3D4-2CF1182457A6}" destId="{746BB004-F46A-451F-B187-F956DE68E9F9}" srcOrd="0" destOrd="0" presId="urn:microsoft.com/office/officeart/2018/5/layout/CenteredIconLabelDescriptionList"/>
    <dgm:cxn modelId="{28391997-8C97-B14F-A397-CAEE9E879CF3}" type="presOf" srcId="{59BA6DA8-C4FD-4DA5-99D1-C2583F46BDDF}" destId="{B1625B76-A7D7-44EB-AF58-8261DC0317A6}" srcOrd="0" destOrd="0" presId="urn:microsoft.com/office/officeart/2018/5/layout/CenteredIconLabelDescriptionList"/>
    <dgm:cxn modelId="{5DD25197-7615-1541-B6A0-12E91A671FD3}" type="presOf" srcId="{2537A0A1-934C-468B-8099-656E19BAAF42}" destId="{25A201C8-3E80-44FC-85AE-373FCD57DFE2}" srcOrd="0" destOrd="0" presId="urn:microsoft.com/office/officeart/2018/5/layout/CenteredIconLabelDescriptionList"/>
    <dgm:cxn modelId="{C3B654B0-91BD-421A-91F5-E926F434EA0D}" srcId="{C9DFA315-012C-4B83-A3D4-2CF1182457A6}" destId="{59BA6DA8-C4FD-4DA5-99D1-C2583F46BDDF}" srcOrd="1" destOrd="0" parTransId="{C4D63970-8EF9-4FBD-A915-03443940AB7B}" sibTransId="{36FB66A3-F09A-4DF0-B5BB-AB8D6A0DAADF}"/>
    <dgm:cxn modelId="{38443EFF-D3AF-48A0-B849-C5DAD07EAB25}" srcId="{92F484CB-70A9-44C3-AE0F-7DE255104D62}" destId="{C8CEFE70-838A-4EB4-B94D-35BE52D75347}" srcOrd="0" destOrd="0" parTransId="{42A1B60D-00A1-4019-A2F5-B07D2B6F5246}" sibTransId="{617A5930-A133-4070-A21D-5852525930B0}"/>
    <dgm:cxn modelId="{D219B192-9DA2-3C4C-93CD-BD67A4CA0271}" type="presParOf" srcId="{746BB004-F46A-451F-B187-F956DE68E9F9}" destId="{304497A6-4876-4A1D-8363-C3AB2B17EDCF}" srcOrd="0" destOrd="0" presId="urn:microsoft.com/office/officeart/2018/5/layout/CenteredIconLabelDescriptionList"/>
    <dgm:cxn modelId="{720DB781-9082-594D-9D33-AD07153B7AFF}" type="presParOf" srcId="{304497A6-4876-4A1D-8363-C3AB2B17EDCF}" destId="{E6D06592-20F0-4D83-B69D-B38BFDBC0950}" srcOrd="0" destOrd="0" presId="urn:microsoft.com/office/officeart/2018/5/layout/CenteredIconLabelDescriptionList"/>
    <dgm:cxn modelId="{0A643BEA-E717-BB47-83D7-E66B940769FE}" type="presParOf" srcId="{304497A6-4876-4A1D-8363-C3AB2B17EDCF}" destId="{C14B400A-1BEA-4BA8-B60C-8A1ED15DD94C}" srcOrd="1" destOrd="0" presId="urn:microsoft.com/office/officeart/2018/5/layout/CenteredIconLabelDescriptionList"/>
    <dgm:cxn modelId="{E77509B9-4EBD-784C-AF08-1FA08C1BC0EF}" type="presParOf" srcId="{304497A6-4876-4A1D-8363-C3AB2B17EDCF}" destId="{67870B31-3361-4C13-8982-6016CE352CEE}" srcOrd="2" destOrd="0" presId="urn:microsoft.com/office/officeart/2018/5/layout/CenteredIconLabelDescriptionList"/>
    <dgm:cxn modelId="{8705B4C0-4235-BE4E-91BF-CF5DBFDB71A4}" type="presParOf" srcId="{304497A6-4876-4A1D-8363-C3AB2B17EDCF}" destId="{2324EAE7-226C-4DD5-B082-F982BA49BED7}" srcOrd="3" destOrd="0" presId="urn:microsoft.com/office/officeart/2018/5/layout/CenteredIconLabelDescriptionList"/>
    <dgm:cxn modelId="{70E6E696-DECE-8349-AEEB-020DA39B91BF}" type="presParOf" srcId="{304497A6-4876-4A1D-8363-C3AB2B17EDCF}" destId="{BE828C6F-897A-4304-8689-B6606ED1D498}" srcOrd="4" destOrd="0" presId="urn:microsoft.com/office/officeart/2018/5/layout/CenteredIconLabelDescriptionList"/>
    <dgm:cxn modelId="{58D9E18F-8A0A-E84A-BACB-D6D57F91E221}" type="presParOf" srcId="{746BB004-F46A-451F-B187-F956DE68E9F9}" destId="{4577A88B-072A-413D-8A8F-BBB7F9C4D18E}" srcOrd="1" destOrd="0" presId="urn:microsoft.com/office/officeart/2018/5/layout/CenteredIconLabelDescriptionList"/>
    <dgm:cxn modelId="{CDE8A271-CF06-734A-932D-317629791AF5}" type="presParOf" srcId="{746BB004-F46A-451F-B187-F956DE68E9F9}" destId="{4F19C6E7-01FA-429C-B5CF-DE7DDB83CE43}" srcOrd="2" destOrd="0" presId="urn:microsoft.com/office/officeart/2018/5/layout/CenteredIconLabelDescriptionList"/>
    <dgm:cxn modelId="{115ADC71-C25F-F944-90AB-D887F7393B29}" type="presParOf" srcId="{4F19C6E7-01FA-429C-B5CF-DE7DDB83CE43}" destId="{D2A65826-9BA8-4E2C-89B4-9CCDECF66F6B}" srcOrd="0" destOrd="0" presId="urn:microsoft.com/office/officeart/2018/5/layout/CenteredIconLabelDescriptionList"/>
    <dgm:cxn modelId="{227CFD5D-3147-4140-8AC7-3D8C3A52E0B4}" type="presParOf" srcId="{4F19C6E7-01FA-429C-B5CF-DE7DDB83CE43}" destId="{B5F4455F-EDB8-4A31-9F7C-015EE09907AB}" srcOrd="1" destOrd="0" presId="urn:microsoft.com/office/officeart/2018/5/layout/CenteredIconLabelDescriptionList"/>
    <dgm:cxn modelId="{BBDDAEB7-7514-2C45-85BA-3CCE0C47C8E2}" type="presParOf" srcId="{4F19C6E7-01FA-429C-B5CF-DE7DDB83CE43}" destId="{B1625B76-A7D7-44EB-AF58-8261DC0317A6}" srcOrd="2" destOrd="0" presId="urn:microsoft.com/office/officeart/2018/5/layout/CenteredIconLabelDescriptionList"/>
    <dgm:cxn modelId="{22C972FD-09C8-1A4A-9717-133855CEC5F4}" type="presParOf" srcId="{4F19C6E7-01FA-429C-B5CF-DE7DDB83CE43}" destId="{A6E129F2-5B80-4754-8A85-64D76BD78572}" srcOrd="3" destOrd="0" presId="urn:microsoft.com/office/officeart/2018/5/layout/CenteredIconLabelDescriptionList"/>
    <dgm:cxn modelId="{41420395-0607-4245-B39C-9BD1C0E8F514}" type="presParOf" srcId="{4F19C6E7-01FA-429C-B5CF-DE7DDB83CE43}" destId="{25A201C8-3E80-44FC-85AE-373FCD57DFE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D71DB8-A49C-4080-8DBF-920904009201}"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C41B98-6854-46E1-88DF-4666D23F584F}">
      <dgm:prSet/>
      <dgm:spPr/>
      <dgm:t>
        <a:bodyPr/>
        <a:lstStyle/>
        <a:p>
          <a:pPr>
            <a:defRPr cap="all"/>
          </a:pPr>
          <a:r>
            <a:rPr lang="en-US" b="0" i="0"/>
            <a:t>The data comes from </a:t>
          </a:r>
          <a:r>
            <a:rPr lang="en-US" b="0" i="0">
              <a:hlinkClick xmlns:r="http://schemas.openxmlformats.org/officeDocument/2006/relationships" r:id="rId1"/>
            </a:rPr>
            <a:t>Kaggle</a:t>
          </a:r>
          <a:r>
            <a:rPr lang="en-US" b="0" i="0"/>
            <a:t> with data for more than 175,000 songs.</a:t>
          </a:r>
          <a:endParaRPr lang="en-US"/>
        </a:p>
      </dgm:t>
    </dgm:pt>
    <dgm:pt modelId="{0EE02A29-BCCE-4DE5-8CCA-454C2450F1D2}" type="parTrans" cxnId="{FC5C1E47-C7EC-46EE-92C9-DFC9ACBBAAD0}">
      <dgm:prSet/>
      <dgm:spPr/>
      <dgm:t>
        <a:bodyPr/>
        <a:lstStyle/>
        <a:p>
          <a:endParaRPr lang="en-US"/>
        </a:p>
      </dgm:t>
    </dgm:pt>
    <dgm:pt modelId="{6EF25689-A553-4791-98DF-4EC0883808A9}" type="sibTrans" cxnId="{FC5C1E47-C7EC-46EE-92C9-DFC9ACBBAAD0}">
      <dgm:prSet/>
      <dgm:spPr/>
      <dgm:t>
        <a:bodyPr/>
        <a:lstStyle/>
        <a:p>
          <a:endParaRPr lang="en-US"/>
        </a:p>
      </dgm:t>
    </dgm:pt>
    <dgm:pt modelId="{6F98E5BC-E4BE-4DAF-85AC-7ACB925FC7D6}">
      <dgm:prSet/>
      <dgm:spPr/>
      <dgm:t>
        <a:bodyPr/>
        <a:lstStyle/>
        <a:p>
          <a:pPr>
            <a:defRPr cap="all"/>
          </a:pPr>
          <a:r>
            <a:rPr lang="en-US" b="0" i="0"/>
            <a:t>The dataset is updated monthly and was last updated at the end of January 2021.</a:t>
          </a:r>
          <a:endParaRPr lang="en-US"/>
        </a:p>
      </dgm:t>
    </dgm:pt>
    <dgm:pt modelId="{EC96CCB7-A065-4F88-AE20-0F7080C7F127}" type="parTrans" cxnId="{C0B092C7-0861-41D5-8279-C77B61686C72}">
      <dgm:prSet/>
      <dgm:spPr/>
      <dgm:t>
        <a:bodyPr/>
        <a:lstStyle/>
        <a:p>
          <a:endParaRPr lang="en-US"/>
        </a:p>
      </dgm:t>
    </dgm:pt>
    <dgm:pt modelId="{E378B40E-BCC8-4EA6-B562-411100E57CC9}" type="sibTrans" cxnId="{C0B092C7-0861-41D5-8279-C77B61686C72}">
      <dgm:prSet/>
      <dgm:spPr/>
      <dgm:t>
        <a:bodyPr/>
        <a:lstStyle/>
        <a:p>
          <a:endParaRPr lang="en-US"/>
        </a:p>
      </dgm:t>
    </dgm:pt>
    <dgm:pt modelId="{4182277A-7547-42FA-A42B-D0A8C9C05D3C}">
      <dgm:prSet/>
      <dgm:spPr/>
      <dgm:t>
        <a:bodyPr/>
        <a:lstStyle/>
        <a:p>
          <a:pPr>
            <a:defRPr cap="all"/>
          </a:pPr>
          <a:r>
            <a:rPr lang="en-US" b="0" i="0"/>
            <a:t>Contains five csv files grouped by artist, genre, and year </a:t>
          </a:r>
          <a:endParaRPr lang="en-US"/>
        </a:p>
      </dgm:t>
    </dgm:pt>
    <dgm:pt modelId="{B1AC40D7-03F4-4AF7-9CAB-0AA5AC59F529}" type="parTrans" cxnId="{23849E7E-31DA-4F73-B3C1-02924907593E}">
      <dgm:prSet/>
      <dgm:spPr/>
      <dgm:t>
        <a:bodyPr/>
        <a:lstStyle/>
        <a:p>
          <a:endParaRPr lang="en-US"/>
        </a:p>
      </dgm:t>
    </dgm:pt>
    <dgm:pt modelId="{9B90A427-1925-4655-B102-7E0813FF5030}" type="sibTrans" cxnId="{23849E7E-31DA-4F73-B3C1-02924907593E}">
      <dgm:prSet/>
      <dgm:spPr/>
      <dgm:t>
        <a:bodyPr/>
        <a:lstStyle/>
        <a:p>
          <a:endParaRPr lang="en-US"/>
        </a:p>
      </dgm:t>
    </dgm:pt>
    <dgm:pt modelId="{F0ECCE32-55CB-4318-8976-23D50CC5FB85}" type="pres">
      <dgm:prSet presAssocID="{55D71DB8-A49C-4080-8DBF-920904009201}" presName="root" presStyleCnt="0">
        <dgm:presLayoutVars>
          <dgm:dir/>
          <dgm:resizeHandles val="exact"/>
        </dgm:presLayoutVars>
      </dgm:prSet>
      <dgm:spPr/>
    </dgm:pt>
    <dgm:pt modelId="{55C1A4C6-557D-467D-A93E-42F763031841}" type="pres">
      <dgm:prSet presAssocID="{22C41B98-6854-46E1-88DF-4666D23F584F}" presName="compNode" presStyleCnt="0"/>
      <dgm:spPr/>
    </dgm:pt>
    <dgm:pt modelId="{13303FF6-7375-479A-B501-859E29AC921A}" type="pres">
      <dgm:prSet presAssocID="{22C41B98-6854-46E1-88DF-4666D23F584F}" presName="iconBgRect" presStyleLbl="bgShp" presStyleIdx="0" presStyleCnt="3"/>
      <dgm:spPr>
        <a:prstGeom prst="round2DiagRect">
          <a:avLst>
            <a:gd name="adj1" fmla="val 29727"/>
            <a:gd name="adj2" fmla="val 0"/>
          </a:avLst>
        </a:prstGeom>
      </dgm:spPr>
    </dgm:pt>
    <dgm:pt modelId="{3EDCD744-2A55-4E27-850B-6953D28352EE}" type="pres">
      <dgm:prSet presAssocID="{22C41B98-6854-46E1-88DF-4666D23F584F}"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Treble clef"/>
        </a:ext>
      </dgm:extLst>
    </dgm:pt>
    <dgm:pt modelId="{2448FDBA-B9EA-4808-82DC-E2FD353FA7A8}" type="pres">
      <dgm:prSet presAssocID="{22C41B98-6854-46E1-88DF-4666D23F584F}" presName="spaceRect" presStyleCnt="0"/>
      <dgm:spPr/>
    </dgm:pt>
    <dgm:pt modelId="{682C2381-B9C2-48C5-A6C2-8CBEE35DF0DA}" type="pres">
      <dgm:prSet presAssocID="{22C41B98-6854-46E1-88DF-4666D23F584F}" presName="textRect" presStyleLbl="revTx" presStyleIdx="0" presStyleCnt="3">
        <dgm:presLayoutVars>
          <dgm:chMax val="1"/>
          <dgm:chPref val="1"/>
        </dgm:presLayoutVars>
      </dgm:prSet>
      <dgm:spPr/>
    </dgm:pt>
    <dgm:pt modelId="{5A2E7302-010B-4736-8FBA-BB9AABD1B033}" type="pres">
      <dgm:prSet presAssocID="{6EF25689-A553-4791-98DF-4EC0883808A9}" presName="sibTrans" presStyleCnt="0"/>
      <dgm:spPr/>
    </dgm:pt>
    <dgm:pt modelId="{3304096E-A1DD-42E6-A561-ECE9620F58B2}" type="pres">
      <dgm:prSet presAssocID="{6F98E5BC-E4BE-4DAF-85AC-7ACB925FC7D6}" presName="compNode" presStyleCnt="0"/>
      <dgm:spPr/>
    </dgm:pt>
    <dgm:pt modelId="{FE1FAAFA-799C-40FF-9239-A54C85819A0F}" type="pres">
      <dgm:prSet presAssocID="{6F98E5BC-E4BE-4DAF-85AC-7ACB925FC7D6}" presName="iconBgRect" presStyleLbl="bgShp" presStyleIdx="1" presStyleCnt="3"/>
      <dgm:spPr>
        <a:prstGeom prst="round2DiagRect">
          <a:avLst>
            <a:gd name="adj1" fmla="val 29727"/>
            <a:gd name="adj2" fmla="val 0"/>
          </a:avLst>
        </a:prstGeom>
      </dgm:spPr>
    </dgm:pt>
    <dgm:pt modelId="{613FC907-043D-4DE9-9AE4-7867ACC90AAC}" type="pres">
      <dgm:prSet presAssocID="{6F98E5BC-E4BE-4DAF-85AC-7ACB925FC7D6}"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Monthly calendar"/>
        </a:ext>
      </dgm:extLst>
    </dgm:pt>
    <dgm:pt modelId="{DB53CF56-C50B-47D2-8003-16F192B03BEB}" type="pres">
      <dgm:prSet presAssocID="{6F98E5BC-E4BE-4DAF-85AC-7ACB925FC7D6}" presName="spaceRect" presStyleCnt="0"/>
      <dgm:spPr/>
    </dgm:pt>
    <dgm:pt modelId="{DBFBB45E-7B82-4956-B30C-45DB6A75E88D}" type="pres">
      <dgm:prSet presAssocID="{6F98E5BC-E4BE-4DAF-85AC-7ACB925FC7D6}" presName="textRect" presStyleLbl="revTx" presStyleIdx="1" presStyleCnt="3">
        <dgm:presLayoutVars>
          <dgm:chMax val="1"/>
          <dgm:chPref val="1"/>
        </dgm:presLayoutVars>
      </dgm:prSet>
      <dgm:spPr/>
    </dgm:pt>
    <dgm:pt modelId="{F2E55B34-333F-4E0D-946F-A188B5B76BFA}" type="pres">
      <dgm:prSet presAssocID="{E378B40E-BCC8-4EA6-B562-411100E57CC9}" presName="sibTrans" presStyleCnt="0"/>
      <dgm:spPr/>
    </dgm:pt>
    <dgm:pt modelId="{85A2E89C-CF22-4D33-8352-CE2113ECE1BC}" type="pres">
      <dgm:prSet presAssocID="{4182277A-7547-42FA-A42B-D0A8C9C05D3C}" presName="compNode" presStyleCnt="0"/>
      <dgm:spPr/>
    </dgm:pt>
    <dgm:pt modelId="{DA2E8E4E-95D7-45D0-BE6A-B610FEDE9750}" type="pres">
      <dgm:prSet presAssocID="{4182277A-7547-42FA-A42B-D0A8C9C05D3C}" presName="iconBgRect" presStyleLbl="bgShp" presStyleIdx="2" presStyleCnt="3"/>
      <dgm:spPr>
        <a:prstGeom prst="round2DiagRect">
          <a:avLst>
            <a:gd name="adj1" fmla="val 29727"/>
            <a:gd name="adj2" fmla="val 0"/>
          </a:avLst>
        </a:prstGeom>
      </dgm:spPr>
    </dgm:pt>
    <dgm:pt modelId="{4640B225-75D7-4596-B1BD-91B619598EA8}" type="pres">
      <dgm:prSet presAssocID="{4182277A-7547-42FA-A42B-D0A8C9C05D3C}"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Open Folder"/>
        </a:ext>
      </dgm:extLst>
    </dgm:pt>
    <dgm:pt modelId="{6D3CA565-7ECF-44B9-A6B3-660AE1D31BE2}" type="pres">
      <dgm:prSet presAssocID="{4182277A-7547-42FA-A42B-D0A8C9C05D3C}" presName="spaceRect" presStyleCnt="0"/>
      <dgm:spPr/>
    </dgm:pt>
    <dgm:pt modelId="{EB8E115A-1B5C-4D4C-8470-9A54B784299D}" type="pres">
      <dgm:prSet presAssocID="{4182277A-7547-42FA-A42B-D0A8C9C05D3C}" presName="textRect" presStyleLbl="revTx" presStyleIdx="2" presStyleCnt="3">
        <dgm:presLayoutVars>
          <dgm:chMax val="1"/>
          <dgm:chPref val="1"/>
        </dgm:presLayoutVars>
      </dgm:prSet>
      <dgm:spPr/>
    </dgm:pt>
  </dgm:ptLst>
  <dgm:cxnLst>
    <dgm:cxn modelId="{40459111-B10C-46AC-B481-65D024E4D708}" type="presOf" srcId="{22C41B98-6854-46E1-88DF-4666D23F584F}" destId="{682C2381-B9C2-48C5-A6C2-8CBEE35DF0DA}" srcOrd="0" destOrd="0" presId="urn:microsoft.com/office/officeart/2018/5/layout/IconLeafLabelList"/>
    <dgm:cxn modelId="{73C62B1E-BB5B-4CEB-9689-C5E67379DAAA}" type="presOf" srcId="{6F98E5BC-E4BE-4DAF-85AC-7ACB925FC7D6}" destId="{DBFBB45E-7B82-4956-B30C-45DB6A75E88D}" srcOrd="0" destOrd="0" presId="urn:microsoft.com/office/officeart/2018/5/layout/IconLeafLabelList"/>
    <dgm:cxn modelId="{FC5C1E47-C7EC-46EE-92C9-DFC9ACBBAAD0}" srcId="{55D71DB8-A49C-4080-8DBF-920904009201}" destId="{22C41B98-6854-46E1-88DF-4666D23F584F}" srcOrd="0" destOrd="0" parTransId="{0EE02A29-BCCE-4DE5-8CCA-454C2450F1D2}" sibTransId="{6EF25689-A553-4791-98DF-4EC0883808A9}"/>
    <dgm:cxn modelId="{BC824F4D-38D3-4962-B9E3-5258498499E4}" type="presOf" srcId="{4182277A-7547-42FA-A42B-D0A8C9C05D3C}" destId="{EB8E115A-1B5C-4D4C-8470-9A54B784299D}" srcOrd="0" destOrd="0" presId="urn:microsoft.com/office/officeart/2018/5/layout/IconLeafLabelList"/>
    <dgm:cxn modelId="{B3A54160-FECA-4A30-801D-87B2F7D75827}" type="presOf" srcId="{55D71DB8-A49C-4080-8DBF-920904009201}" destId="{F0ECCE32-55CB-4318-8976-23D50CC5FB85}" srcOrd="0" destOrd="0" presId="urn:microsoft.com/office/officeart/2018/5/layout/IconLeafLabelList"/>
    <dgm:cxn modelId="{23849E7E-31DA-4F73-B3C1-02924907593E}" srcId="{55D71DB8-A49C-4080-8DBF-920904009201}" destId="{4182277A-7547-42FA-A42B-D0A8C9C05D3C}" srcOrd="2" destOrd="0" parTransId="{B1AC40D7-03F4-4AF7-9CAB-0AA5AC59F529}" sibTransId="{9B90A427-1925-4655-B102-7E0813FF5030}"/>
    <dgm:cxn modelId="{C0B092C7-0861-41D5-8279-C77B61686C72}" srcId="{55D71DB8-A49C-4080-8DBF-920904009201}" destId="{6F98E5BC-E4BE-4DAF-85AC-7ACB925FC7D6}" srcOrd="1" destOrd="0" parTransId="{EC96CCB7-A065-4F88-AE20-0F7080C7F127}" sibTransId="{E378B40E-BCC8-4EA6-B562-411100E57CC9}"/>
    <dgm:cxn modelId="{05639A24-D8D7-4C79-8678-4B58949A2AC5}" type="presParOf" srcId="{F0ECCE32-55CB-4318-8976-23D50CC5FB85}" destId="{55C1A4C6-557D-467D-A93E-42F763031841}" srcOrd="0" destOrd="0" presId="urn:microsoft.com/office/officeart/2018/5/layout/IconLeafLabelList"/>
    <dgm:cxn modelId="{7FB41954-BD96-41AA-9F0C-AE93EA5AC386}" type="presParOf" srcId="{55C1A4C6-557D-467D-A93E-42F763031841}" destId="{13303FF6-7375-479A-B501-859E29AC921A}" srcOrd="0" destOrd="0" presId="urn:microsoft.com/office/officeart/2018/5/layout/IconLeafLabelList"/>
    <dgm:cxn modelId="{56A662F1-E3A2-4142-A408-5F46CF8AD277}" type="presParOf" srcId="{55C1A4C6-557D-467D-A93E-42F763031841}" destId="{3EDCD744-2A55-4E27-850B-6953D28352EE}" srcOrd="1" destOrd="0" presId="urn:microsoft.com/office/officeart/2018/5/layout/IconLeafLabelList"/>
    <dgm:cxn modelId="{441A88EE-FB1E-4BEC-9683-8A4ED6FFDF42}" type="presParOf" srcId="{55C1A4C6-557D-467D-A93E-42F763031841}" destId="{2448FDBA-B9EA-4808-82DC-E2FD353FA7A8}" srcOrd="2" destOrd="0" presId="urn:microsoft.com/office/officeart/2018/5/layout/IconLeafLabelList"/>
    <dgm:cxn modelId="{8D051860-B9A5-4C7D-ABF5-1ACC9E8C39C8}" type="presParOf" srcId="{55C1A4C6-557D-467D-A93E-42F763031841}" destId="{682C2381-B9C2-48C5-A6C2-8CBEE35DF0DA}" srcOrd="3" destOrd="0" presId="urn:microsoft.com/office/officeart/2018/5/layout/IconLeafLabelList"/>
    <dgm:cxn modelId="{4BD367A1-ECF0-44D8-82EE-1A1D42890D30}" type="presParOf" srcId="{F0ECCE32-55CB-4318-8976-23D50CC5FB85}" destId="{5A2E7302-010B-4736-8FBA-BB9AABD1B033}" srcOrd="1" destOrd="0" presId="urn:microsoft.com/office/officeart/2018/5/layout/IconLeafLabelList"/>
    <dgm:cxn modelId="{1A6B240A-0B9A-43A5-965F-72CA2377D432}" type="presParOf" srcId="{F0ECCE32-55CB-4318-8976-23D50CC5FB85}" destId="{3304096E-A1DD-42E6-A561-ECE9620F58B2}" srcOrd="2" destOrd="0" presId="urn:microsoft.com/office/officeart/2018/5/layout/IconLeafLabelList"/>
    <dgm:cxn modelId="{5056A55C-35F7-48EC-A339-CC9AF459A860}" type="presParOf" srcId="{3304096E-A1DD-42E6-A561-ECE9620F58B2}" destId="{FE1FAAFA-799C-40FF-9239-A54C85819A0F}" srcOrd="0" destOrd="0" presId="urn:microsoft.com/office/officeart/2018/5/layout/IconLeafLabelList"/>
    <dgm:cxn modelId="{0582119D-D9E8-4583-8566-8087DA8CBC45}" type="presParOf" srcId="{3304096E-A1DD-42E6-A561-ECE9620F58B2}" destId="{613FC907-043D-4DE9-9AE4-7867ACC90AAC}" srcOrd="1" destOrd="0" presId="urn:microsoft.com/office/officeart/2018/5/layout/IconLeafLabelList"/>
    <dgm:cxn modelId="{408E7832-81FE-487E-BCD3-09B8C687362B}" type="presParOf" srcId="{3304096E-A1DD-42E6-A561-ECE9620F58B2}" destId="{DB53CF56-C50B-47D2-8003-16F192B03BEB}" srcOrd="2" destOrd="0" presId="urn:microsoft.com/office/officeart/2018/5/layout/IconLeafLabelList"/>
    <dgm:cxn modelId="{4C3F1D13-C929-45A9-AA31-3C07E0D8A2B1}" type="presParOf" srcId="{3304096E-A1DD-42E6-A561-ECE9620F58B2}" destId="{DBFBB45E-7B82-4956-B30C-45DB6A75E88D}" srcOrd="3" destOrd="0" presId="urn:microsoft.com/office/officeart/2018/5/layout/IconLeafLabelList"/>
    <dgm:cxn modelId="{BB26036D-3A46-4F0D-B80F-A1BF7275344D}" type="presParOf" srcId="{F0ECCE32-55CB-4318-8976-23D50CC5FB85}" destId="{F2E55B34-333F-4E0D-946F-A188B5B76BFA}" srcOrd="3" destOrd="0" presId="urn:microsoft.com/office/officeart/2018/5/layout/IconLeafLabelList"/>
    <dgm:cxn modelId="{47F55961-1C1A-4F44-992A-39A22C251190}" type="presParOf" srcId="{F0ECCE32-55CB-4318-8976-23D50CC5FB85}" destId="{85A2E89C-CF22-4D33-8352-CE2113ECE1BC}" srcOrd="4" destOrd="0" presId="urn:microsoft.com/office/officeart/2018/5/layout/IconLeafLabelList"/>
    <dgm:cxn modelId="{6BCD2FB8-11B5-4EF3-B328-C29FE0EF3D35}" type="presParOf" srcId="{85A2E89C-CF22-4D33-8352-CE2113ECE1BC}" destId="{DA2E8E4E-95D7-45D0-BE6A-B610FEDE9750}" srcOrd="0" destOrd="0" presId="urn:microsoft.com/office/officeart/2018/5/layout/IconLeafLabelList"/>
    <dgm:cxn modelId="{5C614A08-C375-4C88-8405-1FBF8E9E95A0}" type="presParOf" srcId="{85A2E89C-CF22-4D33-8352-CE2113ECE1BC}" destId="{4640B225-75D7-4596-B1BD-91B619598EA8}" srcOrd="1" destOrd="0" presId="urn:microsoft.com/office/officeart/2018/5/layout/IconLeafLabelList"/>
    <dgm:cxn modelId="{C26FBAA3-BF09-46FC-BE9B-C7CC7780F7AF}" type="presParOf" srcId="{85A2E89C-CF22-4D33-8352-CE2113ECE1BC}" destId="{6D3CA565-7ECF-44B9-A6B3-660AE1D31BE2}" srcOrd="2" destOrd="0" presId="urn:microsoft.com/office/officeart/2018/5/layout/IconLeafLabelList"/>
    <dgm:cxn modelId="{4448C278-B668-4C8D-95DD-16A48BE48449}" type="presParOf" srcId="{85A2E89C-CF22-4D33-8352-CE2113ECE1BC}" destId="{EB8E115A-1B5C-4D4C-8470-9A54B784299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C08BC2-0B3B-40DD-8339-7F31DF4DB933}"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92753D3D-48D7-47E4-A8B7-766E8E5D627C}">
      <dgm:prSet/>
      <dgm:spPr/>
      <dgm:t>
        <a:bodyPr/>
        <a:lstStyle/>
        <a:p>
          <a:r>
            <a:rPr lang="en-US" b="1" dirty="0"/>
            <a:t>Music Track Data - </a:t>
          </a:r>
          <a:r>
            <a:rPr lang="en-US" dirty="0"/>
            <a:t>“</a:t>
          </a:r>
          <a:r>
            <a:rPr lang="en-US" dirty="0" err="1"/>
            <a:t>data.csv</a:t>
          </a:r>
          <a:r>
            <a:rPr lang="en-US" dirty="0"/>
            <a:t>” </a:t>
          </a:r>
        </a:p>
      </dgm:t>
    </dgm:pt>
    <dgm:pt modelId="{685B02E2-9C4E-4D2D-9E5A-28294CA9C2E6}" type="parTrans" cxnId="{100B66E6-F485-4AA8-921A-41B18B6BC30D}">
      <dgm:prSet/>
      <dgm:spPr/>
      <dgm:t>
        <a:bodyPr/>
        <a:lstStyle/>
        <a:p>
          <a:endParaRPr lang="en-US"/>
        </a:p>
      </dgm:t>
    </dgm:pt>
    <dgm:pt modelId="{037DDC74-EDAE-44C1-AA34-21F7EEE971AE}" type="sibTrans" cxnId="{100B66E6-F485-4AA8-921A-41B18B6BC30D}">
      <dgm:prSet/>
      <dgm:spPr/>
      <dgm:t>
        <a:bodyPr/>
        <a:lstStyle/>
        <a:p>
          <a:endParaRPr lang="en-US"/>
        </a:p>
      </dgm:t>
    </dgm:pt>
    <dgm:pt modelId="{6164BC3D-5516-4C43-873F-2F83BED0BA3B}">
      <dgm:prSet/>
      <dgm:spPr/>
      <dgm:t>
        <a:bodyPr/>
        <a:lstStyle/>
        <a:p>
          <a:r>
            <a:rPr lang="en-US" dirty="0"/>
            <a:t> This file contains numerical features for different audio characteristics for each song. </a:t>
          </a:r>
        </a:p>
      </dgm:t>
    </dgm:pt>
    <dgm:pt modelId="{C0FB2D0E-04BE-A343-A58B-168F3F474EB8}" type="parTrans" cxnId="{804B69BD-46DB-BA4F-A72B-8EDD2D900DEB}">
      <dgm:prSet/>
      <dgm:spPr/>
      <dgm:t>
        <a:bodyPr/>
        <a:lstStyle/>
        <a:p>
          <a:endParaRPr lang="en-US"/>
        </a:p>
      </dgm:t>
    </dgm:pt>
    <dgm:pt modelId="{CA7BA05A-95D3-1B4C-944B-2D489CE2ACC6}" type="sibTrans" cxnId="{804B69BD-46DB-BA4F-A72B-8EDD2D900DEB}">
      <dgm:prSet/>
      <dgm:spPr/>
      <dgm:t>
        <a:bodyPr/>
        <a:lstStyle/>
        <a:p>
          <a:endParaRPr lang="en-US"/>
        </a:p>
      </dgm:t>
    </dgm:pt>
    <dgm:pt modelId="{1B81FDDF-5D2F-2F46-B143-898B8331BFDF}">
      <dgm:prSet/>
      <dgm:spPr/>
      <dgm:t>
        <a:bodyPr/>
        <a:lstStyle/>
        <a:p>
          <a:r>
            <a:rPr lang="en-US" dirty="0"/>
            <a:t>Danceability</a:t>
          </a:r>
        </a:p>
      </dgm:t>
    </dgm:pt>
    <dgm:pt modelId="{C42667A8-DFF3-1942-841F-FFDC2874D40F}" type="parTrans" cxnId="{28A19AAA-D5E7-7848-B18F-0E885F5C1058}">
      <dgm:prSet/>
      <dgm:spPr/>
      <dgm:t>
        <a:bodyPr/>
        <a:lstStyle/>
        <a:p>
          <a:endParaRPr lang="en-US"/>
        </a:p>
      </dgm:t>
    </dgm:pt>
    <dgm:pt modelId="{F8673E31-DDBA-314B-95AA-782505CB06C6}" type="sibTrans" cxnId="{28A19AAA-D5E7-7848-B18F-0E885F5C1058}">
      <dgm:prSet/>
      <dgm:spPr/>
      <dgm:t>
        <a:bodyPr/>
        <a:lstStyle/>
        <a:p>
          <a:endParaRPr lang="en-US"/>
        </a:p>
      </dgm:t>
    </dgm:pt>
    <dgm:pt modelId="{88953F6D-BC12-B946-AC42-8F426494E451}">
      <dgm:prSet/>
      <dgm:spPr/>
      <dgm:t>
        <a:bodyPr/>
        <a:lstStyle/>
        <a:p>
          <a:r>
            <a:rPr lang="en-US" dirty="0"/>
            <a:t>Energy</a:t>
          </a:r>
        </a:p>
      </dgm:t>
    </dgm:pt>
    <dgm:pt modelId="{9EF92F04-72E4-1B4F-A531-C28AEAB3B0E5}" type="parTrans" cxnId="{1B44FA9F-DA2A-5148-BDDB-0807CFD0EE60}">
      <dgm:prSet/>
      <dgm:spPr/>
      <dgm:t>
        <a:bodyPr/>
        <a:lstStyle/>
        <a:p>
          <a:endParaRPr lang="en-US"/>
        </a:p>
      </dgm:t>
    </dgm:pt>
    <dgm:pt modelId="{5582E0D2-75B0-794F-81A0-7D480E51B120}" type="sibTrans" cxnId="{1B44FA9F-DA2A-5148-BDDB-0807CFD0EE60}">
      <dgm:prSet/>
      <dgm:spPr/>
      <dgm:t>
        <a:bodyPr/>
        <a:lstStyle/>
        <a:p>
          <a:endParaRPr lang="en-US"/>
        </a:p>
      </dgm:t>
    </dgm:pt>
    <dgm:pt modelId="{FF230193-E035-9047-BA1D-59CE85B3FC7D}">
      <dgm:prSet/>
      <dgm:spPr/>
      <dgm:t>
        <a:bodyPr/>
        <a:lstStyle/>
        <a:p>
          <a:r>
            <a:rPr lang="en-US" dirty="0"/>
            <a:t>Duration in MS</a:t>
          </a:r>
        </a:p>
      </dgm:t>
    </dgm:pt>
    <dgm:pt modelId="{2B8D1A96-05A6-D449-AC28-559C346AC23B}" type="parTrans" cxnId="{A14133DC-38E0-004A-8386-7B9CB8C8914B}">
      <dgm:prSet/>
      <dgm:spPr/>
      <dgm:t>
        <a:bodyPr/>
        <a:lstStyle/>
        <a:p>
          <a:endParaRPr lang="en-US"/>
        </a:p>
      </dgm:t>
    </dgm:pt>
    <dgm:pt modelId="{6E390541-8C5E-394C-A075-8D65DD03C2DB}" type="sibTrans" cxnId="{A14133DC-38E0-004A-8386-7B9CB8C8914B}">
      <dgm:prSet/>
      <dgm:spPr/>
      <dgm:t>
        <a:bodyPr/>
        <a:lstStyle/>
        <a:p>
          <a:endParaRPr lang="en-US"/>
        </a:p>
      </dgm:t>
    </dgm:pt>
    <dgm:pt modelId="{E51AE68F-F227-3B4D-9BC4-CC4C718544B3}">
      <dgm:prSet/>
      <dgm:spPr/>
      <dgm:t>
        <a:bodyPr/>
        <a:lstStyle/>
        <a:p>
          <a:r>
            <a:rPr lang="en-US"/>
            <a:t>Instrumentalness</a:t>
          </a:r>
          <a:endParaRPr lang="en-US" dirty="0"/>
        </a:p>
      </dgm:t>
    </dgm:pt>
    <dgm:pt modelId="{97E0E010-7DC0-F54A-A2AC-BDDBFB1B6C35}" type="parTrans" cxnId="{88ACB546-9562-7040-91D2-305AA0AA8875}">
      <dgm:prSet/>
      <dgm:spPr/>
      <dgm:t>
        <a:bodyPr/>
        <a:lstStyle/>
        <a:p>
          <a:endParaRPr lang="en-US"/>
        </a:p>
      </dgm:t>
    </dgm:pt>
    <dgm:pt modelId="{A631A97A-FCBE-6B4A-A7F1-DD1A507FE895}" type="sibTrans" cxnId="{88ACB546-9562-7040-91D2-305AA0AA8875}">
      <dgm:prSet/>
      <dgm:spPr/>
      <dgm:t>
        <a:bodyPr/>
        <a:lstStyle/>
        <a:p>
          <a:endParaRPr lang="en-US"/>
        </a:p>
      </dgm:t>
    </dgm:pt>
    <dgm:pt modelId="{00519FB2-0A46-FC47-B050-0F059A685720}">
      <dgm:prSet/>
      <dgm:spPr/>
      <dgm:t>
        <a:bodyPr/>
        <a:lstStyle/>
        <a:p>
          <a:r>
            <a:rPr lang="en-US"/>
            <a:t>Valence</a:t>
          </a:r>
        </a:p>
      </dgm:t>
    </dgm:pt>
    <dgm:pt modelId="{7FA6B1F1-B2CA-A64F-A254-A37E14C3077B}" type="parTrans" cxnId="{3B112286-6791-2747-947B-0712BE6AE169}">
      <dgm:prSet/>
      <dgm:spPr/>
      <dgm:t>
        <a:bodyPr/>
        <a:lstStyle/>
        <a:p>
          <a:endParaRPr lang="en-US"/>
        </a:p>
      </dgm:t>
    </dgm:pt>
    <dgm:pt modelId="{4EB0325E-95D8-CD48-A9B0-E78F54A32A02}" type="sibTrans" cxnId="{3B112286-6791-2747-947B-0712BE6AE169}">
      <dgm:prSet/>
      <dgm:spPr/>
      <dgm:t>
        <a:bodyPr/>
        <a:lstStyle/>
        <a:p>
          <a:endParaRPr lang="en-US"/>
        </a:p>
      </dgm:t>
    </dgm:pt>
    <dgm:pt modelId="{9EEB265F-F80C-A748-A5DF-FFA9D547D1D7}">
      <dgm:prSet/>
      <dgm:spPr/>
      <dgm:t>
        <a:bodyPr/>
        <a:lstStyle/>
        <a:p>
          <a:r>
            <a:rPr lang="en-US"/>
            <a:t>Popularity</a:t>
          </a:r>
        </a:p>
      </dgm:t>
    </dgm:pt>
    <dgm:pt modelId="{D3D808A8-3682-C54E-B3EE-6A77620F7D41}" type="parTrans" cxnId="{79690507-3CE7-9143-B347-29517B71BF5B}">
      <dgm:prSet/>
      <dgm:spPr/>
      <dgm:t>
        <a:bodyPr/>
        <a:lstStyle/>
        <a:p>
          <a:endParaRPr lang="en-US"/>
        </a:p>
      </dgm:t>
    </dgm:pt>
    <dgm:pt modelId="{CB032DB7-0A97-E041-9119-66E88364F8D1}" type="sibTrans" cxnId="{79690507-3CE7-9143-B347-29517B71BF5B}">
      <dgm:prSet/>
      <dgm:spPr/>
      <dgm:t>
        <a:bodyPr/>
        <a:lstStyle/>
        <a:p>
          <a:endParaRPr lang="en-US"/>
        </a:p>
      </dgm:t>
    </dgm:pt>
    <dgm:pt modelId="{F6A06D22-E1EB-CE4A-B36F-A470499EEDA1}">
      <dgm:prSet/>
      <dgm:spPr/>
      <dgm:t>
        <a:bodyPr/>
        <a:lstStyle/>
        <a:p>
          <a:r>
            <a:rPr lang="en-US" dirty="0"/>
            <a:t>Tempo</a:t>
          </a:r>
        </a:p>
      </dgm:t>
    </dgm:pt>
    <dgm:pt modelId="{E8A07888-E385-EA4D-B6CD-BF69A19D2877}" type="parTrans" cxnId="{64ED55A3-11DF-8A42-B908-AC0A3AD452A2}">
      <dgm:prSet/>
      <dgm:spPr/>
      <dgm:t>
        <a:bodyPr/>
        <a:lstStyle/>
        <a:p>
          <a:endParaRPr lang="en-US"/>
        </a:p>
      </dgm:t>
    </dgm:pt>
    <dgm:pt modelId="{8ABCE7EC-52DB-894D-A704-98214FC74155}" type="sibTrans" cxnId="{64ED55A3-11DF-8A42-B908-AC0A3AD452A2}">
      <dgm:prSet/>
      <dgm:spPr/>
      <dgm:t>
        <a:bodyPr/>
        <a:lstStyle/>
        <a:p>
          <a:endParaRPr lang="en-US"/>
        </a:p>
      </dgm:t>
    </dgm:pt>
    <dgm:pt modelId="{6B64F441-D6C0-A74F-825B-99DA5CB1BB69}">
      <dgm:prSet/>
      <dgm:spPr/>
      <dgm:t>
        <a:bodyPr/>
        <a:lstStyle/>
        <a:p>
          <a:r>
            <a:rPr lang="en-US"/>
            <a:t>Liveness</a:t>
          </a:r>
        </a:p>
      </dgm:t>
    </dgm:pt>
    <dgm:pt modelId="{1ED18F82-DAC6-F946-BDE3-6C84FB7ED811}" type="parTrans" cxnId="{6EED508C-D22F-984F-AEFC-3C3C2ED545E6}">
      <dgm:prSet/>
      <dgm:spPr/>
      <dgm:t>
        <a:bodyPr/>
        <a:lstStyle/>
        <a:p>
          <a:endParaRPr lang="en-US"/>
        </a:p>
      </dgm:t>
    </dgm:pt>
    <dgm:pt modelId="{BD8905BF-1C1F-1A4E-A44C-F29E2CABF4F1}" type="sibTrans" cxnId="{6EED508C-D22F-984F-AEFC-3C3C2ED545E6}">
      <dgm:prSet/>
      <dgm:spPr/>
      <dgm:t>
        <a:bodyPr/>
        <a:lstStyle/>
        <a:p>
          <a:endParaRPr lang="en-US"/>
        </a:p>
      </dgm:t>
    </dgm:pt>
    <dgm:pt modelId="{360D13C2-34E3-9548-9666-297AC80AE8D8}">
      <dgm:prSet/>
      <dgm:spPr/>
      <dgm:t>
        <a:bodyPr/>
        <a:lstStyle/>
        <a:p>
          <a:r>
            <a:rPr lang="en-US"/>
            <a:t>Loudness</a:t>
          </a:r>
        </a:p>
      </dgm:t>
    </dgm:pt>
    <dgm:pt modelId="{FE159EC2-44FD-174E-94B2-76BF3E6ECB10}" type="parTrans" cxnId="{D4CDB6DB-E6B0-DE49-9B8A-CF6F7FDD3C73}">
      <dgm:prSet/>
      <dgm:spPr/>
      <dgm:t>
        <a:bodyPr/>
        <a:lstStyle/>
        <a:p>
          <a:endParaRPr lang="en-US"/>
        </a:p>
      </dgm:t>
    </dgm:pt>
    <dgm:pt modelId="{A66F1414-122C-D34A-8BFC-90FAA3F18868}" type="sibTrans" cxnId="{D4CDB6DB-E6B0-DE49-9B8A-CF6F7FDD3C73}">
      <dgm:prSet/>
      <dgm:spPr/>
      <dgm:t>
        <a:bodyPr/>
        <a:lstStyle/>
        <a:p>
          <a:endParaRPr lang="en-US"/>
        </a:p>
      </dgm:t>
    </dgm:pt>
    <dgm:pt modelId="{C123E548-139F-7D43-8183-B250F4A8498A}">
      <dgm:prSet/>
      <dgm:spPr/>
      <dgm:t>
        <a:bodyPr/>
        <a:lstStyle/>
        <a:p>
          <a:r>
            <a:rPr lang="en-US"/>
            <a:t>Speechiness</a:t>
          </a:r>
          <a:endParaRPr lang="en-US" dirty="0"/>
        </a:p>
      </dgm:t>
    </dgm:pt>
    <dgm:pt modelId="{06FF45CA-ADA5-8E47-AB51-692BDEDB226B}" type="parTrans" cxnId="{3C0FF664-8BA3-504E-B881-904ADDE4D4E5}">
      <dgm:prSet/>
      <dgm:spPr/>
      <dgm:t>
        <a:bodyPr/>
        <a:lstStyle/>
        <a:p>
          <a:endParaRPr lang="en-US"/>
        </a:p>
      </dgm:t>
    </dgm:pt>
    <dgm:pt modelId="{CEA37B14-0972-C146-AF22-A190D8654E7A}" type="sibTrans" cxnId="{3C0FF664-8BA3-504E-B881-904ADDE4D4E5}">
      <dgm:prSet/>
      <dgm:spPr/>
      <dgm:t>
        <a:bodyPr/>
        <a:lstStyle/>
        <a:p>
          <a:endParaRPr lang="en-US"/>
        </a:p>
      </dgm:t>
    </dgm:pt>
    <dgm:pt modelId="{546BCE5D-C49B-A549-9840-F3EA579D3150}">
      <dgm:prSet/>
      <dgm:spPr/>
      <dgm:t>
        <a:bodyPr/>
        <a:lstStyle/>
        <a:p>
          <a:r>
            <a:rPr lang="en-US" dirty="0"/>
            <a:t>Year</a:t>
          </a:r>
        </a:p>
      </dgm:t>
    </dgm:pt>
    <dgm:pt modelId="{3C372132-0B57-E240-855D-938273C96EEC}" type="parTrans" cxnId="{48DC9347-D709-694C-9C7A-4F9EA7B6E893}">
      <dgm:prSet/>
      <dgm:spPr/>
      <dgm:t>
        <a:bodyPr/>
        <a:lstStyle/>
        <a:p>
          <a:endParaRPr lang="en-US"/>
        </a:p>
      </dgm:t>
    </dgm:pt>
    <dgm:pt modelId="{3B2A4BFF-7B09-EE4A-BCF2-0834F803B9D9}" type="sibTrans" cxnId="{48DC9347-D709-694C-9C7A-4F9EA7B6E893}">
      <dgm:prSet/>
      <dgm:spPr/>
      <dgm:t>
        <a:bodyPr/>
        <a:lstStyle/>
        <a:p>
          <a:endParaRPr lang="en-US"/>
        </a:p>
      </dgm:t>
    </dgm:pt>
    <dgm:pt modelId="{BBCF4670-92D7-7F4C-86CC-A995688876AF}">
      <dgm:prSet/>
      <dgm:spPr/>
      <dgm:t>
        <a:bodyPr/>
        <a:lstStyle/>
        <a:p>
          <a:r>
            <a:rPr lang="en-US" dirty="0"/>
            <a:t>Mode</a:t>
          </a:r>
        </a:p>
      </dgm:t>
    </dgm:pt>
    <dgm:pt modelId="{C0CC164B-A948-A24C-8AF7-6865AAC5F884}" type="parTrans" cxnId="{23E25AC1-AA99-8E4A-9EE1-7A59F9D47403}">
      <dgm:prSet/>
      <dgm:spPr/>
      <dgm:t>
        <a:bodyPr/>
        <a:lstStyle/>
        <a:p>
          <a:endParaRPr lang="en-US"/>
        </a:p>
      </dgm:t>
    </dgm:pt>
    <dgm:pt modelId="{52BF14C4-A3FB-1746-AB20-B7B1981ACE5C}" type="sibTrans" cxnId="{23E25AC1-AA99-8E4A-9EE1-7A59F9D47403}">
      <dgm:prSet/>
      <dgm:spPr/>
      <dgm:t>
        <a:bodyPr/>
        <a:lstStyle/>
        <a:p>
          <a:endParaRPr lang="en-US"/>
        </a:p>
      </dgm:t>
    </dgm:pt>
    <dgm:pt modelId="{0FA128AA-7818-8C4D-8FE5-BFE06DAA74B5}">
      <dgm:prSet/>
      <dgm:spPr/>
      <dgm:t>
        <a:bodyPr/>
        <a:lstStyle/>
        <a:p>
          <a:r>
            <a:rPr lang="en-US"/>
            <a:t>Explicit</a:t>
          </a:r>
        </a:p>
      </dgm:t>
    </dgm:pt>
    <dgm:pt modelId="{F2D71718-533F-B545-BCAB-D1D49315CC31}" type="parTrans" cxnId="{35E41F9F-A251-1540-B8DC-F759087A6971}">
      <dgm:prSet/>
      <dgm:spPr/>
      <dgm:t>
        <a:bodyPr/>
        <a:lstStyle/>
        <a:p>
          <a:endParaRPr lang="en-US"/>
        </a:p>
      </dgm:t>
    </dgm:pt>
    <dgm:pt modelId="{2C0EF5E0-1010-2341-8348-CDFED57A2A17}" type="sibTrans" cxnId="{35E41F9F-A251-1540-B8DC-F759087A6971}">
      <dgm:prSet/>
      <dgm:spPr/>
      <dgm:t>
        <a:bodyPr/>
        <a:lstStyle/>
        <a:p>
          <a:endParaRPr lang="en-US"/>
        </a:p>
      </dgm:t>
    </dgm:pt>
    <dgm:pt modelId="{BC502C8D-BAB3-E341-9DD1-A5CB07C8A354}">
      <dgm:prSet/>
      <dgm:spPr/>
      <dgm:t>
        <a:bodyPr/>
        <a:lstStyle/>
        <a:p>
          <a:r>
            <a:rPr lang="en-US"/>
            <a:t>Key</a:t>
          </a:r>
        </a:p>
      </dgm:t>
    </dgm:pt>
    <dgm:pt modelId="{24A7FF32-3E62-AB43-8B17-D98B59FB1A29}" type="parTrans" cxnId="{0D5EB391-486D-5842-AE1F-FA62AA267DFC}">
      <dgm:prSet/>
      <dgm:spPr/>
      <dgm:t>
        <a:bodyPr/>
        <a:lstStyle/>
        <a:p>
          <a:endParaRPr lang="en-US"/>
        </a:p>
      </dgm:t>
    </dgm:pt>
    <dgm:pt modelId="{20DA5F4E-9564-D14D-9E2B-F063DD611698}" type="sibTrans" cxnId="{0D5EB391-486D-5842-AE1F-FA62AA267DFC}">
      <dgm:prSet/>
      <dgm:spPr/>
      <dgm:t>
        <a:bodyPr/>
        <a:lstStyle/>
        <a:p>
          <a:endParaRPr lang="en-US"/>
        </a:p>
      </dgm:t>
    </dgm:pt>
    <dgm:pt modelId="{B4C12A96-8797-8F4B-9D50-98531F204BE3}">
      <dgm:prSet/>
      <dgm:spPr/>
      <dgm:t>
        <a:bodyPr/>
        <a:lstStyle/>
        <a:p>
          <a:r>
            <a:rPr lang="en-US" dirty="0"/>
            <a:t>Artists</a:t>
          </a:r>
        </a:p>
      </dgm:t>
    </dgm:pt>
    <dgm:pt modelId="{1D787F12-D293-BE44-A286-D6E8B8872109}" type="parTrans" cxnId="{443D8675-B174-4746-A9D1-2D724AAFB4C0}">
      <dgm:prSet/>
      <dgm:spPr/>
      <dgm:t>
        <a:bodyPr/>
        <a:lstStyle/>
        <a:p>
          <a:endParaRPr lang="en-US"/>
        </a:p>
      </dgm:t>
    </dgm:pt>
    <dgm:pt modelId="{7C819FBA-4420-9846-9A2E-B6C4140C41E9}" type="sibTrans" cxnId="{443D8675-B174-4746-A9D1-2D724AAFB4C0}">
      <dgm:prSet/>
      <dgm:spPr/>
      <dgm:t>
        <a:bodyPr/>
        <a:lstStyle/>
        <a:p>
          <a:endParaRPr lang="en-US"/>
        </a:p>
      </dgm:t>
    </dgm:pt>
    <dgm:pt modelId="{82E2132D-FDFB-C14E-988F-8DA291B81395}">
      <dgm:prSet/>
      <dgm:spPr/>
      <dgm:t>
        <a:bodyPr/>
        <a:lstStyle/>
        <a:p>
          <a:r>
            <a:rPr lang="en-US" dirty="0"/>
            <a:t>Release Date</a:t>
          </a:r>
        </a:p>
      </dgm:t>
    </dgm:pt>
    <dgm:pt modelId="{903EF2BC-6FF0-B64A-9039-057EFB0C00AC}" type="parTrans" cxnId="{C89D5D5D-69A4-284A-843E-B8FD7C20DC8D}">
      <dgm:prSet/>
      <dgm:spPr/>
      <dgm:t>
        <a:bodyPr/>
        <a:lstStyle/>
        <a:p>
          <a:endParaRPr lang="en-US"/>
        </a:p>
      </dgm:t>
    </dgm:pt>
    <dgm:pt modelId="{C6C15DA8-64A5-F340-AACB-3BCD1EB36E9C}" type="sibTrans" cxnId="{C89D5D5D-69A4-284A-843E-B8FD7C20DC8D}">
      <dgm:prSet/>
      <dgm:spPr/>
      <dgm:t>
        <a:bodyPr/>
        <a:lstStyle/>
        <a:p>
          <a:endParaRPr lang="en-US"/>
        </a:p>
      </dgm:t>
    </dgm:pt>
    <dgm:pt modelId="{658CF4E6-A1E6-9240-8400-4EB5E65BB0DD}">
      <dgm:prSet/>
      <dgm:spPr/>
      <dgm:t>
        <a:bodyPr/>
        <a:lstStyle/>
        <a:p>
          <a:r>
            <a:rPr lang="en-US" dirty="0"/>
            <a:t>Name</a:t>
          </a:r>
        </a:p>
      </dgm:t>
    </dgm:pt>
    <dgm:pt modelId="{D853FD19-E918-2E48-B0A8-46096DEEC577}" type="parTrans" cxnId="{E694F291-C7D3-B24A-A558-AE1E10F06CC8}">
      <dgm:prSet/>
      <dgm:spPr/>
      <dgm:t>
        <a:bodyPr/>
        <a:lstStyle/>
        <a:p>
          <a:endParaRPr lang="en-US"/>
        </a:p>
      </dgm:t>
    </dgm:pt>
    <dgm:pt modelId="{A2A2A0F2-E554-FB4E-975E-1421296E8C68}" type="sibTrans" cxnId="{E694F291-C7D3-B24A-A558-AE1E10F06CC8}">
      <dgm:prSet/>
      <dgm:spPr/>
      <dgm:t>
        <a:bodyPr/>
        <a:lstStyle/>
        <a:p>
          <a:endParaRPr lang="en-US"/>
        </a:p>
      </dgm:t>
    </dgm:pt>
    <dgm:pt modelId="{F63B8842-8B98-2644-9353-EF5D325E0CC5}">
      <dgm:prSet/>
      <dgm:spPr/>
      <dgm:t>
        <a:bodyPr/>
        <a:lstStyle/>
        <a:p>
          <a:r>
            <a:rPr lang="en-US" dirty="0" err="1"/>
            <a:t>Acousticness</a:t>
          </a:r>
          <a:endParaRPr lang="en-US" dirty="0"/>
        </a:p>
      </dgm:t>
    </dgm:pt>
    <dgm:pt modelId="{CE69ED32-6E4D-9E44-A636-C51864793796}" type="parTrans" cxnId="{BF0624DF-E1B1-CD4D-9230-F6042566249F}">
      <dgm:prSet/>
      <dgm:spPr/>
      <dgm:t>
        <a:bodyPr/>
        <a:lstStyle/>
        <a:p>
          <a:endParaRPr lang="en-US"/>
        </a:p>
      </dgm:t>
    </dgm:pt>
    <dgm:pt modelId="{F737FAF7-F2A1-BF4B-8939-8A66FFD65C2B}" type="sibTrans" cxnId="{BF0624DF-E1B1-CD4D-9230-F6042566249F}">
      <dgm:prSet/>
      <dgm:spPr/>
      <dgm:t>
        <a:bodyPr/>
        <a:lstStyle/>
        <a:p>
          <a:endParaRPr lang="en-US"/>
        </a:p>
      </dgm:t>
    </dgm:pt>
    <dgm:pt modelId="{43EB40AB-96AE-7049-A1A7-042DA762D3C1}" type="pres">
      <dgm:prSet presAssocID="{FBC08BC2-0B3B-40DD-8339-7F31DF4DB933}" presName="linear" presStyleCnt="0">
        <dgm:presLayoutVars>
          <dgm:dir/>
          <dgm:animLvl val="lvl"/>
          <dgm:resizeHandles val="exact"/>
        </dgm:presLayoutVars>
      </dgm:prSet>
      <dgm:spPr/>
    </dgm:pt>
    <dgm:pt modelId="{4B2E19B8-F8C4-2243-803E-C70FE77F1202}" type="pres">
      <dgm:prSet presAssocID="{92753D3D-48D7-47E4-A8B7-766E8E5D627C}" presName="parentLin" presStyleCnt="0"/>
      <dgm:spPr/>
    </dgm:pt>
    <dgm:pt modelId="{A4C3BBDD-1ABF-EA45-AAB3-42157F76A201}" type="pres">
      <dgm:prSet presAssocID="{92753D3D-48D7-47E4-A8B7-766E8E5D627C}" presName="parentLeftMargin" presStyleLbl="node1" presStyleIdx="0" presStyleCnt="1"/>
      <dgm:spPr/>
    </dgm:pt>
    <dgm:pt modelId="{67143DB6-1CEF-FB48-846E-FC9A359F5869}" type="pres">
      <dgm:prSet presAssocID="{92753D3D-48D7-47E4-A8B7-766E8E5D627C}" presName="parentText" presStyleLbl="node1" presStyleIdx="0" presStyleCnt="1">
        <dgm:presLayoutVars>
          <dgm:chMax val="0"/>
          <dgm:bulletEnabled val="1"/>
        </dgm:presLayoutVars>
      </dgm:prSet>
      <dgm:spPr/>
    </dgm:pt>
    <dgm:pt modelId="{72B03024-0890-1B4E-8EFD-26280F62ADE6}" type="pres">
      <dgm:prSet presAssocID="{92753D3D-48D7-47E4-A8B7-766E8E5D627C}" presName="negativeSpace" presStyleCnt="0"/>
      <dgm:spPr/>
    </dgm:pt>
    <dgm:pt modelId="{357A4417-B57F-084F-952F-A4F3F1CBE69F}" type="pres">
      <dgm:prSet presAssocID="{92753D3D-48D7-47E4-A8B7-766E8E5D627C}" presName="childText" presStyleLbl="conFgAcc1" presStyleIdx="0" presStyleCnt="1">
        <dgm:presLayoutVars>
          <dgm:bulletEnabled val="1"/>
        </dgm:presLayoutVars>
      </dgm:prSet>
      <dgm:spPr/>
    </dgm:pt>
  </dgm:ptLst>
  <dgm:cxnLst>
    <dgm:cxn modelId="{3BA6F106-6574-734A-8A03-D415CD55FC22}" type="presOf" srcId="{546BCE5D-C49B-A549-9840-F3EA579D3150}" destId="{357A4417-B57F-084F-952F-A4F3F1CBE69F}" srcOrd="0" destOrd="12" presId="urn:microsoft.com/office/officeart/2005/8/layout/list1"/>
    <dgm:cxn modelId="{79690507-3CE7-9143-B347-29517B71BF5B}" srcId="{6164BC3D-5516-4C43-873F-2F83BED0BA3B}" destId="{9EEB265F-F80C-A748-A5DF-FFA9D547D1D7}" srcOrd="6" destOrd="0" parTransId="{D3D808A8-3682-C54E-B3EE-6A77620F7D41}" sibTransId="{CB032DB7-0A97-E041-9119-66E88364F8D1}"/>
    <dgm:cxn modelId="{A914B80D-8779-9749-8B50-0BC4C53FDDE5}" type="presOf" srcId="{1B81FDDF-5D2F-2F46-B143-898B8331BFDF}" destId="{357A4417-B57F-084F-952F-A4F3F1CBE69F}" srcOrd="0" destOrd="2" presId="urn:microsoft.com/office/officeart/2005/8/layout/list1"/>
    <dgm:cxn modelId="{55146D2D-E248-6A44-A24E-EC8F1FDABB56}" type="presOf" srcId="{C123E548-139F-7D43-8183-B250F4A8498A}" destId="{357A4417-B57F-084F-952F-A4F3F1CBE69F}" srcOrd="0" destOrd="11" presId="urn:microsoft.com/office/officeart/2005/8/layout/list1"/>
    <dgm:cxn modelId="{B7AD7537-D1F1-E046-85B6-37C790D7F57F}" type="presOf" srcId="{360D13C2-34E3-9548-9666-297AC80AE8D8}" destId="{357A4417-B57F-084F-952F-A4F3F1CBE69F}" srcOrd="0" destOrd="10" presId="urn:microsoft.com/office/officeart/2005/8/layout/list1"/>
    <dgm:cxn modelId="{EE33C139-8FB1-2749-9E7D-295A0AFCBAB6}" type="presOf" srcId="{00519FB2-0A46-FC47-B050-0F059A685720}" destId="{357A4417-B57F-084F-952F-A4F3F1CBE69F}" srcOrd="0" destOrd="6" presId="urn:microsoft.com/office/officeart/2005/8/layout/list1"/>
    <dgm:cxn modelId="{F2048E3B-F520-3744-A03A-ABB02D03E8BD}" type="presOf" srcId="{BBCF4670-92D7-7F4C-86CC-A995688876AF}" destId="{357A4417-B57F-084F-952F-A4F3F1CBE69F}" srcOrd="0" destOrd="13" presId="urn:microsoft.com/office/officeart/2005/8/layout/list1"/>
    <dgm:cxn modelId="{4AF3473C-FC63-714A-B1A0-7175E81B9525}" type="presOf" srcId="{F63B8842-8B98-2644-9353-EF5D325E0CC5}" destId="{357A4417-B57F-084F-952F-A4F3F1CBE69F}" srcOrd="0" destOrd="1" presId="urn:microsoft.com/office/officeart/2005/8/layout/list1"/>
    <dgm:cxn modelId="{83DF7646-32D1-BB40-BBF9-50CF81BD71C5}" type="presOf" srcId="{82E2132D-FDFB-C14E-988F-8DA291B81395}" destId="{357A4417-B57F-084F-952F-A4F3F1CBE69F}" srcOrd="0" destOrd="17" presId="urn:microsoft.com/office/officeart/2005/8/layout/list1"/>
    <dgm:cxn modelId="{88ACB546-9562-7040-91D2-305AA0AA8875}" srcId="{6164BC3D-5516-4C43-873F-2F83BED0BA3B}" destId="{E51AE68F-F227-3B4D-9BC4-CC4C718544B3}" srcOrd="4" destOrd="0" parTransId="{97E0E010-7DC0-F54A-A2AC-BDDBFB1B6C35}" sibTransId="{A631A97A-FCBE-6B4A-A7F1-DD1A507FE895}"/>
    <dgm:cxn modelId="{48DC9347-D709-694C-9C7A-4F9EA7B6E893}" srcId="{6164BC3D-5516-4C43-873F-2F83BED0BA3B}" destId="{546BCE5D-C49B-A549-9840-F3EA579D3150}" srcOrd="11" destOrd="0" parTransId="{3C372132-0B57-E240-855D-938273C96EEC}" sibTransId="{3B2A4BFF-7B09-EE4A-BCF2-0834F803B9D9}"/>
    <dgm:cxn modelId="{76D79947-D1B6-3D4A-9CF7-9B7BE1417867}" type="presOf" srcId="{E51AE68F-F227-3B4D-9BC4-CC4C718544B3}" destId="{357A4417-B57F-084F-952F-A4F3F1CBE69F}" srcOrd="0" destOrd="5" presId="urn:microsoft.com/office/officeart/2005/8/layout/list1"/>
    <dgm:cxn modelId="{3988E45C-3AF1-B948-8C1A-CFFE90006593}" type="presOf" srcId="{9EEB265F-F80C-A748-A5DF-FFA9D547D1D7}" destId="{357A4417-B57F-084F-952F-A4F3F1CBE69F}" srcOrd="0" destOrd="7" presId="urn:microsoft.com/office/officeart/2005/8/layout/list1"/>
    <dgm:cxn modelId="{C89D5D5D-69A4-284A-843E-B8FD7C20DC8D}" srcId="{6164BC3D-5516-4C43-873F-2F83BED0BA3B}" destId="{82E2132D-FDFB-C14E-988F-8DA291B81395}" srcOrd="16" destOrd="0" parTransId="{903EF2BC-6FF0-B64A-9039-057EFB0C00AC}" sibTransId="{C6C15DA8-64A5-F340-AACB-3BCD1EB36E9C}"/>
    <dgm:cxn modelId="{3C0FF664-8BA3-504E-B881-904ADDE4D4E5}" srcId="{6164BC3D-5516-4C43-873F-2F83BED0BA3B}" destId="{C123E548-139F-7D43-8183-B250F4A8498A}" srcOrd="10" destOrd="0" parTransId="{06FF45CA-ADA5-8E47-AB51-692BDEDB226B}" sibTransId="{CEA37B14-0972-C146-AF22-A190D8654E7A}"/>
    <dgm:cxn modelId="{0F09396E-DD50-0943-8C76-8C911D8E8F0A}" type="presOf" srcId="{BC502C8D-BAB3-E341-9DD1-A5CB07C8A354}" destId="{357A4417-B57F-084F-952F-A4F3F1CBE69F}" srcOrd="0" destOrd="15" presId="urn:microsoft.com/office/officeart/2005/8/layout/list1"/>
    <dgm:cxn modelId="{443D8675-B174-4746-A9D1-2D724AAFB4C0}" srcId="{6164BC3D-5516-4C43-873F-2F83BED0BA3B}" destId="{B4C12A96-8797-8F4B-9D50-98531F204BE3}" srcOrd="15" destOrd="0" parTransId="{1D787F12-D293-BE44-A286-D6E8B8872109}" sibTransId="{7C819FBA-4420-9846-9A2E-B6C4140C41E9}"/>
    <dgm:cxn modelId="{7D925A7A-5EA2-7E44-B448-A5C97BAEA841}" type="presOf" srcId="{92753D3D-48D7-47E4-A8B7-766E8E5D627C}" destId="{67143DB6-1CEF-FB48-846E-FC9A359F5869}" srcOrd="1" destOrd="0" presId="urn:microsoft.com/office/officeart/2005/8/layout/list1"/>
    <dgm:cxn modelId="{3B112286-6791-2747-947B-0712BE6AE169}" srcId="{6164BC3D-5516-4C43-873F-2F83BED0BA3B}" destId="{00519FB2-0A46-FC47-B050-0F059A685720}" srcOrd="5" destOrd="0" parTransId="{7FA6B1F1-B2CA-A64F-A254-A37E14C3077B}" sibTransId="{4EB0325E-95D8-CD48-A9B0-E78F54A32A02}"/>
    <dgm:cxn modelId="{6EED508C-D22F-984F-AEFC-3C3C2ED545E6}" srcId="{6164BC3D-5516-4C43-873F-2F83BED0BA3B}" destId="{6B64F441-D6C0-A74F-825B-99DA5CB1BB69}" srcOrd="8" destOrd="0" parTransId="{1ED18F82-DAC6-F946-BDE3-6C84FB7ED811}" sibTransId="{BD8905BF-1C1F-1A4E-A44C-F29E2CABF4F1}"/>
    <dgm:cxn modelId="{6F951E8D-754A-2444-B0FD-E878788D514B}" type="presOf" srcId="{92753D3D-48D7-47E4-A8B7-766E8E5D627C}" destId="{A4C3BBDD-1ABF-EA45-AAB3-42157F76A201}" srcOrd="0" destOrd="0" presId="urn:microsoft.com/office/officeart/2005/8/layout/list1"/>
    <dgm:cxn modelId="{DF4CE88D-B3BF-EE43-AF63-C954A2A16B03}" type="presOf" srcId="{FF230193-E035-9047-BA1D-59CE85B3FC7D}" destId="{357A4417-B57F-084F-952F-A4F3F1CBE69F}" srcOrd="0" destOrd="4" presId="urn:microsoft.com/office/officeart/2005/8/layout/list1"/>
    <dgm:cxn modelId="{0BA92A90-D759-BA49-971C-D3BFB4C4B0A5}" type="presOf" srcId="{0FA128AA-7818-8C4D-8FE5-BFE06DAA74B5}" destId="{357A4417-B57F-084F-952F-A4F3F1CBE69F}" srcOrd="0" destOrd="14" presId="urn:microsoft.com/office/officeart/2005/8/layout/list1"/>
    <dgm:cxn modelId="{0D5EB391-486D-5842-AE1F-FA62AA267DFC}" srcId="{6164BC3D-5516-4C43-873F-2F83BED0BA3B}" destId="{BC502C8D-BAB3-E341-9DD1-A5CB07C8A354}" srcOrd="14" destOrd="0" parTransId="{24A7FF32-3E62-AB43-8B17-D98B59FB1A29}" sibTransId="{20DA5F4E-9564-D14D-9E2B-F063DD611698}"/>
    <dgm:cxn modelId="{E694F291-C7D3-B24A-A558-AE1E10F06CC8}" srcId="{6164BC3D-5516-4C43-873F-2F83BED0BA3B}" destId="{658CF4E6-A1E6-9240-8400-4EB5E65BB0DD}" srcOrd="17" destOrd="0" parTransId="{D853FD19-E918-2E48-B0A8-46096DEEC577}" sibTransId="{A2A2A0F2-E554-FB4E-975E-1421296E8C68}"/>
    <dgm:cxn modelId="{3BEEA194-6254-0F4C-8B1F-945561F839CE}" type="presOf" srcId="{FBC08BC2-0B3B-40DD-8339-7F31DF4DB933}" destId="{43EB40AB-96AE-7049-A1A7-042DA762D3C1}" srcOrd="0" destOrd="0" presId="urn:microsoft.com/office/officeart/2005/8/layout/list1"/>
    <dgm:cxn modelId="{F69B2097-4C01-E844-9636-F806F50F296C}" type="presOf" srcId="{658CF4E6-A1E6-9240-8400-4EB5E65BB0DD}" destId="{357A4417-B57F-084F-952F-A4F3F1CBE69F}" srcOrd="0" destOrd="18" presId="urn:microsoft.com/office/officeart/2005/8/layout/list1"/>
    <dgm:cxn modelId="{35E41F9F-A251-1540-B8DC-F759087A6971}" srcId="{6164BC3D-5516-4C43-873F-2F83BED0BA3B}" destId="{0FA128AA-7818-8C4D-8FE5-BFE06DAA74B5}" srcOrd="13" destOrd="0" parTransId="{F2D71718-533F-B545-BCAB-D1D49315CC31}" sibTransId="{2C0EF5E0-1010-2341-8348-CDFED57A2A17}"/>
    <dgm:cxn modelId="{1B44FA9F-DA2A-5148-BDDB-0807CFD0EE60}" srcId="{6164BC3D-5516-4C43-873F-2F83BED0BA3B}" destId="{88953F6D-BC12-B946-AC42-8F426494E451}" srcOrd="2" destOrd="0" parTransId="{9EF92F04-72E4-1B4F-A531-C28AEAB3B0E5}" sibTransId="{5582E0D2-75B0-794F-81A0-7D480E51B120}"/>
    <dgm:cxn modelId="{64ED55A3-11DF-8A42-B908-AC0A3AD452A2}" srcId="{6164BC3D-5516-4C43-873F-2F83BED0BA3B}" destId="{F6A06D22-E1EB-CE4A-B36F-A470499EEDA1}" srcOrd="7" destOrd="0" parTransId="{E8A07888-E385-EA4D-B6CD-BF69A19D2877}" sibTransId="{8ABCE7EC-52DB-894D-A704-98214FC74155}"/>
    <dgm:cxn modelId="{28A19AAA-D5E7-7848-B18F-0E885F5C1058}" srcId="{6164BC3D-5516-4C43-873F-2F83BED0BA3B}" destId="{1B81FDDF-5D2F-2F46-B143-898B8331BFDF}" srcOrd="1" destOrd="0" parTransId="{C42667A8-DFF3-1942-841F-FFDC2874D40F}" sibTransId="{F8673E31-DDBA-314B-95AA-782505CB06C6}"/>
    <dgm:cxn modelId="{ABFB94AF-2547-E04A-B22B-E2203365AC0D}" type="presOf" srcId="{6B64F441-D6C0-A74F-825B-99DA5CB1BB69}" destId="{357A4417-B57F-084F-952F-A4F3F1CBE69F}" srcOrd="0" destOrd="9" presId="urn:microsoft.com/office/officeart/2005/8/layout/list1"/>
    <dgm:cxn modelId="{804B69BD-46DB-BA4F-A72B-8EDD2D900DEB}" srcId="{92753D3D-48D7-47E4-A8B7-766E8E5D627C}" destId="{6164BC3D-5516-4C43-873F-2F83BED0BA3B}" srcOrd="0" destOrd="0" parTransId="{C0FB2D0E-04BE-A343-A58B-168F3F474EB8}" sibTransId="{CA7BA05A-95D3-1B4C-944B-2D489CE2ACC6}"/>
    <dgm:cxn modelId="{23E25AC1-AA99-8E4A-9EE1-7A59F9D47403}" srcId="{6164BC3D-5516-4C43-873F-2F83BED0BA3B}" destId="{BBCF4670-92D7-7F4C-86CC-A995688876AF}" srcOrd="12" destOrd="0" parTransId="{C0CC164B-A948-A24C-8AF7-6865AAC5F884}" sibTransId="{52BF14C4-A3FB-1746-AB20-B7B1981ACE5C}"/>
    <dgm:cxn modelId="{8A214EC3-355D-994E-858A-B416F7CA3A64}" type="presOf" srcId="{6164BC3D-5516-4C43-873F-2F83BED0BA3B}" destId="{357A4417-B57F-084F-952F-A4F3F1CBE69F}" srcOrd="0" destOrd="0" presId="urn:microsoft.com/office/officeart/2005/8/layout/list1"/>
    <dgm:cxn modelId="{D4CDB6DB-E6B0-DE49-9B8A-CF6F7FDD3C73}" srcId="{6164BC3D-5516-4C43-873F-2F83BED0BA3B}" destId="{360D13C2-34E3-9548-9666-297AC80AE8D8}" srcOrd="9" destOrd="0" parTransId="{FE159EC2-44FD-174E-94B2-76BF3E6ECB10}" sibTransId="{A66F1414-122C-D34A-8BFC-90FAA3F18868}"/>
    <dgm:cxn modelId="{A14133DC-38E0-004A-8386-7B9CB8C8914B}" srcId="{6164BC3D-5516-4C43-873F-2F83BED0BA3B}" destId="{FF230193-E035-9047-BA1D-59CE85B3FC7D}" srcOrd="3" destOrd="0" parTransId="{2B8D1A96-05A6-D449-AC28-559C346AC23B}" sibTransId="{6E390541-8C5E-394C-A075-8D65DD03C2DB}"/>
    <dgm:cxn modelId="{BF0624DF-E1B1-CD4D-9230-F6042566249F}" srcId="{6164BC3D-5516-4C43-873F-2F83BED0BA3B}" destId="{F63B8842-8B98-2644-9353-EF5D325E0CC5}" srcOrd="0" destOrd="0" parTransId="{CE69ED32-6E4D-9E44-A636-C51864793796}" sibTransId="{F737FAF7-F2A1-BF4B-8939-8A66FFD65C2B}"/>
    <dgm:cxn modelId="{362787E3-34CB-3841-800D-C082053FE832}" type="presOf" srcId="{F6A06D22-E1EB-CE4A-B36F-A470499EEDA1}" destId="{357A4417-B57F-084F-952F-A4F3F1CBE69F}" srcOrd="0" destOrd="8" presId="urn:microsoft.com/office/officeart/2005/8/layout/list1"/>
    <dgm:cxn modelId="{ECF755E5-1E57-104C-9A90-B657C88FD5A5}" type="presOf" srcId="{88953F6D-BC12-B946-AC42-8F426494E451}" destId="{357A4417-B57F-084F-952F-A4F3F1CBE69F}" srcOrd="0" destOrd="3" presId="urn:microsoft.com/office/officeart/2005/8/layout/list1"/>
    <dgm:cxn modelId="{100B66E6-F485-4AA8-921A-41B18B6BC30D}" srcId="{FBC08BC2-0B3B-40DD-8339-7F31DF4DB933}" destId="{92753D3D-48D7-47E4-A8B7-766E8E5D627C}" srcOrd="0" destOrd="0" parTransId="{685B02E2-9C4E-4D2D-9E5A-28294CA9C2E6}" sibTransId="{037DDC74-EDAE-44C1-AA34-21F7EEE971AE}"/>
    <dgm:cxn modelId="{37AD79F3-0579-E640-8AE7-23A9907CD6AA}" type="presOf" srcId="{B4C12A96-8797-8F4B-9D50-98531F204BE3}" destId="{357A4417-B57F-084F-952F-A4F3F1CBE69F}" srcOrd="0" destOrd="16" presId="urn:microsoft.com/office/officeart/2005/8/layout/list1"/>
    <dgm:cxn modelId="{36556591-4D34-2F45-976F-E014154E78EA}" type="presParOf" srcId="{43EB40AB-96AE-7049-A1A7-042DA762D3C1}" destId="{4B2E19B8-F8C4-2243-803E-C70FE77F1202}" srcOrd="0" destOrd="0" presId="urn:microsoft.com/office/officeart/2005/8/layout/list1"/>
    <dgm:cxn modelId="{5AA14E01-D250-9443-9503-14B2773799BD}" type="presParOf" srcId="{4B2E19B8-F8C4-2243-803E-C70FE77F1202}" destId="{A4C3BBDD-1ABF-EA45-AAB3-42157F76A201}" srcOrd="0" destOrd="0" presId="urn:microsoft.com/office/officeart/2005/8/layout/list1"/>
    <dgm:cxn modelId="{352BC7D4-9663-C840-A15A-77CA09C1BCAB}" type="presParOf" srcId="{4B2E19B8-F8C4-2243-803E-C70FE77F1202}" destId="{67143DB6-1CEF-FB48-846E-FC9A359F5869}" srcOrd="1" destOrd="0" presId="urn:microsoft.com/office/officeart/2005/8/layout/list1"/>
    <dgm:cxn modelId="{A7394FC9-DAB6-A944-9DCB-0C1E10A372BF}" type="presParOf" srcId="{43EB40AB-96AE-7049-A1A7-042DA762D3C1}" destId="{72B03024-0890-1B4E-8EFD-26280F62ADE6}" srcOrd="1" destOrd="0" presId="urn:microsoft.com/office/officeart/2005/8/layout/list1"/>
    <dgm:cxn modelId="{4CD7D5A8-7FD6-CE45-B46E-F1CC68E2264A}" type="presParOf" srcId="{43EB40AB-96AE-7049-A1A7-042DA762D3C1}" destId="{357A4417-B57F-084F-952F-A4F3F1CBE69F}"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C08BC2-0B3B-40DD-8339-7F31DF4DB933}"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92753D3D-48D7-47E4-A8B7-766E8E5D627C}">
      <dgm:prSet/>
      <dgm:spPr/>
      <dgm:t>
        <a:bodyPr/>
        <a:lstStyle/>
        <a:p>
          <a:r>
            <a:rPr lang="en-US" b="1" dirty="0"/>
            <a:t>Artist Data - </a:t>
          </a:r>
          <a:r>
            <a:rPr lang="en-US" dirty="0"/>
            <a:t>“</a:t>
          </a:r>
          <a:r>
            <a:rPr lang="en-US" dirty="0" err="1"/>
            <a:t>data_by_artist.csv</a:t>
          </a:r>
          <a:r>
            <a:rPr lang="en-US" dirty="0"/>
            <a:t>” </a:t>
          </a:r>
        </a:p>
      </dgm:t>
    </dgm:pt>
    <dgm:pt modelId="{685B02E2-9C4E-4D2D-9E5A-28294CA9C2E6}" type="parTrans" cxnId="{100B66E6-F485-4AA8-921A-41B18B6BC30D}">
      <dgm:prSet/>
      <dgm:spPr/>
      <dgm:t>
        <a:bodyPr/>
        <a:lstStyle/>
        <a:p>
          <a:endParaRPr lang="en-US"/>
        </a:p>
      </dgm:t>
    </dgm:pt>
    <dgm:pt modelId="{037DDC74-EDAE-44C1-AA34-21F7EEE971AE}" type="sibTrans" cxnId="{100B66E6-F485-4AA8-921A-41B18B6BC30D}">
      <dgm:prSet/>
      <dgm:spPr/>
      <dgm:t>
        <a:bodyPr/>
        <a:lstStyle/>
        <a:p>
          <a:endParaRPr lang="en-US"/>
        </a:p>
      </dgm:t>
    </dgm:pt>
    <dgm:pt modelId="{F930ABC2-0DA6-40F4-ABC2-F0BED0655A4D}">
      <dgm:prSet/>
      <dgm:spPr/>
      <dgm:t>
        <a:bodyPr/>
        <a:lstStyle/>
        <a:p>
          <a:r>
            <a:rPr lang="en-US" dirty="0"/>
            <a:t>Same features as track file, except it is grouped by artist. </a:t>
          </a:r>
        </a:p>
      </dgm:t>
    </dgm:pt>
    <dgm:pt modelId="{A3990162-839A-436A-BA35-649C401AE0A4}" type="parTrans" cxnId="{353F9B44-8B23-442D-BFC3-9EF2ED4B1B49}">
      <dgm:prSet/>
      <dgm:spPr/>
      <dgm:t>
        <a:bodyPr/>
        <a:lstStyle/>
        <a:p>
          <a:endParaRPr lang="en-US"/>
        </a:p>
      </dgm:t>
    </dgm:pt>
    <dgm:pt modelId="{1512FBCE-39F6-4F1B-9273-CC181EEE6183}" type="sibTrans" cxnId="{353F9B44-8B23-442D-BFC3-9EF2ED4B1B49}">
      <dgm:prSet/>
      <dgm:spPr/>
      <dgm:t>
        <a:bodyPr/>
        <a:lstStyle/>
        <a:p>
          <a:endParaRPr lang="en-US"/>
        </a:p>
      </dgm:t>
    </dgm:pt>
    <dgm:pt modelId="{D8059ECF-C510-DF4D-A9B7-1B43D8EF5403}">
      <dgm:prSet/>
      <dgm:spPr/>
      <dgm:t>
        <a:bodyPr/>
        <a:lstStyle/>
        <a:p>
          <a:r>
            <a:rPr lang="en-US" dirty="0"/>
            <a:t>Since we are most interested in clustering the data by artist, we will primarily use the data by artist file. </a:t>
          </a:r>
        </a:p>
      </dgm:t>
    </dgm:pt>
    <dgm:pt modelId="{195EBCFB-4910-F646-AED7-924F52E80DD8}" type="parTrans" cxnId="{526BB048-5246-D54B-A52F-A6F24FA6F8EE}">
      <dgm:prSet/>
      <dgm:spPr/>
      <dgm:t>
        <a:bodyPr/>
        <a:lstStyle/>
        <a:p>
          <a:endParaRPr lang="en-US"/>
        </a:p>
      </dgm:t>
    </dgm:pt>
    <dgm:pt modelId="{6AA2B527-9EDA-0949-BE97-35C4F33CD7D2}" type="sibTrans" cxnId="{526BB048-5246-D54B-A52F-A6F24FA6F8EE}">
      <dgm:prSet/>
      <dgm:spPr/>
      <dgm:t>
        <a:bodyPr/>
        <a:lstStyle/>
        <a:p>
          <a:endParaRPr lang="en-US"/>
        </a:p>
      </dgm:t>
    </dgm:pt>
    <dgm:pt modelId="{0BC22684-5EED-7144-8901-BDD79058033C}">
      <dgm:prSet/>
      <dgm:spPr/>
      <dgm:t>
        <a:bodyPr/>
        <a:lstStyle/>
        <a:p>
          <a:r>
            <a:rPr lang="en-US" dirty="0"/>
            <a:t>Each row in the file contains a different artist and each column is the audio feature from the data file. </a:t>
          </a:r>
        </a:p>
      </dgm:t>
    </dgm:pt>
    <dgm:pt modelId="{B8475192-3F9E-804E-9694-062F0C924547}" type="parTrans" cxnId="{67BD401E-DCFB-AA48-BBD6-913668A49B57}">
      <dgm:prSet/>
      <dgm:spPr/>
      <dgm:t>
        <a:bodyPr/>
        <a:lstStyle/>
        <a:p>
          <a:endParaRPr lang="en-US"/>
        </a:p>
      </dgm:t>
    </dgm:pt>
    <dgm:pt modelId="{1B5F08E5-B35B-1040-9017-7F5CE5A22601}" type="sibTrans" cxnId="{67BD401E-DCFB-AA48-BBD6-913668A49B57}">
      <dgm:prSet/>
      <dgm:spPr/>
      <dgm:t>
        <a:bodyPr/>
        <a:lstStyle/>
        <a:p>
          <a:endParaRPr lang="en-US"/>
        </a:p>
      </dgm:t>
    </dgm:pt>
    <dgm:pt modelId="{696BA79F-4A41-2244-B8C3-6035E04705D6}">
      <dgm:prSet/>
      <dgm:spPr/>
      <dgm:t>
        <a:bodyPr/>
        <a:lstStyle/>
        <a:p>
          <a:r>
            <a:rPr lang="en-US" dirty="0"/>
            <a:t>There is an additional field called count. This field contains the number of songs in the main data file. </a:t>
          </a:r>
        </a:p>
      </dgm:t>
    </dgm:pt>
    <dgm:pt modelId="{818B92FD-7AFD-A944-8F7D-4C363006715D}" type="parTrans" cxnId="{A4E6D964-82E9-5748-8C2C-DE5D6F8A55B2}">
      <dgm:prSet/>
      <dgm:spPr/>
      <dgm:t>
        <a:bodyPr/>
        <a:lstStyle/>
        <a:p>
          <a:endParaRPr lang="en-US"/>
        </a:p>
      </dgm:t>
    </dgm:pt>
    <dgm:pt modelId="{1516E943-A14F-B249-AE13-A5ABF906AB54}" type="sibTrans" cxnId="{A4E6D964-82E9-5748-8C2C-DE5D6F8A55B2}">
      <dgm:prSet/>
      <dgm:spPr/>
      <dgm:t>
        <a:bodyPr/>
        <a:lstStyle/>
        <a:p>
          <a:endParaRPr lang="en-US"/>
        </a:p>
      </dgm:t>
    </dgm:pt>
    <dgm:pt modelId="{B49A0040-55D8-D34B-B960-F211D0D94A75}" type="pres">
      <dgm:prSet presAssocID="{FBC08BC2-0B3B-40DD-8339-7F31DF4DB933}" presName="linear" presStyleCnt="0">
        <dgm:presLayoutVars>
          <dgm:dir/>
          <dgm:animLvl val="lvl"/>
          <dgm:resizeHandles val="exact"/>
        </dgm:presLayoutVars>
      </dgm:prSet>
      <dgm:spPr/>
    </dgm:pt>
    <dgm:pt modelId="{F55F7349-BA0B-C14B-B854-49C173D9E2A6}" type="pres">
      <dgm:prSet presAssocID="{92753D3D-48D7-47E4-A8B7-766E8E5D627C}" presName="parentLin" presStyleCnt="0"/>
      <dgm:spPr/>
    </dgm:pt>
    <dgm:pt modelId="{0CEF45FB-8335-4248-86D6-61F834816590}" type="pres">
      <dgm:prSet presAssocID="{92753D3D-48D7-47E4-A8B7-766E8E5D627C}" presName="parentLeftMargin" presStyleLbl="node1" presStyleIdx="0" presStyleCnt="1"/>
      <dgm:spPr/>
    </dgm:pt>
    <dgm:pt modelId="{EC858B28-7D90-1047-A043-01CC8A553D7D}" type="pres">
      <dgm:prSet presAssocID="{92753D3D-48D7-47E4-A8B7-766E8E5D627C}" presName="parentText" presStyleLbl="node1" presStyleIdx="0" presStyleCnt="1">
        <dgm:presLayoutVars>
          <dgm:chMax val="0"/>
          <dgm:bulletEnabled val="1"/>
        </dgm:presLayoutVars>
      </dgm:prSet>
      <dgm:spPr/>
    </dgm:pt>
    <dgm:pt modelId="{63E4E9AA-6D32-A74C-8D40-D1594610CD60}" type="pres">
      <dgm:prSet presAssocID="{92753D3D-48D7-47E4-A8B7-766E8E5D627C}" presName="negativeSpace" presStyleCnt="0"/>
      <dgm:spPr/>
    </dgm:pt>
    <dgm:pt modelId="{112E5572-FE38-B244-9EEF-6A5170509C54}" type="pres">
      <dgm:prSet presAssocID="{92753D3D-48D7-47E4-A8B7-766E8E5D627C}" presName="childText" presStyleLbl="conFgAcc1" presStyleIdx="0" presStyleCnt="1">
        <dgm:presLayoutVars>
          <dgm:bulletEnabled val="1"/>
        </dgm:presLayoutVars>
      </dgm:prSet>
      <dgm:spPr/>
    </dgm:pt>
  </dgm:ptLst>
  <dgm:cxnLst>
    <dgm:cxn modelId="{67BD401E-DCFB-AA48-BBD6-913668A49B57}" srcId="{92753D3D-48D7-47E4-A8B7-766E8E5D627C}" destId="{0BC22684-5EED-7144-8901-BDD79058033C}" srcOrd="1" destOrd="0" parTransId="{B8475192-3F9E-804E-9694-062F0C924547}" sibTransId="{1B5F08E5-B35B-1040-9017-7F5CE5A22601}"/>
    <dgm:cxn modelId="{87D2131F-B9AA-D64F-A28C-2862D029B93A}" type="presOf" srcId="{FBC08BC2-0B3B-40DD-8339-7F31DF4DB933}" destId="{B49A0040-55D8-D34B-B960-F211D0D94A75}" srcOrd="0" destOrd="0" presId="urn:microsoft.com/office/officeart/2005/8/layout/list1"/>
    <dgm:cxn modelId="{5CEC9F3F-F8E4-EE42-92B6-B614353503CA}" type="presOf" srcId="{92753D3D-48D7-47E4-A8B7-766E8E5D627C}" destId="{0CEF45FB-8335-4248-86D6-61F834816590}" srcOrd="0" destOrd="0" presId="urn:microsoft.com/office/officeart/2005/8/layout/list1"/>
    <dgm:cxn modelId="{353F9B44-8B23-442D-BFC3-9EF2ED4B1B49}" srcId="{92753D3D-48D7-47E4-A8B7-766E8E5D627C}" destId="{F930ABC2-0DA6-40F4-ABC2-F0BED0655A4D}" srcOrd="0" destOrd="0" parTransId="{A3990162-839A-436A-BA35-649C401AE0A4}" sibTransId="{1512FBCE-39F6-4F1B-9273-CC181EEE6183}"/>
    <dgm:cxn modelId="{526BB048-5246-D54B-A52F-A6F24FA6F8EE}" srcId="{92753D3D-48D7-47E4-A8B7-766E8E5D627C}" destId="{D8059ECF-C510-DF4D-A9B7-1B43D8EF5403}" srcOrd="3" destOrd="0" parTransId="{195EBCFB-4910-F646-AED7-924F52E80DD8}" sibTransId="{6AA2B527-9EDA-0949-BE97-35C4F33CD7D2}"/>
    <dgm:cxn modelId="{B3A80649-CC8F-964A-A789-9DFBA4F4ED2D}" type="presOf" srcId="{92753D3D-48D7-47E4-A8B7-766E8E5D627C}" destId="{EC858B28-7D90-1047-A043-01CC8A553D7D}" srcOrd="1" destOrd="0" presId="urn:microsoft.com/office/officeart/2005/8/layout/list1"/>
    <dgm:cxn modelId="{A4E6D964-82E9-5748-8C2C-DE5D6F8A55B2}" srcId="{92753D3D-48D7-47E4-A8B7-766E8E5D627C}" destId="{696BA79F-4A41-2244-B8C3-6035E04705D6}" srcOrd="2" destOrd="0" parTransId="{818B92FD-7AFD-A944-8F7D-4C363006715D}" sibTransId="{1516E943-A14F-B249-AE13-A5ABF906AB54}"/>
    <dgm:cxn modelId="{3B65DE86-D3A8-A741-B0B8-7450CC5FAD0D}" type="presOf" srcId="{0BC22684-5EED-7144-8901-BDD79058033C}" destId="{112E5572-FE38-B244-9EEF-6A5170509C54}" srcOrd="0" destOrd="1" presId="urn:microsoft.com/office/officeart/2005/8/layout/list1"/>
    <dgm:cxn modelId="{F6176B90-A780-1B43-A247-295F7824F0ED}" type="presOf" srcId="{696BA79F-4A41-2244-B8C3-6035E04705D6}" destId="{112E5572-FE38-B244-9EEF-6A5170509C54}" srcOrd="0" destOrd="2" presId="urn:microsoft.com/office/officeart/2005/8/layout/list1"/>
    <dgm:cxn modelId="{2272CC92-4791-1D40-9733-2380751D2DFC}" type="presOf" srcId="{F930ABC2-0DA6-40F4-ABC2-F0BED0655A4D}" destId="{112E5572-FE38-B244-9EEF-6A5170509C54}" srcOrd="0" destOrd="0" presId="urn:microsoft.com/office/officeart/2005/8/layout/list1"/>
    <dgm:cxn modelId="{AE0CBAE4-6B16-0E4D-961B-DBFCE2DFF581}" type="presOf" srcId="{D8059ECF-C510-DF4D-A9B7-1B43D8EF5403}" destId="{112E5572-FE38-B244-9EEF-6A5170509C54}" srcOrd="0" destOrd="3" presId="urn:microsoft.com/office/officeart/2005/8/layout/list1"/>
    <dgm:cxn modelId="{100B66E6-F485-4AA8-921A-41B18B6BC30D}" srcId="{FBC08BC2-0B3B-40DD-8339-7F31DF4DB933}" destId="{92753D3D-48D7-47E4-A8B7-766E8E5D627C}" srcOrd="0" destOrd="0" parTransId="{685B02E2-9C4E-4D2D-9E5A-28294CA9C2E6}" sibTransId="{037DDC74-EDAE-44C1-AA34-21F7EEE971AE}"/>
    <dgm:cxn modelId="{0C8D59E2-B3CF-344A-8E98-570BB2E7D298}" type="presParOf" srcId="{B49A0040-55D8-D34B-B960-F211D0D94A75}" destId="{F55F7349-BA0B-C14B-B854-49C173D9E2A6}" srcOrd="0" destOrd="0" presId="urn:microsoft.com/office/officeart/2005/8/layout/list1"/>
    <dgm:cxn modelId="{77BC2F05-65AB-6E43-86F4-3AD44C7E3D68}" type="presParOf" srcId="{F55F7349-BA0B-C14B-B854-49C173D9E2A6}" destId="{0CEF45FB-8335-4248-86D6-61F834816590}" srcOrd="0" destOrd="0" presId="urn:microsoft.com/office/officeart/2005/8/layout/list1"/>
    <dgm:cxn modelId="{A04F0AAA-BB58-9F4D-80EA-819C4DE75943}" type="presParOf" srcId="{F55F7349-BA0B-C14B-B854-49C173D9E2A6}" destId="{EC858B28-7D90-1047-A043-01CC8A553D7D}" srcOrd="1" destOrd="0" presId="urn:microsoft.com/office/officeart/2005/8/layout/list1"/>
    <dgm:cxn modelId="{EA2A8CF9-7723-044B-B8EC-48A9EDB7868E}" type="presParOf" srcId="{B49A0040-55D8-D34B-B960-F211D0D94A75}" destId="{63E4E9AA-6D32-A74C-8D40-D1594610CD60}" srcOrd="1" destOrd="0" presId="urn:microsoft.com/office/officeart/2005/8/layout/list1"/>
    <dgm:cxn modelId="{A92061D7-F2BC-0A4A-AC21-0D43CA50D1F5}" type="presParOf" srcId="{B49A0040-55D8-D34B-B960-F211D0D94A75}" destId="{112E5572-FE38-B244-9EEF-6A5170509C5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06592-20F0-4D83-B69D-B38BFDBC0950}">
      <dsp:nvSpPr>
        <dsp:cNvPr id="0" name=""/>
        <dsp:cNvSpPr/>
      </dsp:nvSpPr>
      <dsp:spPr>
        <a:xfrm>
          <a:off x="2160115" y="0"/>
          <a:ext cx="1509048" cy="14422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870B31-3361-4C13-8982-6016CE352CEE}">
      <dsp:nvSpPr>
        <dsp:cNvPr id="0" name=""/>
        <dsp:cNvSpPr/>
      </dsp:nvSpPr>
      <dsp:spPr>
        <a:xfrm>
          <a:off x="758856" y="1581979"/>
          <a:ext cx="4311566" cy="618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b="1" kern="1200"/>
            <a:t>Problem Statement</a:t>
          </a:r>
          <a:endParaRPr lang="en-US" sz="3600" kern="1200"/>
        </a:p>
      </dsp:txBody>
      <dsp:txXfrm>
        <a:off x="758856" y="1581979"/>
        <a:ext cx="4311566" cy="618092"/>
      </dsp:txXfrm>
    </dsp:sp>
    <dsp:sp modelId="{BE828C6F-897A-4304-8689-B6606ED1D498}">
      <dsp:nvSpPr>
        <dsp:cNvPr id="0" name=""/>
        <dsp:cNvSpPr/>
      </dsp:nvSpPr>
      <dsp:spPr>
        <a:xfrm>
          <a:off x="758856" y="2265078"/>
          <a:ext cx="4311566" cy="113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Have you ever heard an artist you liked and wanted to hear more artists that have a similar sound? You don’t want artists that are just in the same genre, you want artists that sound the same. </a:t>
          </a:r>
        </a:p>
      </dsp:txBody>
      <dsp:txXfrm>
        <a:off x="758856" y="2265078"/>
        <a:ext cx="4311566" cy="1139198"/>
      </dsp:txXfrm>
    </dsp:sp>
    <dsp:sp modelId="{D2A65826-9BA8-4E2C-89B4-9CCDECF66F6B}">
      <dsp:nvSpPr>
        <dsp:cNvPr id="0" name=""/>
        <dsp:cNvSpPr/>
      </dsp:nvSpPr>
      <dsp:spPr>
        <a:xfrm>
          <a:off x="7226206" y="0"/>
          <a:ext cx="1509048" cy="14422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625B76-A7D7-44EB-AF58-8261DC0317A6}">
      <dsp:nvSpPr>
        <dsp:cNvPr id="0" name=""/>
        <dsp:cNvSpPr/>
      </dsp:nvSpPr>
      <dsp:spPr>
        <a:xfrm>
          <a:off x="5824947" y="1581979"/>
          <a:ext cx="4311566" cy="618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b="1" kern="1200"/>
            <a:t>Goal</a:t>
          </a:r>
          <a:endParaRPr lang="en-US" sz="3600" kern="1200"/>
        </a:p>
      </dsp:txBody>
      <dsp:txXfrm>
        <a:off x="5824947" y="1581979"/>
        <a:ext cx="4311566" cy="618092"/>
      </dsp:txXfrm>
    </dsp:sp>
    <dsp:sp modelId="{25A201C8-3E80-44FC-85AE-373FCD57DFE2}">
      <dsp:nvSpPr>
        <dsp:cNvPr id="0" name=""/>
        <dsp:cNvSpPr/>
      </dsp:nvSpPr>
      <dsp:spPr>
        <a:xfrm>
          <a:off x="5824947" y="2265078"/>
          <a:ext cx="4311566" cy="113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Using a data driven analysis and machine learning modeling techniques, we will hopefully be able to group artists by audio features and then recommend an artist that has a similar sound. I will combine </a:t>
          </a:r>
        </a:p>
      </dsp:txBody>
      <dsp:txXfrm>
        <a:off x="5824947" y="2265078"/>
        <a:ext cx="4311566" cy="1139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03FF6-7375-479A-B501-859E29AC921A}">
      <dsp:nvSpPr>
        <dsp:cNvPr id="0" name=""/>
        <dsp:cNvSpPr/>
      </dsp:nvSpPr>
      <dsp:spPr>
        <a:xfrm>
          <a:off x="702434" y="59638"/>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DCD744-2A55-4E27-850B-6953D28352EE}">
      <dsp:nvSpPr>
        <dsp:cNvPr id="0" name=""/>
        <dsp:cNvSpPr/>
      </dsp:nvSpPr>
      <dsp:spPr>
        <a:xfrm>
          <a:off x="1119247" y="476450"/>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2C2381-B9C2-48C5-A6C2-8CBEE35DF0DA}">
      <dsp:nvSpPr>
        <dsp:cNvPr id="0" name=""/>
        <dsp:cNvSpPr/>
      </dsp:nvSpPr>
      <dsp:spPr>
        <a:xfrm>
          <a:off x="77216"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The data comes from </a:t>
          </a:r>
          <a:r>
            <a:rPr lang="en-US" sz="1500" b="0" i="0" kern="1200">
              <a:hlinkClick xmlns:r="http://schemas.openxmlformats.org/officeDocument/2006/relationships" r:id="rId3"/>
            </a:rPr>
            <a:t>Kaggle</a:t>
          </a:r>
          <a:r>
            <a:rPr lang="en-US" sz="1500" b="0" i="0" kern="1200"/>
            <a:t> with data for more than 175,000 songs.</a:t>
          </a:r>
          <a:endParaRPr lang="en-US" sz="1500" kern="1200"/>
        </a:p>
      </dsp:txBody>
      <dsp:txXfrm>
        <a:off x="77216" y="2624638"/>
        <a:ext cx="3206250" cy="720000"/>
      </dsp:txXfrm>
    </dsp:sp>
    <dsp:sp modelId="{FE1FAAFA-799C-40FF-9239-A54C85819A0F}">
      <dsp:nvSpPr>
        <dsp:cNvPr id="0" name=""/>
        <dsp:cNvSpPr/>
      </dsp:nvSpPr>
      <dsp:spPr>
        <a:xfrm>
          <a:off x="4469778" y="59638"/>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FC907-043D-4DE9-9AE4-7867ACC90AAC}">
      <dsp:nvSpPr>
        <dsp:cNvPr id="0" name=""/>
        <dsp:cNvSpPr/>
      </dsp:nvSpPr>
      <dsp:spPr>
        <a:xfrm>
          <a:off x="4886591" y="476450"/>
          <a:ext cx="1122187" cy="112218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FBB45E-7B82-4956-B30C-45DB6A75E88D}">
      <dsp:nvSpPr>
        <dsp:cNvPr id="0" name=""/>
        <dsp:cNvSpPr/>
      </dsp:nvSpPr>
      <dsp:spPr>
        <a:xfrm>
          <a:off x="3844559"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The dataset is updated monthly and was last updated at the end of January 2021.</a:t>
          </a:r>
          <a:endParaRPr lang="en-US" sz="1500" kern="1200"/>
        </a:p>
      </dsp:txBody>
      <dsp:txXfrm>
        <a:off x="3844559" y="2624638"/>
        <a:ext cx="3206250" cy="720000"/>
      </dsp:txXfrm>
    </dsp:sp>
    <dsp:sp modelId="{DA2E8E4E-95D7-45D0-BE6A-B610FEDE9750}">
      <dsp:nvSpPr>
        <dsp:cNvPr id="0" name=""/>
        <dsp:cNvSpPr/>
      </dsp:nvSpPr>
      <dsp:spPr>
        <a:xfrm>
          <a:off x="8237122" y="59638"/>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0B225-75D7-4596-B1BD-91B619598EA8}">
      <dsp:nvSpPr>
        <dsp:cNvPr id="0" name=""/>
        <dsp:cNvSpPr/>
      </dsp:nvSpPr>
      <dsp:spPr>
        <a:xfrm>
          <a:off x="8653935" y="476450"/>
          <a:ext cx="1122187" cy="1122187"/>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8E115A-1B5C-4D4C-8470-9A54B784299D}">
      <dsp:nvSpPr>
        <dsp:cNvPr id="0" name=""/>
        <dsp:cNvSpPr/>
      </dsp:nvSpPr>
      <dsp:spPr>
        <a:xfrm>
          <a:off x="7611903"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Contains five csv files grouped by artist, genre, and year </a:t>
          </a:r>
          <a:endParaRPr lang="en-US" sz="1500" kern="1200"/>
        </a:p>
      </dsp:txBody>
      <dsp:txXfrm>
        <a:off x="7611903" y="2624638"/>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A4417-B57F-084F-952F-A4F3F1CBE69F}">
      <dsp:nvSpPr>
        <dsp:cNvPr id="0" name=""/>
        <dsp:cNvSpPr/>
      </dsp:nvSpPr>
      <dsp:spPr>
        <a:xfrm>
          <a:off x="0" y="307960"/>
          <a:ext cx="8947150" cy="37422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4398" tIns="229108" rIns="694398"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 This file contains numerical features for different audio characteristics for each song. </a:t>
          </a:r>
        </a:p>
        <a:p>
          <a:pPr marL="114300" lvl="2" indent="-57150" algn="l" defTabSz="488950">
            <a:lnSpc>
              <a:spcPct val="90000"/>
            </a:lnSpc>
            <a:spcBef>
              <a:spcPct val="0"/>
            </a:spcBef>
            <a:spcAft>
              <a:spcPct val="15000"/>
            </a:spcAft>
            <a:buChar char="•"/>
          </a:pPr>
          <a:r>
            <a:rPr lang="en-US" sz="1100" kern="1200" dirty="0" err="1"/>
            <a:t>Acousticness</a:t>
          </a:r>
          <a:endParaRPr lang="en-US" sz="1100" kern="1200" dirty="0"/>
        </a:p>
        <a:p>
          <a:pPr marL="114300" lvl="2" indent="-57150" algn="l" defTabSz="488950">
            <a:lnSpc>
              <a:spcPct val="90000"/>
            </a:lnSpc>
            <a:spcBef>
              <a:spcPct val="0"/>
            </a:spcBef>
            <a:spcAft>
              <a:spcPct val="15000"/>
            </a:spcAft>
            <a:buChar char="•"/>
          </a:pPr>
          <a:r>
            <a:rPr lang="en-US" sz="1100" kern="1200" dirty="0"/>
            <a:t>Danceability</a:t>
          </a:r>
        </a:p>
        <a:p>
          <a:pPr marL="114300" lvl="2" indent="-57150" algn="l" defTabSz="488950">
            <a:lnSpc>
              <a:spcPct val="90000"/>
            </a:lnSpc>
            <a:spcBef>
              <a:spcPct val="0"/>
            </a:spcBef>
            <a:spcAft>
              <a:spcPct val="15000"/>
            </a:spcAft>
            <a:buChar char="•"/>
          </a:pPr>
          <a:r>
            <a:rPr lang="en-US" sz="1100" kern="1200" dirty="0"/>
            <a:t>Energy</a:t>
          </a:r>
        </a:p>
        <a:p>
          <a:pPr marL="114300" lvl="2" indent="-57150" algn="l" defTabSz="488950">
            <a:lnSpc>
              <a:spcPct val="90000"/>
            </a:lnSpc>
            <a:spcBef>
              <a:spcPct val="0"/>
            </a:spcBef>
            <a:spcAft>
              <a:spcPct val="15000"/>
            </a:spcAft>
            <a:buChar char="•"/>
          </a:pPr>
          <a:r>
            <a:rPr lang="en-US" sz="1100" kern="1200" dirty="0"/>
            <a:t>Duration in MS</a:t>
          </a:r>
        </a:p>
        <a:p>
          <a:pPr marL="114300" lvl="2" indent="-57150" algn="l" defTabSz="488950">
            <a:lnSpc>
              <a:spcPct val="90000"/>
            </a:lnSpc>
            <a:spcBef>
              <a:spcPct val="0"/>
            </a:spcBef>
            <a:spcAft>
              <a:spcPct val="15000"/>
            </a:spcAft>
            <a:buChar char="•"/>
          </a:pPr>
          <a:r>
            <a:rPr lang="en-US" sz="1100" kern="1200"/>
            <a:t>Instrumentalness</a:t>
          </a:r>
          <a:endParaRPr lang="en-US" sz="1100" kern="1200" dirty="0"/>
        </a:p>
        <a:p>
          <a:pPr marL="114300" lvl="2" indent="-57150" algn="l" defTabSz="488950">
            <a:lnSpc>
              <a:spcPct val="90000"/>
            </a:lnSpc>
            <a:spcBef>
              <a:spcPct val="0"/>
            </a:spcBef>
            <a:spcAft>
              <a:spcPct val="15000"/>
            </a:spcAft>
            <a:buChar char="•"/>
          </a:pPr>
          <a:r>
            <a:rPr lang="en-US" sz="1100" kern="1200"/>
            <a:t>Valence</a:t>
          </a:r>
        </a:p>
        <a:p>
          <a:pPr marL="114300" lvl="2" indent="-57150" algn="l" defTabSz="488950">
            <a:lnSpc>
              <a:spcPct val="90000"/>
            </a:lnSpc>
            <a:spcBef>
              <a:spcPct val="0"/>
            </a:spcBef>
            <a:spcAft>
              <a:spcPct val="15000"/>
            </a:spcAft>
            <a:buChar char="•"/>
          </a:pPr>
          <a:r>
            <a:rPr lang="en-US" sz="1100" kern="1200"/>
            <a:t>Popularity</a:t>
          </a:r>
        </a:p>
        <a:p>
          <a:pPr marL="114300" lvl="2" indent="-57150" algn="l" defTabSz="488950">
            <a:lnSpc>
              <a:spcPct val="90000"/>
            </a:lnSpc>
            <a:spcBef>
              <a:spcPct val="0"/>
            </a:spcBef>
            <a:spcAft>
              <a:spcPct val="15000"/>
            </a:spcAft>
            <a:buChar char="•"/>
          </a:pPr>
          <a:r>
            <a:rPr lang="en-US" sz="1100" kern="1200" dirty="0"/>
            <a:t>Tempo</a:t>
          </a:r>
        </a:p>
        <a:p>
          <a:pPr marL="114300" lvl="2" indent="-57150" algn="l" defTabSz="488950">
            <a:lnSpc>
              <a:spcPct val="90000"/>
            </a:lnSpc>
            <a:spcBef>
              <a:spcPct val="0"/>
            </a:spcBef>
            <a:spcAft>
              <a:spcPct val="15000"/>
            </a:spcAft>
            <a:buChar char="•"/>
          </a:pPr>
          <a:r>
            <a:rPr lang="en-US" sz="1100" kern="1200"/>
            <a:t>Liveness</a:t>
          </a:r>
        </a:p>
        <a:p>
          <a:pPr marL="114300" lvl="2" indent="-57150" algn="l" defTabSz="488950">
            <a:lnSpc>
              <a:spcPct val="90000"/>
            </a:lnSpc>
            <a:spcBef>
              <a:spcPct val="0"/>
            </a:spcBef>
            <a:spcAft>
              <a:spcPct val="15000"/>
            </a:spcAft>
            <a:buChar char="•"/>
          </a:pPr>
          <a:r>
            <a:rPr lang="en-US" sz="1100" kern="1200"/>
            <a:t>Loudness</a:t>
          </a:r>
        </a:p>
        <a:p>
          <a:pPr marL="114300" lvl="2" indent="-57150" algn="l" defTabSz="488950">
            <a:lnSpc>
              <a:spcPct val="90000"/>
            </a:lnSpc>
            <a:spcBef>
              <a:spcPct val="0"/>
            </a:spcBef>
            <a:spcAft>
              <a:spcPct val="15000"/>
            </a:spcAft>
            <a:buChar char="•"/>
          </a:pPr>
          <a:r>
            <a:rPr lang="en-US" sz="1100" kern="1200"/>
            <a:t>Speechiness</a:t>
          </a:r>
          <a:endParaRPr lang="en-US" sz="1100" kern="1200" dirty="0"/>
        </a:p>
        <a:p>
          <a:pPr marL="114300" lvl="2" indent="-57150" algn="l" defTabSz="488950">
            <a:lnSpc>
              <a:spcPct val="90000"/>
            </a:lnSpc>
            <a:spcBef>
              <a:spcPct val="0"/>
            </a:spcBef>
            <a:spcAft>
              <a:spcPct val="15000"/>
            </a:spcAft>
            <a:buChar char="•"/>
          </a:pPr>
          <a:r>
            <a:rPr lang="en-US" sz="1100" kern="1200" dirty="0"/>
            <a:t>Year</a:t>
          </a:r>
        </a:p>
        <a:p>
          <a:pPr marL="114300" lvl="2" indent="-57150" algn="l" defTabSz="488950">
            <a:lnSpc>
              <a:spcPct val="90000"/>
            </a:lnSpc>
            <a:spcBef>
              <a:spcPct val="0"/>
            </a:spcBef>
            <a:spcAft>
              <a:spcPct val="15000"/>
            </a:spcAft>
            <a:buChar char="•"/>
          </a:pPr>
          <a:r>
            <a:rPr lang="en-US" sz="1100" kern="1200" dirty="0"/>
            <a:t>Mode</a:t>
          </a:r>
        </a:p>
        <a:p>
          <a:pPr marL="114300" lvl="2" indent="-57150" algn="l" defTabSz="488950">
            <a:lnSpc>
              <a:spcPct val="90000"/>
            </a:lnSpc>
            <a:spcBef>
              <a:spcPct val="0"/>
            </a:spcBef>
            <a:spcAft>
              <a:spcPct val="15000"/>
            </a:spcAft>
            <a:buChar char="•"/>
          </a:pPr>
          <a:r>
            <a:rPr lang="en-US" sz="1100" kern="1200"/>
            <a:t>Explicit</a:t>
          </a:r>
        </a:p>
        <a:p>
          <a:pPr marL="114300" lvl="2" indent="-57150" algn="l" defTabSz="488950">
            <a:lnSpc>
              <a:spcPct val="90000"/>
            </a:lnSpc>
            <a:spcBef>
              <a:spcPct val="0"/>
            </a:spcBef>
            <a:spcAft>
              <a:spcPct val="15000"/>
            </a:spcAft>
            <a:buChar char="•"/>
          </a:pPr>
          <a:r>
            <a:rPr lang="en-US" sz="1100" kern="1200"/>
            <a:t>Key</a:t>
          </a:r>
        </a:p>
        <a:p>
          <a:pPr marL="114300" lvl="2" indent="-57150" algn="l" defTabSz="488950">
            <a:lnSpc>
              <a:spcPct val="90000"/>
            </a:lnSpc>
            <a:spcBef>
              <a:spcPct val="0"/>
            </a:spcBef>
            <a:spcAft>
              <a:spcPct val="15000"/>
            </a:spcAft>
            <a:buChar char="•"/>
          </a:pPr>
          <a:r>
            <a:rPr lang="en-US" sz="1100" kern="1200" dirty="0"/>
            <a:t>Artists</a:t>
          </a:r>
        </a:p>
        <a:p>
          <a:pPr marL="114300" lvl="2" indent="-57150" algn="l" defTabSz="488950">
            <a:lnSpc>
              <a:spcPct val="90000"/>
            </a:lnSpc>
            <a:spcBef>
              <a:spcPct val="0"/>
            </a:spcBef>
            <a:spcAft>
              <a:spcPct val="15000"/>
            </a:spcAft>
            <a:buChar char="•"/>
          </a:pPr>
          <a:r>
            <a:rPr lang="en-US" sz="1100" kern="1200" dirty="0"/>
            <a:t>Release Date</a:t>
          </a:r>
        </a:p>
        <a:p>
          <a:pPr marL="114300" lvl="2" indent="-57150" algn="l" defTabSz="488950">
            <a:lnSpc>
              <a:spcPct val="90000"/>
            </a:lnSpc>
            <a:spcBef>
              <a:spcPct val="0"/>
            </a:spcBef>
            <a:spcAft>
              <a:spcPct val="15000"/>
            </a:spcAft>
            <a:buChar char="•"/>
          </a:pPr>
          <a:r>
            <a:rPr lang="en-US" sz="1100" kern="1200" dirty="0"/>
            <a:t>Name</a:t>
          </a:r>
        </a:p>
      </dsp:txBody>
      <dsp:txXfrm>
        <a:off x="0" y="307960"/>
        <a:ext cx="8947150" cy="3742200"/>
      </dsp:txXfrm>
    </dsp:sp>
    <dsp:sp modelId="{67143DB6-1CEF-FB48-846E-FC9A359F5869}">
      <dsp:nvSpPr>
        <dsp:cNvPr id="0" name=""/>
        <dsp:cNvSpPr/>
      </dsp:nvSpPr>
      <dsp:spPr>
        <a:xfrm>
          <a:off x="447357" y="145600"/>
          <a:ext cx="6263005" cy="324720"/>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6727" tIns="0" rIns="236727" bIns="0" numCol="1" spcCol="1270" anchor="ctr" anchorCtr="0">
          <a:noAutofit/>
        </a:bodyPr>
        <a:lstStyle/>
        <a:p>
          <a:pPr marL="0" lvl="0" indent="0" algn="l" defTabSz="488950">
            <a:lnSpc>
              <a:spcPct val="90000"/>
            </a:lnSpc>
            <a:spcBef>
              <a:spcPct val="0"/>
            </a:spcBef>
            <a:spcAft>
              <a:spcPct val="35000"/>
            </a:spcAft>
            <a:buNone/>
          </a:pPr>
          <a:r>
            <a:rPr lang="en-US" sz="1100" b="1" kern="1200" dirty="0"/>
            <a:t>Music Track Data - </a:t>
          </a:r>
          <a:r>
            <a:rPr lang="en-US" sz="1100" kern="1200" dirty="0"/>
            <a:t>“</a:t>
          </a:r>
          <a:r>
            <a:rPr lang="en-US" sz="1100" kern="1200" dirty="0" err="1"/>
            <a:t>data.csv</a:t>
          </a:r>
          <a:r>
            <a:rPr lang="en-US" sz="1100" kern="1200" dirty="0"/>
            <a:t>” </a:t>
          </a:r>
        </a:p>
      </dsp:txBody>
      <dsp:txXfrm>
        <a:off x="463209" y="161452"/>
        <a:ext cx="6231301" cy="2930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E5572-FE38-B244-9EEF-6A5170509C54}">
      <dsp:nvSpPr>
        <dsp:cNvPr id="0" name=""/>
        <dsp:cNvSpPr/>
      </dsp:nvSpPr>
      <dsp:spPr>
        <a:xfrm>
          <a:off x="0" y="589467"/>
          <a:ext cx="10549111" cy="338625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8728" tIns="520700" rIns="81872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Same features as track file, except it is grouped by artist. </a:t>
          </a:r>
        </a:p>
        <a:p>
          <a:pPr marL="228600" lvl="1" indent="-228600" algn="l" defTabSz="1111250">
            <a:lnSpc>
              <a:spcPct val="90000"/>
            </a:lnSpc>
            <a:spcBef>
              <a:spcPct val="0"/>
            </a:spcBef>
            <a:spcAft>
              <a:spcPct val="15000"/>
            </a:spcAft>
            <a:buChar char="•"/>
          </a:pPr>
          <a:r>
            <a:rPr lang="en-US" sz="2500" kern="1200" dirty="0"/>
            <a:t>Each row in the file contains a different artist and each column is the audio feature from the data file. </a:t>
          </a:r>
        </a:p>
        <a:p>
          <a:pPr marL="228600" lvl="1" indent="-228600" algn="l" defTabSz="1111250">
            <a:lnSpc>
              <a:spcPct val="90000"/>
            </a:lnSpc>
            <a:spcBef>
              <a:spcPct val="0"/>
            </a:spcBef>
            <a:spcAft>
              <a:spcPct val="15000"/>
            </a:spcAft>
            <a:buChar char="•"/>
          </a:pPr>
          <a:r>
            <a:rPr lang="en-US" sz="2500" kern="1200" dirty="0"/>
            <a:t>There is an additional field called count. This field contains the number of songs in the main data file. </a:t>
          </a:r>
        </a:p>
        <a:p>
          <a:pPr marL="228600" lvl="1" indent="-228600" algn="l" defTabSz="1111250">
            <a:lnSpc>
              <a:spcPct val="90000"/>
            </a:lnSpc>
            <a:spcBef>
              <a:spcPct val="0"/>
            </a:spcBef>
            <a:spcAft>
              <a:spcPct val="15000"/>
            </a:spcAft>
            <a:buChar char="•"/>
          </a:pPr>
          <a:r>
            <a:rPr lang="en-US" sz="2500" kern="1200" dirty="0"/>
            <a:t>Since we are most interested in clustering the data by artist, we will primarily use the data by artist file. </a:t>
          </a:r>
        </a:p>
      </dsp:txBody>
      <dsp:txXfrm>
        <a:off x="0" y="589467"/>
        <a:ext cx="10549111" cy="3386250"/>
      </dsp:txXfrm>
    </dsp:sp>
    <dsp:sp modelId="{EC858B28-7D90-1047-A043-01CC8A553D7D}">
      <dsp:nvSpPr>
        <dsp:cNvPr id="0" name=""/>
        <dsp:cNvSpPr/>
      </dsp:nvSpPr>
      <dsp:spPr>
        <a:xfrm>
          <a:off x="527455" y="220467"/>
          <a:ext cx="7384377" cy="7380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112" tIns="0" rIns="279112" bIns="0" numCol="1" spcCol="1270" anchor="ctr" anchorCtr="0">
          <a:noAutofit/>
        </a:bodyPr>
        <a:lstStyle/>
        <a:p>
          <a:pPr marL="0" lvl="0" indent="0" algn="l" defTabSz="1111250">
            <a:lnSpc>
              <a:spcPct val="90000"/>
            </a:lnSpc>
            <a:spcBef>
              <a:spcPct val="0"/>
            </a:spcBef>
            <a:spcAft>
              <a:spcPct val="35000"/>
            </a:spcAft>
            <a:buNone/>
          </a:pPr>
          <a:r>
            <a:rPr lang="en-US" sz="2500" b="1" kern="1200" dirty="0"/>
            <a:t>Artist Data - </a:t>
          </a:r>
          <a:r>
            <a:rPr lang="en-US" sz="2500" kern="1200" dirty="0"/>
            <a:t>“</a:t>
          </a:r>
          <a:r>
            <a:rPr lang="en-US" sz="2500" kern="1200" dirty="0" err="1"/>
            <a:t>data_by_artist.csv</a:t>
          </a:r>
          <a:r>
            <a:rPr lang="en-US" sz="2500" kern="1200" dirty="0"/>
            <a:t>” </a:t>
          </a:r>
        </a:p>
      </dsp:txBody>
      <dsp:txXfrm>
        <a:off x="563481" y="256493"/>
        <a:ext cx="7312325" cy="66594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282613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D1844-DA75-B54C-AA80-5354415AC678}" type="datetimeFigureOut">
              <a:rPr lang="en-US" smtClean="0"/>
              <a:t>2/27/21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185569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2512178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1364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2437585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2405901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1810486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1112825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154193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117052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352969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9D1844-DA75-B54C-AA80-5354415AC678}" type="datetimeFigureOut">
              <a:rPr lang="en-US" smtClean="0"/>
              <a:t>2/27/21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280576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9D1844-DA75-B54C-AA80-5354415AC678}" type="datetimeFigureOut">
              <a:rPr lang="en-US" smtClean="0"/>
              <a:t>2/27/21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66662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248980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327869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19D1844-DA75-B54C-AA80-5354415AC678}" type="datetimeFigureOut">
              <a:rPr lang="en-US" smtClean="0"/>
              <a:t>2/27/21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251529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D1844-DA75-B54C-AA80-5354415AC678}" type="datetimeFigureOut">
              <a:rPr lang="en-US" smtClean="0"/>
              <a:t>2/27/21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183AEF-7736-074C-ABB6-7BA79266CA8F}" type="slidenum">
              <a:rPr lang="en-US" smtClean="0"/>
              <a:t>‹#›</a:t>
            </a:fld>
            <a:endParaRPr lang="en-US"/>
          </a:p>
        </p:txBody>
      </p:sp>
    </p:spTree>
    <p:extLst>
      <p:ext uri="{BB962C8B-B14F-4D97-AF65-F5344CB8AC3E}">
        <p14:creationId xmlns:p14="http://schemas.microsoft.com/office/powerpoint/2010/main" val="47921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19D1844-DA75-B54C-AA80-5354415AC678}" type="datetimeFigureOut">
              <a:rPr lang="en-US" smtClean="0"/>
              <a:t>2/27/21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E183AEF-7736-074C-ABB6-7BA79266CA8F}" type="slidenum">
              <a:rPr lang="en-US" smtClean="0"/>
              <a:t>‹#›</a:t>
            </a:fld>
            <a:endParaRPr lang="en-US"/>
          </a:p>
        </p:txBody>
      </p:sp>
    </p:spTree>
    <p:extLst>
      <p:ext uri="{BB962C8B-B14F-4D97-AF65-F5344CB8AC3E}">
        <p14:creationId xmlns:p14="http://schemas.microsoft.com/office/powerpoint/2010/main" val="2335835283"/>
      </p:ext>
    </p:extLst>
  </p:cSld>
  <p:clrMap bg1="dk1" tx1="lt1" bg2="dk2" tx2="lt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 id="2147484784" r:id="rId11"/>
    <p:sldLayoutId id="2147484785" r:id="rId12"/>
    <p:sldLayoutId id="2147484786" r:id="rId13"/>
    <p:sldLayoutId id="2147484787" r:id="rId14"/>
    <p:sldLayoutId id="2147484788" r:id="rId15"/>
    <p:sldLayoutId id="2147484789" r:id="rId16"/>
    <p:sldLayoutId id="21474847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public.tableau.com/profile/ryan5903#!/vizhome/MusicArtistClusters/Sheet2?publish=y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152DD1E9-CD92-1240-BFE7-E203E3ED7B7A}"/>
              </a:ext>
            </a:extLst>
          </p:cNvPr>
          <p:cNvSpPr>
            <a:spLocks noGrp="1"/>
          </p:cNvSpPr>
          <p:nvPr>
            <p:ph type="subTitle" idx="1"/>
          </p:nvPr>
        </p:nvSpPr>
        <p:spPr>
          <a:xfrm>
            <a:off x="1154955" y="4777380"/>
            <a:ext cx="6974911" cy="861420"/>
          </a:xfrm>
        </p:spPr>
        <p:txBody>
          <a:bodyPr>
            <a:normAutofit/>
          </a:bodyPr>
          <a:lstStyle/>
          <a:p>
            <a:r>
              <a:rPr lang="en-US" dirty="0">
                <a:solidFill>
                  <a:schemeClr val="tx1">
                    <a:lumMod val="85000"/>
                    <a:lumOff val="15000"/>
                  </a:schemeClr>
                </a:solidFill>
              </a:rPr>
              <a:t>By: Ryan Fisher</a:t>
            </a:r>
          </a:p>
          <a:p>
            <a:r>
              <a:rPr lang="en-US" dirty="0">
                <a:solidFill>
                  <a:schemeClr val="tx1">
                    <a:lumMod val="85000"/>
                    <a:lumOff val="15000"/>
                  </a:schemeClr>
                </a:solidFill>
              </a:rPr>
              <a:t>2/27/21</a:t>
            </a:r>
          </a:p>
        </p:txBody>
      </p:sp>
      <p:sp>
        <p:nvSpPr>
          <p:cNvPr id="2" name="Title 1">
            <a:extLst>
              <a:ext uri="{FF2B5EF4-FFF2-40B4-BE49-F238E27FC236}">
                <a16:creationId xmlns:a16="http://schemas.microsoft.com/office/drawing/2014/main" id="{29E913B6-C848-5046-AAA8-FE8BA6237181}"/>
              </a:ext>
            </a:extLst>
          </p:cNvPr>
          <p:cNvSpPr>
            <a:spLocks noGrp="1"/>
          </p:cNvSpPr>
          <p:nvPr>
            <p:ph type="ctrTitle"/>
          </p:nvPr>
        </p:nvSpPr>
        <p:spPr>
          <a:xfrm>
            <a:off x="1154955" y="1447800"/>
            <a:ext cx="6974915" cy="3329581"/>
          </a:xfrm>
        </p:spPr>
        <p:txBody>
          <a:bodyPr>
            <a:normAutofit/>
          </a:bodyPr>
          <a:lstStyle/>
          <a:p>
            <a:r>
              <a:rPr lang="en-US"/>
              <a:t>Music Artist Clustering</a:t>
            </a:r>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8895133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8E59649-786A-5E48-B094-74F268BF533E}"/>
              </a:ext>
            </a:extLst>
          </p:cNvPr>
          <p:cNvSpPr>
            <a:spLocks noGrp="1"/>
          </p:cNvSpPr>
          <p:nvPr>
            <p:ph type="title"/>
          </p:nvPr>
        </p:nvSpPr>
        <p:spPr>
          <a:xfrm>
            <a:off x="648930" y="629267"/>
            <a:ext cx="9252154" cy="1016654"/>
          </a:xfrm>
        </p:spPr>
        <p:txBody>
          <a:bodyPr>
            <a:normAutofit/>
          </a:bodyPr>
          <a:lstStyle/>
          <a:p>
            <a:r>
              <a:rPr lang="en-US">
                <a:solidFill>
                  <a:srgbClr val="EBEBEB"/>
                </a:solidFill>
              </a:rPr>
              <a:t>Baseline Modeling – Preprocessing</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F748D3C3-C8FB-E245-93BC-98C8D5BAC77B}"/>
              </a:ext>
            </a:extLst>
          </p:cNvPr>
          <p:cNvSpPr>
            <a:spLocks noGrp="1"/>
          </p:cNvSpPr>
          <p:nvPr>
            <p:ph idx="1"/>
          </p:nvPr>
        </p:nvSpPr>
        <p:spPr>
          <a:xfrm>
            <a:off x="648931" y="2548281"/>
            <a:ext cx="5122606" cy="3658689"/>
          </a:xfrm>
        </p:spPr>
        <p:txBody>
          <a:bodyPr>
            <a:normAutofit/>
          </a:bodyPr>
          <a:lstStyle/>
          <a:p>
            <a:pPr>
              <a:buClr>
                <a:schemeClr val="tx2">
                  <a:lumMod val="40000"/>
                  <a:lumOff val="60000"/>
                </a:schemeClr>
              </a:buClr>
            </a:pPr>
            <a:r>
              <a:rPr lang="en-US" dirty="0"/>
              <a:t>An elbow plot was created to see what would be the best number of clusters between 1 and 100. </a:t>
            </a:r>
          </a:p>
          <a:p>
            <a:pPr>
              <a:buClr>
                <a:schemeClr val="tx2">
                  <a:lumMod val="40000"/>
                  <a:lumOff val="60000"/>
                </a:schemeClr>
              </a:buClr>
            </a:pPr>
            <a:r>
              <a:rPr lang="en-US" dirty="0"/>
              <a:t>Plot showed that the number of clusters should be around 20-40.</a:t>
            </a:r>
          </a:p>
          <a:p>
            <a:pPr>
              <a:buClr>
                <a:schemeClr val="tx2">
                  <a:lumMod val="40000"/>
                  <a:lumOff val="60000"/>
                </a:schemeClr>
              </a:buClr>
            </a:pPr>
            <a:r>
              <a:rPr lang="en-US" dirty="0"/>
              <a:t>Chose 25 so that it was closer to the steeper part of the elbow but would allow a good number of clusters for recommending artists.</a:t>
            </a:r>
          </a:p>
        </p:txBody>
      </p:sp>
      <p:pic>
        <p:nvPicPr>
          <p:cNvPr id="4" name="Picture 3" descr="Chart, histogram&#10;&#10;Description automatically generated">
            <a:extLst>
              <a:ext uri="{FF2B5EF4-FFF2-40B4-BE49-F238E27FC236}">
                <a16:creationId xmlns:a16="http://schemas.microsoft.com/office/drawing/2014/main" id="{1C6E001E-B111-6B49-ACC0-5D20D486ABBD}"/>
              </a:ext>
            </a:extLst>
          </p:cNvPr>
          <p:cNvPicPr/>
          <p:nvPr/>
        </p:nvPicPr>
        <p:blipFill>
          <a:blip r:embed="rId2">
            <a:extLst>
              <a:ext uri="{28A0092B-C50C-407E-A947-70E740481C1C}">
                <a14:useLocalDpi xmlns:a14="http://schemas.microsoft.com/office/drawing/2010/main" val="0"/>
              </a:ext>
            </a:extLst>
          </a:blip>
          <a:stretch>
            <a:fillRect/>
          </a:stretch>
        </p:blipFill>
        <p:spPr>
          <a:xfrm>
            <a:off x="6091916" y="2702915"/>
            <a:ext cx="5451627" cy="3352749"/>
          </a:xfrm>
          <a:prstGeom prst="rect">
            <a:avLst/>
          </a:prstGeom>
          <a:effectLst/>
        </p:spPr>
      </p:pic>
    </p:spTree>
    <p:extLst>
      <p:ext uri="{BB962C8B-B14F-4D97-AF65-F5344CB8AC3E}">
        <p14:creationId xmlns:p14="http://schemas.microsoft.com/office/powerpoint/2010/main" val="213058449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E59649-786A-5E48-B094-74F268BF533E}"/>
              </a:ext>
            </a:extLst>
          </p:cNvPr>
          <p:cNvSpPr>
            <a:spLocks noGrp="1"/>
          </p:cNvSpPr>
          <p:nvPr>
            <p:ph type="title"/>
          </p:nvPr>
        </p:nvSpPr>
        <p:spPr>
          <a:xfrm>
            <a:off x="653143" y="1645920"/>
            <a:ext cx="3522879" cy="4470821"/>
          </a:xfrm>
        </p:spPr>
        <p:txBody>
          <a:bodyPr>
            <a:normAutofit/>
          </a:bodyPr>
          <a:lstStyle/>
          <a:p>
            <a:pPr algn="r"/>
            <a:r>
              <a:rPr lang="en-US" sz="3900">
                <a:solidFill>
                  <a:schemeClr val="bg2"/>
                </a:solidFill>
              </a:rPr>
              <a:t>Baseline Modeling – Preprocessing</a:t>
            </a:r>
          </a:p>
        </p:txBody>
      </p:sp>
      <p:sp>
        <p:nvSpPr>
          <p:cNvPr id="3" name="Content Placeholder 2">
            <a:extLst>
              <a:ext uri="{FF2B5EF4-FFF2-40B4-BE49-F238E27FC236}">
                <a16:creationId xmlns:a16="http://schemas.microsoft.com/office/drawing/2014/main" id="{F748D3C3-C8FB-E245-93BC-98C8D5BAC77B}"/>
              </a:ext>
            </a:extLst>
          </p:cNvPr>
          <p:cNvSpPr>
            <a:spLocks noGrp="1"/>
          </p:cNvSpPr>
          <p:nvPr>
            <p:ph idx="1"/>
          </p:nvPr>
        </p:nvSpPr>
        <p:spPr>
          <a:xfrm>
            <a:off x="5204109" y="1645920"/>
            <a:ext cx="6269434" cy="4470821"/>
          </a:xfrm>
        </p:spPr>
        <p:txBody>
          <a:bodyPr>
            <a:normAutofit/>
          </a:bodyPr>
          <a:lstStyle/>
          <a:p>
            <a:r>
              <a:rPr lang="en-US" dirty="0"/>
              <a:t>Artists that would most likely be clustered together were used as test cases:</a:t>
            </a:r>
          </a:p>
          <a:p>
            <a:pPr lvl="1"/>
            <a:r>
              <a:rPr lang="en-US" dirty="0"/>
              <a:t>50 – Cent</a:t>
            </a:r>
          </a:p>
          <a:p>
            <a:pPr lvl="1"/>
            <a:r>
              <a:rPr lang="en-US" dirty="0"/>
              <a:t>Eminem</a:t>
            </a:r>
          </a:p>
          <a:p>
            <a:pPr lvl="1"/>
            <a:r>
              <a:rPr lang="en-US" dirty="0"/>
              <a:t>Taylor Swift</a:t>
            </a:r>
          </a:p>
          <a:p>
            <a:pPr lvl="1"/>
            <a:r>
              <a:rPr lang="en-US" dirty="0"/>
              <a:t>Backstreet Boys</a:t>
            </a:r>
          </a:p>
          <a:p>
            <a:pPr lvl="1"/>
            <a:r>
              <a:rPr lang="en-US" dirty="0" err="1"/>
              <a:t>NSync</a:t>
            </a:r>
            <a:endParaRPr lang="en-US" dirty="0"/>
          </a:p>
          <a:p>
            <a:pPr lvl="1"/>
            <a:r>
              <a:rPr lang="en-US" dirty="0"/>
              <a:t>Bee Gees</a:t>
            </a:r>
          </a:p>
          <a:p>
            <a:pPr lvl="1"/>
            <a:r>
              <a:rPr lang="en-US" dirty="0"/>
              <a:t>The Beatles</a:t>
            </a:r>
          </a:p>
        </p:txBody>
      </p:sp>
    </p:spTree>
    <p:extLst>
      <p:ext uri="{BB962C8B-B14F-4D97-AF65-F5344CB8AC3E}">
        <p14:creationId xmlns:p14="http://schemas.microsoft.com/office/powerpoint/2010/main" val="3019431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8E59649-786A-5E48-B094-74F268BF533E}"/>
              </a:ext>
            </a:extLst>
          </p:cNvPr>
          <p:cNvSpPr>
            <a:spLocks noGrp="1"/>
          </p:cNvSpPr>
          <p:nvPr>
            <p:ph type="title"/>
          </p:nvPr>
        </p:nvSpPr>
        <p:spPr>
          <a:xfrm>
            <a:off x="648930" y="629267"/>
            <a:ext cx="9252154" cy="1016654"/>
          </a:xfrm>
        </p:spPr>
        <p:txBody>
          <a:bodyPr>
            <a:normAutofit/>
          </a:bodyPr>
          <a:lstStyle/>
          <a:p>
            <a:r>
              <a:rPr lang="en-US">
                <a:solidFill>
                  <a:srgbClr val="EBEBEB"/>
                </a:solidFill>
              </a:rPr>
              <a:t>Modeling</a:t>
            </a:r>
          </a:p>
        </p:txBody>
      </p:sp>
      <p:sp useBgFill="1">
        <p:nvSpPr>
          <p:cNvPr id="21" name="Freeform: Shape 20">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F748D3C3-C8FB-E245-93BC-98C8D5BAC77B}"/>
              </a:ext>
            </a:extLst>
          </p:cNvPr>
          <p:cNvSpPr>
            <a:spLocks noGrp="1"/>
          </p:cNvSpPr>
          <p:nvPr>
            <p:ph idx="1"/>
          </p:nvPr>
        </p:nvSpPr>
        <p:spPr>
          <a:xfrm>
            <a:off x="648931" y="2548281"/>
            <a:ext cx="5122606" cy="3658689"/>
          </a:xfrm>
        </p:spPr>
        <p:txBody>
          <a:bodyPr>
            <a:normAutofit/>
          </a:bodyPr>
          <a:lstStyle/>
          <a:p>
            <a:pPr>
              <a:lnSpc>
                <a:spcPct val="90000"/>
              </a:lnSpc>
              <a:buClr>
                <a:schemeClr val="tx2">
                  <a:lumMod val="40000"/>
                  <a:lumOff val="60000"/>
                </a:schemeClr>
              </a:buClr>
            </a:pPr>
            <a:r>
              <a:rPr lang="en-US" dirty="0"/>
              <a:t>Data was fit and predicted, and a new feature called cluster was created that contains the cluster the artist was assigned to. </a:t>
            </a:r>
          </a:p>
          <a:p>
            <a:pPr>
              <a:lnSpc>
                <a:spcPct val="90000"/>
              </a:lnSpc>
              <a:buClr>
                <a:schemeClr val="tx2">
                  <a:lumMod val="40000"/>
                  <a:lumOff val="60000"/>
                </a:schemeClr>
              </a:buClr>
            </a:pPr>
            <a:r>
              <a:rPr lang="en-US" dirty="0"/>
              <a:t>After clustering I checked the data to see what clusters each of my test cases were in</a:t>
            </a:r>
          </a:p>
          <a:p>
            <a:pPr>
              <a:lnSpc>
                <a:spcPct val="90000"/>
              </a:lnSpc>
              <a:buClr>
                <a:schemeClr val="tx2">
                  <a:lumMod val="40000"/>
                  <a:lumOff val="60000"/>
                </a:schemeClr>
              </a:buClr>
            </a:pPr>
            <a:r>
              <a:rPr lang="en-US" dirty="0"/>
              <a:t>Some artists were grouped as expected, but some weren’t. </a:t>
            </a:r>
          </a:p>
          <a:p>
            <a:pPr>
              <a:lnSpc>
                <a:spcPct val="90000"/>
              </a:lnSpc>
              <a:buClr>
                <a:schemeClr val="tx2">
                  <a:lumMod val="40000"/>
                  <a:lumOff val="60000"/>
                </a:schemeClr>
              </a:buClr>
            </a:pPr>
            <a:r>
              <a:rPr lang="en-US" dirty="0"/>
              <a:t>Test cases didn’t have similar musical sound characteristics. </a:t>
            </a:r>
          </a:p>
          <a:p>
            <a:pPr>
              <a:lnSpc>
                <a:spcPct val="90000"/>
              </a:lnSpc>
              <a:buClr>
                <a:schemeClr val="tx2">
                  <a:lumMod val="40000"/>
                  <a:lumOff val="60000"/>
                </a:schemeClr>
              </a:buClr>
            </a:pPr>
            <a:endParaRPr lang="en-US" dirty="0"/>
          </a:p>
        </p:txBody>
      </p:sp>
      <p:graphicFrame>
        <p:nvGraphicFramePr>
          <p:cNvPr id="10" name="Table 9">
            <a:extLst>
              <a:ext uri="{FF2B5EF4-FFF2-40B4-BE49-F238E27FC236}">
                <a16:creationId xmlns:a16="http://schemas.microsoft.com/office/drawing/2014/main" id="{42553138-3D49-0941-9874-F166B78DD254}"/>
              </a:ext>
            </a:extLst>
          </p:cNvPr>
          <p:cNvGraphicFramePr>
            <a:graphicFrameLocks noGrp="1"/>
          </p:cNvGraphicFramePr>
          <p:nvPr>
            <p:extLst>
              <p:ext uri="{D42A27DB-BD31-4B8C-83A1-F6EECF244321}">
                <p14:modId xmlns:p14="http://schemas.microsoft.com/office/powerpoint/2010/main" val="1249435924"/>
              </p:ext>
            </p:extLst>
          </p:nvPr>
        </p:nvGraphicFramePr>
        <p:xfrm>
          <a:off x="6091916" y="2785124"/>
          <a:ext cx="5451628" cy="3188336"/>
        </p:xfrm>
        <a:graphic>
          <a:graphicData uri="http://schemas.openxmlformats.org/drawingml/2006/table">
            <a:tbl>
              <a:tblPr firstRow="1" firstCol="1" bandRow="1">
                <a:tableStyleId>{D7AC3CCA-C797-4891-BE02-D94E43425B78}</a:tableStyleId>
              </a:tblPr>
              <a:tblGrid>
                <a:gridCol w="2785730">
                  <a:extLst>
                    <a:ext uri="{9D8B030D-6E8A-4147-A177-3AD203B41FA5}">
                      <a16:colId xmlns:a16="http://schemas.microsoft.com/office/drawing/2014/main" val="645555801"/>
                    </a:ext>
                  </a:extLst>
                </a:gridCol>
                <a:gridCol w="2665898">
                  <a:extLst>
                    <a:ext uri="{9D8B030D-6E8A-4147-A177-3AD203B41FA5}">
                      <a16:colId xmlns:a16="http://schemas.microsoft.com/office/drawing/2014/main" val="44314883"/>
                    </a:ext>
                  </a:extLst>
                </a:gridCol>
              </a:tblGrid>
              <a:tr h="398542">
                <a:tc>
                  <a:txBody>
                    <a:bodyPr/>
                    <a:lstStyle/>
                    <a:p>
                      <a:pPr marL="0" marR="0">
                        <a:spcBef>
                          <a:spcPts val="0"/>
                        </a:spcBef>
                        <a:spcAft>
                          <a:spcPts val="0"/>
                        </a:spcAft>
                      </a:pPr>
                      <a:r>
                        <a:rPr lang="en-US" sz="2300" b="0">
                          <a:effectLst/>
                        </a:rPr>
                        <a:t>Artist</a:t>
                      </a:r>
                      <a:endParaRPr lang="en-US" sz="2300" b="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spcBef>
                          <a:spcPts val="0"/>
                        </a:spcBef>
                        <a:spcAft>
                          <a:spcPts val="0"/>
                        </a:spcAft>
                      </a:pPr>
                      <a:r>
                        <a:rPr lang="en-US" sz="2300" b="0">
                          <a:effectLst/>
                        </a:rPr>
                        <a:t>KMeans Cluster</a:t>
                      </a:r>
                      <a:endParaRPr lang="en-US" sz="2300" b="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4268218755"/>
                  </a:ext>
                </a:extLst>
              </a:tr>
              <a:tr h="398542">
                <a:tc>
                  <a:txBody>
                    <a:bodyPr/>
                    <a:lstStyle/>
                    <a:p>
                      <a:pPr marL="0" marR="0">
                        <a:spcBef>
                          <a:spcPts val="0"/>
                        </a:spcBef>
                        <a:spcAft>
                          <a:spcPts val="0"/>
                        </a:spcAft>
                      </a:pPr>
                      <a:r>
                        <a:rPr lang="en-US" sz="2300" b="0">
                          <a:effectLst/>
                        </a:rPr>
                        <a:t>50 – Cent</a:t>
                      </a:r>
                      <a:endParaRPr lang="en-US" sz="2300" b="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lgn="ctr">
                        <a:spcBef>
                          <a:spcPts val="0"/>
                        </a:spcBef>
                        <a:spcAft>
                          <a:spcPts val="0"/>
                        </a:spcAft>
                      </a:pPr>
                      <a:r>
                        <a:rPr lang="en-US" sz="2300" b="0" dirty="0">
                          <a:effectLst/>
                        </a:rPr>
                        <a:t>11</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1894410313"/>
                  </a:ext>
                </a:extLst>
              </a:tr>
              <a:tr h="398542">
                <a:tc>
                  <a:txBody>
                    <a:bodyPr/>
                    <a:lstStyle/>
                    <a:p>
                      <a:pPr marL="0" marR="0">
                        <a:spcBef>
                          <a:spcPts val="0"/>
                        </a:spcBef>
                        <a:spcAft>
                          <a:spcPts val="0"/>
                        </a:spcAft>
                      </a:pPr>
                      <a:r>
                        <a:rPr lang="en-US" sz="2300" b="0" dirty="0">
                          <a:effectLst/>
                        </a:rPr>
                        <a:t>Eminem</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lgn="ctr">
                        <a:spcBef>
                          <a:spcPts val="0"/>
                        </a:spcBef>
                        <a:spcAft>
                          <a:spcPts val="0"/>
                        </a:spcAft>
                      </a:pPr>
                      <a:r>
                        <a:rPr lang="en-US" sz="2300" b="0" dirty="0">
                          <a:effectLst/>
                        </a:rPr>
                        <a:t>11</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1869311953"/>
                  </a:ext>
                </a:extLst>
              </a:tr>
              <a:tr h="398542">
                <a:tc>
                  <a:txBody>
                    <a:bodyPr/>
                    <a:lstStyle/>
                    <a:p>
                      <a:pPr marL="0" marR="0">
                        <a:spcBef>
                          <a:spcPts val="0"/>
                        </a:spcBef>
                        <a:spcAft>
                          <a:spcPts val="0"/>
                        </a:spcAft>
                      </a:pPr>
                      <a:r>
                        <a:rPr lang="en-US" sz="2300" b="0" dirty="0">
                          <a:effectLst/>
                        </a:rPr>
                        <a:t>Taylor Swift</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lgn="ctr">
                        <a:spcBef>
                          <a:spcPts val="0"/>
                        </a:spcBef>
                        <a:spcAft>
                          <a:spcPts val="0"/>
                        </a:spcAft>
                      </a:pPr>
                      <a:r>
                        <a:rPr lang="en-US" sz="2300" b="0" dirty="0">
                          <a:effectLst/>
                        </a:rPr>
                        <a:t>9</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2262881671"/>
                  </a:ext>
                </a:extLst>
              </a:tr>
              <a:tr h="398542">
                <a:tc>
                  <a:txBody>
                    <a:bodyPr/>
                    <a:lstStyle/>
                    <a:p>
                      <a:pPr marL="0" marR="0">
                        <a:spcBef>
                          <a:spcPts val="0"/>
                        </a:spcBef>
                        <a:spcAft>
                          <a:spcPts val="0"/>
                        </a:spcAft>
                      </a:pPr>
                      <a:r>
                        <a:rPr lang="en-US" sz="2300" b="0">
                          <a:effectLst/>
                        </a:rPr>
                        <a:t>Backstreet Boys</a:t>
                      </a:r>
                      <a:endParaRPr lang="en-US" sz="2300" b="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lgn="ctr">
                        <a:spcBef>
                          <a:spcPts val="0"/>
                        </a:spcBef>
                        <a:spcAft>
                          <a:spcPts val="0"/>
                        </a:spcAft>
                      </a:pPr>
                      <a:r>
                        <a:rPr lang="en-US" sz="2300" b="0" dirty="0">
                          <a:effectLst/>
                        </a:rPr>
                        <a:t>21</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2115562357"/>
                  </a:ext>
                </a:extLst>
              </a:tr>
              <a:tr h="398542">
                <a:tc>
                  <a:txBody>
                    <a:bodyPr/>
                    <a:lstStyle/>
                    <a:p>
                      <a:pPr marL="0" marR="0">
                        <a:spcBef>
                          <a:spcPts val="0"/>
                        </a:spcBef>
                        <a:spcAft>
                          <a:spcPts val="0"/>
                        </a:spcAft>
                      </a:pPr>
                      <a:r>
                        <a:rPr lang="en-US" sz="2300" b="0">
                          <a:effectLst/>
                        </a:rPr>
                        <a:t>NSync</a:t>
                      </a:r>
                      <a:endParaRPr lang="en-US" sz="2300" b="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lgn="ctr">
                        <a:spcBef>
                          <a:spcPts val="0"/>
                        </a:spcBef>
                        <a:spcAft>
                          <a:spcPts val="0"/>
                        </a:spcAft>
                      </a:pPr>
                      <a:r>
                        <a:rPr lang="en-US" sz="2300" b="0" dirty="0">
                          <a:effectLst/>
                        </a:rPr>
                        <a:t>9</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2500153365"/>
                  </a:ext>
                </a:extLst>
              </a:tr>
              <a:tr h="398542">
                <a:tc>
                  <a:txBody>
                    <a:bodyPr/>
                    <a:lstStyle/>
                    <a:p>
                      <a:pPr marL="0" marR="0">
                        <a:spcBef>
                          <a:spcPts val="0"/>
                        </a:spcBef>
                        <a:spcAft>
                          <a:spcPts val="0"/>
                        </a:spcAft>
                      </a:pPr>
                      <a:r>
                        <a:rPr lang="en-US" sz="2300" b="0">
                          <a:effectLst/>
                        </a:rPr>
                        <a:t>Bee Gees</a:t>
                      </a:r>
                      <a:endParaRPr lang="en-US" sz="2300" b="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lgn="ctr">
                        <a:spcBef>
                          <a:spcPts val="0"/>
                        </a:spcBef>
                        <a:spcAft>
                          <a:spcPts val="0"/>
                        </a:spcAft>
                      </a:pPr>
                      <a:r>
                        <a:rPr lang="en-US" sz="2300" b="0" dirty="0">
                          <a:effectLst/>
                        </a:rPr>
                        <a:t>5</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1584483518"/>
                  </a:ext>
                </a:extLst>
              </a:tr>
              <a:tr h="398542">
                <a:tc>
                  <a:txBody>
                    <a:bodyPr/>
                    <a:lstStyle/>
                    <a:p>
                      <a:pPr marL="0" marR="0">
                        <a:spcBef>
                          <a:spcPts val="0"/>
                        </a:spcBef>
                        <a:spcAft>
                          <a:spcPts val="0"/>
                        </a:spcAft>
                      </a:pPr>
                      <a:r>
                        <a:rPr lang="en-US" sz="2300" b="0">
                          <a:effectLst/>
                        </a:rPr>
                        <a:t>The Beatles</a:t>
                      </a:r>
                      <a:endParaRPr lang="en-US" sz="2300" b="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tc>
                  <a:txBody>
                    <a:bodyPr/>
                    <a:lstStyle/>
                    <a:p>
                      <a:pPr marL="0" marR="0" algn="ctr">
                        <a:spcBef>
                          <a:spcPts val="0"/>
                        </a:spcBef>
                        <a:spcAft>
                          <a:spcPts val="0"/>
                        </a:spcAft>
                      </a:pPr>
                      <a:r>
                        <a:rPr lang="en-US" sz="2300" b="0" dirty="0">
                          <a:effectLst/>
                        </a:rPr>
                        <a:t>5</a:t>
                      </a:r>
                      <a:endParaRPr lang="en-US" sz="2300" b="0" dirty="0">
                        <a:effectLst/>
                        <a:latin typeface="Calibri" panose="020F0502020204030204" pitchFamily="34" charset="0"/>
                        <a:ea typeface="Calibri" panose="020F0502020204030204" pitchFamily="34" charset="0"/>
                        <a:cs typeface="Times New Roman" panose="02020603050405020304" pitchFamily="18" charset="0"/>
                      </a:endParaRPr>
                    </a:p>
                  </a:txBody>
                  <a:tcPr marL="131306" marR="131306" marT="0" marB="0"/>
                </a:tc>
                <a:extLst>
                  <a:ext uri="{0D108BD9-81ED-4DB2-BD59-A6C34878D82A}">
                    <a16:rowId xmlns:a16="http://schemas.microsoft.com/office/drawing/2014/main" val="3804750442"/>
                  </a:ext>
                </a:extLst>
              </a:tr>
            </a:tbl>
          </a:graphicData>
        </a:graphic>
      </p:graphicFrame>
    </p:spTree>
    <p:extLst>
      <p:ext uri="{BB962C8B-B14F-4D97-AF65-F5344CB8AC3E}">
        <p14:creationId xmlns:p14="http://schemas.microsoft.com/office/powerpoint/2010/main" val="48708348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9083BFA-B1AE-3547-BA03-4D1459936307}"/>
              </a:ext>
            </a:extLst>
          </p:cNvPr>
          <p:cNvSpPr>
            <a:spLocks noGrp="1"/>
          </p:cNvSpPr>
          <p:nvPr>
            <p:ph type="title"/>
          </p:nvPr>
        </p:nvSpPr>
        <p:spPr>
          <a:xfrm>
            <a:off x="648930" y="629267"/>
            <a:ext cx="9252154" cy="1016654"/>
          </a:xfrm>
        </p:spPr>
        <p:txBody>
          <a:bodyPr>
            <a:normAutofit/>
          </a:bodyPr>
          <a:lstStyle/>
          <a:p>
            <a:r>
              <a:rPr lang="en-US">
                <a:solidFill>
                  <a:srgbClr val="EBEBEB"/>
                </a:solidFill>
              </a:rPr>
              <a:t>Extended Modeling</a:t>
            </a: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75CF7723-D5FE-474C-9E2B-631F0935CF89}"/>
              </a:ext>
            </a:extLst>
          </p:cNvPr>
          <p:cNvSpPr>
            <a:spLocks noGrp="1"/>
          </p:cNvSpPr>
          <p:nvPr>
            <p:ph idx="1"/>
          </p:nvPr>
        </p:nvSpPr>
        <p:spPr>
          <a:xfrm>
            <a:off x="648931" y="2548281"/>
            <a:ext cx="5122606" cy="3658689"/>
          </a:xfrm>
        </p:spPr>
        <p:txBody>
          <a:bodyPr>
            <a:normAutofit/>
          </a:bodyPr>
          <a:lstStyle/>
          <a:p>
            <a:pPr>
              <a:buClr>
                <a:schemeClr val="tx2">
                  <a:lumMod val="40000"/>
                  <a:lumOff val="60000"/>
                </a:schemeClr>
              </a:buClr>
            </a:pPr>
            <a:r>
              <a:rPr lang="en-US" dirty="0"/>
              <a:t>Both models were visualized to see the clusters of the data. </a:t>
            </a:r>
          </a:p>
          <a:p>
            <a:pPr>
              <a:buClr>
                <a:schemeClr val="tx2">
                  <a:lumMod val="40000"/>
                  <a:lumOff val="60000"/>
                </a:schemeClr>
              </a:buClr>
              <a:buFont typeface="Wingdings 3" pitchFamily="2" charset="2"/>
              <a:buChar char=""/>
            </a:pPr>
            <a:r>
              <a:rPr lang="en-US" dirty="0"/>
              <a:t>Clusters can’t be identified without doing PCA</a:t>
            </a:r>
          </a:p>
        </p:txBody>
      </p:sp>
      <p:pic>
        <p:nvPicPr>
          <p:cNvPr id="14" name="Picture 13" descr="Chart, scatter chart&#10;&#10;Description automatically generated">
            <a:extLst>
              <a:ext uri="{FF2B5EF4-FFF2-40B4-BE49-F238E27FC236}">
                <a16:creationId xmlns:a16="http://schemas.microsoft.com/office/drawing/2014/main" id="{2B56BF9E-FBAE-E44C-8C51-CD57CE61EE57}"/>
              </a:ext>
            </a:extLst>
          </p:cNvPr>
          <p:cNvPicPr/>
          <p:nvPr/>
        </p:nvPicPr>
        <p:blipFill>
          <a:blip r:embed="rId2">
            <a:extLst>
              <a:ext uri="{28A0092B-C50C-407E-A947-70E740481C1C}">
                <a14:useLocalDpi xmlns:a14="http://schemas.microsoft.com/office/drawing/2010/main" val="0"/>
              </a:ext>
            </a:extLst>
          </a:blip>
          <a:stretch>
            <a:fillRect/>
          </a:stretch>
        </p:blipFill>
        <p:spPr>
          <a:xfrm>
            <a:off x="6009968" y="2402308"/>
            <a:ext cx="5943600" cy="3951605"/>
          </a:xfrm>
          <a:prstGeom prst="rect">
            <a:avLst/>
          </a:prstGeom>
        </p:spPr>
      </p:pic>
    </p:spTree>
    <p:extLst>
      <p:ext uri="{BB962C8B-B14F-4D97-AF65-F5344CB8AC3E}">
        <p14:creationId xmlns:p14="http://schemas.microsoft.com/office/powerpoint/2010/main" val="113886356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10049FB-9EB9-40A5-B47A-F88DBA104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14" name="Freeform 7">
            <a:extLst>
              <a:ext uri="{FF2B5EF4-FFF2-40B4-BE49-F238E27FC236}">
                <a16:creationId xmlns:a16="http://schemas.microsoft.com/office/drawing/2014/main" id="{9053E132-12E5-44D2-AA0E-9353E65AC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9083BFA-B1AE-3547-BA03-4D1459936307}"/>
              </a:ext>
            </a:extLst>
          </p:cNvPr>
          <p:cNvSpPr>
            <a:spLocks noGrp="1"/>
          </p:cNvSpPr>
          <p:nvPr>
            <p:ph type="title"/>
          </p:nvPr>
        </p:nvSpPr>
        <p:spPr>
          <a:xfrm>
            <a:off x="646111" y="452718"/>
            <a:ext cx="9404723" cy="1180711"/>
          </a:xfrm>
        </p:spPr>
        <p:txBody>
          <a:bodyPr>
            <a:normAutofit/>
          </a:bodyPr>
          <a:lstStyle/>
          <a:p>
            <a:pPr>
              <a:lnSpc>
                <a:spcPct val="90000"/>
              </a:lnSpc>
            </a:pPr>
            <a:r>
              <a:rPr lang="en-US" sz="3900"/>
              <a:t>Extended Modeling – PCA Cluster Plots</a:t>
            </a:r>
          </a:p>
        </p:txBody>
      </p:sp>
      <p:sp>
        <p:nvSpPr>
          <p:cNvPr id="3" name="Content Placeholder 2">
            <a:extLst>
              <a:ext uri="{FF2B5EF4-FFF2-40B4-BE49-F238E27FC236}">
                <a16:creationId xmlns:a16="http://schemas.microsoft.com/office/drawing/2014/main" id="{75CF7723-D5FE-474C-9E2B-631F0935CF89}"/>
              </a:ext>
            </a:extLst>
          </p:cNvPr>
          <p:cNvSpPr>
            <a:spLocks noGrp="1"/>
          </p:cNvSpPr>
          <p:nvPr>
            <p:ph idx="1"/>
          </p:nvPr>
        </p:nvSpPr>
        <p:spPr>
          <a:xfrm>
            <a:off x="643855" y="2548281"/>
            <a:ext cx="7251916" cy="3654389"/>
          </a:xfrm>
        </p:spPr>
        <p:txBody>
          <a:bodyPr>
            <a:normAutofit/>
          </a:bodyPr>
          <a:lstStyle/>
          <a:p>
            <a:pPr>
              <a:lnSpc>
                <a:spcPct val="90000"/>
              </a:lnSpc>
            </a:pPr>
            <a:r>
              <a:rPr lang="en-US" sz="1700" dirty="0">
                <a:solidFill>
                  <a:schemeClr val="bg1"/>
                </a:solidFill>
              </a:rPr>
              <a:t>Post PCA visualizations look significantly better. </a:t>
            </a:r>
          </a:p>
          <a:p>
            <a:pPr>
              <a:lnSpc>
                <a:spcPct val="90000"/>
              </a:lnSpc>
            </a:pPr>
            <a:r>
              <a:rPr lang="en-US" sz="1700" dirty="0">
                <a:solidFill>
                  <a:schemeClr val="bg1"/>
                </a:solidFill>
              </a:rPr>
              <a:t>This is due to reducing the features down to just two. </a:t>
            </a:r>
          </a:p>
          <a:p>
            <a:pPr>
              <a:lnSpc>
                <a:spcPct val="90000"/>
              </a:lnSpc>
            </a:pPr>
            <a:r>
              <a:rPr lang="en-US" sz="1700" dirty="0">
                <a:solidFill>
                  <a:schemeClr val="bg1"/>
                </a:solidFill>
              </a:rPr>
              <a:t>The comparison between Agglomerative and </a:t>
            </a:r>
            <a:r>
              <a:rPr lang="en-US" sz="1700" dirty="0" err="1">
                <a:solidFill>
                  <a:schemeClr val="bg1"/>
                </a:solidFill>
              </a:rPr>
              <a:t>KMeans</a:t>
            </a:r>
            <a:r>
              <a:rPr lang="en-US" sz="1700" dirty="0">
                <a:solidFill>
                  <a:schemeClr val="bg1"/>
                </a:solidFill>
              </a:rPr>
              <a:t> is very similar.</a:t>
            </a:r>
          </a:p>
          <a:p>
            <a:pPr lvl="1">
              <a:lnSpc>
                <a:spcPct val="90000"/>
              </a:lnSpc>
            </a:pPr>
            <a:r>
              <a:rPr lang="en-US" sz="1700" dirty="0">
                <a:solidFill>
                  <a:schemeClr val="bg1"/>
                </a:solidFill>
              </a:rPr>
              <a:t>Some clusters in the Agglomerative scatter plot are broken out into smaller clusters of data when compared to the </a:t>
            </a:r>
            <a:r>
              <a:rPr lang="en-US" sz="1700" dirty="0" err="1">
                <a:solidFill>
                  <a:schemeClr val="bg1"/>
                </a:solidFill>
              </a:rPr>
              <a:t>KMeans</a:t>
            </a:r>
            <a:r>
              <a:rPr lang="en-US" sz="1700" dirty="0">
                <a:solidFill>
                  <a:schemeClr val="bg1"/>
                </a:solidFill>
              </a:rPr>
              <a:t> visualization, but the </a:t>
            </a:r>
            <a:r>
              <a:rPr lang="en-US" sz="1700" dirty="0" err="1">
                <a:solidFill>
                  <a:schemeClr val="bg1"/>
                </a:solidFill>
              </a:rPr>
              <a:t>KMeans</a:t>
            </a:r>
            <a:r>
              <a:rPr lang="en-US" sz="1700" dirty="0">
                <a:solidFill>
                  <a:schemeClr val="bg1"/>
                </a:solidFill>
              </a:rPr>
              <a:t> look more defined. </a:t>
            </a:r>
          </a:p>
          <a:p>
            <a:pPr>
              <a:lnSpc>
                <a:spcPct val="90000"/>
              </a:lnSpc>
            </a:pPr>
            <a:endParaRPr lang="en-US" sz="1700" dirty="0">
              <a:solidFill>
                <a:schemeClr val="bg1"/>
              </a:solidFill>
            </a:endParaRPr>
          </a:p>
        </p:txBody>
      </p:sp>
      <p:pic>
        <p:nvPicPr>
          <p:cNvPr id="13" name="Picture 12" descr="Chart, scatter chart&#10;&#10;Description automatically generated">
            <a:extLst>
              <a:ext uri="{FF2B5EF4-FFF2-40B4-BE49-F238E27FC236}">
                <a16:creationId xmlns:a16="http://schemas.microsoft.com/office/drawing/2014/main" id="{240999C7-0C14-5447-A914-8A8D7B5B1B2D}"/>
              </a:ext>
            </a:extLst>
          </p:cNvPr>
          <p:cNvPicPr/>
          <p:nvPr/>
        </p:nvPicPr>
        <p:blipFill>
          <a:blip r:embed="rId3">
            <a:extLst>
              <a:ext uri="{28A0092B-C50C-407E-A947-70E740481C1C}">
                <a14:useLocalDpi xmlns:a14="http://schemas.microsoft.com/office/drawing/2010/main" val="0"/>
              </a:ext>
            </a:extLst>
          </a:blip>
          <a:stretch>
            <a:fillRect/>
          </a:stretch>
        </p:blipFill>
        <p:spPr>
          <a:xfrm>
            <a:off x="8056227" y="3969253"/>
            <a:ext cx="3842266" cy="2634990"/>
          </a:xfrm>
          <a:prstGeom prst="rect">
            <a:avLst/>
          </a:prstGeom>
        </p:spPr>
      </p:pic>
      <p:pic>
        <p:nvPicPr>
          <p:cNvPr id="15" name="Picture 14" descr="Chart, scatter chart&#10;&#10;Description automatically generated">
            <a:extLst>
              <a:ext uri="{FF2B5EF4-FFF2-40B4-BE49-F238E27FC236}">
                <a16:creationId xmlns:a16="http://schemas.microsoft.com/office/drawing/2014/main" id="{7A16A49C-0A70-CC4B-BC74-0287BC1FA878}"/>
              </a:ext>
            </a:extLst>
          </p:cNvPr>
          <p:cNvPicPr/>
          <p:nvPr/>
        </p:nvPicPr>
        <p:blipFill>
          <a:blip r:embed="rId4">
            <a:extLst>
              <a:ext uri="{28A0092B-C50C-407E-A947-70E740481C1C}">
                <a14:useLocalDpi xmlns:a14="http://schemas.microsoft.com/office/drawing/2010/main" val="0"/>
              </a:ext>
            </a:extLst>
          </a:blip>
          <a:stretch>
            <a:fillRect/>
          </a:stretch>
        </p:blipFill>
        <p:spPr>
          <a:xfrm>
            <a:off x="8056227" y="1328635"/>
            <a:ext cx="3842264" cy="2611590"/>
          </a:xfrm>
          <a:prstGeom prst="rect">
            <a:avLst/>
          </a:prstGeom>
        </p:spPr>
      </p:pic>
    </p:spTree>
    <p:extLst>
      <p:ext uri="{BB962C8B-B14F-4D97-AF65-F5344CB8AC3E}">
        <p14:creationId xmlns:p14="http://schemas.microsoft.com/office/powerpoint/2010/main" val="2356752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AEBD54C-5A24-F241-9DF4-6D6FBBCCCE38}"/>
              </a:ext>
            </a:extLst>
          </p:cNvPr>
          <p:cNvSpPr>
            <a:spLocks noGrp="1"/>
          </p:cNvSpPr>
          <p:nvPr>
            <p:ph type="title"/>
          </p:nvPr>
        </p:nvSpPr>
        <p:spPr>
          <a:xfrm>
            <a:off x="648930" y="629267"/>
            <a:ext cx="9252154" cy="1016654"/>
          </a:xfrm>
        </p:spPr>
        <p:txBody>
          <a:bodyPr>
            <a:normAutofit/>
          </a:bodyPr>
          <a:lstStyle/>
          <a:p>
            <a:r>
              <a:rPr lang="en-US">
                <a:solidFill>
                  <a:srgbClr val="EBEBEB"/>
                </a:solidFill>
              </a:rPr>
              <a:t>Final Visualization</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15" name="Content Placeholder 14">
            <a:extLst>
              <a:ext uri="{FF2B5EF4-FFF2-40B4-BE49-F238E27FC236}">
                <a16:creationId xmlns:a16="http://schemas.microsoft.com/office/drawing/2014/main" id="{B77A4565-77BA-B148-BBCD-60AABE971C13}"/>
              </a:ext>
            </a:extLst>
          </p:cNvPr>
          <p:cNvSpPr>
            <a:spLocks noGrp="1"/>
          </p:cNvSpPr>
          <p:nvPr>
            <p:ph idx="1"/>
          </p:nvPr>
        </p:nvSpPr>
        <p:spPr>
          <a:xfrm>
            <a:off x="648930" y="2548281"/>
            <a:ext cx="5229355" cy="3658689"/>
          </a:xfrm>
        </p:spPr>
        <p:txBody>
          <a:bodyPr>
            <a:normAutofit/>
          </a:bodyPr>
          <a:lstStyle/>
          <a:p>
            <a:pPr>
              <a:lnSpc>
                <a:spcPct val="90000"/>
              </a:lnSpc>
              <a:buClr>
                <a:schemeClr val="tx2">
                  <a:lumMod val="40000"/>
                  <a:lumOff val="60000"/>
                </a:schemeClr>
              </a:buClr>
            </a:pPr>
            <a:r>
              <a:rPr lang="en-US" dirty="0" err="1"/>
              <a:t>KMeans</a:t>
            </a:r>
            <a:r>
              <a:rPr lang="en-US" dirty="0"/>
              <a:t> PCA data loaded into </a:t>
            </a:r>
            <a:r>
              <a:rPr lang="en-US" dirty="0">
                <a:hlinkClick r:id="rId2"/>
              </a:rPr>
              <a:t>Tableau</a:t>
            </a:r>
            <a:r>
              <a:rPr lang="en-US" dirty="0"/>
              <a:t> and an interactive cluster plot was created to be able to visualize the artists when hovering over each point.</a:t>
            </a:r>
          </a:p>
          <a:p>
            <a:pPr>
              <a:lnSpc>
                <a:spcPct val="90000"/>
              </a:lnSpc>
              <a:buClr>
                <a:schemeClr val="tx2">
                  <a:lumMod val="40000"/>
                  <a:lumOff val="60000"/>
                </a:schemeClr>
              </a:buClr>
            </a:pPr>
            <a:r>
              <a:rPr lang="en-US" dirty="0"/>
              <a:t>Plot was focused on most of the data so that it was more visually appealing. </a:t>
            </a:r>
          </a:p>
          <a:p>
            <a:pPr>
              <a:lnSpc>
                <a:spcPct val="90000"/>
              </a:lnSpc>
              <a:buClr>
                <a:schemeClr val="tx2">
                  <a:lumMod val="40000"/>
                  <a:lumOff val="60000"/>
                </a:schemeClr>
              </a:buClr>
            </a:pPr>
            <a:r>
              <a:rPr lang="en-US" dirty="0"/>
              <a:t>Below is a screenshot, but please click on the link above for a more interactive experience.</a:t>
            </a:r>
          </a:p>
        </p:txBody>
      </p:sp>
      <p:pic>
        <p:nvPicPr>
          <p:cNvPr id="13" name="Picture 12" descr="Chart, scatter chart&#10;&#10;Description automatically generated">
            <a:extLst>
              <a:ext uri="{FF2B5EF4-FFF2-40B4-BE49-F238E27FC236}">
                <a16:creationId xmlns:a16="http://schemas.microsoft.com/office/drawing/2014/main" id="{8C0A59D6-C4F1-3243-84FB-DC67DE37852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09968" y="2402308"/>
            <a:ext cx="5943600" cy="3519170"/>
          </a:xfrm>
          <a:prstGeom prst="rect">
            <a:avLst/>
          </a:prstGeom>
        </p:spPr>
      </p:pic>
    </p:spTree>
    <p:extLst>
      <p:ext uri="{BB962C8B-B14F-4D97-AF65-F5344CB8AC3E}">
        <p14:creationId xmlns:p14="http://schemas.microsoft.com/office/powerpoint/2010/main" val="139679936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A692CDC-32C6-D649-B5D0-310AAE918757}"/>
              </a:ext>
            </a:extLst>
          </p:cNvPr>
          <p:cNvSpPr>
            <a:spLocks noGrp="1"/>
          </p:cNvSpPr>
          <p:nvPr>
            <p:ph type="title"/>
          </p:nvPr>
        </p:nvSpPr>
        <p:spPr>
          <a:xfrm>
            <a:off x="648930" y="629267"/>
            <a:ext cx="9252154" cy="1016654"/>
          </a:xfrm>
        </p:spPr>
        <p:txBody>
          <a:bodyPr>
            <a:normAutofit/>
          </a:bodyPr>
          <a:lstStyle/>
          <a:p>
            <a:r>
              <a:rPr lang="en-US">
                <a:solidFill>
                  <a:srgbClr val="EBEBEB"/>
                </a:solidFill>
              </a:rPr>
              <a:t>Introduction</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053B71FD-19A3-4878-B7DB-350061532095}"/>
              </a:ext>
            </a:extLst>
          </p:cNvPr>
          <p:cNvGraphicFramePr>
            <a:graphicFrameLocks noGrp="1"/>
          </p:cNvGraphicFramePr>
          <p:nvPr>
            <p:ph idx="1"/>
            <p:extLst>
              <p:ext uri="{D42A27DB-BD31-4B8C-83A1-F6EECF244321}">
                <p14:modId xmlns:p14="http://schemas.microsoft.com/office/powerpoint/2010/main" val="92620905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729067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90C88C0-BE07-4B4B-80F0-21D859EABE2E}"/>
              </a:ext>
            </a:extLst>
          </p:cNvPr>
          <p:cNvSpPr>
            <a:spLocks noGrp="1"/>
          </p:cNvSpPr>
          <p:nvPr>
            <p:ph type="title"/>
          </p:nvPr>
        </p:nvSpPr>
        <p:spPr>
          <a:xfrm>
            <a:off x="648930" y="629267"/>
            <a:ext cx="9252154" cy="1016654"/>
          </a:xfrm>
        </p:spPr>
        <p:txBody>
          <a:bodyPr>
            <a:normAutofit/>
          </a:bodyPr>
          <a:lstStyle/>
          <a:p>
            <a:r>
              <a:rPr lang="en-US">
                <a:solidFill>
                  <a:srgbClr val="EBEBEB"/>
                </a:solidFill>
              </a:rPr>
              <a:t>Data Acquisition</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3411EAE4-285E-47C0-81E2-555959D275E7}"/>
              </a:ext>
            </a:extLst>
          </p:cNvPr>
          <p:cNvGraphicFramePr>
            <a:graphicFrameLocks noGrp="1"/>
          </p:cNvGraphicFramePr>
          <p:nvPr>
            <p:ph idx="1"/>
            <p:extLst>
              <p:ext uri="{D42A27DB-BD31-4B8C-83A1-F6EECF244321}">
                <p14:modId xmlns:p14="http://schemas.microsoft.com/office/powerpoint/2010/main" val="24917478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412172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929-3C4F-AD46-9B62-BF8D07F188CE}"/>
              </a:ext>
            </a:extLst>
          </p:cNvPr>
          <p:cNvSpPr>
            <a:spLocks noGrp="1"/>
          </p:cNvSpPr>
          <p:nvPr>
            <p:ph type="title"/>
          </p:nvPr>
        </p:nvSpPr>
        <p:spPr>
          <a:xfrm>
            <a:off x="646111" y="452718"/>
            <a:ext cx="9404723" cy="1400530"/>
          </a:xfrm>
        </p:spPr>
        <p:txBody>
          <a:bodyPr>
            <a:normAutofit/>
          </a:bodyPr>
          <a:lstStyle/>
          <a:p>
            <a:r>
              <a:rPr lang="en-US"/>
              <a:t>Data Acquisition</a:t>
            </a:r>
          </a:p>
        </p:txBody>
      </p:sp>
      <p:sp>
        <p:nvSpPr>
          <p:cNvPr id="10" name="Rectangle 9">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6B5A8F7-4438-49FC-B48F-0F26EFDC6307}"/>
              </a:ext>
            </a:extLst>
          </p:cNvPr>
          <p:cNvGraphicFramePr>
            <a:graphicFrameLocks noGrp="1"/>
          </p:cNvGraphicFramePr>
          <p:nvPr>
            <p:ph idx="1"/>
            <p:extLst>
              <p:ext uri="{D42A27DB-BD31-4B8C-83A1-F6EECF244321}">
                <p14:modId xmlns:p14="http://schemas.microsoft.com/office/powerpoint/2010/main" val="3329397877"/>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763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929-3C4F-AD46-9B62-BF8D07F188CE}"/>
              </a:ext>
            </a:extLst>
          </p:cNvPr>
          <p:cNvSpPr>
            <a:spLocks noGrp="1"/>
          </p:cNvSpPr>
          <p:nvPr>
            <p:ph type="title"/>
          </p:nvPr>
        </p:nvSpPr>
        <p:spPr>
          <a:xfrm>
            <a:off x="648930" y="629266"/>
            <a:ext cx="9252154" cy="1223983"/>
          </a:xfrm>
        </p:spPr>
        <p:txBody>
          <a:bodyPr>
            <a:normAutofit/>
          </a:bodyPr>
          <a:lstStyle/>
          <a:p>
            <a:r>
              <a:rPr lang="en-US"/>
              <a:t>Data Acquisition</a:t>
            </a:r>
          </a:p>
        </p:txBody>
      </p:sp>
      <p:graphicFrame>
        <p:nvGraphicFramePr>
          <p:cNvPr id="5" name="Content Placeholder 2">
            <a:extLst>
              <a:ext uri="{FF2B5EF4-FFF2-40B4-BE49-F238E27FC236}">
                <a16:creationId xmlns:a16="http://schemas.microsoft.com/office/drawing/2014/main" id="{B6B5A8F7-4438-49FC-B48F-0F26EFDC6307}"/>
              </a:ext>
            </a:extLst>
          </p:cNvPr>
          <p:cNvGraphicFramePr>
            <a:graphicFrameLocks noGrp="1"/>
          </p:cNvGraphicFramePr>
          <p:nvPr>
            <p:ph idx="1"/>
            <p:extLst>
              <p:ext uri="{D42A27DB-BD31-4B8C-83A1-F6EECF244321}">
                <p14:modId xmlns:p14="http://schemas.microsoft.com/office/powerpoint/2010/main" val="2556279624"/>
              </p:ext>
            </p:extLst>
          </p:nvPr>
        </p:nvGraphicFramePr>
        <p:xfrm>
          <a:off x="1103311" y="2052214"/>
          <a:ext cx="10549111" cy="41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080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4" name="Freeform: Shape 33">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672F9B-81CA-0F40-8371-271D7EE11D16}"/>
              </a:ext>
            </a:extLst>
          </p:cNvPr>
          <p:cNvSpPr>
            <a:spLocks noGrp="1"/>
          </p:cNvSpPr>
          <p:nvPr>
            <p:ph type="title"/>
          </p:nvPr>
        </p:nvSpPr>
        <p:spPr>
          <a:xfrm>
            <a:off x="653143" y="1645920"/>
            <a:ext cx="3522879" cy="4470821"/>
          </a:xfrm>
        </p:spPr>
        <p:txBody>
          <a:bodyPr>
            <a:normAutofit/>
          </a:bodyPr>
          <a:lstStyle/>
          <a:p>
            <a:pPr algn="r"/>
            <a:r>
              <a:rPr lang="en-US">
                <a:solidFill>
                  <a:schemeClr val="bg2"/>
                </a:solidFill>
              </a:rPr>
              <a:t>Data Wrangling</a:t>
            </a:r>
          </a:p>
        </p:txBody>
      </p:sp>
      <p:sp>
        <p:nvSpPr>
          <p:cNvPr id="3" name="Content Placeholder 2">
            <a:extLst>
              <a:ext uri="{FF2B5EF4-FFF2-40B4-BE49-F238E27FC236}">
                <a16:creationId xmlns:a16="http://schemas.microsoft.com/office/drawing/2014/main" id="{A748383A-6811-6442-8116-FE028ABEC957}"/>
              </a:ext>
            </a:extLst>
          </p:cNvPr>
          <p:cNvSpPr>
            <a:spLocks noGrp="1"/>
          </p:cNvSpPr>
          <p:nvPr>
            <p:ph idx="1"/>
          </p:nvPr>
        </p:nvSpPr>
        <p:spPr>
          <a:xfrm>
            <a:off x="5204109" y="1645920"/>
            <a:ext cx="6269434" cy="4470821"/>
          </a:xfrm>
        </p:spPr>
        <p:txBody>
          <a:bodyPr>
            <a:normAutofit/>
          </a:bodyPr>
          <a:lstStyle/>
          <a:p>
            <a:r>
              <a:rPr lang="en-US"/>
              <a:t>Artist data file was loaded into a dataframe using Pandas, called df</a:t>
            </a:r>
          </a:p>
          <a:p>
            <a:r>
              <a:rPr lang="en-US"/>
              <a:t>The file had zero NULL values</a:t>
            </a:r>
          </a:p>
          <a:p>
            <a:r>
              <a:rPr lang="en-US"/>
              <a:t>There were also zero duplicate values</a:t>
            </a:r>
          </a:p>
          <a:p>
            <a:r>
              <a:rPr lang="en-US"/>
              <a:t>This file was very clean and did not require any extra data wrangling</a:t>
            </a:r>
          </a:p>
        </p:txBody>
      </p:sp>
    </p:spTree>
    <p:extLst>
      <p:ext uri="{BB962C8B-B14F-4D97-AF65-F5344CB8AC3E}">
        <p14:creationId xmlns:p14="http://schemas.microsoft.com/office/powerpoint/2010/main" val="128473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8CEE5D4-4EF7-F642-9400-6D5B44E70CE9}"/>
              </a:ext>
            </a:extLst>
          </p:cNvPr>
          <p:cNvSpPr>
            <a:spLocks noGrp="1"/>
          </p:cNvSpPr>
          <p:nvPr>
            <p:ph type="title"/>
          </p:nvPr>
        </p:nvSpPr>
        <p:spPr>
          <a:xfrm>
            <a:off x="648930" y="629267"/>
            <a:ext cx="9252154" cy="1016654"/>
          </a:xfrm>
        </p:spPr>
        <p:txBody>
          <a:bodyPr vert="horz" lIns="91440" tIns="45720" rIns="91440" bIns="45720" rtlCol="0">
            <a:normAutofit/>
          </a:bodyPr>
          <a:lstStyle/>
          <a:p>
            <a:r>
              <a:rPr lang="en-US">
                <a:solidFill>
                  <a:srgbClr val="EBEBEB"/>
                </a:solidFill>
              </a:rPr>
              <a:t>EDA - Distribution</a:t>
            </a:r>
          </a:p>
        </p:txBody>
      </p:sp>
      <p:sp useBgFill="1">
        <p:nvSpPr>
          <p:cNvPr id="23" name="Freeform: Shape 2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E82A3A40-4A20-D946-8B02-C0101934BE2D}"/>
              </a:ext>
            </a:extLst>
          </p:cNvPr>
          <p:cNvSpPr>
            <a:spLocks noGrp="1"/>
          </p:cNvSpPr>
          <p:nvPr>
            <p:ph idx="1"/>
          </p:nvPr>
        </p:nvSpPr>
        <p:spPr>
          <a:xfrm>
            <a:off x="648931" y="2548281"/>
            <a:ext cx="5122606" cy="3658689"/>
          </a:xfrm>
        </p:spPr>
        <p:txBody>
          <a:bodyPr vert="horz" lIns="91440" tIns="45720" rIns="91440" bIns="45720" rtlCol="0">
            <a:normAutofit/>
          </a:bodyPr>
          <a:lstStyle/>
          <a:p>
            <a:pPr>
              <a:buClr>
                <a:schemeClr val="tx2">
                  <a:lumMod val="40000"/>
                  <a:lumOff val="60000"/>
                </a:schemeClr>
              </a:buClr>
            </a:pPr>
            <a:r>
              <a:rPr lang="en-US" dirty="0"/>
              <a:t>Distribution of the data did not seem concerning</a:t>
            </a:r>
          </a:p>
        </p:txBody>
      </p:sp>
      <p:pic>
        <p:nvPicPr>
          <p:cNvPr id="12" name="Picture 11" descr="Chart, histogram&#10;&#10;Description automatically generated">
            <a:extLst>
              <a:ext uri="{FF2B5EF4-FFF2-40B4-BE49-F238E27FC236}">
                <a16:creationId xmlns:a16="http://schemas.microsoft.com/office/drawing/2014/main" id="{32E44B29-8316-4E47-B9F2-29A6D0053CD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91916" y="3098158"/>
            <a:ext cx="5451627" cy="2562263"/>
          </a:xfrm>
          <a:prstGeom prst="rect">
            <a:avLst/>
          </a:prstGeom>
          <a:effectLst/>
        </p:spPr>
      </p:pic>
    </p:spTree>
    <p:extLst>
      <p:ext uri="{BB962C8B-B14F-4D97-AF65-F5344CB8AC3E}">
        <p14:creationId xmlns:p14="http://schemas.microsoft.com/office/powerpoint/2010/main" val="292665265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6" name="Freeform: Shape 29">
            <a:extLst>
              <a:ext uri="{FF2B5EF4-FFF2-40B4-BE49-F238E27FC236}">
                <a16:creationId xmlns:a16="http://schemas.microsoft.com/office/drawing/2014/main" id="{A10049FB-9EB9-40A5-B47A-F88DBA104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37" name="Freeform 7">
            <a:extLst>
              <a:ext uri="{FF2B5EF4-FFF2-40B4-BE49-F238E27FC236}">
                <a16:creationId xmlns:a16="http://schemas.microsoft.com/office/drawing/2014/main" id="{9053E132-12E5-44D2-AA0E-9353E65AC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8CEE5D4-4EF7-F642-9400-6D5B44E70CE9}"/>
              </a:ext>
            </a:extLst>
          </p:cNvPr>
          <p:cNvSpPr>
            <a:spLocks noGrp="1"/>
          </p:cNvSpPr>
          <p:nvPr>
            <p:ph type="title"/>
          </p:nvPr>
        </p:nvSpPr>
        <p:spPr>
          <a:xfrm>
            <a:off x="646111" y="452718"/>
            <a:ext cx="9404723" cy="1180711"/>
          </a:xfrm>
        </p:spPr>
        <p:txBody>
          <a:bodyPr>
            <a:normAutofit/>
          </a:bodyPr>
          <a:lstStyle/>
          <a:p>
            <a:r>
              <a:rPr lang="en-US"/>
              <a:t>EDA - Outliers</a:t>
            </a:r>
          </a:p>
        </p:txBody>
      </p:sp>
      <p:sp>
        <p:nvSpPr>
          <p:cNvPr id="3" name="Content Placeholder 2">
            <a:extLst>
              <a:ext uri="{FF2B5EF4-FFF2-40B4-BE49-F238E27FC236}">
                <a16:creationId xmlns:a16="http://schemas.microsoft.com/office/drawing/2014/main" id="{E82A3A40-4A20-D946-8B02-C0101934BE2D}"/>
              </a:ext>
            </a:extLst>
          </p:cNvPr>
          <p:cNvSpPr>
            <a:spLocks noGrp="1"/>
          </p:cNvSpPr>
          <p:nvPr>
            <p:ph idx="1"/>
          </p:nvPr>
        </p:nvSpPr>
        <p:spPr>
          <a:xfrm>
            <a:off x="643855" y="2548281"/>
            <a:ext cx="5114093" cy="3654389"/>
          </a:xfrm>
        </p:spPr>
        <p:txBody>
          <a:bodyPr>
            <a:normAutofit/>
          </a:bodyPr>
          <a:lstStyle/>
          <a:p>
            <a:r>
              <a:rPr lang="en-US">
                <a:solidFill>
                  <a:schemeClr val="bg1"/>
                </a:solidFill>
              </a:rPr>
              <a:t>There were some outliers but nothing that was concerning. </a:t>
            </a:r>
          </a:p>
          <a:p>
            <a:r>
              <a:rPr lang="en-US">
                <a:solidFill>
                  <a:schemeClr val="bg1"/>
                </a:solidFill>
              </a:rPr>
              <a:t>The only thing that stood out was the duration feature, but since this is the total duration for songs, and some artists may have many more songs than other artists, it didn’t seem to concerning.</a:t>
            </a:r>
          </a:p>
        </p:txBody>
      </p:sp>
      <p:pic>
        <p:nvPicPr>
          <p:cNvPr id="25" name="Picture 24" descr="Engineering drawing, calendar&#10;&#10;Description automatically generated">
            <a:extLst>
              <a:ext uri="{FF2B5EF4-FFF2-40B4-BE49-F238E27FC236}">
                <a16:creationId xmlns:a16="http://schemas.microsoft.com/office/drawing/2014/main" id="{E15EC7EE-9876-1A46-A226-B305243F59D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91917" y="3183622"/>
            <a:ext cx="2627842" cy="2391335"/>
          </a:xfrm>
          <a:prstGeom prst="rect">
            <a:avLst/>
          </a:prstGeom>
          <a:effectLst/>
        </p:spPr>
      </p:pic>
      <p:pic>
        <p:nvPicPr>
          <p:cNvPr id="20" name="Picture 19" descr="Chart, box and whisker chart&#10;&#10;Description automatically generated">
            <a:extLst>
              <a:ext uri="{FF2B5EF4-FFF2-40B4-BE49-F238E27FC236}">
                <a16:creationId xmlns:a16="http://schemas.microsoft.com/office/drawing/2014/main" id="{A4C7A642-0259-C740-9F63-8B0DF84D9D2B}"/>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915701" y="3183622"/>
            <a:ext cx="2627842" cy="2391335"/>
          </a:xfrm>
          <a:prstGeom prst="rect">
            <a:avLst/>
          </a:prstGeom>
          <a:effectLst/>
        </p:spPr>
      </p:pic>
    </p:spTree>
    <p:extLst>
      <p:ext uri="{BB962C8B-B14F-4D97-AF65-F5344CB8AC3E}">
        <p14:creationId xmlns:p14="http://schemas.microsoft.com/office/powerpoint/2010/main" val="143637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E59649-786A-5E48-B094-74F268BF533E}"/>
              </a:ext>
            </a:extLst>
          </p:cNvPr>
          <p:cNvSpPr>
            <a:spLocks noGrp="1"/>
          </p:cNvSpPr>
          <p:nvPr>
            <p:ph type="title"/>
          </p:nvPr>
        </p:nvSpPr>
        <p:spPr>
          <a:xfrm>
            <a:off x="653143" y="1645920"/>
            <a:ext cx="3522879" cy="4470821"/>
          </a:xfrm>
        </p:spPr>
        <p:txBody>
          <a:bodyPr>
            <a:normAutofit/>
          </a:bodyPr>
          <a:lstStyle/>
          <a:p>
            <a:pPr algn="r"/>
            <a:r>
              <a:rPr lang="en-US" sz="3900">
                <a:solidFill>
                  <a:schemeClr val="bg2"/>
                </a:solidFill>
              </a:rPr>
              <a:t>Baseline Modeling – Preprocessing</a:t>
            </a:r>
          </a:p>
        </p:txBody>
      </p:sp>
      <p:sp>
        <p:nvSpPr>
          <p:cNvPr id="3" name="Content Placeholder 2">
            <a:extLst>
              <a:ext uri="{FF2B5EF4-FFF2-40B4-BE49-F238E27FC236}">
                <a16:creationId xmlns:a16="http://schemas.microsoft.com/office/drawing/2014/main" id="{F748D3C3-C8FB-E245-93BC-98C8D5BAC77B}"/>
              </a:ext>
            </a:extLst>
          </p:cNvPr>
          <p:cNvSpPr>
            <a:spLocks noGrp="1"/>
          </p:cNvSpPr>
          <p:nvPr>
            <p:ph idx="1"/>
          </p:nvPr>
        </p:nvSpPr>
        <p:spPr>
          <a:xfrm>
            <a:off x="5204109" y="1645920"/>
            <a:ext cx="6269434" cy="4470821"/>
          </a:xfrm>
        </p:spPr>
        <p:txBody>
          <a:bodyPr>
            <a:normAutofit/>
          </a:bodyPr>
          <a:lstStyle/>
          <a:p>
            <a:r>
              <a:rPr lang="en-US"/>
              <a:t>I will be using two clustering models </a:t>
            </a:r>
          </a:p>
          <a:p>
            <a:pPr lvl="1"/>
            <a:r>
              <a:rPr lang="en-US"/>
              <a:t>Kmeans</a:t>
            </a:r>
          </a:p>
          <a:p>
            <a:pPr lvl="1"/>
            <a:r>
              <a:rPr lang="en-US"/>
              <a:t>Agglomerative</a:t>
            </a:r>
          </a:p>
          <a:p>
            <a:r>
              <a:rPr lang="en-US"/>
              <a:t>Created a new dataframe called df2. </a:t>
            </a:r>
          </a:p>
          <a:p>
            <a:pPr lvl="1"/>
            <a:r>
              <a:rPr lang="en-US"/>
              <a:t>Containing the artist data with the mode, count, and artists features removed. </a:t>
            </a:r>
          </a:p>
          <a:p>
            <a:pPr lvl="1"/>
            <a:r>
              <a:rPr lang="en-US"/>
              <a:t>Values from df2 were stored into X and ran the Standard Scaler on the data. </a:t>
            </a:r>
          </a:p>
        </p:txBody>
      </p:sp>
    </p:spTree>
    <p:extLst>
      <p:ext uri="{BB962C8B-B14F-4D97-AF65-F5344CB8AC3E}">
        <p14:creationId xmlns:p14="http://schemas.microsoft.com/office/powerpoint/2010/main" val="3695380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1124</TotalTime>
  <Words>747</Words>
  <Application>Microsoft Macintosh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Music Artist Clustering</vt:lpstr>
      <vt:lpstr>Introduction</vt:lpstr>
      <vt:lpstr>Data Acquisition</vt:lpstr>
      <vt:lpstr>Data Acquisition</vt:lpstr>
      <vt:lpstr>Data Acquisition</vt:lpstr>
      <vt:lpstr>Data Wrangling</vt:lpstr>
      <vt:lpstr>EDA - Distribution</vt:lpstr>
      <vt:lpstr>EDA - Outliers</vt:lpstr>
      <vt:lpstr>Baseline Modeling – Preprocessing</vt:lpstr>
      <vt:lpstr>Baseline Modeling – Preprocessing</vt:lpstr>
      <vt:lpstr>Baseline Modeling – Preprocessing</vt:lpstr>
      <vt:lpstr>Modeling</vt:lpstr>
      <vt:lpstr>Extended Modeling</vt:lpstr>
      <vt:lpstr>Extended Modeling – PCA Cluster Plots</vt:lpstr>
      <vt:lpstr>Final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Artist Clustering</dc:title>
  <dc:creator>Ryan Fisher</dc:creator>
  <cp:lastModifiedBy>Ryan Fisher</cp:lastModifiedBy>
  <cp:revision>8</cp:revision>
  <dcterms:created xsi:type="dcterms:W3CDTF">2021-02-27T20:26:00Z</dcterms:created>
  <dcterms:modified xsi:type="dcterms:W3CDTF">2021-02-28T15:10:48Z</dcterms:modified>
</cp:coreProperties>
</file>