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Hypothesis: </a:t>
            </a:r>
            <a:r>
              <a:rPr b="0" i="1">
                <a:latin typeface="+mn-lt"/>
                <a:ea typeface="+mn-ea"/>
                <a:cs typeface="+mn-cs"/>
                <a:sym typeface="Arial"/>
              </a:rPr>
              <a:t>Create a Hypothesis with an emphasis on SMART principles. </a:t>
            </a:r>
            <a:r>
              <a:rPr i="1"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i="1"/>
              <a:t>S – Specific, M – Measurable, A – Achievable, R – Realistic, T – Timebound). </a:t>
            </a:r>
            <a:r>
              <a:rPr b="0"/>
              <a:t>If you cannot do this, you </a:t>
            </a:r>
            <a:r>
              <a:t>do not</a:t>
            </a:r>
            <a:r>
              <a:rPr b="0"/>
              <a:t> have a good grasp on the business problem.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Context: </a:t>
            </a:r>
            <a:r>
              <a:rPr b="0"/>
              <a:t>With context, we have </a:t>
            </a:r>
            <a:r>
              <a:rPr u="sng"/>
              <a:t>clearly identified the problem at hand </a:t>
            </a:r>
            <a:r>
              <a:rPr b="0"/>
              <a:t>and have elucidated on how our initiative may solve this problem, alongside the commercial implications this will have on the business.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Criteria for Success</a:t>
            </a:r>
            <a:r>
              <a:rPr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Scope of Solution Space: </a:t>
            </a:r>
            <a:r>
              <a:rPr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Constraints within Solution Space: </a:t>
            </a:r>
            <a:r>
              <a:rPr b="0"/>
              <a:t>Looking forward, what are the foreseeable problems we are likely to encounter? Could this be stakeholder resistance? Could this be we don’t have access to the right data?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Stakeholders to provide key insight: </a:t>
            </a:r>
            <a:r>
              <a:rPr b="0"/>
              <a:t>Who are the people I need to speak to, to get the answers I need for my data analysis?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 key data sources are required</a:t>
            </a:r>
            <a:r>
              <a:rPr b="0"/>
              <a:t>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4945" y="234862"/>
            <a:ext cx="8794113" cy="29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1"/>
          <p:cNvSpPr/>
          <p:nvPr/>
        </p:nvSpPr>
        <p:spPr>
          <a:xfrm>
            <a:off x="137948" y="1576012"/>
            <a:ext cx="4344158" cy="468106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" name="Google Shape;21;p1"/>
          <p:cNvSpPr/>
          <p:nvPr/>
        </p:nvSpPr>
        <p:spPr>
          <a:xfrm>
            <a:off x="4587387" y="1576012"/>
            <a:ext cx="4344157" cy="468106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5" name="Google Shape;22;p1"/>
          <p:cNvGrpSpPr/>
          <p:nvPr/>
        </p:nvGrpSpPr>
        <p:grpSpPr>
          <a:xfrm>
            <a:off x="218936" y="1616017"/>
            <a:ext cx="288316" cy="292535"/>
            <a:chOff x="0" y="0"/>
            <a:chExt cx="288315" cy="292533"/>
          </a:xfrm>
        </p:grpSpPr>
        <p:sp>
          <p:nvSpPr>
            <p:cNvPr id="23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1"/>
            <p:cNvSpPr txBox="1"/>
            <p:nvPr/>
          </p:nvSpPr>
          <p:spPr>
            <a:xfrm>
              <a:off x="0" y="0"/>
              <a:ext cx="288316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" name="Google Shape;23;p1"/>
          <p:cNvGrpSpPr/>
          <p:nvPr/>
        </p:nvGrpSpPr>
        <p:grpSpPr>
          <a:xfrm>
            <a:off x="4668375" y="1616017"/>
            <a:ext cx="288316" cy="292535"/>
            <a:chOff x="0" y="0"/>
            <a:chExt cx="288315" cy="292533"/>
          </a:xfrm>
        </p:grpSpPr>
        <p:sp>
          <p:nvSpPr>
            <p:cNvPr id="26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4"/>
            <p:cNvSpPr txBox="1"/>
            <p:nvPr/>
          </p:nvSpPr>
          <p:spPr>
            <a:xfrm>
              <a:off x="0" y="0"/>
              <a:ext cx="288316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" name="Google Shape;24;p1"/>
          <p:cNvSpPr txBox="1"/>
          <p:nvPr/>
        </p:nvSpPr>
        <p:spPr>
          <a:xfrm>
            <a:off x="601194" y="1663590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Context</a:t>
            </a:r>
          </a:p>
        </p:txBody>
      </p:sp>
      <p:sp>
        <p:nvSpPr>
          <p:cNvPr id="30" name="Google Shape;25;p1"/>
          <p:cNvSpPr txBox="1"/>
          <p:nvPr/>
        </p:nvSpPr>
        <p:spPr>
          <a:xfrm>
            <a:off x="5050633" y="1663590"/>
            <a:ext cx="359745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Constraints within solution space</a:t>
            </a:r>
          </a:p>
        </p:txBody>
      </p:sp>
      <p:grpSp>
        <p:nvGrpSpPr>
          <p:cNvPr id="33" name="Google Shape;26;p1"/>
          <p:cNvGrpSpPr/>
          <p:nvPr/>
        </p:nvGrpSpPr>
        <p:grpSpPr>
          <a:xfrm>
            <a:off x="4668375" y="3204986"/>
            <a:ext cx="288316" cy="292535"/>
            <a:chOff x="0" y="0"/>
            <a:chExt cx="288315" cy="292533"/>
          </a:xfrm>
        </p:grpSpPr>
        <p:sp>
          <p:nvSpPr>
            <p:cNvPr id="31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5"/>
            <p:cNvSpPr txBox="1"/>
            <p:nvPr/>
          </p:nvSpPr>
          <p:spPr>
            <a:xfrm>
              <a:off x="0" y="0"/>
              <a:ext cx="288316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" name="Google Shape;27;p1"/>
          <p:cNvGrpSpPr/>
          <p:nvPr/>
        </p:nvGrpSpPr>
        <p:grpSpPr>
          <a:xfrm>
            <a:off x="218936" y="3204986"/>
            <a:ext cx="288316" cy="292535"/>
            <a:chOff x="0" y="0"/>
            <a:chExt cx="288315" cy="292533"/>
          </a:xfrm>
        </p:grpSpPr>
        <p:sp>
          <p:nvSpPr>
            <p:cNvPr id="34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2"/>
            <p:cNvSpPr txBox="1"/>
            <p:nvPr/>
          </p:nvSpPr>
          <p:spPr>
            <a:xfrm>
              <a:off x="0" y="0"/>
              <a:ext cx="288316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" name="Google Shape;28;p1"/>
          <p:cNvSpPr txBox="1"/>
          <p:nvPr/>
        </p:nvSpPr>
        <p:spPr>
          <a:xfrm>
            <a:off x="601194" y="3252561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Criteria for success</a:t>
            </a:r>
          </a:p>
        </p:txBody>
      </p:sp>
      <p:sp>
        <p:nvSpPr>
          <p:cNvPr id="38" name="Google Shape;29;p1"/>
          <p:cNvSpPr txBox="1"/>
          <p:nvPr/>
        </p:nvSpPr>
        <p:spPr>
          <a:xfrm>
            <a:off x="5050633" y="3252561"/>
            <a:ext cx="359745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Stakeholders to provide key insight</a:t>
            </a:r>
          </a:p>
        </p:txBody>
      </p:sp>
      <p:grpSp>
        <p:nvGrpSpPr>
          <p:cNvPr id="41" name="Google Shape;30;p1"/>
          <p:cNvGrpSpPr/>
          <p:nvPr/>
        </p:nvGrpSpPr>
        <p:grpSpPr>
          <a:xfrm>
            <a:off x="218936" y="4795575"/>
            <a:ext cx="288316" cy="292535"/>
            <a:chOff x="0" y="0"/>
            <a:chExt cx="288315" cy="292533"/>
          </a:xfrm>
        </p:grpSpPr>
        <p:sp>
          <p:nvSpPr>
            <p:cNvPr id="39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3"/>
            <p:cNvSpPr txBox="1"/>
            <p:nvPr/>
          </p:nvSpPr>
          <p:spPr>
            <a:xfrm>
              <a:off x="0" y="0"/>
              <a:ext cx="288316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" name="Google Shape;31;p1"/>
          <p:cNvGrpSpPr/>
          <p:nvPr/>
        </p:nvGrpSpPr>
        <p:grpSpPr>
          <a:xfrm>
            <a:off x="4668375" y="4795575"/>
            <a:ext cx="288316" cy="292535"/>
            <a:chOff x="0" y="0"/>
            <a:chExt cx="288315" cy="292533"/>
          </a:xfrm>
        </p:grpSpPr>
        <p:sp>
          <p:nvSpPr>
            <p:cNvPr id="42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6"/>
            <p:cNvSpPr txBox="1"/>
            <p:nvPr/>
          </p:nvSpPr>
          <p:spPr>
            <a:xfrm>
              <a:off x="0" y="0"/>
              <a:ext cx="288316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5" name="Google Shape;32;p1"/>
          <p:cNvSpPr txBox="1"/>
          <p:nvPr/>
        </p:nvSpPr>
        <p:spPr>
          <a:xfrm>
            <a:off x="601194" y="4843150"/>
            <a:ext cx="35974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Scope of solution space </a:t>
            </a:r>
          </a:p>
        </p:txBody>
      </p:sp>
      <p:sp>
        <p:nvSpPr>
          <p:cNvPr id="46" name="Google Shape;33;p1"/>
          <p:cNvSpPr txBox="1"/>
          <p:nvPr/>
        </p:nvSpPr>
        <p:spPr>
          <a:xfrm>
            <a:off x="5050633" y="4843150"/>
            <a:ext cx="359745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Key data sources </a:t>
            </a:r>
          </a:p>
        </p:txBody>
      </p:sp>
      <p:sp>
        <p:nvSpPr>
          <p:cNvPr id="47" name="Google Shape;34;p1"/>
          <p:cNvSpPr txBox="1"/>
          <p:nvPr/>
        </p:nvSpPr>
        <p:spPr>
          <a:xfrm>
            <a:off x="188833" y="1964975"/>
            <a:ext cx="4232968" cy="36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We invested $1,540,000 in a new chair lift. We want to keep our profit margin at 9.2%.</a:t>
            </a:r>
          </a:p>
        </p:txBody>
      </p:sp>
      <p:sp>
        <p:nvSpPr>
          <p:cNvPr id="48" name="Google Shape;35;p1"/>
          <p:cNvSpPr txBox="1"/>
          <p:nvPr/>
        </p:nvSpPr>
        <p:spPr>
          <a:xfrm>
            <a:off x="188833" y="3538873"/>
            <a:ext cx="4232968" cy="22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Profit margin is 9.2% or greater. </a:t>
            </a:r>
          </a:p>
        </p:txBody>
      </p:sp>
      <p:sp>
        <p:nvSpPr>
          <p:cNvPr id="49" name="Google Shape;36;p1"/>
          <p:cNvSpPr txBox="1"/>
          <p:nvPr/>
        </p:nvSpPr>
        <p:spPr>
          <a:xfrm>
            <a:off x="232567" y="5184804"/>
            <a:ext cx="4232968" cy="22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Ways to recoup operating cost and generate more revenue. </a:t>
            </a:r>
          </a:p>
        </p:txBody>
      </p:sp>
      <p:sp>
        <p:nvSpPr>
          <p:cNvPr id="50" name="Google Shape;37;p1"/>
          <p:cNvSpPr txBox="1"/>
          <p:nvPr/>
        </p:nvSpPr>
        <p:spPr>
          <a:xfrm>
            <a:off x="4603956" y="1963919"/>
            <a:ext cx="4232969" cy="366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We don’t generate enough new business to recoup the extra operating costs.</a:t>
            </a:r>
          </a:p>
        </p:txBody>
      </p:sp>
      <p:sp>
        <p:nvSpPr>
          <p:cNvPr id="51" name="Google Shape;38;p1"/>
          <p:cNvSpPr txBox="1"/>
          <p:nvPr/>
        </p:nvSpPr>
        <p:spPr>
          <a:xfrm>
            <a:off x="4636652" y="5085174"/>
            <a:ext cx="4232969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CSV file from database manager </a:t>
            </a:r>
          </a:p>
        </p:txBody>
      </p:sp>
      <p:grpSp>
        <p:nvGrpSpPr>
          <p:cNvPr id="54" name="Google Shape;39;p1"/>
          <p:cNvGrpSpPr/>
          <p:nvPr/>
        </p:nvGrpSpPr>
        <p:grpSpPr>
          <a:xfrm>
            <a:off x="6633336" y="6492476"/>
            <a:ext cx="432049" cy="269201"/>
            <a:chOff x="0" y="0"/>
            <a:chExt cx="432047" cy="269199"/>
          </a:xfrm>
        </p:grpSpPr>
        <p:sp>
          <p:nvSpPr>
            <p:cNvPr id="52" name="Chevron"/>
            <p:cNvSpPr/>
            <p:nvPr/>
          </p:nvSpPr>
          <p:spPr>
            <a:xfrm>
              <a:off x="0" y="31941"/>
              <a:ext cx="432048" cy="205318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H"/>
            <p:cNvSpPr txBox="1"/>
            <p:nvPr/>
          </p:nvSpPr>
          <p:spPr>
            <a:xfrm>
              <a:off x="148383" y="0"/>
              <a:ext cx="135283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57" name="Google Shape;40;p1"/>
          <p:cNvGrpSpPr/>
          <p:nvPr/>
        </p:nvGrpSpPr>
        <p:grpSpPr>
          <a:xfrm>
            <a:off x="7028512" y="6487122"/>
            <a:ext cx="432049" cy="269201"/>
            <a:chOff x="0" y="0"/>
            <a:chExt cx="432047" cy="269199"/>
          </a:xfrm>
        </p:grpSpPr>
        <p:sp>
          <p:nvSpPr>
            <p:cNvPr id="55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D"/>
            <p:cNvSpPr txBox="1"/>
            <p:nvPr/>
          </p:nvSpPr>
          <p:spPr>
            <a:xfrm>
              <a:off x="153736" y="0"/>
              <a:ext cx="124576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0" name="Google Shape;41;p1"/>
          <p:cNvGrpSpPr/>
          <p:nvPr/>
        </p:nvGrpSpPr>
        <p:grpSpPr>
          <a:xfrm>
            <a:off x="7452320" y="6476415"/>
            <a:ext cx="432049" cy="269201"/>
            <a:chOff x="0" y="0"/>
            <a:chExt cx="432047" cy="269199"/>
          </a:xfrm>
        </p:grpSpPr>
        <p:sp>
          <p:nvSpPr>
            <p:cNvPr id="58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E"/>
            <p:cNvSpPr txBox="1"/>
            <p:nvPr/>
          </p:nvSpPr>
          <p:spPr>
            <a:xfrm>
              <a:off x="153736" y="0"/>
              <a:ext cx="124576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63" name="Google Shape;42;p1"/>
          <p:cNvGrpSpPr/>
          <p:nvPr/>
        </p:nvGrpSpPr>
        <p:grpSpPr>
          <a:xfrm>
            <a:off x="7846662" y="6481493"/>
            <a:ext cx="432049" cy="269201"/>
            <a:chOff x="0" y="0"/>
            <a:chExt cx="432047" cy="269199"/>
          </a:xfrm>
        </p:grpSpPr>
        <p:sp>
          <p:nvSpPr>
            <p:cNvPr id="61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I"/>
            <p:cNvSpPr txBox="1"/>
            <p:nvPr/>
          </p:nvSpPr>
          <p:spPr>
            <a:xfrm>
              <a:off x="153736" y="0"/>
              <a:ext cx="124576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6" name="Google Shape;43;p1"/>
          <p:cNvGrpSpPr/>
          <p:nvPr/>
        </p:nvGrpSpPr>
        <p:grpSpPr>
          <a:xfrm>
            <a:off x="8245692" y="6476415"/>
            <a:ext cx="432049" cy="269201"/>
            <a:chOff x="0" y="0"/>
            <a:chExt cx="432047" cy="269199"/>
          </a:xfrm>
        </p:grpSpPr>
        <p:sp>
          <p:nvSpPr>
            <p:cNvPr id="64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P"/>
            <p:cNvSpPr txBox="1"/>
            <p:nvPr/>
          </p:nvSpPr>
          <p:spPr>
            <a:xfrm>
              <a:off x="153736" y="0"/>
              <a:ext cx="124576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P</a:t>
              </a:r>
            </a:p>
          </p:txBody>
        </p:sp>
      </p:grpSp>
      <p:grpSp>
        <p:nvGrpSpPr>
          <p:cNvPr id="69" name="Google Shape;44;p1"/>
          <p:cNvGrpSpPr/>
          <p:nvPr/>
        </p:nvGrpSpPr>
        <p:grpSpPr>
          <a:xfrm>
            <a:off x="8099129" y="675186"/>
            <a:ext cx="432049" cy="269201"/>
            <a:chOff x="0" y="0"/>
            <a:chExt cx="432047" cy="269199"/>
          </a:xfrm>
        </p:grpSpPr>
        <p:sp>
          <p:nvSpPr>
            <p:cNvPr id="67" name="Chevron"/>
            <p:cNvSpPr/>
            <p:nvPr/>
          </p:nvSpPr>
          <p:spPr>
            <a:xfrm>
              <a:off x="0" y="31941"/>
              <a:ext cx="432048" cy="205318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H"/>
            <p:cNvSpPr txBox="1"/>
            <p:nvPr/>
          </p:nvSpPr>
          <p:spPr>
            <a:xfrm>
              <a:off x="148383" y="0"/>
              <a:ext cx="135283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70" name="Google Shape;45;p1"/>
          <p:cNvSpPr/>
          <p:nvPr/>
        </p:nvSpPr>
        <p:spPr>
          <a:xfrm>
            <a:off x="121750" y="116630"/>
            <a:ext cx="7996289" cy="11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67" y="0"/>
                </a:lnTo>
                <a:lnTo>
                  <a:pt x="20867" y="12600"/>
                </a:lnTo>
                <a:lnTo>
                  <a:pt x="21600" y="12223"/>
                </a:lnTo>
                <a:lnTo>
                  <a:pt x="20867" y="18000"/>
                </a:lnTo>
                <a:lnTo>
                  <a:pt x="20867" y="21600"/>
                </a:lnTo>
                <a:lnTo>
                  <a:pt x="0" y="21600"/>
                </a:lnTo>
                <a:lnTo>
                  <a:pt x="0" y="12600"/>
                </a:lnTo>
                <a:close/>
              </a:path>
            </a:pathLst>
          </a:custGeom>
          <a:solidFill>
            <a:srgbClr val="FEF2D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/>
            </a:pPr>
          </a:p>
        </p:txBody>
      </p:sp>
      <p:sp>
        <p:nvSpPr>
          <p:cNvPr id="71" name="Google Shape;46;p1"/>
          <p:cNvSpPr txBox="1"/>
          <p:nvPr>
            <p:ph type="title"/>
          </p:nvPr>
        </p:nvSpPr>
        <p:spPr>
          <a:xfrm>
            <a:off x="184140" y="189590"/>
            <a:ext cx="8793596" cy="307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Big Mountain Resort Problem Statement</a:t>
            </a:r>
          </a:p>
        </p:txBody>
      </p:sp>
      <p:sp>
        <p:nvSpPr>
          <p:cNvPr id="72" name="Google Shape;47;p1"/>
          <p:cNvSpPr txBox="1"/>
          <p:nvPr/>
        </p:nvSpPr>
        <p:spPr>
          <a:xfrm>
            <a:off x="4652851" y="3547600"/>
            <a:ext cx="4232969" cy="50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Director of Operations - Jimmy Blackburn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Database Manager - Alesha Eisen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Investors</a:t>
            </a:r>
          </a:p>
        </p:txBody>
      </p:sp>
      <p:sp>
        <p:nvSpPr>
          <p:cNvPr id="73" name="Google Shape;48;p1"/>
          <p:cNvSpPr txBox="1"/>
          <p:nvPr/>
        </p:nvSpPr>
        <p:spPr>
          <a:xfrm>
            <a:off x="229864" y="540900"/>
            <a:ext cx="8493200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How can we recoup the increased operating cost and maintain existing profit margin?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