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94655" autoAdjust="0"/>
  </p:normalViewPr>
  <p:slideViewPr>
    <p:cSldViewPr snapToGrid="0" snapToObjects="1">
      <p:cViewPr varScale="1">
        <p:scale>
          <a:sx n="97" d="100"/>
          <a:sy n="97" d="100"/>
        </p:scale>
        <p:origin x="-10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7C3F878-F5E8-489B-AC8A-64F2A7E22C28}" type="datetimeFigureOut">
              <a:rPr lang="en-US" smtClean="0"/>
              <a:pPr/>
              <a:t>10/28/13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0" r:id="rId1"/>
    <p:sldLayoutId id="2147484461" r:id="rId2"/>
    <p:sldLayoutId id="2147484462" r:id="rId3"/>
    <p:sldLayoutId id="2147484463" r:id="rId4"/>
    <p:sldLayoutId id="2147484464" r:id="rId5"/>
    <p:sldLayoutId id="2147484465" r:id="rId6"/>
    <p:sldLayoutId id="2147484466" r:id="rId7"/>
    <p:sldLayoutId id="2147484467" r:id="rId8"/>
    <p:sldLayoutId id="2147484468" r:id="rId9"/>
    <p:sldLayoutId id="2147484469" r:id="rId10"/>
    <p:sldLayoutId id="2147484470" r:id="rId11"/>
    <p:sldLayoutId id="214748447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Zookeeper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Rayan Katib</a:t>
            </a:r>
            <a:endParaRPr lang="en-US" dirty="0"/>
          </a:p>
        </p:txBody>
      </p:sp>
      <p:pic>
        <p:nvPicPr>
          <p:cNvPr id="4" name="Picture 3" descr="zookeeper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699" y="3445276"/>
            <a:ext cx="1709421" cy="243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0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pic>
        <p:nvPicPr>
          <p:cNvPr id="4" name="Content Placeholder 3" descr="Screen Shot 2013-10-28 at 11.50.3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45" r="-12445"/>
          <a:stretch>
            <a:fillRect/>
          </a:stretch>
        </p:blipFill>
        <p:spPr>
          <a:xfrm>
            <a:off x="549275" y="1600201"/>
            <a:ext cx="8249390" cy="4455256"/>
          </a:xfrm>
        </p:spPr>
      </p:pic>
    </p:spTree>
    <p:extLst>
      <p:ext uri="{BB962C8B-B14F-4D97-AF65-F5344CB8AC3E}">
        <p14:creationId xmlns:p14="http://schemas.microsoft.com/office/powerpoint/2010/main" val="774299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ZooKeeper?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Yahoo</a:t>
            </a:r>
          </a:p>
          <a:p>
            <a:r>
              <a:rPr lang="en-US" dirty="0" err="1" smtClean="0"/>
              <a:t>Zynga</a:t>
            </a:r>
            <a:endParaRPr lang="en-US" dirty="0" smtClean="0"/>
          </a:p>
          <a:p>
            <a:r>
              <a:rPr lang="en-US" dirty="0" smtClean="0"/>
              <a:t>Netflix</a:t>
            </a:r>
          </a:p>
          <a:p>
            <a:r>
              <a:rPr lang="en-US" dirty="0" err="1" smtClean="0"/>
              <a:t>Linkedin</a:t>
            </a:r>
            <a:endParaRPr lang="en-US" dirty="0" smtClean="0"/>
          </a:p>
          <a:p>
            <a:r>
              <a:rPr lang="en-US" dirty="0" smtClean="0"/>
              <a:t>Rackspace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46662"/>
            <a:ext cx="8042276" cy="4343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Demo!</a:t>
            </a:r>
          </a:p>
          <a:p>
            <a:r>
              <a:rPr lang="en-US" sz="3600" dirty="0" smtClean="0"/>
              <a:t>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765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ZooKeeper?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75176"/>
            <a:ext cx="8042276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“</a:t>
            </a:r>
            <a:r>
              <a:rPr lang="en-US" dirty="0"/>
              <a:t>ZooKeeper is a distributed, open-source coordination service for distributed applications</a:t>
            </a:r>
            <a:r>
              <a:rPr lang="en-US" dirty="0" smtClean="0"/>
              <a:t>.”        					                             –Zookeeper Wiki</a:t>
            </a:r>
          </a:p>
          <a:p>
            <a:r>
              <a:rPr lang="en-US" dirty="0"/>
              <a:t>The </a:t>
            </a:r>
            <a:r>
              <a:rPr lang="en-US" dirty="0" smtClean="0"/>
              <a:t>motivation: no need to implement coordination services from </a:t>
            </a:r>
            <a:r>
              <a:rPr lang="en-US" dirty="0"/>
              <a:t>scratch.</a:t>
            </a:r>
            <a:endParaRPr lang="en-US" dirty="0" smtClean="0"/>
          </a:p>
          <a:p>
            <a:r>
              <a:rPr lang="en-US" dirty="0" smtClean="0"/>
              <a:t>Exposes common services in simple interface:</a:t>
            </a:r>
          </a:p>
          <a:p>
            <a:pPr lvl="1"/>
            <a:r>
              <a:rPr lang="en-US" dirty="0" smtClean="0"/>
              <a:t>Naming</a:t>
            </a:r>
          </a:p>
          <a:p>
            <a:pPr lvl="1"/>
            <a:r>
              <a:rPr lang="en-US" dirty="0" smtClean="0"/>
              <a:t>Configuration management</a:t>
            </a:r>
          </a:p>
          <a:p>
            <a:pPr lvl="1"/>
            <a:r>
              <a:rPr lang="en-US" dirty="0" smtClean="0"/>
              <a:t>Synchronization</a:t>
            </a:r>
          </a:p>
          <a:p>
            <a:pPr lvl="1"/>
            <a:r>
              <a:rPr lang="en-US" dirty="0" smtClean="0"/>
              <a:t>Group services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0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Design </a:t>
            </a:r>
            <a:r>
              <a:rPr lang="en-US" sz="3600" dirty="0" smtClean="0"/>
              <a:t>Goals and Characteristics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982657"/>
            <a:ext cx="8042276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Simple: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irectory </a:t>
            </a:r>
            <a:r>
              <a:rPr lang="en-US" dirty="0"/>
              <a:t>tree </a:t>
            </a:r>
            <a:r>
              <a:rPr lang="en-US" dirty="0" smtClean="0"/>
              <a:t>structure.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hared </a:t>
            </a:r>
            <a:r>
              <a:rPr lang="en-US" dirty="0"/>
              <a:t>hierarchical name </a:t>
            </a:r>
            <a:r>
              <a:rPr lang="en-US" dirty="0" smtClean="0"/>
              <a:t>space (Z-nodes).</a:t>
            </a:r>
          </a:p>
          <a:p>
            <a:pPr lvl="1"/>
            <a:r>
              <a:rPr lang="en-US" dirty="0" smtClean="0"/>
              <a:t>Each node has a path ‘/’. </a:t>
            </a:r>
          </a:p>
          <a:p>
            <a:pPr lvl="1"/>
            <a:r>
              <a:rPr lang="en-US" dirty="0" smtClean="0"/>
              <a:t>Similar to normal file system.</a:t>
            </a:r>
          </a:p>
          <a:p>
            <a:pPr lvl="1"/>
            <a:r>
              <a:rPr lang="en-US" dirty="0" smtClean="0"/>
              <a:t>ZooKeeper provides: </a:t>
            </a:r>
            <a:r>
              <a:rPr lang="en-US" dirty="0"/>
              <a:t>high throughput, low latency, highly available, strictly ordered access to the </a:t>
            </a:r>
            <a:r>
              <a:rPr lang="en-US" dirty="0" smtClean="0"/>
              <a:t>znodes.</a:t>
            </a:r>
          </a:p>
          <a:p>
            <a:pPr lvl="1"/>
            <a:r>
              <a:rPr lang="en-US" dirty="0"/>
              <a:t>ZooKeeper data is kept in-</a:t>
            </a:r>
            <a:r>
              <a:rPr lang="en-US" dirty="0" smtClean="0"/>
              <a:t>memory.</a:t>
            </a:r>
          </a:p>
        </p:txBody>
      </p:sp>
    </p:spTree>
    <p:extLst>
      <p:ext uri="{BB962C8B-B14F-4D97-AF65-F5344CB8AC3E}">
        <p14:creationId xmlns:p14="http://schemas.microsoft.com/office/powerpoint/2010/main" val="13262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154305"/>
            <a:ext cx="8042276" cy="1336956"/>
          </a:xfrm>
        </p:spPr>
        <p:txBody>
          <a:bodyPr/>
          <a:lstStyle/>
          <a:p>
            <a:r>
              <a:rPr lang="en-US" sz="3600" dirty="0"/>
              <a:t>Design Goals and Characteristics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469261"/>
            <a:ext cx="8042276" cy="2247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Replicated:</a:t>
            </a:r>
          </a:p>
          <a:p>
            <a:pPr lvl="1"/>
            <a:r>
              <a:rPr lang="en-US" dirty="0" smtClean="0"/>
              <a:t>Service is replicated over a set of machines.</a:t>
            </a:r>
          </a:p>
          <a:p>
            <a:pPr lvl="1"/>
            <a:r>
              <a:rPr lang="en-US" dirty="0" smtClean="0"/>
              <a:t>All servers store a copy of the data in-memory.</a:t>
            </a:r>
          </a:p>
          <a:p>
            <a:pPr lvl="1"/>
            <a:r>
              <a:rPr lang="en-US" dirty="0" smtClean="0"/>
              <a:t>The leader is elected at startup.</a:t>
            </a:r>
          </a:p>
          <a:p>
            <a:pPr lvl="1"/>
            <a:r>
              <a:rPr lang="en-US" dirty="0" smtClean="0"/>
              <a:t>Client maintains TCP connection with a single ZooKeeper server.</a:t>
            </a:r>
          </a:p>
          <a:p>
            <a:pPr lvl="1"/>
            <a:r>
              <a:rPr lang="en-US" dirty="0" smtClean="0"/>
              <a:t>If TCP connection breaks, client connects to a different server.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Screen Shot 2013-10-28 at 9.09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91" y="3716461"/>
            <a:ext cx="76454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5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Design Goals and Characteristics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110868"/>
            <a:ext cx="8042276" cy="4343400"/>
          </a:xfrm>
        </p:spPr>
        <p:txBody>
          <a:bodyPr/>
          <a:lstStyle/>
          <a:p>
            <a:r>
              <a:rPr lang="en-US" dirty="0" smtClean="0"/>
              <a:t>Ordered:</a:t>
            </a:r>
          </a:p>
          <a:p>
            <a:pPr lvl="1"/>
            <a:r>
              <a:rPr lang="en-US" dirty="0"/>
              <a:t>All updates are totally </a:t>
            </a:r>
            <a:r>
              <a:rPr lang="en-US" dirty="0" smtClean="0"/>
              <a:t>ordered.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tamps </a:t>
            </a:r>
            <a:r>
              <a:rPr lang="en-US" dirty="0"/>
              <a:t>each update with a number that reflects </a:t>
            </a:r>
            <a:r>
              <a:rPr lang="en-US" dirty="0" smtClean="0"/>
              <a:t>the order.</a:t>
            </a:r>
          </a:p>
          <a:p>
            <a:pPr lvl="1"/>
            <a:r>
              <a:rPr lang="en-US" dirty="0" smtClean="0"/>
              <a:t>ZooKeeper Transaction id (</a:t>
            </a:r>
            <a:r>
              <a:rPr lang="en-US" dirty="0" err="1" smtClean="0"/>
              <a:t>zxid</a:t>
            </a:r>
            <a:r>
              <a:rPr lang="en-US" dirty="0" smtClean="0"/>
              <a:t>).</a:t>
            </a:r>
          </a:p>
          <a:p>
            <a:r>
              <a:rPr lang="en-US" dirty="0" smtClean="0"/>
              <a:t>Fast: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eads </a:t>
            </a:r>
            <a:r>
              <a:rPr lang="en-US" dirty="0"/>
              <a:t>are more common than </a:t>
            </a:r>
            <a:r>
              <a:rPr lang="en-US" dirty="0" smtClean="0"/>
              <a:t>writes.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1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Z-nodes:</a:t>
            </a:r>
          </a:p>
          <a:p>
            <a:pPr lvl="1"/>
            <a:r>
              <a:rPr lang="en-US" dirty="0" smtClean="0"/>
              <a:t>maintains </a:t>
            </a:r>
            <a:r>
              <a:rPr lang="en-US" dirty="0"/>
              <a:t>a stat structure that includes version numbers for data changes, ACL changes, and timestamps, to allow cache validations and coordinated updates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Version number increases with changes.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Persistent node.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Ephemeral z-nodes:</a:t>
            </a:r>
          </a:p>
          <a:p>
            <a:pPr lvl="1"/>
            <a:r>
              <a:rPr lang="en-US" dirty="0" smtClean="0"/>
              <a:t>Gets deleted when session ends.</a:t>
            </a:r>
          </a:p>
          <a:p>
            <a:pPr lvl="1"/>
            <a:r>
              <a:rPr lang="en-US" dirty="0" smtClean="0"/>
              <a:t>Cannot have children.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5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sets watches on z-nodes.</a:t>
            </a:r>
          </a:p>
          <a:p>
            <a:r>
              <a:rPr lang="en-US" dirty="0" smtClean="0"/>
              <a:t>Changes in z-node triggers the watch.</a:t>
            </a:r>
          </a:p>
          <a:p>
            <a:r>
              <a:rPr lang="en-US" dirty="0" smtClean="0"/>
              <a:t>ZooKeeper notifies client.</a:t>
            </a:r>
          </a:p>
          <a:p>
            <a:r>
              <a:rPr lang="en-US" dirty="0" smtClean="0"/>
              <a:t>Triggered only once.</a:t>
            </a:r>
          </a:p>
          <a:p>
            <a:r>
              <a:rPr lang="en-US" dirty="0" smtClean="0"/>
              <a:t>For multiple notifications, re-registering the watch is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21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</a:t>
            </a:r>
            <a:r>
              <a:rPr lang="en-US" dirty="0"/>
              <a:t>Guarantees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Sequential Consistency </a:t>
            </a:r>
            <a:r>
              <a:rPr lang="en-US" dirty="0" smtClean="0"/>
              <a:t>– </a:t>
            </a:r>
            <a:r>
              <a:rPr lang="en-US" dirty="0"/>
              <a:t>Updates </a:t>
            </a:r>
            <a:r>
              <a:rPr lang="en-US" dirty="0" smtClean="0"/>
              <a:t>are applied </a:t>
            </a:r>
            <a:r>
              <a:rPr lang="en-US" dirty="0"/>
              <a:t>in the </a:t>
            </a:r>
            <a:r>
              <a:rPr lang="en-US" dirty="0" smtClean="0"/>
              <a:t>order.</a:t>
            </a:r>
          </a:p>
          <a:p>
            <a:r>
              <a:rPr lang="en-US" dirty="0" smtClean="0"/>
              <a:t>Atomicity </a:t>
            </a:r>
            <a:r>
              <a:rPr lang="en-US" dirty="0"/>
              <a:t>- Updates either succeed or fail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Single </a:t>
            </a:r>
            <a:r>
              <a:rPr lang="en-US" dirty="0"/>
              <a:t>System Image - A client will see the same view of the service regardless of the server that it connects to.</a:t>
            </a:r>
          </a:p>
          <a:p>
            <a:r>
              <a:rPr lang="en-US" dirty="0"/>
              <a:t>Reliability - Once an update has been applied, it will persist from that time forward until a client overwrites the update.</a:t>
            </a:r>
          </a:p>
          <a:p>
            <a:r>
              <a:rPr lang="en-US" dirty="0"/>
              <a:t>Timeliness - The clients view of the system is guaranteed to be up-to-date within a certain time bound.</a:t>
            </a:r>
          </a:p>
        </p:txBody>
      </p:sp>
    </p:spTree>
    <p:extLst>
      <p:ext uri="{BB962C8B-B14F-4D97-AF65-F5344CB8AC3E}">
        <p14:creationId xmlns:p14="http://schemas.microsoft.com/office/powerpoint/2010/main" val="227588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4" name="Content Placeholder 3" descr="Screen Shot 2013-10-28 at 11.50.1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60" r="-13660"/>
          <a:stretch>
            <a:fillRect/>
          </a:stretch>
        </p:blipFill>
        <p:spPr>
          <a:xfrm>
            <a:off x="208851" y="1508542"/>
            <a:ext cx="8577686" cy="4632560"/>
          </a:xfrm>
        </p:spPr>
      </p:pic>
    </p:spTree>
    <p:extLst>
      <p:ext uri="{BB962C8B-B14F-4D97-AF65-F5344CB8AC3E}">
        <p14:creationId xmlns:p14="http://schemas.microsoft.com/office/powerpoint/2010/main" val="715709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314</TotalTime>
  <Words>382</Words>
  <Application>Microsoft Macintosh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Breeze</vt:lpstr>
      <vt:lpstr>Apache Zookeeper</vt:lpstr>
      <vt:lpstr>What is ZooKeeper?</vt:lpstr>
      <vt:lpstr>Design Goals and Characteristics </vt:lpstr>
      <vt:lpstr>Design Goals and Characteristics </vt:lpstr>
      <vt:lpstr>Design Goals and Characteristics </vt:lpstr>
      <vt:lpstr>ZooKeeper Data Model</vt:lpstr>
      <vt:lpstr>Watches</vt:lpstr>
      <vt:lpstr>Consistency Guarantees</vt:lpstr>
      <vt:lpstr>Performance</vt:lpstr>
      <vt:lpstr>Reliability</vt:lpstr>
      <vt:lpstr>Who uses ZooKeeper?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Zookeeper</dc:title>
  <dc:creator>Rayan Katib</dc:creator>
  <cp:lastModifiedBy>Rayan Katib</cp:lastModifiedBy>
  <cp:revision>21</cp:revision>
  <dcterms:created xsi:type="dcterms:W3CDTF">2013-10-28T13:12:11Z</dcterms:created>
  <dcterms:modified xsi:type="dcterms:W3CDTF">2013-10-28T21:41:50Z</dcterms:modified>
</cp:coreProperties>
</file>