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8"/>
  </p:notesMasterIdLst>
  <p:handoutMasterIdLst>
    <p:handoutMasterId r:id="rId29"/>
  </p:handoutMasterIdLst>
  <p:sldIdLst>
    <p:sldId id="903" r:id="rId2"/>
    <p:sldId id="917" r:id="rId3"/>
    <p:sldId id="918" r:id="rId4"/>
    <p:sldId id="919" r:id="rId5"/>
    <p:sldId id="976" r:id="rId6"/>
    <p:sldId id="977" r:id="rId7"/>
    <p:sldId id="978" r:id="rId8"/>
    <p:sldId id="979" r:id="rId9"/>
    <p:sldId id="980" r:id="rId10"/>
    <p:sldId id="920" r:id="rId11"/>
    <p:sldId id="997" r:id="rId12"/>
    <p:sldId id="998" r:id="rId13"/>
    <p:sldId id="999" r:id="rId14"/>
    <p:sldId id="1000" r:id="rId15"/>
    <p:sldId id="921" r:id="rId16"/>
    <p:sldId id="990" r:id="rId17"/>
    <p:sldId id="992" r:id="rId18"/>
    <p:sldId id="981" r:id="rId19"/>
    <p:sldId id="982" r:id="rId20"/>
    <p:sldId id="983" r:id="rId21"/>
    <p:sldId id="984" r:id="rId22"/>
    <p:sldId id="985" r:id="rId23"/>
    <p:sldId id="986" r:id="rId24"/>
    <p:sldId id="987" r:id="rId25"/>
    <p:sldId id="988" r:id="rId26"/>
    <p:sldId id="989" r:id="rId27"/>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487"/>
    <a:srgbClr val="1C5A61"/>
    <a:srgbClr val="0033CC"/>
    <a:srgbClr val="990000"/>
    <a:srgbClr val="0C6D9C"/>
    <a:srgbClr val="FF0000"/>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876" autoAdjust="0"/>
    <p:restoredTop sz="93312" autoAdjust="0"/>
  </p:normalViewPr>
  <p:slideViewPr>
    <p:cSldViewPr>
      <p:cViewPr>
        <p:scale>
          <a:sx n="66" d="100"/>
          <a:sy n="66" d="100"/>
        </p:scale>
        <p:origin x="-1786" y="-739"/>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2802" y="-120"/>
      </p:cViewPr>
      <p:guideLst>
        <p:guide orient="horz" pos="3225"/>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619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3885" y="4861791"/>
            <a:ext cx="5209918" cy="4601026"/>
          </a:xfrm>
          <a:prstGeom prst="rect">
            <a:avLst/>
          </a:prstGeom>
          <a:noFill/>
          <a:ln w="12700">
            <a:noFill/>
            <a:miter lim="800000"/>
            <a:headEnd/>
            <a:tailEnd/>
          </a:ln>
          <a:effectLst/>
        </p:spPr>
        <p:txBody>
          <a:bodyPr vert="horz" wrap="square" lIns="102880" tIns="51442" rIns="102880" bIns="51442"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1" name="Rectangle 3"/>
          <p:cNvSpPr>
            <a:spLocks noGrp="1" noRot="1" noChangeAspect="1" noChangeArrowheads="1" noTextEdit="1"/>
          </p:cNvSpPr>
          <p:nvPr>
            <p:ph type="sldImg" idx="2"/>
          </p:nvPr>
        </p:nvSpPr>
        <p:spPr bwMode="auto">
          <a:xfrm>
            <a:off x="1004888" y="776288"/>
            <a:ext cx="5094287" cy="382111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572017050"/>
      </p:ext>
    </p:extLst>
  </p:cSld>
  <p:clrMap bg1="lt1" tx1="dk1" bg2="lt2" tx2="dk2" accent1="accent1" accent2="accent2" accent3="accent3" accent4="accent4" accent5="accent5" accent6="accent6" hlink="hlink" folHlink="folHlink"/>
  <p:hf hdr="0" ftr="0" dt="0"/>
  <p:notesStyle>
    <a:lvl1pPr algn="l" defTabSz="963613" rtl="0" fontAlgn="base">
      <a:spcBef>
        <a:spcPct val="30000"/>
      </a:spcBef>
      <a:spcAft>
        <a:spcPct val="0"/>
      </a:spcAft>
      <a:defRPr sz="1200" kern="1200">
        <a:solidFill>
          <a:schemeClr val="tx1"/>
        </a:solidFill>
        <a:latin typeface="Arial" charset="0"/>
        <a:ea typeface="+mn-ea"/>
        <a:cs typeface="+mn-cs"/>
      </a:defRPr>
    </a:lvl1pPr>
    <a:lvl2pPr marL="469900" algn="l" defTabSz="963613" rtl="0" fontAlgn="base">
      <a:spcBef>
        <a:spcPct val="30000"/>
      </a:spcBef>
      <a:spcAft>
        <a:spcPct val="0"/>
      </a:spcAft>
      <a:defRPr sz="1200" kern="1200">
        <a:solidFill>
          <a:schemeClr val="tx1"/>
        </a:solidFill>
        <a:latin typeface="Arial" charset="0"/>
        <a:ea typeface="MS PGothic" pitchFamily="34" charset="-128"/>
        <a:cs typeface="MS PGothic"/>
      </a:defRPr>
    </a:lvl2pPr>
    <a:lvl3pPr marL="938213" algn="l" defTabSz="963613" rtl="0" fontAlgn="base">
      <a:spcBef>
        <a:spcPct val="30000"/>
      </a:spcBef>
      <a:spcAft>
        <a:spcPct val="0"/>
      </a:spcAft>
      <a:defRPr sz="1200" kern="1200">
        <a:solidFill>
          <a:schemeClr val="tx1"/>
        </a:solidFill>
        <a:latin typeface="Arial" charset="0"/>
        <a:ea typeface="MS PGothic" pitchFamily="34" charset="-128"/>
        <a:cs typeface="MS PGothic"/>
      </a:defRPr>
    </a:lvl3pPr>
    <a:lvl4pPr marL="1408113" algn="l" defTabSz="963613" rtl="0" fontAlgn="base">
      <a:spcBef>
        <a:spcPct val="30000"/>
      </a:spcBef>
      <a:spcAft>
        <a:spcPct val="0"/>
      </a:spcAft>
      <a:defRPr sz="1200" kern="1200">
        <a:solidFill>
          <a:schemeClr val="tx1"/>
        </a:solidFill>
        <a:latin typeface="Arial" charset="0"/>
        <a:ea typeface="MS PGothic" pitchFamily="34" charset="-128"/>
        <a:cs typeface="MS PGothic"/>
      </a:defRPr>
    </a:lvl4pPr>
    <a:lvl5pPr marL="1876425" algn="l" defTabSz="963613" rtl="0" fontAlgn="base">
      <a:spcBef>
        <a:spcPct val="30000"/>
      </a:spcBef>
      <a:spcAft>
        <a:spcPct val="0"/>
      </a:spcAft>
      <a:defRPr sz="1200" kern="1200">
        <a:solidFill>
          <a:schemeClr val="tx1"/>
        </a:solidFill>
        <a:latin typeface="Arial" charset="0"/>
        <a:ea typeface="MS PGothic" pitchFamily="34" charset="-128"/>
        <a:cs typeface="MS PGothic"/>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5533A216-67D3-4FDE-9537-C2806A560063}" type="slidenum">
              <a:rPr lang="en-US"/>
              <a:pPr/>
              <a:t>0</a:t>
            </a:fld>
            <a:endParaRPr lang="en-US"/>
          </a:p>
        </p:txBody>
      </p:sp>
      <p:sp>
        <p:nvSpPr>
          <p:cNvPr id="20482" name="Rectangle 7"/>
          <p:cNvSpPr txBox="1">
            <a:spLocks noGrp="1" noChangeArrowheads="1"/>
          </p:cNvSpPr>
          <p:nvPr/>
        </p:nvSpPr>
        <p:spPr bwMode="auto">
          <a:xfrm>
            <a:off x="4022399" y="9723582"/>
            <a:ext cx="3076901" cy="511031"/>
          </a:xfrm>
          <a:prstGeom prst="rect">
            <a:avLst/>
          </a:prstGeom>
          <a:noFill/>
          <a:ln w="9525">
            <a:noFill/>
            <a:miter lim="800000"/>
            <a:headEnd/>
            <a:tailEnd/>
          </a:ln>
        </p:spPr>
        <p:txBody>
          <a:bodyPr lIns="99028" tIns="49514" rIns="99028" bIns="49514" anchor="b"/>
          <a:lstStyle/>
          <a:p>
            <a:pPr algn="r" defTabSz="991115"/>
            <a:fld id="{8C02B724-CA82-475D-94C6-258F96334F6D}" type="slidenum">
              <a:rPr lang="en-US" sz="1300">
                <a:latin typeface="Times New Roman" pitchFamily="18" charset="0"/>
              </a:rPr>
              <a:pPr algn="r" defTabSz="991115"/>
              <a:t>0</a:t>
            </a:fld>
            <a:endParaRPr lang="en-US" sz="1300">
              <a:latin typeface="Times New Roman" pitchFamily="18" charset="0"/>
            </a:endParaRPr>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lIns="97403" tIns="48700" rIns="97403" bIns="48700"/>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宋体" pitchFamily="2" charset="-122"/>
            </a:endParaRPr>
          </a:p>
        </p:txBody>
      </p:sp>
      <p:sp>
        <p:nvSpPr>
          <p:cNvPr id="21508" name="Slide Number Placeholder 3"/>
          <p:cNvSpPr txBox="1">
            <a:spLocks noGrp="1"/>
          </p:cNvSpPr>
          <p:nvPr/>
        </p:nvSpPr>
        <p:spPr bwMode="auto">
          <a:xfrm>
            <a:off x="4021294" y="9721107"/>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7" tIns="49519" rIns="99037" bIns="49519"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DA96F86-CB79-40A3-83DC-8973B658B974}" type="slidenum">
              <a:rPr lang="en-US" sz="1300"/>
              <a:pPr algn="r" eaLnBrk="1" hangingPunct="1"/>
              <a:t>18</a:t>
            </a:fld>
            <a:endParaRPr 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a:ln/>
        </p:spPr>
      </p:sp>
      <p:sp>
        <p:nvSpPr>
          <p:cNvPr id="130050" name="Notes Placeholder 2"/>
          <p:cNvSpPr>
            <a:spLocks noGrp="1"/>
          </p:cNvSpPr>
          <p:nvPr>
            <p:ph type="body" idx="1"/>
          </p:nvPr>
        </p:nvSpPr>
        <p:spPr>
          <a:noFill/>
          <a:ln w="9525"/>
        </p:spPr>
        <p:txBody>
          <a:bodyPr/>
          <a:lstStyle/>
          <a:p>
            <a:endParaRPr lang="en-US" smtClean="0"/>
          </a:p>
        </p:txBody>
      </p:sp>
      <p:sp>
        <p:nvSpPr>
          <p:cNvPr id="130051" name="Slide Number Placeholder 3"/>
          <p:cNvSpPr>
            <a:spLocks noGrp="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7D3AF816-8B5B-4607-AC91-8D47270C6282}" type="slidenum">
              <a:rPr lang="en-US"/>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a:ln/>
        </p:spPr>
      </p:sp>
      <p:sp>
        <p:nvSpPr>
          <p:cNvPr id="132098" name="Notes Placeholder 2"/>
          <p:cNvSpPr>
            <a:spLocks noGrp="1"/>
          </p:cNvSpPr>
          <p:nvPr>
            <p:ph type="body" idx="1"/>
          </p:nvPr>
        </p:nvSpPr>
        <p:spPr>
          <a:noFill/>
          <a:ln w="9525"/>
        </p:spPr>
        <p:txBody>
          <a:bodyPr/>
          <a:lstStyle/>
          <a:p>
            <a:endParaRPr lang="en-US" smtClean="0"/>
          </a:p>
        </p:txBody>
      </p:sp>
      <p:sp>
        <p:nvSpPr>
          <p:cNvPr id="132099" name="Slide Number Placeholder 3"/>
          <p:cNvSpPr>
            <a:spLocks noGrp="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83702993-0274-4283-AFDD-E5B9B2863802}" type="slidenum">
              <a:rPr lang="en-US"/>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w="9525"/>
        </p:spPr>
        <p:txBody>
          <a:bodyPr/>
          <a:lstStyle/>
          <a:p>
            <a:endParaRPr lang="en-US" smtClean="0"/>
          </a:p>
        </p:txBody>
      </p:sp>
      <p:sp>
        <p:nvSpPr>
          <p:cNvPr id="134147" name="Slide Number Placeholder 3"/>
          <p:cNvSpPr>
            <a:spLocks noGrp="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B5D31B67-3F5C-48B5-88F6-695D2E573307}" type="slidenum">
              <a:rPr lang="en-US"/>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541" y="9721833"/>
            <a:ext cx="3076149" cy="511031"/>
          </a:xfrm>
          <a:prstGeom prst="rect">
            <a:avLst/>
          </a:prstGeom>
          <a:ln/>
        </p:spPr>
        <p:txBody>
          <a:bodyPr lIns="97420" tIns="48710" rIns="97420" bIns="48710"/>
          <a:lstStyle/>
          <a:p>
            <a:fld id="{92200950-AEB0-4930-B914-37C2850CDA0F}" type="slidenum">
              <a:rPr lang="en-US"/>
              <a:pPr/>
              <a:t>5</a:t>
            </a:fld>
            <a:endParaRPr lang="en-US"/>
          </a:p>
        </p:txBody>
      </p:sp>
      <p:sp>
        <p:nvSpPr>
          <p:cNvPr id="177154" name="Rectangle 2"/>
          <p:cNvSpPr>
            <a:spLocks noGrp="1" noRot="1" noChangeAspect="1" noChangeArrowheads="1" noTextEdit="1"/>
          </p:cNvSpPr>
          <p:nvPr>
            <p:ph type="sldImg"/>
          </p:nvPr>
        </p:nvSpPr>
        <p:spPr>
          <a:xfrm>
            <a:off x="1004888" y="776288"/>
            <a:ext cx="5094287" cy="3821112"/>
          </a:xfrm>
          <a:ln/>
        </p:spPr>
      </p:sp>
      <p:sp>
        <p:nvSpPr>
          <p:cNvPr id="177155" name="Rectangle 3"/>
          <p:cNvSpPr>
            <a:spLocks noGrp="1" noChangeArrowheads="1"/>
          </p:cNvSpPr>
          <p:nvPr>
            <p:ph type="body" idx="1"/>
          </p:nvPr>
        </p:nvSpPr>
        <p:spPr>
          <a:xfrm>
            <a:off x="943783" y="4861793"/>
            <a:ext cx="5210127" cy="4602776"/>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541" y="9721833"/>
            <a:ext cx="3076149" cy="511031"/>
          </a:xfrm>
          <a:prstGeom prst="rect">
            <a:avLst/>
          </a:prstGeom>
          <a:ln/>
        </p:spPr>
        <p:txBody>
          <a:bodyPr lIns="97420" tIns="48710" rIns="97420" bIns="48710"/>
          <a:lstStyle/>
          <a:p>
            <a:fld id="{B36E327D-4A3A-4B20-B08F-D42F2C983B7F}" type="slidenum">
              <a:rPr lang="en-US"/>
              <a:pPr/>
              <a:t>6</a:t>
            </a:fld>
            <a:endParaRPr lang="en-US"/>
          </a:p>
        </p:txBody>
      </p:sp>
      <p:sp>
        <p:nvSpPr>
          <p:cNvPr id="179202" name="Rectangle 2"/>
          <p:cNvSpPr>
            <a:spLocks noGrp="1" noRot="1" noChangeAspect="1" noChangeArrowheads="1" noTextEdit="1"/>
          </p:cNvSpPr>
          <p:nvPr>
            <p:ph type="sldImg"/>
          </p:nvPr>
        </p:nvSpPr>
        <p:spPr>
          <a:xfrm>
            <a:off x="1004888" y="776288"/>
            <a:ext cx="5094287" cy="3821112"/>
          </a:xfrm>
          <a:ln/>
        </p:spPr>
      </p:sp>
      <p:sp>
        <p:nvSpPr>
          <p:cNvPr id="179203" name="Rectangle 3"/>
          <p:cNvSpPr>
            <a:spLocks noGrp="1" noChangeArrowheads="1"/>
          </p:cNvSpPr>
          <p:nvPr>
            <p:ph type="body" idx="1"/>
          </p:nvPr>
        </p:nvSpPr>
        <p:spPr>
          <a:xfrm>
            <a:off x="943783" y="4861793"/>
            <a:ext cx="5210127" cy="4602776"/>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a:ln/>
        </p:spPr>
      </p:sp>
      <p:sp>
        <p:nvSpPr>
          <p:cNvPr id="136194" name="Notes Placeholder 2"/>
          <p:cNvSpPr>
            <a:spLocks noGrp="1"/>
          </p:cNvSpPr>
          <p:nvPr>
            <p:ph type="body" idx="1"/>
          </p:nvPr>
        </p:nvSpPr>
        <p:spPr>
          <a:noFill/>
          <a:ln w="9525"/>
        </p:spPr>
        <p:txBody>
          <a:bodyPr/>
          <a:lstStyle/>
          <a:p>
            <a:endParaRPr lang="en-US" smtClean="0"/>
          </a:p>
        </p:txBody>
      </p:sp>
      <p:sp>
        <p:nvSpPr>
          <p:cNvPr id="136195" name="Slide Number Placeholder 3"/>
          <p:cNvSpPr>
            <a:spLocks noGrp="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B3D9A226-0D87-4DBE-AEFA-D3B5C815A19F}" type="slidenum">
              <a:rPr lang="en-US"/>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a:ln/>
        </p:spPr>
      </p:sp>
      <p:sp>
        <p:nvSpPr>
          <p:cNvPr id="138242" name="Notes Placeholder 2"/>
          <p:cNvSpPr>
            <a:spLocks noGrp="1"/>
          </p:cNvSpPr>
          <p:nvPr>
            <p:ph type="body" idx="1"/>
          </p:nvPr>
        </p:nvSpPr>
        <p:spPr>
          <a:noFill/>
          <a:ln w="9525"/>
        </p:spPr>
        <p:txBody>
          <a:bodyPr/>
          <a:lstStyle/>
          <a:p>
            <a:endParaRPr lang="en-US" smtClean="0"/>
          </a:p>
        </p:txBody>
      </p:sp>
      <p:sp>
        <p:nvSpPr>
          <p:cNvPr id="138243" name="Slide Number Placeholder 3"/>
          <p:cNvSpPr>
            <a:spLocks noGrp="1"/>
          </p:cNvSpPr>
          <p:nvPr>
            <p:ph type="sldNum" sz="quarter" idx="4294967295"/>
          </p:nvPr>
        </p:nvSpPr>
        <p:spPr bwMode="auto">
          <a:xfrm>
            <a:off x="4020786" y="9721833"/>
            <a:ext cx="3076902" cy="511031"/>
          </a:xfrm>
          <a:prstGeom prst="rect">
            <a:avLst/>
          </a:prstGeom>
          <a:noFill/>
          <a:ln>
            <a:miter lim="800000"/>
            <a:headEnd/>
            <a:tailEnd/>
          </a:ln>
        </p:spPr>
        <p:txBody>
          <a:bodyPr lIns="97420" tIns="48710" rIns="97420" bIns="48710"/>
          <a:lstStyle/>
          <a:p>
            <a:fld id="{D6E0173A-1902-432A-9281-FF52D4E677B9}" type="slidenum">
              <a:rPr lang="en-US"/>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宋体" pitchFamily="2" charset="-122"/>
            </a:endParaRPr>
          </a:p>
        </p:txBody>
      </p:sp>
      <p:sp>
        <p:nvSpPr>
          <p:cNvPr id="20484" name="Slide Number Placeholder 3"/>
          <p:cNvSpPr>
            <a:spLocks noGrp="1"/>
          </p:cNvSpPr>
          <p:nvPr>
            <p:ph type="sldNum" sz="quarter" idx="5"/>
          </p:nvPr>
        </p:nvSpPr>
        <p:spPr bwMode="auto">
          <a:xfrm>
            <a:off x="4021294" y="9721107"/>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7" tIns="49519" rIns="99037" bIns="49519"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804679" indent="-309491" eaLnBrk="0" hangingPunct="0">
              <a:defRPr>
                <a:solidFill>
                  <a:schemeClr val="tx1"/>
                </a:solidFill>
                <a:latin typeface="Arial" charset="0"/>
                <a:ea typeface="宋体" pitchFamily="2" charset="-122"/>
              </a:defRPr>
            </a:lvl2pPr>
            <a:lvl3pPr marL="1237967" indent="-247594" eaLnBrk="0" hangingPunct="0">
              <a:defRPr>
                <a:solidFill>
                  <a:schemeClr val="tx1"/>
                </a:solidFill>
                <a:latin typeface="Arial" charset="0"/>
                <a:ea typeface="宋体" pitchFamily="2" charset="-122"/>
              </a:defRPr>
            </a:lvl3pPr>
            <a:lvl4pPr marL="1733153" indent="-247594" eaLnBrk="0" hangingPunct="0">
              <a:defRPr>
                <a:solidFill>
                  <a:schemeClr val="tx1"/>
                </a:solidFill>
                <a:latin typeface="Arial" charset="0"/>
                <a:ea typeface="宋体" pitchFamily="2" charset="-122"/>
              </a:defRPr>
            </a:lvl4pPr>
            <a:lvl5pPr marL="2228341" indent="-247594" eaLnBrk="0" hangingPunct="0">
              <a:defRPr>
                <a:solidFill>
                  <a:schemeClr val="tx1"/>
                </a:solidFill>
                <a:latin typeface="Arial" charset="0"/>
                <a:ea typeface="宋体" pitchFamily="2" charset="-122"/>
              </a:defRPr>
            </a:lvl5pPr>
            <a:lvl6pPr marL="2723527" indent="-247594" eaLnBrk="0" fontAlgn="base" hangingPunct="0">
              <a:spcBef>
                <a:spcPct val="0"/>
              </a:spcBef>
              <a:spcAft>
                <a:spcPct val="0"/>
              </a:spcAft>
              <a:defRPr>
                <a:solidFill>
                  <a:schemeClr val="tx1"/>
                </a:solidFill>
                <a:latin typeface="Arial" charset="0"/>
                <a:ea typeface="宋体" pitchFamily="2" charset="-122"/>
              </a:defRPr>
            </a:lvl6pPr>
            <a:lvl7pPr marL="3218714" indent="-247594" eaLnBrk="0" fontAlgn="base" hangingPunct="0">
              <a:spcBef>
                <a:spcPct val="0"/>
              </a:spcBef>
              <a:spcAft>
                <a:spcPct val="0"/>
              </a:spcAft>
              <a:defRPr>
                <a:solidFill>
                  <a:schemeClr val="tx1"/>
                </a:solidFill>
                <a:latin typeface="Arial" charset="0"/>
                <a:ea typeface="宋体" pitchFamily="2" charset="-122"/>
              </a:defRPr>
            </a:lvl7pPr>
            <a:lvl8pPr marL="3713900" indent="-247594" eaLnBrk="0" fontAlgn="base" hangingPunct="0">
              <a:spcBef>
                <a:spcPct val="0"/>
              </a:spcBef>
              <a:spcAft>
                <a:spcPct val="0"/>
              </a:spcAft>
              <a:defRPr>
                <a:solidFill>
                  <a:schemeClr val="tx1"/>
                </a:solidFill>
                <a:latin typeface="Arial" charset="0"/>
                <a:ea typeface="宋体" pitchFamily="2" charset="-122"/>
              </a:defRPr>
            </a:lvl8pPr>
            <a:lvl9pPr marL="4209087" indent="-247594"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76EA6B-15D3-4491-B313-4F4D73E3081F}" type="slidenum">
              <a:rPr lang="en-US" smtClean="0"/>
              <a:pPr eaLnBrk="1" hangingPunct="1"/>
              <a:t>17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228600" y="3200400"/>
            <a:ext cx="8534400" cy="152400"/>
            <a:chOff x="264" y="788"/>
            <a:chExt cx="5232" cy="124"/>
          </a:xfrm>
        </p:grpSpPr>
        <p:sp>
          <p:nvSpPr>
            <p:cNvPr id="5"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6"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
        <p:nvSpPr>
          <p:cNvPr id="2" name="Title 1"/>
          <p:cNvSpPr>
            <a:spLocks noGrp="1"/>
          </p:cNvSpPr>
          <p:nvPr>
            <p:ph type="ctrTitle"/>
          </p:nvPr>
        </p:nvSpPr>
        <p:spPr>
          <a:xfrm>
            <a:off x="609600" y="16002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295400" y="36576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228600" y="1066800"/>
            <a:ext cx="8534400" cy="152400"/>
            <a:chOff x="264" y="788"/>
            <a:chExt cx="5232" cy="124"/>
          </a:xfrm>
        </p:grpSpPr>
        <p:sp>
          <p:nvSpPr>
            <p:cNvPr id="5"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6"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143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810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8E887114-00DF-4EB3-A7D7-874CB92BED25}" type="slidenum">
              <a:rPr lang="en-US"/>
              <a:pPr/>
              <a:t>‹#›</a:t>
            </a:fld>
            <a:endParaRPr lang="en-US"/>
          </a:p>
        </p:txBody>
      </p:sp>
    </p:spTree>
    <p:extLst>
      <p:ext uri="{BB962C8B-B14F-4D97-AF65-F5344CB8AC3E}">
        <p14:creationId xmlns:p14="http://schemas.microsoft.com/office/powerpoint/2010/main" val="359498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304800" y="228600"/>
            <a:ext cx="8534400" cy="762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56675" name="Rectangle 3"/>
          <p:cNvSpPr>
            <a:spLocks noGrp="1" noChangeArrowheads="1"/>
          </p:cNvSpPr>
          <p:nvPr>
            <p:ph type="body" idx="1"/>
          </p:nvPr>
        </p:nvSpPr>
        <p:spPr bwMode="auto">
          <a:xfrm>
            <a:off x="304800" y="1447800"/>
            <a:ext cx="8534400" cy="4876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 Third Level</a:t>
            </a:r>
          </a:p>
        </p:txBody>
      </p:sp>
      <p:grpSp>
        <p:nvGrpSpPr>
          <p:cNvPr id="156676" name="Group 10"/>
          <p:cNvGrpSpPr>
            <a:grpSpLocks/>
          </p:cNvGrpSpPr>
          <p:nvPr userDrawn="1"/>
        </p:nvGrpSpPr>
        <p:grpSpPr bwMode="auto">
          <a:xfrm>
            <a:off x="381000" y="6400800"/>
            <a:ext cx="8382000" cy="304800"/>
            <a:chOff x="288" y="3408"/>
            <a:chExt cx="5280" cy="192"/>
          </a:xfrm>
        </p:grpSpPr>
        <p:sp>
          <p:nvSpPr>
            <p:cNvPr id="1004555" name="Rectangle 11"/>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1004556" name="Rectangle 12"/>
            <p:cNvSpPr>
              <a:spLocks noChangeArrowheads="1"/>
            </p:cNvSpPr>
            <p:nvPr/>
          </p:nvSpPr>
          <p:spPr bwMode="auto">
            <a:xfrm>
              <a:off x="288" y="3408"/>
              <a:ext cx="5269" cy="162"/>
            </a:xfrm>
            <a:prstGeom prst="rect">
              <a:avLst/>
            </a:prstGeom>
            <a:noFill/>
            <a:ln w="12700">
              <a:noFill/>
              <a:miter lim="800000"/>
              <a:headEnd/>
              <a:tailEnd/>
            </a:ln>
            <a:effectLst/>
          </p:spPr>
          <p:txBody>
            <a:bodyPr lIns="0" tIns="0" rIns="0" bIns="0" anchor="b">
              <a:spAutoFit/>
            </a:bodyPr>
            <a:lstStyle/>
            <a:p>
              <a:pPr eaLnBrk="0" hangingPunct="0">
                <a:lnSpc>
                  <a:spcPts val="2000"/>
                </a:lnSpc>
              </a:pPr>
              <a:r>
                <a:rPr lang="en-US" sz="1200" dirty="0"/>
                <a:t> © </a:t>
              </a:r>
              <a:r>
                <a:rPr lang="en-US" sz="1200" dirty="0" err="1"/>
                <a:t>Vipin</a:t>
              </a:r>
              <a:r>
                <a:rPr lang="en-US" sz="1200" dirty="0"/>
                <a:t> Kumar		    	</a:t>
              </a:r>
              <a:r>
                <a:rPr lang="en-US" sz="1200" dirty="0" err="1" smtClean="0"/>
                <a:t>CSci</a:t>
              </a:r>
              <a:r>
                <a:rPr lang="en-US" sz="1200" dirty="0" smtClean="0"/>
                <a:t> 5523 Dec  </a:t>
              </a:r>
              <a:r>
                <a:rPr lang="en-US" sz="1200" dirty="0"/>
                <a:t>2011			                    </a:t>
              </a:r>
              <a:fld id="{9BE07FE2-2031-4241-A8FC-1E1E57E06C4B}" type="slidenum">
                <a:rPr lang="en-US" sz="1200"/>
                <a:pPr eaLnBrk="0" hangingPunct="0">
                  <a:lnSpc>
                    <a:spcPts val="2000"/>
                  </a:lnSpc>
                </a:pPr>
                <a:t>‹#›</a:t>
              </a:fld>
              <a:endParaRPr lang="en-US" sz="1200" dirty="0"/>
            </a:p>
          </p:txBody>
        </p:sp>
      </p:gr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8" r:id="rId3"/>
    <p:sldLayoutId id="2147483657" r:id="rId4"/>
    <p:sldLayoutId id="2147483656" r:id="rId5"/>
    <p:sldLayoutId id="2147483655" r:id="rId6"/>
    <p:sldLayoutId id="2147483654" r:id="rId7"/>
    <p:sldLayoutId id="2147483659" r:id="rId8"/>
    <p:sldLayoutId id="2147483662" r:id="rId9"/>
  </p:sldLayoutIdLst>
  <p:timing>
    <p:tnLst>
      <p:par>
        <p:cTn id="1" dur="indefinite" restart="never" nodeType="tmRoot"/>
      </p:par>
    </p:tnLst>
  </p:timing>
  <p:hf sldNum="0" hdr="0" ftr="0" dt="0"/>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fontAlgn="base">
        <a:lnSpc>
          <a:spcPts val="3600"/>
        </a:lnSpc>
        <a:spcBef>
          <a:spcPct val="0"/>
        </a:spcBef>
        <a:spcAft>
          <a:spcPct val="0"/>
        </a:spcAft>
        <a:defRPr sz="3200" b="1">
          <a:solidFill>
            <a:schemeClr val="tx1"/>
          </a:solidFill>
          <a:latin typeface="Tahoma" pitchFamily="34" charset="0"/>
        </a:defRPr>
      </a:lvl6pPr>
      <a:lvl7pPr marL="914400" algn="l" rtl="0" fontAlgn="base">
        <a:lnSpc>
          <a:spcPts val="3600"/>
        </a:lnSpc>
        <a:spcBef>
          <a:spcPct val="0"/>
        </a:spcBef>
        <a:spcAft>
          <a:spcPct val="0"/>
        </a:spcAft>
        <a:defRPr sz="3200" b="1">
          <a:solidFill>
            <a:schemeClr val="tx1"/>
          </a:solidFill>
          <a:latin typeface="Tahoma" pitchFamily="34" charset="0"/>
        </a:defRPr>
      </a:lvl7pPr>
      <a:lvl8pPr marL="1371600" algn="l" rtl="0" fontAlgn="base">
        <a:lnSpc>
          <a:spcPts val="3600"/>
        </a:lnSpc>
        <a:spcBef>
          <a:spcPct val="0"/>
        </a:spcBef>
        <a:spcAft>
          <a:spcPct val="0"/>
        </a:spcAft>
        <a:defRPr sz="3200" b="1">
          <a:solidFill>
            <a:schemeClr val="tx1"/>
          </a:solidFill>
          <a:latin typeface="Tahoma" pitchFamily="34" charset="0"/>
        </a:defRPr>
      </a:lvl8pPr>
      <a:lvl9pPr marL="1828800" algn="l" rtl="0" fontAlgn="base">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ea typeface="MS PGothic" pitchFamily="34" charset="-128"/>
          <a:cs typeface="MS PGothic"/>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MS PGothic" pitchFamily="34" charset="-128"/>
          <a:cs typeface="MS PGothic"/>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MS PGothic" pitchFamily="34" charset="-128"/>
          <a:cs typeface="MS PGothic"/>
        </a:defRPr>
      </a:lvl5pPr>
      <a:lvl6pPr marL="2514600" indent="-228600" algn="l" rtl="0" fontAlgn="base">
        <a:spcBef>
          <a:spcPct val="20000"/>
        </a:spcBef>
        <a:spcAft>
          <a:spcPct val="0"/>
        </a:spcAft>
        <a:buSzPct val="100000"/>
        <a:buChar char="•"/>
        <a:defRPr sz="2000">
          <a:solidFill>
            <a:schemeClr val="tx1"/>
          </a:solidFill>
          <a:latin typeface="Times New Roman" pitchFamily="18" charset="0"/>
        </a:defRPr>
      </a:lvl6pPr>
      <a:lvl7pPr marL="2971800" indent="-228600" algn="l" rtl="0" fontAlgn="base">
        <a:spcBef>
          <a:spcPct val="20000"/>
        </a:spcBef>
        <a:spcAft>
          <a:spcPct val="0"/>
        </a:spcAft>
        <a:buSzPct val="100000"/>
        <a:buChar char="•"/>
        <a:defRPr sz="2000">
          <a:solidFill>
            <a:schemeClr val="tx1"/>
          </a:solidFill>
          <a:latin typeface="Times New Roman" pitchFamily="18" charset="0"/>
        </a:defRPr>
      </a:lvl7pPr>
      <a:lvl8pPr marL="3429000" indent="-228600" algn="l" rtl="0" fontAlgn="base">
        <a:spcBef>
          <a:spcPct val="20000"/>
        </a:spcBef>
        <a:spcAft>
          <a:spcPct val="0"/>
        </a:spcAft>
        <a:buSzPct val="100000"/>
        <a:buChar char="•"/>
        <a:defRPr sz="2000">
          <a:solidFill>
            <a:schemeClr val="tx1"/>
          </a:solidFill>
          <a:latin typeface="Times New Roman" pitchFamily="18" charset="0"/>
        </a:defRPr>
      </a:lvl8pPr>
      <a:lvl9pPr marL="3886200" indent="-228600" algn="l" rtl="0" fontAlgn="base">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umar@cs.um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umn.edu/~kuma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1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image" Target="../media/image23.emf"/><Relationship Id="rId4" Type="http://schemas.openxmlformats.org/officeDocument/2006/relationships/oleObject" Target="../embeddings/oleObject3.bin"/><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p:nvPr>
        </p:nvSpPr>
        <p:spPr>
          <a:xfrm>
            <a:off x="609600" y="1143000"/>
            <a:ext cx="7772400" cy="1470025"/>
          </a:xfrm>
        </p:spPr>
        <p:txBody>
          <a:bodyPr/>
          <a:lstStyle/>
          <a:p>
            <a:pPr algn="ctr" eaLnBrk="1" hangingPunct="1"/>
            <a:r>
              <a:rPr lang="en-US" sz="5400" dirty="0" smtClean="0"/>
              <a:t> </a:t>
            </a:r>
            <a:r>
              <a:rPr lang="en-US" sz="4400" dirty="0" smtClean="0"/>
              <a:t>Mining Biomedical Data</a:t>
            </a:r>
          </a:p>
        </p:txBody>
      </p:sp>
      <p:sp>
        <p:nvSpPr>
          <p:cNvPr id="19458" name="Rectangle 3"/>
          <p:cNvSpPr>
            <a:spLocks noGrp="1" noChangeArrowheads="1"/>
          </p:cNvSpPr>
          <p:nvPr>
            <p:ph type="subTitle" idx="1"/>
          </p:nvPr>
        </p:nvSpPr>
        <p:spPr>
          <a:xfrm>
            <a:off x="1295400" y="3657600"/>
            <a:ext cx="6400800" cy="2667000"/>
          </a:xfrm>
        </p:spPr>
        <p:txBody>
          <a:bodyPr/>
          <a:lstStyle/>
          <a:p>
            <a:pPr eaLnBrk="1" hangingPunct="1">
              <a:lnSpc>
                <a:spcPct val="80000"/>
              </a:lnSpc>
              <a:buFontTx/>
              <a:buNone/>
            </a:pPr>
            <a:r>
              <a:rPr lang="en-US" dirty="0" err="1" smtClean="0"/>
              <a:t>Vipin</a:t>
            </a:r>
            <a:r>
              <a:rPr lang="en-US" dirty="0" smtClean="0"/>
              <a:t> Kumar</a:t>
            </a:r>
          </a:p>
          <a:p>
            <a:pPr eaLnBrk="1" hangingPunct="1">
              <a:lnSpc>
                <a:spcPct val="80000"/>
              </a:lnSpc>
              <a:buFontTx/>
              <a:buNone/>
            </a:pPr>
            <a:r>
              <a:rPr lang="en-US" sz="2600" dirty="0" smtClean="0"/>
              <a:t>University of Minnesota </a:t>
            </a:r>
            <a:br>
              <a:rPr lang="en-US" sz="2600" dirty="0" smtClean="0"/>
            </a:br>
            <a:endParaRPr lang="en-US" sz="2600" dirty="0" smtClean="0"/>
          </a:p>
          <a:p>
            <a:pPr eaLnBrk="1" hangingPunct="1">
              <a:lnSpc>
                <a:spcPct val="80000"/>
              </a:lnSpc>
              <a:buFontTx/>
              <a:buNone/>
            </a:pPr>
            <a:r>
              <a:rPr lang="en-US" sz="1800" dirty="0" smtClean="0">
                <a:hlinkClick r:id="rId3"/>
              </a:rPr>
              <a:t>kumar@cs.umn.edu</a:t>
            </a:r>
            <a:r>
              <a:rPr lang="en-US" sz="1800" dirty="0" smtClean="0"/>
              <a:t>    </a:t>
            </a:r>
          </a:p>
          <a:p>
            <a:pPr eaLnBrk="1" hangingPunct="1">
              <a:lnSpc>
                <a:spcPct val="80000"/>
              </a:lnSpc>
              <a:buFontTx/>
              <a:buNone/>
            </a:pPr>
            <a:r>
              <a:rPr lang="en-US" sz="1800" dirty="0" smtClean="0">
                <a:hlinkClick r:id="rId4"/>
              </a:rPr>
              <a:t>www.cs.umn.edu/~kumar</a:t>
            </a:r>
            <a:endParaRPr lang="en-US" sz="1800" dirty="0" smtClean="0"/>
          </a:p>
          <a:p>
            <a:pPr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idx="4294967295"/>
          </p:nvPr>
        </p:nvSpPr>
        <p:spPr>
          <a:xfrm>
            <a:off x="457200" y="152400"/>
            <a:ext cx="8686800" cy="914400"/>
          </a:xfrm>
        </p:spPr>
        <p:txBody>
          <a:bodyPr/>
          <a:lstStyle/>
          <a:p>
            <a:pPr marL="838200" indent="-838200"/>
            <a:r>
              <a:rPr lang="en-US" sz="1800" dirty="0" smtClean="0"/>
              <a:t>Case Study 1:</a:t>
            </a:r>
            <a:r>
              <a:rPr lang="en-US" sz="1600" dirty="0" smtClean="0"/>
              <a:t> </a:t>
            </a:r>
            <a:r>
              <a:rPr lang="en-US" dirty="0" smtClean="0"/>
              <a:t/>
            </a:r>
            <a:br>
              <a:rPr lang="en-US" dirty="0" smtClean="0"/>
            </a:br>
            <a:r>
              <a:rPr lang="en-US" sz="4000" dirty="0" smtClean="0"/>
              <a:t>Discovering SNP Biomarkers</a:t>
            </a:r>
            <a:endParaRPr lang="en-US" sz="2800" dirty="0" smtClean="0"/>
          </a:p>
        </p:txBody>
      </p:sp>
      <p:pic>
        <p:nvPicPr>
          <p:cNvPr id="135170" name="Picture 4" descr="Copy of plot 06-01 FIGvisualizeSurvival_AllTag_hap"/>
          <p:cNvPicPr>
            <a:picLocks noChangeAspect="1" noChangeArrowheads="1"/>
          </p:cNvPicPr>
          <p:nvPr/>
        </p:nvPicPr>
        <p:blipFill>
          <a:blip r:embed="rId3"/>
          <a:srcRect/>
          <a:stretch>
            <a:fillRect/>
          </a:stretch>
        </p:blipFill>
        <p:spPr bwMode="auto">
          <a:xfrm>
            <a:off x="4238625" y="1646237"/>
            <a:ext cx="4752975" cy="2697163"/>
          </a:xfrm>
          <a:prstGeom prst="rect">
            <a:avLst/>
          </a:prstGeom>
          <a:noFill/>
          <a:ln w="9525">
            <a:noFill/>
            <a:miter lim="800000"/>
            <a:headEnd/>
            <a:tailEnd/>
          </a:ln>
        </p:spPr>
      </p:pic>
      <p:sp>
        <p:nvSpPr>
          <p:cNvPr id="135171" name="Rectangle 3"/>
          <p:cNvSpPr>
            <a:spLocks noChangeArrowheads="1"/>
          </p:cNvSpPr>
          <p:nvPr/>
        </p:nvSpPr>
        <p:spPr bwMode="auto">
          <a:xfrm>
            <a:off x="304800" y="1295400"/>
            <a:ext cx="8153400" cy="838200"/>
          </a:xfrm>
          <a:prstGeom prst="rect">
            <a:avLst/>
          </a:prstGeom>
          <a:noFill/>
          <a:ln w="9525">
            <a:noFill/>
            <a:miter lim="800000"/>
            <a:headEnd/>
            <a:tailEnd/>
          </a:ln>
        </p:spPr>
        <p:txBody>
          <a:bodyPr/>
          <a:lstStyle/>
          <a:p>
            <a:pPr marL="342900" indent="-342900">
              <a:spcBef>
                <a:spcPct val="20000"/>
              </a:spcBef>
              <a:buFontTx/>
              <a:buChar char="•"/>
            </a:pPr>
            <a:r>
              <a:rPr lang="en-US" sz="2000">
                <a:solidFill>
                  <a:srgbClr val="000000"/>
                </a:solidFill>
              </a:rPr>
              <a:t>Given a SNP data set of Myeloma patients, find a combination of SNPs that best predicts survival.</a:t>
            </a:r>
          </a:p>
        </p:txBody>
      </p:sp>
      <p:sp>
        <p:nvSpPr>
          <p:cNvPr id="135172" name="Rectangle 111"/>
          <p:cNvSpPr>
            <a:spLocks noChangeArrowheads="1"/>
          </p:cNvSpPr>
          <p:nvPr/>
        </p:nvSpPr>
        <p:spPr bwMode="auto">
          <a:xfrm>
            <a:off x="533400" y="2362200"/>
            <a:ext cx="4038600" cy="1570038"/>
          </a:xfrm>
          <a:prstGeom prst="rect">
            <a:avLst/>
          </a:prstGeom>
          <a:noFill/>
          <a:ln w="9525">
            <a:noFill/>
            <a:miter lim="800000"/>
            <a:headEnd/>
            <a:tailEnd/>
          </a:ln>
        </p:spPr>
        <p:txBody>
          <a:bodyPr>
            <a:spAutoFit/>
          </a:bodyPr>
          <a:lstStyle/>
          <a:p>
            <a:pPr marL="342900" indent="-342900">
              <a:buFontTx/>
              <a:buChar char="•"/>
            </a:pPr>
            <a:r>
              <a:rPr lang="en-US" sz="1600"/>
              <a:t>3404 SNPs selected from various regions of the chromosome</a:t>
            </a:r>
          </a:p>
          <a:p>
            <a:pPr marL="342900" indent="-342900">
              <a:buFontTx/>
              <a:buChar char="•"/>
            </a:pPr>
            <a:r>
              <a:rPr lang="en-US" sz="1600"/>
              <a:t>70 cases (Patients survived shorter than 1 year)</a:t>
            </a:r>
          </a:p>
          <a:p>
            <a:pPr marL="342900" indent="-342900">
              <a:buFontTx/>
              <a:buChar char="•"/>
            </a:pPr>
            <a:r>
              <a:rPr lang="en-US" sz="1600"/>
              <a:t>73 Controls (Patients survived longer than 3 years)</a:t>
            </a:r>
          </a:p>
        </p:txBody>
      </p:sp>
      <p:sp>
        <p:nvSpPr>
          <p:cNvPr id="135173" name="Line 112"/>
          <p:cNvSpPr>
            <a:spLocks noChangeShapeType="1"/>
          </p:cNvSpPr>
          <p:nvPr/>
        </p:nvSpPr>
        <p:spPr bwMode="auto">
          <a:xfrm>
            <a:off x="4772025" y="2971800"/>
            <a:ext cx="4219575" cy="0"/>
          </a:xfrm>
          <a:prstGeom prst="line">
            <a:avLst/>
          </a:prstGeom>
          <a:noFill/>
          <a:ln w="19050">
            <a:solidFill>
              <a:schemeClr val="tx1"/>
            </a:solidFill>
            <a:round/>
            <a:headEnd/>
            <a:tailEnd/>
          </a:ln>
        </p:spPr>
        <p:txBody>
          <a:bodyPr/>
          <a:lstStyle/>
          <a:p>
            <a:endParaRPr lang="en-US"/>
          </a:p>
        </p:txBody>
      </p:sp>
      <p:sp>
        <p:nvSpPr>
          <p:cNvPr id="135174" name="Line 113"/>
          <p:cNvSpPr>
            <a:spLocks noChangeShapeType="1"/>
          </p:cNvSpPr>
          <p:nvPr/>
        </p:nvSpPr>
        <p:spPr bwMode="auto">
          <a:xfrm flipV="1">
            <a:off x="8877300" y="2552700"/>
            <a:ext cx="0" cy="430213"/>
          </a:xfrm>
          <a:prstGeom prst="line">
            <a:avLst/>
          </a:prstGeom>
          <a:noFill/>
          <a:ln w="9525">
            <a:solidFill>
              <a:schemeClr val="tx1"/>
            </a:solidFill>
            <a:round/>
            <a:headEnd/>
            <a:tailEnd type="triangle" w="med" len="med"/>
          </a:ln>
        </p:spPr>
        <p:txBody>
          <a:bodyPr/>
          <a:lstStyle/>
          <a:p>
            <a:endParaRPr lang="en-US"/>
          </a:p>
        </p:txBody>
      </p:sp>
      <p:sp>
        <p:nvSpPr>
          <p:cNvPr id="135175" name="Line 114"/>
          <p:cNvSpPr>
            <a:spLocks noChangeShapeType="1"/>
          </p:cNvSpPr>
          <p:nvPr/>
        </p:nvSpPr>
        <p:spPr bwMode="auto">
          <a:xfrm>
            <a:off x="8788400" y="2971800"/>
            <a:ext cx="0" cy="430213"/>
          </a:xfrm>
          <a:prstGeom prst="line">
            <a:avLst/>
          </a:prstGeom>
          <a:noFill/>
          <a:ln w="9525">
            <a:solidFill>
              <a:schemeClr val="tx1"/>
            </a:solidFill>
            <a:round/>
            <a:headEnd/>
            <a:tailEnd type="triangle" w="med" len="med"/>
          </a:ln>
        </p:spPr>
        <p:txBody>
          <a:bodyPr/>
          <a:lstStyle/>
          <a:p>
            <a:endParaRPr lang="en-US"/>
          </a:p>
        </p:txBody>
      </p:sp>
      <p:sp>
        <p:nvSpPr>
          <p:cNvPr id="135176" name="Text Box 115"/>
          <p:cNvSpPr txBox="1">
            <a:spLocks noChangeArrowheads="1"/>
          </p:cNvSpPr>
          <p:nvPr/>
        </p:nvSpPr>
        <p:spPr bwMode="auto">
          <a:xfrm>
            <a:off x="8559800" y="2328863"/>
            <a:ext cx="609600" cy="274637"/>
          </a:xfrm>
          <a:prstGeom prst="rect">
            <a:avLst/>
          </a:prstGeom>
          <a:noFill/>
          <a:ln w="9525">
            <a:noFill/>
            <a:miter lim="800000"/>
            <a:headEnd/>
            <a:tailEnd/>
          </a:ln>
        </p:spPr>
        <p:txBody>
          <a:bodyPr>
            <a:spAutoFit/>
          </a:bodyPr>
          <a:lstStyle/>
          <a:p>
            <a:pPr>
              <a:spcBef>
                <a:spcPct val="50000"/>
              </a:spcBef>
            </a:pPr>
            <a:r>
              <a:rPr lang="en-US" sz="1200"/>
              <a:t>cases</a:t>
            </a:r>
          </a:p>
        </p:txBody>
      </p:sp>
      <p:sp>
        <p:nvSpPr>
          <p:cNvPr id="135177" name="Text Box 116"/>
          <p:cNvSpPr txBox="1">
            <a:spLocks noChangeArrowheads="1"/>
          </p:cNvSpPr>
          <p:nvPr/>
        </p:nvSpPr>
        <p:spPr bwMode="auto">
          <a:xfrm>
            <a:off x="8420100" y="3370263"/>
            <a:ext cx="762000" cy="274637"/>
          </a:xfrm>
          <a:prstGeom prst="rect">
            <a:avLst/>
          </a:prstGeom>
          <a:noFill/>
          <a:ln w="9525">
            <a:noFill/>
            <a:miter lim="800000"/>
            <a:headEnd/>
            <a:tailEnd/>
          </a:ln>
        </p:spPr>
        <p:txBody>
          <a:bodyPr>
            <a:spAutoFit/>
          </a:bodyPr>
          <a:lstStyle/>
          <a:p>
            <a:pPr>
              <a:spcBef>
                <a:spcPct val="50000"/>
              </a:spcBef>
            </a:pPr>
            <a:r>
              <a:rPr lang="en-US" sz="1200"/>
              <a:t>Controls</a:t>
            </a:r>
          </a:p>
        </p:txBody>
      </p:sp>
      <p:sp>
        <p:nvSpPr>
          <p:cNvPr id="135178" name="Text Box 117"/>
          <p:cNvSpPr txBox="1">
            <a:spLocks noChangeArrowheads="1"/>
          </p:cNvSpPr>
          <p:nvPr/>
        </p:nvSpPr>
        <p:spPr bwMode="auto">
          <a:xfrm>
            <a:off x="6134100" y="1600200"/>
            <a:ext cx="990600" cy="274638"/>
          </a:xfrm>
          <a:prstGeom prst="rect">
            <a:avLst/>
          </a:prstGeom>
          <a:noFill/>
          <a:ln w="9525">
            <a:noFill/>
            <a:miter lim="800000"/>
            <a:headEnd/>
            <a:tailEnd/>
          </a:ln>
        </p:spPr>
        <p:txBody>
          <a:bodyPr>
            <a:spAutoFit/>
          </a:bodyPr>
          <a:lstStyle/>
          <a:p>
            <a:pPr>
              <a:spcBef>
                <a:spcPct val="50000"/>
              </a:spcBef>
            </a:pPr>
            <a:r>
              <a:rPr lang="en-US" sz="1200"/>
              <a:t>3404 SNPs</a:t>
            </a:r>
          </a:p>
        </p:txBody>
      </p:sp>
      <p:sp>
        <p:nvSpPr>
          <p:cNvPr id="135179" name="Line 118"/>
          <p:cNvSpPr>
            <a:spLocks noChangeShapeType="1"/>
          </p:cNvSpPr>
          <p:nvPr/>
        </p:nvSpPr>
        <p:spPr bwMode="auto">
          <a:xfrm>
            <a:off x="7086600" y="1752600"/>
            <a:ext cx="1219200" cy="0"/>
          </a:xfrm>
          <a:prstGeom prst="line">
            <a:avLst/>
          </a:prstGeom>
          <a:noFill/>
          <a:ln w="9525">
            <a:solidFill>
              <a:schemeClr val="tx1"/>
            </a:solidFill>
            <a:round/>
            <a:headEnd/>
            <a:tailEnd type="triangle" w="med" len="med"/>
          </a:ln>
        </p:spPr>
        <p:txBody>
          <a:bodyPr/>
          <a:lstStyle/>
          <a:p>
            <a:endParaRPr lang="en-US"/>
          </a:p>
        </p:txBody>
      </p:sp>
      <p:sp>
        <p:nvSpPr>
          <p:cNvPr id="135180" name="Line 119"/>
          <p:cNvSpPr>
            <a:spLocks noChangeShapeType="1"/>
          </p:cNvSpPr>
          <p:nvPr/>
        </p:nvSpPr>
        <p:spPr bwMode="auto">
          <a:xfrm flipH="1">
            <a:off x="4876800" y="1752600"/>
            <a:ext cx="1295400" cy="0"/>
          </a:xfrm>
          <a:prstGeom prst="line">
            <a:avLst/>
          </a:prstGeom>
          <a:noFill/>
          <a:ln w="9525">
            <a:solidFill>
              <a:schemeClr val="tx1"/>
            </a:solidFill>
            <a:round/>
            <a:headEnd/>
            <a:tailEnd type="triangle" w="med" len="med"/>
          </a:ln>
        </p:spPr>
        <p:txBody>
          <a:bodyPr/>
          <a:lstStyle/>
          <a:p>
            <a:endParaRPr lang="en-US"/>
          </a:p>
        </p:txBody>
      </p:sp>
      <p:sp>
        <p:nvSpPr>
          <p:cNvPr id="135181" name="Rectangle 121"/>
          <p:cNvSpPr>
            <a:spLocks noChangeArrowheads="1"/>
          </p:cNvSpPr>
          <p:nvPr/>
        </p:nvSpPr>
        <p:spPr bwMode="auto">
          <a:xfrm>
            <a:off x="76200" y="4038600"/>
            <a:ext cx="4648200" cy="2268313"/>
          </a:xfrm>
          <a:prstGeom prst="rect">
            <a:avLst/>
          </a:prstGeom>
          <a:noFill/>
          <a:ln w="9525">
            <a:noFill/>
            <a:miter lim="800000"/>
            <a:headEnd/>
            <a:tailEnd/>
          </a:ln>
        </p:spPr>
        <p:txBody>
          <a:bodyPr wrap="square">
            <a:spAutoFit/>
          </a:bodyPr>
          <a:lstStyle/>
          <a:p>
            <a:pPr>
              <a:lnSpc>
                <a:spcPct val="90000"/>
              </a:lnSpc>
              <a:spcBef>
                <a:spcPct val="20000"/>
              </a:spcBef>
            </a:pPr>
            <a:r>
              <a:rPr lang="en-US" sz="1800" dirty="0">
                <a:solidFill>
                  <a:srgbClr val="000000"/>
                </a:solidFill>
              </a:rPr>
              <a:t>Complexity of the Problem:</a:t>
            </a:r>
          </a:p>
          <a:p>
            <a:pPr>
              <a:lnSpc>
                <a:spcPct val="90000"/>
              </a:lnSpc>
              <a:spcBef>
                <a:spcPct val="20000"/>
              </a:spcBef>
              <a:buFontTx/>
              <a:buChar char="•"/>
            </a:pPr>
            <a:r>
              <a:rPr lang="en-US" dirty="0">
                <a:solidFill>
                  <a:srgbClr val="000000"/>
                </a:solidFill>
              </a:rPr>
              <a:t>Large number of SNPs (over a million in GWA studies) and small sample size</a:t>
            </a:r>
          </a:p>
          <a:p>
            <a:pPr>
              <a:lnSpc>
                <a:spcPct val="90000"/>
              </a:lnSpc>
              <a:spcBef>
                <a:spcPct val="20000"/>
              </a:spcBef>
              <a:buFontTx/>
              <a:buChar char="•"/>
            </a:pPr>
            <a:r>
              <a:rPr lang="en-US" dirty="0">
                <a:solidFill>
                  <a:srgbClr val="000000"/>
                </a:solidFill>
              </a:rPr>
              <a:t>Complex interaction among genes may be responsible for the phenotype</a:t>
            </a:r>
          </a:p>
          <a:p>
            <a:pPr>
              <a:lnSpc>
                <a:spcPct val="90000"/>
              </a:lnSpc>
              <a:spcBef>
                <a:spcPct val="20000"/>
              </a:spcBef>
              <a:buFontTx/>
              <a:buChar char="•"/>
            </a:pPr>
            <a:r>
              <a:rPr lang="en-US" dirty="0">
                <a:solidFill>
                  <a:srgbClr val="000000"/>
                </a:solidFill>
              </a:rPr>
              <a:t>Genetic heterogeneity among individuals sharing the same phenotype (due to environmental exposure, food habits, </a:t>
            </a:r>
            <a:r>
              <a:rPr lang="en-US" dirty="0" err="1">
                <a:solidFill>
                  <a:srgbClr val="000000"/>
                </a:solidFill>
              </a:rPr>
              <a:t>etc</a:t>
            </a:r>
            <a:r>
              <a:rPr lang="en-US" dirty="0">
                <a:solidFill>
                  <a:srgbClr val="000000"/>
                </a:solidFill>
              </a:rPr>
              <a:t>) adds more variability</a:t>
            </a:r>
          </a:p>
          <a:p>
            <a:pPr>
              <a:lnSpc>
                <a:spcPct val="90000"/>
              </a:lnSpc>
              <a:spcBef>
                <a:spcPct val="20000"/>
              </a:spcBef>
              <a:buFontTx/>
              <a:buChar char="•"/>
            </a:pPr>
            <a:r>
              <a:rPr lang="en-US" dirty="0">
                <a:solidFill>
                  <a:srgbClr val="000000"/>
                </a:solidFill>
              </a:rPr>
              <a:t>Complex phenotype definition (</a:t>
            </a:r>
            <a:r>
              <a:rPr lang="en-US" dirty="0" err="1">
                <a:solidFill>
                  <a:srgbClr val="000000"/>
                </a:solidFill>
              </a:rPr>
              <a:t>eg</a:t>
            </a:r>
            <a:r>
              <a:rPr lang="en-US" dirty="0">
                <a:solidFill>
                  <a:srgbClr val="000000"/>
                </a:solidFill>
              </a:rPr>
              <a:t>. survival)</a:t>
            </a:r>
          </a:p>
          <a:p>
            <a:pPr>
              <a:lnSpc>
                <a:spcPct val="90000"/>
              </a:lnSpc>
              <a:spcBef>
                <a:spcPct val="20000"/>
              </a:spcBef>
            </a:pPr>
            <a:endParaRPr lang="en-US" sz="1200" dirty="0">
              <a:solidFill>
                <a:srgbClr val="000000"/>
              </a:solidFill>
            </a:endParaRPr>
          </a:p>
        </p:txBody>
      </p:sp>
      <p:grpSp>
        <p:nvGrpSpPr>
          <p:cNvPr id="135183" name="Group 4"/>
          <p:cNvGrpSpPr>
            <a:grpSpLocks/>
          </p:cNvGrpSpPr>
          <p:nvPr/>
        </p:nvGrpSpPr>
        <p:grpSpPr bwMode="auto">
          <a:xfrm>
            <a:off x="228600" y="1066800"/>
            <a:ext cx="8534400" cy="152400"/>
            <a:chOff x="264" y="788"/>
            <a:chExt cx="5232" cy="124"/>
          </a:xfrm>
        </p:grpSpPr>
        <p:sp>
          <p:nvSpPr>
            <p:cNvPr id="8"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9"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pic>
        <p:nvPicPr>
          <p:cNvPr id="284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199" y="4191000"/>
            <a:ext cx="4130745" cy="213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flipH="1">
            <a:off x="6705600" y="4302760"/>
            <a:ext cx="411129" cy="76200"/>
          </a:xfrm>
          <a:prstGeom prst="straightConnector1">
            <a:avLst/>
          </a:prstGeom>
          <a:noFill/>
          <a:ln w="12700" cap="flat" cmpd="sng" algn="ctr">
            <a:solidFill>
              <a:schemeClr val="tx1"/>
            </a:solidFill>
            <a:prstDash val="solid"/>
            <a:round/>
            <a:headEnd type="none" w="med" len="med"/>
            <a:tailEnd type="arrow"/>
          </a:ln>
          <a:effectLst/>
        </p:spPr>
      </p:cxnSp>
      <p:sp>
        <p:nvSpPr>
          <p:cNvPr id="4" name="TextBox 3"/>
          <p:cNvSpPr txBox="1"/>
          <p:nvPr/>
        </p:nvSpPr>
        <p:spPr>
          <a:xfrm>
            <a:off x="7086600" y="4156502"/>
            <a:ext cx="1397000" cy="415498"/>
          </a:xfrm>
          <a:prstGeom prst="rect">
            <a:avLst/>
          </a:prstGeom>
          <a:noFill/>
        </p:spPr>
        <p:txBody>
          <a:bodyPr wrap="square" rtlCol="0">
            <a:spAutoFit/>
          </a:bodyPr>
          <a:lstStyle/>
          <a:p>
            <a:r>
              <a:rPr lang="en-US" sz="1000" dirty="0" smtClean="0"/>
              <a:t>Highest p-value, moderate odds ratio</a:t>
            </a:r>
            <a:endParaRPr lang="en-US" sz="1000" dirty="0"/>
          </a:p>
        </p:txBody>
      </p:sp>
      <p:sp>
        <p:nvSpPr>
          <p:cNvPr id="22" name="TextBox 21"/>
          <p:cNvSpPr txBox="1"/>
          <p:nvPr/>
        </p:nvSpPr>
        <p:spPr>
          <a:xfrm>
            <a:off x="7747000" y="4537502"/>
            <a:ext cx="1397000" cy="415498"/>
          </a:xfrm>
          <a:prstGeom prst="rect">
            <a:avLst/>
          </a:prstGeom>
          <a:noFill/>
        </p:spPr>
        <p:txBody>
          <a:bodyPr wrap="square" rtlCol="0">
            <a:spAutoFit/>
          </a:bodyPr>
          <a:lstStyle/>
          <a:p>
            <a:r>
              <a:rPr lang="en-US" sz="1000" dirty="0" smtClean="0"/>
              <a:t>Highest odds ratio, moderate p value</a:t>
            </a:r>
            <a:endParaRPr lang="en-US" sz="1000" dirty="0"/>
          </a:p>
        </p:txBody>
      </p:sp>
      <p:cxnSp>
        <p:nvCxnSpPr>
          <p:cNvPr id="23" name="Straight Arrow Connector 22"/>
          <p:cNvCxnSpPr>
            <a:stCxn id="22" idx="2"/>
          </p:cNvCxnSpPr>
          <p:nvPr/>
        </p:nvCxnSpPr>
        <p:spPr bwMode="auto">
          <a:xfrm flipH="1">
            <a:off x="8382000" y="4953000"/>
            <a:ext cx="63500" cy="219756"/>
          </a:xfrm>
          <a:prstGeom prst="straightConnector1">
            <a:avLst/>
          </a:prstGeom>
          <a:noFill/>
          <a:ln w="12700" cap="flat" cmpd="sng" algn="ctr">
            <a:solidFill>
              <a:schemeClr val="tx1"/>
            </a:solidFill>
            <a:prstDash val="solid"/>
            <a:round/>
            <a:headEnd type="none" w="med" len="med"/>
            <a:tailEnd type="arrow"/>
          </a:ln>
          <a:effectLst/>
        </p:spPr>
      </p:cxnSp>
      <p:sp>
        <p:nvSpPr>
          <p:cNvPr id="26" name="TextBox 25"/>
          <p:cNvSpPr txBox="1"/>
          <p:nvPr/>
        </p:nvSpPr>
        <p:spPr>
          <a:xfrm>
            <a:off x="7061200" y="5562600"/>
            <a:ext cx="1397000" cy="415498"/>
          </a:xfrm>
          <a:prstGeom prst="rect">
            <a:avLst/>
          </a:prstGeom>
          <a:noFill/>
        </p:spPr>
        <p:txBody>
          <a:bodyPr wrap="square" rtlCol="0">
            <a:spAutoFit/>
          </a:bodyPr>
          <a:lstStyle/>
          <a:p>
            <a:r>
              <a:rPr lang="en-US" sz="1000" dirty="0" smtClean="0"/>
              <a:t>Moderate odds ratio, moderate p value</a:t>
            </a:r>
            <a:endParaRPr lang="en-US" sz="1000" dirty="0"/>
          </a:p>
        </p:txBody>
      </p:sp>
      <p:cxnSp>
        <p:nvCxnSpPr>
          <p:cNvPr id="27" name="Straight Arrow Connector 26"/>
          <p:cNvCxnSpPr/>
          <p:nvPr/>
        </p:nvCxnSpPr>
        <p:spPr bwMode="auto">
          <a:xfrm flipH="1" flipV="1">
            <a:off x="6431280" y="5638800"/>
            <a:ext cx="584200" cy="131549"/>
          </a:xfrm>
          <a:prstGeom prst="straightConnector1">
            <a:avLst/>
          </a:prstGeom>
          <a:noFill/>
          <a:ln w="12700" cap="flat" cmpd="sng" algn="ctr">
            <a:solidFill>
              <a:schemeClr val="tx1"/>
            </a:solidFill>
            <a:prstDash val="solid"/>
            <a:round/>
            <a:headEnd type="none" w="med" len="med"/>
            <a:tailEnd type="arrow"/>
          </a:ln>
          <a:effectLst/>
        </p:spPr>
      </p:cxnSp>
      <p:sp>
        <p:nvSpPr>
          <p:cNvPr id="11" name="Oval 10"/>
          <p:cNvSpPr/>
          <p:nvPr/>
        </p:nvSpPr>
        <p:spPr bwMode="auto">
          <a:xfrm>
            <a:off x="6553200" y="4302760"/>
            <a:ext cx="170180" cy="193040"/>
          </a:xfrm>
          <a:prstGeom prst="ellipse">
            <a:avLst/>
          </a:prstGeom>
          <a:noFill/>
          <a:ln w="12700" cap="flat" cmpd="sng" algn="ctr">
            <a:solidFill>
              <a:srgbClr val="C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92100" marR="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p:txBody>
      </p:sp>
      <p:sp>
        <p:nvSpPr>
          <p:cNvPr id="31" name="Oval 30"/>
          <p:cNvSpPr/>
          <p:nvPr/>
        </p:nvSpPr>
        <p:spPr bwMode="auto">
          <a:xfrm>
            <a:off x="8288020" y="5115560"/>
            <a:ext cx="170180" cy="193040"/>
          </a:xfrm>
          <a:prstGeom prst="ellipse">
            <a:avLst/>
          </a:prstGeom>
          <a:noFill/>
          <a:ln w="12700" cap="flat" cmpd="sng" algn="ctr">
            <a:solidFill>
              <a:srgbClr val="C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92100" marR="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p:txBody>
      </p:sp>
      <p:sp>
        <p:nvSpPr>
          <p:cNvPr id="32" name="Oval 31"/>
          <p:cNvSpPr/>
          <p:nvPr/>
        </p:nvSpPr>
        <p:spPr bwMode="auto">
          <a:xfrm>
            <a:off x="6339840" y="5562600"/>
            <a:ext cx="106680" cy="141974"/>
          </a:xfrm>
          <a:prstGeom prst="ellipse">
            <a:avLst/>
          </a:prstGeom>
          <a:noFill/>
          <a:ln w="12700" cap="flat" cmpd="sng" algn="ctr">
            <a:solidFill>
              <a:srgbClr val="C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92100" marR="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Odds ratio</a:t>
            </a:r>
          </a:p>
        </p:txBody>
      </p:sp>
      <p:sp>
        <p:nvSpPr>
          <p:cNvPr id="1028" name="Content Placeholder 2"/>
          <p:cNvSpPr>
            <a:spLocks noGrp="1"/>
          </p:cNvSpPr>
          <p:nvPr>
            <p:ph idx="1"/>
          </p:nvPr>
        </p:nvSpPr>
        <p:spPr>
          <a:xfrm>
            <a:off x="228600" y="1371600"/>
            <a:ext cx="8534400" cy="4648200"/>
          </a:xfrm>
        </p:spPr>
        <p:txBody>
          <a:bodyPr>
            <a:normAutofit fontScale="92500" lnSpcReduction="20000"/>
          </a:bodyPr>
          <a:lstStyle/>
          <a:p>
            <a:pPr eaLnBrk="1" hangingPunct="1">
              <a:defRPr/>
            </a:pPr>
            <a:r>
              <a:rPr lang="en-US" sz="2800" dirty="0" smtClean="0"/>
              <a:t>Odds ratio is defined as the following</a:t>
            </a:r>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r>
              <a:rPr lang="en-US" sz="2800" dirty="0" smtClean="0"/>
              <a:t>Measures whether two groups have the same odds of an event.  </a:t>
            </a:r>
            <a:endParaRPr lang="en-US" dirty="0" smtClean="0"/>
          </a:p>
          <a:p>
            <a:pPr eaLnBrk="1" hangingPunct="1">
              <a:defRPr/>
            </a:pPr>
            <a:endParaRPr lang="en-US" dirty="0" smtClean="0"/>
          </a:p>
          <a:p>
            <a:pPr lvl="1" eaLnBrk="1" hangingPunct="1">
              <a:buFont typeface="Arial" pitchFamily="34" charset="0"/>
              <a:buNone/>
              <a:defRPr/>
            </a:pPr>
            <a:r>
              <a:rPr lang="en-US" dirty="0" smtClean="0"/>
              <a:t>  </a:t>
            </a:r>
          </a:p>
          <a:p>
            <a:pPr eaLnBrk="1" hangingPunct="1">
              <a:defRPr/>
            </a:pPr>
            <a:r>
              <a:rPr lang="en-US" dirty="0" smtClean="0"/>
              <a:t>Log odds ratio is often used</a:t>
            </a:r>
          </a:p>
          <a:p>
            <a:pPr eaLnBrk="1" hangingPunct="1">
              <a:defRPr/>
            </a:pPr>
            <a:r>
              <a:rPr lang="en-US" dirty="0" smtClean="0"/>
              <a:t>Odds ratio is invariant to row and column scaling </a:t>
            </a:r>
          </a:p>
          <a:p>
            <a:pPr eaLnBrk="1" hangingPunct="1">
              <a:defRPr/>
            </a:pPr>
            <a:endParaRPr lang="en-US" dirty="0" smtClean="0"/>
          </a:p>
        </p:txBody>
      </p:sp>
      <p:graphicFrame>
        <p:nvGraphicFramePr>
          <p:cNvPr id="28676" name="Object 2"/>
          <p:cNvGraphicFramePr>
            <a:graphicFrameLocks noChangeAspect="1"/>
          </p:cNvGraphicFramePr>
          <p:nvPr/>
        </p:nvGraphicFramePr>
        <p:xfrm>
          <a:off x="1752600" y="2133600"/>
          <a:ext cx="3876675" cy="985838"/>
        </p:xfrm>
        <a:graphic>
          <a:graphicData uri="http://schemas.openxmlformats.org/presentationml/2006/ole">
            <mc:AlternateContent xmlns:mc="http://schemas.openxmlformats.org/markup-compatibility/2006">
              <mc:Choice xmlns:v="urn:schemas-microsoft-com:vml" Requires="v">
                <p:oleObj spid="_x0000_s287771" name="Equation" r:id="rId3" imgW="1548728" imgH="393529" progId="Equation.3">
                  <p:embed/>
                </p:oleObj>
              </mc:Choice>
              <mc:Fallback>
                <p:oleObj name="Equation" r:id="rId3" imgW="1548728"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3876675"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22635249"/>
              </p:ext>
            </p:extLst>
          </p:nvPr>
        </p:nvGraphicFramePr>
        <p:xfrm>
          <a:off x="2209800" y="3840162"/>
          <a:ext cx="6096000" cy="1112838"/>
        </p:xfrm>
        <a:graphic>
          <a:graphicData uri="http://schemas.openxmlformats.org/drawingml/2006/table">
            <a:tbl>
              <a:tblPr firstRow="1" bandRow="1">
                <a:tableStyleId>{5C22544A-7EE6-4342-B048-85BDC9FD1C3A}</a:tableStyleId>
              </a:tblPr>
              <a:tblGrid>
                <a:gridCol w="990600"/>
                <a:gridCol w="5105400"/>
              </a:tblGrid>
              <a:tr h="370946">
                <a:tc>
                  <a:txBody>
                    <a:bodyPr/>
                    <a:lstStyle/>
                    <a:p>
                      <a:r>
                        <a:rPr lang="en-US" sz="1800" b="0" dirty="0" smtClean="0">
                          <a:solidFill>
                            <a:schemeClr val="tx1"/>
                          </a:solidFill>
                        </a:rPr>
                        <a:t>OR</a:t>
                      </a:r>
                      <a:r>
                        <a:rPr lang="en-US" sz="1800" b="0" baseline="0" dirty="0" smtClean="0">
                          <a:solidFill>
                            <a:schemeClr val="tx1"/>
                          </a:solidFill>
                        </a:rPr>
                        <a:t> = 1</a:t>
                      </a:r>
                      <a:endParaRPr lang="en-US" sz="1800" b="0" dirty="0">
                        <a:solidFill>
                          <a:schemeClr val="tx1"/>
                        </a:solidFill>
                      </a:endParaRPr>
                    </a:p>
                  </a:txBody>
                  <a:tcPr marT="45733" marB="45733">
                    <a:noFill/>
                  </a:tcPr>
                </a:tc>
                <a:tc>
                  <a:txBody>
                    <a:bodyPr/>
                    <a:lstStyle/>
                    <a:p>
                      <a:r>
                        <a:rPr lang="en-US" sz="1800" b="0" dirty="0" smtClean="0">
                          <a:solidFill>
                            <a:schemeClr val="tx1"/>
                          </a:solidFill>
                        </a:rPr>
                        <a:t>Odds </a:t>
                      </a:r>
                      <a:r>
                        <a:rPr lang="en-US" sz="1800" b="0" baseline="0" dirty="0" smtClean="0">
                          <a:solidFill>
                            <a:schemeClr val="tx1"/>
                          </a:solidFill>
                        </a:rPr>
                        <a:t>of event </a:t>
                      </a:r>
                      <a:r>
                        <a:rPr lang="en-US" sz="1800" b="0" dirty="0" smtClean="0">
                          <a:solidFill>
                            <a:schemeClr val="tx1"/>
                          </a:solidFill>
                        </a:rPr>
                        <a:t>is equal in both groups</a:t>
                      </a:r>
                      <a:endParaRPr lang="en-US" sz="1800" b="0" dirty="0">
                        <a:solidFill>
                          <a:schemeClr val="tx1"/>
                        </a:solidFill>
                      </a:endParaRPr>
                    </a:p>
                  </a:txBody>
                  <a:tcPr marT="45733" marB="45733">
                    <a:noFill/>
                  </a:tcPr>
                </a:tc>
              </a:tr>
              <a:tr h="370946">
                <a:tc>
                  <a:txBody>
                    <a:bodyPr/>
                    <a:lstStyle/>
                    <a:p>
                      <a:r>
                        <a:rPr lang="en-US" sz="1800" baseline="0" dirty="0" smtClean="0">
                          <a:solidFill>
                            <a:schemeClr val="tx1"/>
                          </a:solidFill>
                        </a:rPr>
                        <a:t>OR &gt; 1</a:t>
                      </a:r>
                      <a:endParaRPr lang="en-US" sz="1800" baseline="0" dirty="0">
                        <a:solidFill>
                          <a:schemeClr val="tx1"/>
                        </a:solidFill>
                      </a:endParaRPr>
                    </a:p>
                  </a:txBody>
                  <a:tcPr marT="45733" marB="45733">
                    <a:noFill/>
                  </a:tcPr>
                </a:tc>
                <a:tc>
                  <a:txBody>
                    <a:bodyPr/>
                    <a:lstStyle/>
                    <a:p>
                      <a:r>
                        <a:rPr lang="en-US" sz="1800" baseline="0" dirty="0" smtClean="0">
                          <a:solidFill>
                            <a:schemeClr val="tx1"/>
                          </a:solidFill>
                        </a:rPr>
                        <a:t>Odds of event is higher in cases</a:t>
                      </a:r>
                      <a:endParaRPr lang="en-US" sz="1800" baseline="0" dirty="0">
                        <a:solidFill>
                          <a:schemeClr val="tx1"/>
                        </a:solidFill>
                      </a:endParaRPr>
                    </a:p>
                  </a:txBody>
                  <a:tcPr marT="45733" marB="45733">
                    <a:noFill/>
                  </a:tcPr>
                </a:tc>
              </a:tr>
              <a:tr h="370946">
                <a:tc>
                  <a:txBody>
                    <a:bodyPr/>
                    <a:lstStyle/>
                    <a:p>
                      <a:r>
                        <a:rPr lang="en-US" sz="1800" baseline="0" dirty="0" smtClean="0">
                          <a:solidFill>
                            <a:schemeClr val="tx1"/>
                          </a:solidFill>
                        </a:rPr>
                        <a:t>OR &lt; 1</a:t>
                      </a:r>
                      <a:endParaRPr lang="en-US" sz="1800" baseline="0" dirty="0">
                        <a:solidFill>
                          <a:schemeClr val="tx1"/>
                        </a:solidFill>
                      </a:endParaRPr>
                    </a:p>
                  </a:txBody>
                  <a:tcPr marT="45733" marB="45733">
                    <a:noFill/>
                  </a:tcPr>
                </a:tc>
                <a:tc>
                  <a:txBody>
                    <a:bodyPr/>
                    <a:lstStyle/>
                    <a:p>
                      <a:r>
                        <a:rPr lang="en-US" sz="1800" baseline="0" dirty="0" smtClean="0">
                          <a:solidFill>
                            <a:schemeClr val="tx1"/>
                          </a:solidFill>
                        </a:rPr>
                        <a:t>Odds of event is higher in controls</a:t>
                      </a:r>
                      <a:endParaRPr lang="en-US" sz="1800" baseline="0" dirty="0">
                        <a:solidFill>
                          <a:schemeClr val="tx1"/>
                        </a:solidFill>
                      </a:endParaRPr>
                    </a:p>
                  </a:txBody>
                  <a:tcPr marT="45733" marB="45733">
                    <a:noFill/>
                  </a:tcPr>
                </a:tc>
              </a:tr>
            </a:tbl>
          </a:graphicData>
        </a:graphic>
      </p:graphicFrame>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B570DD22-A541-4935-A69E-D468A2FFB019}" type="slidenum">
              <a:rPr lang="en-US" smtClean="0"/>
              <a:pPr>
                <a:defRPr/>
              </a:pPr>
              <a:t>10</a:t>
            </a:fld>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1102629735"/>
              </p:ext>
            </p:extLst>
          </p:nvPr>
        </p:nvGraphicFramePr>
        <p:xfrm>
          <a:off x="5943600" y="1752600"/>
          <a:ext cx="3048000" cy="1472970"/>
        </p:xfrm>
        <a:graphic>
          <a:graphicData uri="http://schemas.openxmlformats.org/drawingml/2006/table">
            <a:tbl>
              <a:tblPr/>
              <a:tblGrid>
                <a:gridCol w="717176"/>
                <a:gridCol w="681318"/>
                <a:gridCol w="753035"/>
                <a:gridCol w="896471"/>
              </a:tblGrid>
              <a:tr h="3181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Biomarker (SNPs)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30431">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a:r>
                      <a:br>
                        <a:rPr kumimoji="0" lang="en-US" sz="1200" b="0" i="0" u="none" strike="noStrike" cap="none" normalizeH="0" baseline="0" dirty="0" smtClean="0">
                          <a:ln>
                            <a:noFill/>
                          </a:ln>
                          <a:solidFill>
                            <a:schemeClr val="tx1"/>
                          </a:solidFill>
                          <a:effectLst/>
                          <a:latin typeface="Arial" charset="0"/>
                        </a:rPr>
                      </a:br>
                      <a:endParaRPr kumimoji="0" lang="en-US" sz="12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a:r>
                      <a:br>
                        <a:rPr kumimoji="0" lang="en-US" sz="1200" b="0" i="0" u="none" strike="noStrike" cap="none" normalizeH="0" baseline="0" dirty="0" smtClean="0">
                          <a:ln>
                            <a:noFill/>
                          </a:ln>
                          <a:solidFill>
                            <a:schemeClr val="tx1"/>
                          </a:solidFill>
                          <a:effectLst/>
                          <a:latin typeface="Arial" charset="0"/>
                        </a:rPr>
                      </a:br>
                      <a:r>
                        <a:rPr kumimoji="0" lang="en-US" sz="1200" b="0" i="0" u="none" strike="noStrike" cap="none" normalizeH="0" baseline="0" dirty="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Has Marker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Lacks Marker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3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26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24376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P-value</a:t>
            </a:r>
          </a:p>
        </p:txBody>
      </p:sp>
      <p:sp>
        <p:nvSpPr>
          <p:cNvPr id="3" name="Content Placeholder 2"/>
          <p:cNvSpPr>
            <a:spLocks noGrp="1"/>
          </p:cNvSpPr>
          <p:nvPr>
            <p:ph idx="1"/>
          </p:nvPr>
        </p:nvSpPr>
        <p:spPr>
          <a:xfrm>
            <a:off x="304800" y="1447800"/>
            <a:ext cx="8534400" cy="4876800"/>
          </a:xfrm>
        </p:spPr>
        <p:txBody>
          <a:bodyPr>
            <a:normAutofit fontScale="85000" lnSpcReduction="20000"/>
          </a:bodyPr>
          <a:lstStyle/>
          <a:p>
            <a:pPr eaLnBrk="1" hangingPunct="1">
              <a:buFont typeface="Arial" charset="0"/>
              <a:buChar char="•"/>
              <a:defRPr/>
            </a:pPr>
            <a:r>
              <a:rPr lang="en-US" dirty="0" smtClean="0"/>
              <a:t>P-value</a:t>
            </a:r>
          </a:p>
          <a:p>
            <a:pPr lvl="1" eaLnBrk="1" hangingPunct="1">
              <a:buFont typeface="Arial" charset="0"/>
              <a:buChar char="–"/>
              <a:defRPr/>
            </a:pPr>
            <a:r>
              <a:rPr lang="en-US" dirty="0" smtClean="0"/>
              <a:t>Statistical terminology for a probability value</a:t>
            </a:r>
          </a:p>
          <a:p>
            <a:pPr lvl="1" eaLnBrk="1" hangingPunct="1">
              <a:buFont typeface="Arial" charset="0"/>
              <a:buChar char="–"/>
              <a:defRPr/>
            </a:pPr>
            <a:r>
              <a:rPr lang="en-US" dirty="0" smtClean="0"/>
              <a:t>Is the probability that the we get an odds ratio as extreme as the one we got by random chance</a:t>
            </a:r>
          </a:p>
          <a:p>
            <a:pPr lvl="1" eaLnBrk="1" hangingPunct="1">
              <a:buFont typeface="Arial" charset="0"/>
              <a:buChar char="–"/>
              <a:defRPr/>
            </a:pPr>
            <a:r>
              <a:rPr lang="en-US" dirty="0" smtClean="0"/>
              <a:t>Computed by using the chi-square statistic or Fisher’s exact test</a:t>
            </a:r>
          </a:p>
          <a:p>
            <a:pPr lvl="2" eaLnBrk="1" hangingPunct="1">
              <a:buFont typeface="Arial" charset="0"/>
              <a:buChar char="•"/>
              <a:defRPr/>
            </a:pPr>
            <a:r>
              <a:rPr lang="en-US" dirty="0" smtClean="0"/>
              <a:t>Chi-square statistic is not valid if the number of entries in a cell of the contingency table is small </a:t>
            </a:r>
          </a:p>
          <a:p>
            <a:pPr lvl="2" eaLnBrk="1" hangingPunct="1">
              <a:buFont typeface="Arial" charset="0"/>
              <a:buChar char="•"/>
              <a:defRPr/>
            </a:pPr>
            <a:r>
              <a:rPr lang="en-US" dirty="0" smtClean="0"/>
              <a:t>p-value = 1 – </a:t>
            </a:r>
            <a:r>
              <a:rPr lang="en-US" dirty="0" err="1" smtClean="0"/>
              <a:t>hygecdf</a:t>
            </a:r>
            <a:r>
              <a:rPr lang="en-US" dirty="0" smtClean="0"/>
              <a:t>( a – 1, </a:t>
            </a:r>
            <a:r>
              <a:rPr lang="en-US" dirty="0" err="1" smtClean="0"/>
              <a:t>a+b+c+d</a:t>
            </a:r>
            <a:r>
              <a:rPr lang="en-US" dirty="0" smtClean="0"/>
              <a:t>, </a:t>
            </a:r>
            <a:r>
              <a:rPr lang="en-US" dirty="0" err="1" smtClean="0"/>
              <a:t>a+c</a:t>
            </a:r>
            <a:r>
              <a:rPr lang="en-US" dirty="0" smtClean="0"/>
              <a:t>, </a:t>
            </a:r>
            <a:r>
              <a:rPr lang="en-US" dirty="0" err="1" smtClean="0"/>
              <a:t>a+b</a:t>
            </a:r>
            <a:r>
              <a:rPr lang="en-US" dirty="0" smtClean="0"/>
              <a:t> ) if we are testing value is higher than expected by random chance using Fisher’s exact test</a:t>
            </a:r>
          </a:p>
          <a:p>
            <a:pPr lvl="3" eaLnBrk="1" hangingPunct="1">
              <a:buFont typeface="Arial" charset="0"/>
              <a:buChar char="•"/>
              <a:defRPr/>
            </a:pPr>
            <a:r>
              <a:rPr lang="en-US" dirty="0" smtClean="0"/>
              <a:t>A	statistical test to determine if there are nonrandom associations between two categorical variables.</a:t>
            </a:r>
          </a:p>
          <a:p>
            <a:pPr lvl="1" eaLnBrk="1" hangingPunct="1">
              <a:buFont typeface="Arial" charset="0"/>
              <a:buChar char="–"/>
              <a:defRPr/>
            </a:pPr>
            <a:r>
              <a:rPr lang="en-US" dirty="0" smtClean="0"/>
              <a:t>P-values are often expressed in terms of the negative log of p-value, e.g., -log10(0.005)  = 2.3</a:t>
            </a:r>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pPr>
              <a:defRPr/>
            </a:pPr>
            <a:fld id="{67A88E93-DD10-4272-BB10-0882C6061D40}" type="slidenum">
              <a:rPr lang="en-US" smtClean="0"/>
              <a:pPr>
                <a:defRPr/>
              </a:pPr>
              <a:t>11</a:t>
            </a:fld>
            <a:endParaRPr lang="en-US" dirty="0"/>
          </a:p>
        </p:txBody>
      </p:sp>
    </p:spTree>
    <p:extLst>
      <p:ext uri="{BB962C8B-B14F-4D97-AF65-F5344CB8AC3E}">
        <p14:creationId xmlns:p14="http://schemas.microsoft.com/office/powerpoint/2010/main" val="1341485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2800" dirty="0" smtClean="0"/>
              <a:t>Example:  High </a:t>
            </a:r>
            <a:r>
              <a:rPr lang="en-US" sz="2800" dirty="0" err="1" smtClean="0"/>
              <a:t>pvalue</a:t>
            </a:r>
            <a:r>
              <a:rPr lang="en-US" sz="2800" dirty="0" smtClean="0"/>
              <a:t>, moderate odds ratio</a:t>
            </a:r>
          </a:p>
        </p:txBody>
      </p:sp>
      <p:graphicFrame>
        <p:nvGraphicFramePr>
          <p:cNvPr id="7" name="Group 4"/>
          <p:cNvGraphicFramePr>
            <a:graphicFrameLocks noGrp="1"/>
          </p:cNvGraphicFramePr>
          <p:nvPr>
            <p:extLst>
              <p:ext uri="{D42A27DB-BD31-4B8C-83A1-F6EECF244321}">
                <p14:modId xmlns:p14="http://schemas.microsoft.com/office/powerpoint/2010/main" val="1078935112"/>
              </p:ext>
            </p:extLst>
          </p:nvPr>
        </p:nvGraphicFramePr>
        <p:xfrm>
          <a:off x="838200" y="1524000"/>
          <a:ext cx="6477000" cy="2794000"/>
        </p:xfrm>
        <a:graphic>
          <a:graphicData uri="http://schemas.openxmlformats.org/drawingml/2006/table">
            <a:tbl>
              <a:tblPr/>
              <a:tblGrid>
                <a:gridCol w="1524000"/>
                <a:gridCol w="1447800"/>
                <a:gridCol w="1600200"/>
                <a:gridCol w="1905000"/>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Biomarker (SNPs)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endParaRPr kumimoji="0" lang="en-US" sz="2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r>
                        <a:rPr kumimoji="0" lang="en-US" sz="2400" b="0" i="0" u="none" strike="noStrike" cap="none" normalizeH="0" baseline="0" dirty="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Has Marker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Lacks Marker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(b) 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 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 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6" name="TextBox 7"/>
          <p:cNvSpPr txBox="1">
            <a:spLocks noChangeArrowheads="1"/>
          </p:cNvSpPr>
          <p:nvPr/>
        </p:nvSpPr>
        <p:spPr bwMode="auto">
          <a:xfrm>
            <a:off x="838200" y="4572000"/>
            <a:ext cx="678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Odds ratio =  (a*d)/(b*c) = </a:t>
            </a:r>
            <a:r>
              <a:rPr lang="en-US" dirty="0" smtClean="0"/>
              <a:t>(40 </a:t>
            </a:r>
            <a:r>
              <a:rPr lang="en-US" dirty="0"/>
              <a:t>* </a:t>
            </a:r>
            <a:r>
              <a:rPr lang="en-US" dirty="0" smtClean="0"/>
              <a:t>54) </a:t>
            </a:r>
            <a:r>
              <a:rPr lang="en-US" dirty="0"/>
              <a:t>/ </a:t>
            </a:r>
            <a:r>
              <a:rPr lang="en-US" dirty="0" smtClean="0"/>
              <a:t>(30 </a:t>
            </a:r>
            <a:r>
              <a:rPr lang="en-US" dirty="0"/>
              <a:t>* </a:t>
            </a:r>
            <a:r>
              <a:rPr lang="en-US" dirty="0" smtClean="0"/>
              <a:t>19) = 3.64</a:t>
            </a:r>
            <a:endParaRPr lang="en-US" dirty="0"/>
          </a:p>
          <a:p>
            <a:pPr eaLnBrk="1" hangingPunct="1"/>
            <a:endParaRPr lang="en-US" dirty="0"/>
          </a:p>
          <a:p>
            <a:pPr eaLnBrk="1" hangingPunct="1"/>
            <a:r>
              <a:rPr lang="en-US" dirty="0"/>
              <a:t>P-value 	= 1 – </a:t>
            </a:r>
            <a:r>
              <a:rPr lang="en-US" dirty="0" err="1"/>
              <a:t>hygecdf</a:t>
            </a:r>
            <a:r>
              <a:rPr lang="en-US" dirty="0"/>
              <a:t>( a – 1, </a:t>
            </a:r>
            <a:r>
              <a:rPr lang="en-US" dirty="0" err="1"/>
              <a:t>a+b+c+d</a:t>
            </a:r>
            <a:r>
              <a:rPr lang="en-US" dirty="0"/>
              <a:t>, </a:t>
            </a:r>
            <a:r>
              <a:rPr lang="en-US" dirty="0" err="1"/>
              <a:t>a+c</a:t>
            </a:r>
            <a:r>
              <a:rPr lang="en-US" dirty="0"/>
              <a:t>, </a:t>
            </a:r>
            <a:r>
              <a:rPr lang="en-US" dirty="0" err="1"/>
              <a:t>a+b</a:t>
            </a:r>
            <a:r>
              <a:rPr lang="en-US" dirty="0"/>
              <a:t> )</a:t>
            </a:r>
          </a:p>
          <a:p>
            <a:pPr eaLnBrk="1" hangingPunct="1"/>
            <a:r>
              <a:rPr lang="en-US" dirty="0"/>
              <a:t>             	= 1 – </a:t>
            </a:r>
            <a:r>
              <a:rPr lang="en-US" dirty="0" err="1"/>
              <a:t>hygecdf</a:t>
            </a:r>
            <a:r>
              <a:rPr lang="en-US" dirty="0"/>
              <a:t>( </a:t>
            </a:r>
            <a:r>
              <a:rPr lang="en-US" dirty="0" smtClean="0"/>
              <a:t>39, 143, 59, 70 </a:t>
            </a:r>
            <a:r>
              <a:rPr lang="en-US" dirty="0"/>
              <a:t>)</a:t>
            </a:r>
          </a:p>
          <a:p>
            <a:pPr eaLnBrk="1" hangingPunct="1"/>
            <a:endParaRPr lang="en-US" dirty="0"/>
          </a:p>
          <a:p>
            <a:pPr eaLnBrk="1" hangingPunct="1"/>
            <a:r>
              <a:rPr lang="en-US" dirty="0"/>
              <a:t>log10(0.0243) = </a:t>
            </a:r>
            <a:r>
              <a:rPr lang="en-US" dirty="0" smtClean="0"/>
              <a:t>3.85</a:t>
            </a:r>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pPr>
              <a:defRPr/>
            </a:pPr>
            <a:fld id="{BA495A4B-AEAD-4C25-B59A-2FE1C037B421}" type="slidenum">
              <a:rPr lang="en-US" smtClean="0"/>
              <a:pPr>
                <a:defRPr/>
              </a:pPr>
              <a:t>12</a:t>
            </a:fld>
            <a:endParaRPr lang="en-US" dirty="0"/>
          </a:p>
        </p:txBody>
      </p:sp>
    </p:spTree>
    <p:extLst>
      <p:ext uri="{BB962C8B-B14F-4D97-AF65-F5344CB8AC3E}">
        <p14:creationId xmlns:p14="http://schemas.microsoft.com/office/powerpoint/2010/main" val="58887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Example …</a:t>
            </a:r>
          </a:p>
        </p:txBody>
      </p:sp>
      <p:graphicFrame>
        <p:nvGraphicFramePr>
          <p:cNvPr id="7" name="Group 4"/>
          <p:cNvGraphicFramePr>
            <a:graphicFrameLocks noGrp="1"/>
          </p:cNvGraphicFramePr>
          <p:nvPr>
            <p:extLst>
              <p:ext uri="{D42A27DB-BD31-4B8C-83A1-F6EECF244321}">
                <p14:modId xmlns:p14="http://schemas.microsoft.com/office/powerpoint/2010/main" val="2133650970"/>
              </p:ext>
            </p:extLst>
          </p:nvPr>
        </p:nvGraphicFramePr>
        <p:xfrm>
          <a:off x="838200" y="1524000"/>
          <a:ext cx="6477000" cy="2794000"/>
        </p:xfrm>
        <a:graphic>
          <a:graphicData uri="http://schemas.openxmlformats.org/drawingml/2006/table">
            <a:tbl>
              <a:tblPr/>
              <a:tblGrid>
                <a:gridCol w="1524000"/>
                <a:gridCol w="1447800"/>
                <a:gridCol w="1600200"/>
                <a:gridCol w="1905000"/>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Biomarker (SNPs)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endParaRPr kumimoji="0" lang="en-US" sz="2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r>
                        <a:rPr kumimoji="0" lang="en-US" sz="2400" b="0" i="0" u="none" strike="noStrike" cap="none" normalizeH="0" baseline="0" dirty="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Has Marker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Lacks Marker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(b) 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 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0" name="TextBox 7"/>
          <p:cNvSpPr txBox="1">
            <a:spLocks noChangeArrowheads="1"/>
          </p:cNvSpPr>
          <p:nvPr/>
        </p:nvSpPr>
        <p:spPr bwMode="auto">
          <a:xfrm>
            <a:off x="838200" y="4572000"/>
            <a:ext cx="678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Odds ratio =  (a*d)/(b*c) = </a:t>
            </a:r>
            <a:r>
              <a:rPr lang="en-US" dirty="0" smtClean="0"/>
              <a:t>(7 </a:t>
            </a:r>
            <a:r>
              <a:rPr lang="en-US" dirty="0"/>
              <a:t>* </a:t>
            </a:r>
            <a:r>
              <a:rPr lang="en-US" dirty="0" smtClean="0"/>
              <a:t>72) </a:t>
            </a:r>
            <a:r>
              <a:rPr lang="en-US" dirty="0"/>
              <a:t>/ </a:t>
            </a:r>
            <a:r>
              <a:rPr lang="en-US" dirty="0" smtClean="0"/>
              <a:t>(63* 1) = 8</a:t>
            </a:r>
            <a:endParaRPr lang="en-US" dirty="0"/>
          </a:p>
          <a:p>
            <a:pPr eaLnBrk="1" hangingPunct="1"/>
            <a:endParaRPr lang="en-US" dirty="0"/>
          </a:p>
          <a:p>
            <a:pPr eaLnBrk="1" hangingPunct="1"/>
            <a:r>
              <a:rPr lang="en-US" dirty="0"/>
              <a:t>P-value 	= 1 – </a:t>
            </a:r>
            <a:r>
              <a:rPr lang="en-US" dirty="0" err="1"/>
              <a:t>hygecdf</a:t>
            </a:r>
            <a:r>
              <a:rPr lang="en-US" dirty="0"/>
              <a:t>( a – 1, </a:t>
            </a:r>
            <a:r>
              <a:rPr lang="en-US" dirty="0" err="1"/>
              <a:t>a+b+c+d</a:t>
            </a:r>
            <a:r>
              <a:rPr lang="en-US" dirty="0"/>
              <a:t>, </a:t>
            </a:r>
            <a:r>
              <a:rPr lang="en-US" dirty="0" err="1"/>
              <a:t>a+c</a:t>
            </a:r>
            <a:r>
              <a:rPr lang="en-US" dirty="0"/>
              <a:t>, </a:t>
            </a:r>
            <a:r>
              <a:rPr lang="en-US" dirty="0" err="1"/>
              <a:t>a+b</a:t>
            </a:r>
            <a:r>
              <a:rPr lang="en-US" dirty="0"/>
              <a:t> )</a:t>
            </a:r>
          </a:p>
          <a:p>
            <a:pPr eaLnBrk="1" hangingPunct="1"/>
            <a:r>
              <a:rPr lang="en-US" dirty="0"/>
              <a:t>             	= 1 – </a:t>
            </a:r>
            <a:r>
              <a:rPr lang="en-US" dirty="0" err="1"/>
              <a:t>hygecdf</a:t>
            </a:r>
            <a:r>
              <a:rPr lang="en-US" dirty="0"/>
              <a:t>( 6</a:t>
            </a:r>
            <a:r>
              <a:rPr lang="en-US" dirty="0" smtClean="0"/>
              <a:t>, 143, 8, 70)</a:t>
            </a:r>
            <a:endParaRPr lang="en-US" dirty="0"/>
          </a:p>
          <a:p>
            <a:pPr eaLnBrk="1" hangingPunct="1"/>
            <a:r>
              <a:rPr lang="en-US" dirty="0"/>
              <a:t>	</a:t>
            </a:r>
          </a:p>
          <a:p>
            <a:pPr eaLnBrk="1" hangingPunct="1"/>
            <a:r>
              <a:rPr lang="en-US" dirty="0" smtClean="0"/>
              <a:t>log10(</a:t>
            </a:r>
            <a:r>
              <a:rPr lang="en-US" dirty="0" err="1" smtClean="0"/>
              <a:t>pvalue</a:t>
            </a:r>
            <a:r>
              <a:rPr lang="en-US" dirty="0" smtClean="0"/>
              <a:t>) </a:t>
            </a:r>
            <a:r>
              <a:rPr lang="en-US" dirty="0"/>
              <a:t>= </a:t>
            </a:r>
            <a:r>
              <a:rPr lang="en-US" dirty="0" smtClean="0"/>
              <a:t>1.91</a:t>
            </a:r>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pPr>
              <a:defRPr/>
            </a:pPr>
            <a:fld id="{F4AB1E33-32C3-43A5-B123-76F6C01FDC5E}" type="slidenum">
              <a:rPr lang="en-US" smtClean="0"/>
              <a:pPr>
                <a:defRPr/>
              </a:pPr>
              <a:t>13</a:t>
            </a:fld>
            <a:endParaRPr lang="en-US" dirty="0"/>
          </a:p>
        </p:txBody>
      </p:sp>
    </p:spTree>
    <p:extLst>
      <p:ext uri="{BB962C8B-B14F-4D97-AF65-F5344CB8AC3E}">
        <p14:creationId xmlns:p14="http://schemas.microsoft.com/office/powerpoint/2010/main" val="2903858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7" name="Picture 11" descr="survival_600MB_pvs_chi2_realonly"/>
          <p:cNvPicPr>
            <a:picLocks noChangeAspect="1" noChangeArrowheads="1"/>
          </p:cNvPicPr>
          <p:nvPr/>
        </p:nvPicPr>
        <p:blipFill>
          <a:blip r:embed="rId3"/>
          <a:srcRect/>
          <a:stretch>
            <a:fillRect/>
          </a:stretch>
        </p:blipFill>
        <p:spPr bwMode="auto">
          <a:xfrm>
            <a:off x="2533650" y="1295400"/>
            <a:ext cx="6610350" cy="3657600"/>
          </a:xfrm>
          <a:prstGeom prst="rect">
            <a:avLst/>
          </a:prstGeom>
          <a:noFill/>
          <a:ln w="9525">
            <a:noFill/>
            <a:miter lim="800000"/>
            <a:headEnd/>
            <a:tailEnd/>
          </a:ln>
        </p:spPr>
      </p:pic>
      <p:pic>
        <p:nvPicPr>
          <p:cNvPr id="9228" name="Picture 12" descr="survival_600MB_pvs_chi2"/>
          <p:cNvPicPr>
            <a:picLocks noChangeArrowheads="1"/>
          </p:cNvPicPr>
          <p:nvPr/>
        </p:nvPicPr>
        <p:blipFill>
          <a:blip r:embed="rId4"/>
          <a:srcRect/>
          <a:stretch>
            <a:fillRect/>
          </a:stretch>
        </p:blipFill>
        <p:spPr bwMode="auto">
          <a:xfrm>
            <a:off x="2514600" y="1219200"/>
            <a:ext cx="6629400" cy="3733800"/>
          </a:xfrm>
          <a:prstGeom prst="rect">
            <a:avLst/>
          </a:prstGeom>
          <a:noFill/>
          <a:ln w="9525">
            <a:noFill/>
            <a:miter lim="800000"/>
            <a:headEnd/>
            <a:tailEnd/>
          </a:ln>
        </p:spPr>
      </p:pic>
      <p:sp>
        <p:nvSpPr>
          <p:cNvPr id="137219" name="Rectangle 2"/>
          <p:cNvSpPr>
            <a:spLocks noGrp="1" noChangeArrowheads="1"/>
          </p:cNvSpPr>
          <p:nvPr>
            <p:ph type="title" idx="4294967295"/>
          </p:nvPr>
        </p:nvSpPr>
        <p:spPr>
          <a:xfrm>
            <a:off x="304800" y="304800"/>
            <a:ext cx="8458200" cy="792163"/>
          </a:xfrm>
        </p:spPr>
        <p:txBody>
          <a:bodyPr/>
          <a:lstStyle/>
          <a:p>
            <a:r>
              <a:rPr lang="en-US" sz="1800" smtClean="0"/>
              <a:t>Case Study 1: </a:t>
            </a:r>
            <a:r>
              <a:rPr lang="en-US" sz="3600" smtClean="0"/>
              <a:t/>
            </a:r>
            <a:br>
              <a:rPr lang="en-US" sz="3600" smtClean="0"/>
            </a:br>
            <a:r>
              <a:rPr lang="en-US" sz="3600" smtClean="0"/>
              <a:t>Issues with Traditional Methods</a:t>
            </a:r>
          </a:p>
        </p:txBody>
      </p:sp>
      <p:sp>
        <p:nvSpPr>
          <p:cNvPr id="137220" name="Text Box 13"/>
          <p:cNvSpPr txBox="1">
            <a:spLocks noChangeArrowheads="1"/>
          </p:cNvSpPr>
          <p:nvPr/>
        </p:nvSpPr>
        <p:spPr bwMode="auto">
          <a:xfrm>
            <a:off x="3429000" y="1752600"/>
            <a:ext cx="3124200" cy="623888"/>
          </a:xfrm>
          <a:prstGeom prst="rect">
            <a:avLst/>
          </a:prstGeom>
          <a:noFill/>
          <a:ln w="9525">
            <a:noFill/>
            <a:miter lim="800000"/>
            <a:headEnd/>
            <a:tailEnd/>
          </a:ln>
        </p:spPr>
        <p:txBody>
          <a:bodyPr>
            <a:spAutoFit/>
          </a:bodyPr>
          <a:lstStyle/>
          <a:p>
            <a:pPr>
              <a:spcBef>
                <a:spcPct val="50000"/>
              </a:spcBef>
            </a:pPr>
            <a:r>
              <a:rPr lang="en-US"/>
              <a:t>Top ranked SNP:</a:t>
            </a:r>
          </a:p>
          <a:p>
            <a:pPr>
              <a:spcBef>
                <a:spcPct val="50000"/>
              </a:spcBef>
            </a:pPr>
            <a:r>
              <a:rPr lang="en-US"/>
              <a:t>-log</a:t>
            </a:r>
            <a:r>
              <a:rPr lang="en-US" baseline="-25000"/>
              <a:t>10</a:t>
            </a:r>
            <a:r>
              <a:rPr lang="en-US"/>
              <a:t>P-value = 3.8; Odds Ratio = 3.7</a:t>
            </a:r>
          </a:p>
        </p:txBody>
      </p:sp>
      <p:sp>
        <p:nvSpPr>
          <p:cNvPr id="9230" name="Rectangle 14"/>
          <p:cNvSpPr>
            <a:spLocks noChangeArrowheads="1"/>
          </p:cNvSpPr>
          <p:nvPr/>
        </p:nvSpPr>
        <p:spPr bwMode="auto">
          <a:xfrm>
            <a:off x="228600" y="1752600"/>
            <a:ext cx="2590800" cy="2832100"/>
          </a:xfrm>
          <a:prstGeom prst="rect">
            <a:avLst/>
          </a:prstGeom>
          <a:noFill/>
          <a:ln w="9525">
            <a:noFill/>
            <a:miter lim="800000"/>
            <a:headEnd/>
            <a:tailEnd/>
          </a:ln>
        </p:spPr>
        <p:txBody>
          <a:bodyPr>
            <a:spAutoFit/>
          </a:bodyPr>
          <a:lstStyle/>
          <a:p>
            <a:pPr marL="228600" indent="-228600"/>
            <a:endParaRPr lang="en-US" sz="2000"/>
          </a:p>
          <a:p>
            <a:pPr marL="228600" indent="-228600">
              <a:buFontTx/>
              <a:buChar char="•"/>
            </a:pPr>
            <a:r>
              <a:rPr lang="en-US" sz="1600"/>
              <a:t>Each SNP is tested and ranked individually</a:t>
            </a:r>
          </a:p>
          <a:p>
            <a:pPr marL="228600" indent="-228600">
              <a:buFontTx/>
              <a:buChar char="•"/>
            </a:pPr>
            <a:endParaRPr lang="en-US" sz="1600"/>
          </a:p>
          <a:p>
            <a:pPr marL="228600" indent="-228600">
              <a:buFontTx/>
              <a:buChar char="•"/>
            </a:pPr>
            <a:r>
              <a:rPr lang="en-US" sz="1600">
                <a:solidFill>
                  <a:srgbClr val="000000"/>
                </a:solidFill>
              </a:rPr>
              <a:t>Individual SNP associations with true phenotype are not distinguishable from random permutation of phenotype</a:t>
            </a:r>
            <a:endParaRPr lang="en-US" sz="1600"/>
          </a:p>
          <a:p>
            <a:pPr marL="228600" indent="-228600"/>
            <a:endParaRPr lang="en-US"/>
          </a:p>
        </p:txBody>
      </p:sp>
      <p:grpSp>
        <p:nvGrpSpPr>
          <p:cNvPr id="9" name="Group 8"/>
          <p:cNvGrpSpPr>
            <a:grpSpLocks/>
          </p:cNvGrpSpPr>
          <p:nvPr/>
        </p:nvGrpSpPr>
        <p:grpSpPr bwMode="auto">
          <a:xfrm>
            <a:off x="381000" y="5105400"/>
            <a:ext cx="7696200" cy="1133475"/>
            <a:chOff x="381000" y="5105400"/>
            <a:chExt cx="7696200" cy="1132820"/>
          </a:xfrm>
        </p:grpSpPr>
        <p:pic>
          <p:nvPicPr>
            <p:cNvPr id="137224" name="Picture 2"/>
            <p:cNvPicPr>
              <a:picLocks noChangeAspect="1" noChangeArrowheads="1"/>
            </p:cNvPicPr>
            <p:nvPr/>
          </p:nvPicPr>
          <p:blipFill>
            <a:blip r:embed="rId5"/>
            <a:srcRect/>
            <a:stretch>
              <a:fillRect/>
            </a:stretch>
          </p:blipFill>
          <p:spPr bwMode="auto">
            <a:xfrm>
              <a:off x="381000" y="5105400"/>
              <a:ext cx="5514975" cy="704850"/>
            </a:xfrm>
            <a:prstGeom prst="rect">
              <a:avLst/>
            </a:prstGeom>
            <a:noFill/>
            <a:ln w="9525">
              <a:noFill/>
              <a:miter lim="800000"/>
              <a:headEnd/>
              <a:tailEnd/>
            </a:ln>
          </p:spPr>
        </p:pic>
        <p:sp>
          <p:nvSpPr>
            <p:cNvPr id="137225" name="TextBox 7"/>
            <p:cNvSpPr txBox="1">
              <a:spLocks noChangeArrowheads="1"/>
            </p:cNvSpPr>
            <p:nvPr/>
          </p:nvSpPr>
          <p:spPr bwMode="auto">
            <a:xfrm>
              <a:off x="381000" y="5715000"/>
              <a:ext cx="7696200" cy="523220"/>
            </a:xfrm>
            <a:prstGeom prst="rect">
              <a:avLst/>
            </a:prstGeom>
            <a:noFill/>
            <a:ln w="9525">
              <a:noFill/>
              <a:miter lim="800000"/>
              <a:headEnd/>
              <a:tailEnd/>
            </a:ln>
          </p:spPr>
          <p:txBody>
            <a:bodyPr>
              <a:spAutoFit/>
            </a:bodyPr>
            <a:lstStyle/>
            <a:p>
              <a:r>
                <a:rPr lang="en-US">
                  <a:solidFill>
                    <a:srgbClr val="C00000"/>
                  </a:solidFill>
                </a:rPr>
                <a:t>However, most reported associations are not robust: of the 166 putative associations which have been studied three or more times, only 6 have been consistently replicated.</a:t>
              </a:r>
            </a:p>
          </p:txBody>
        </p:sp>
      </p:grpSp>
      <p:sp>
        <p:nvSpPr>
          <p:cNvPr id="137223" name="TextBox 9"/>
          <p:cNvSpPr txBox="1">
            <a:spLocks noChangeArrowheads="1"/>
          </p:cNvSpPr>
          <p:nvPr/>
        </p:nvSpPr>
        <p:spPr bwMode="auto">
          <a:xfrm>
            <a:off x="7086600" y="4953000"/>
            <a:ext cx="1454150" cy="261938"/>
          </a:xfrm>
          <a:prstGeom prst="rect">
            <a:avLst/>
          </a:prstGeom>
          <a:noFill/>
          <a:ln w="9525">
            <a:noFill/>
            <a:miter lim="800000"/>
            <a:headEnd/>
            <a:tailEnd/>
          </a:ln>
        </p:spPr>
        <p:txBody>
          <a:bodyPr wrap="none">
            <a:spAutoFit/>
          </a:bodyPr>
          <a:lstStyle/>
          <a:p>
            <a:r>
              <a:rPr lang="en-US" sz="1100"/>
              <a:t>Van Ness et al 2009</a:t>
            </a:r>
          </a:p>
        </p:txBody>
      </p:sp>
      <p:grpSp>
        <p:nvGrpSpPr>
          <p:cNvPr id="137227" name="Group 4"/>
          <p:cNvGrpSpPr>
            <a:grpSpLocks/>
          </p:cNvGrpSpPr>
          <p:nvPr/>
        </p:nvGrpSpPr>
        <p:grpSpPr bwMode="auto">
          <a:xfrm>
            <a:off x="228600" y="1066800"/>
            <a:ext cx="8534400" cy="152400"/>
            <a:chOff x="264" y="788"/>
            <a:chExt cx="5232" cy="124"/>
          </a:xfrm>
        </p:grpSpPr>
        <p:sp>
          <p:nvSpPr>
            <p:cNvPr id="8"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2"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3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04800" y="-381000"/>
            <a:ext cx="8153400" cy="1143000"/>
          </a:xfrm>
        </p:spPr>
        <p:txBody>
          <a:bodyPr/>
          <a:lstStyle/>
          <a:p>
            <a:r>
              <a:rPr lang="en-US" sz="1800" dirty="0"/>
              <a:t>Evaluating the Utility of Univariate Rankings for Myeloma Data</a:t>
            </a:r>
          </a:p>
        </p:txBody>
      </p:sp>
      <p:sp>
        <p:nvSpPr>
          <p:cNvPr id="185348" name="Rectangle 4"/>
          <p:cNvSpPr>
            <a:spLocks noChangeArrowheads="1"/>
          </p:cNvSpPr>
          <p:nvPr/>
        </p:nvSpPr>
        <p:spPr bwMode="auto">
          <a:xfrm>
            <a:off x="533400" y="16002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accent2"/>
                </a:solidFill>
              </a:rPr>
              <a:t>Feature</a:t>
            </a:r>
          </a:p>
          <a:p>
            <a:pPr algn="ctr"/>
            <a:r>
              <a:rPr lang="en-US" sz="1800">
                <a:solidFill>
                  <a:schemeClr val="accent2"/>
                </a:solidFill>
              </a:rPr>
              <a:t>Selection</a:t>
            </a:r>
          </a:p>
        </p:txBody>
      </p:sp>
      <p:sp>
        <p:nvSpPr>
          <p:cNvPr id="185349" name="Line 5"/>
          <p:cNvSpPr>
            <a:spLocks noChangeShapeType="1"/>
          </p:cNvSpPr>
          <p:nvPr/>
        </p:nvSpPr>
        <p:spPr bwMode="auto">
          <a:xfrm>
            <a:off x="1752600" y="1905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0" name="Rectangle 6"/>
          <p:cNvSpPr>
            <a:spLocks noChangeArrowheads="1"/>
          </p:cNvSpPr>
          <p:nvPr/>
        </p:nvSpPr>
        <p:spPr bwMode="auto">
          <a:xfrm>
            <a:off x="2133600" y="1447800"/>
            <a:ext cx="21336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accent2"/>
                </a:solidFill>
              </a:rPr>
              <a:t>Leave-one-out</a:t>
            </a:r>
          </a:p>
          <a:p>
            <a:pPr algn="ctr"/>
            <a:r>
              <a:rPr lang="en-US" sz="1800">
                <a:solidFill>
                  <a:schemeClr val="accent2"/>
                </a:solidFill>
              </a:rPr>
              <a:t>Cross validation</a:t>
            </a:r>
          </a:p>
          <a:p>
            <a:pPr algn="ctr"/>
            <a:r>
              <a:rPr lang="en-US" sz="1800">
                <a:solidFill>
                  <a:schemeClr val="accent2"/>
                </a:solidFill>
              </a:rPr>
              <a:t>With SVM</a:t>
            </a:r>
          </a:p>
        </p:txBody>
      </p:sp>
      <p:sp>
        <p:nvSpPr>
          <p:cNvPr id="185351" name="Rectangle 7"/>
          <p:cNvSpPr>
            <a:spLocks noChangeArrowheads="1"/>
          </p:cNvSpPr>
          <p:nvPr/>
        </p:nvSpPr>
        <p:spPr bwMode="auto">
          <a:xfrm>
            <a:off x="4953000" y="1371600"/>
            <a:ext cx="30480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3300"/>
                </a:solidFill>
              </a:rPr>
              <a:t>Leave-one-out Cross </a:t>
            </a:r>
          </a:p>
          <a:p>
            <a:pPr algn="ctr"/>
            <a:r>
              <a:rPr lang="en-US" sz="1800">
                <a:solidFill>
                  <a:srgbClr val="FF3300"/>
                </a:solidFill>
              </a:rPr>
              <a:t>validation with SVM</a:t>
            </a:r>
          </a:p>
          <a:p>
            <a:pPr algn="ctr"/>
            <a:endParaRPr lang="en-US" sz="2000"/>
          </a:p>
          <a:p>
            <a:pPr algn="ctr"/>
            <a:endParaRPr lang="en-US"/>
          </a:p>
        </p:txBody>
      </p:sp>
      <p:sp>
        <p:nvSpPr>
          <p:cNvPr id="185352" name="Rectangle 8"/>
          <p:cNvSpPr>
            <a:spLocks noChangeArrowheads="1"/>
          </p:cNvSpPr>
          <p:nvPr/>
        </p:nvSpPr>
        <p:spPr bwMode="auto">
          <a:xfrm>
            <a:off x="5486400" y="2057400"/>
            <a:ext cx="1905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3300"/>
                </a:solidFill>
              </a:rPr>
              <a:t>Feature Selection</a:t>
            </a:r>
          </a:p>
        </p:txBody>
      </p:sp>
      <p:sp>
        <p:nvSpPr>
          <p:cNvPr id="185353" name="Text Box 9"/>
          <p:cNvSpPr txBox="1">
            <a:spLocks noChangeArrowheads="1"/>
          </p:cNvSpPr>
          <p:nvPr/>
        </p:nvSpPr>
        <p:spPr bwMode="auto">
          <a:xfrm>
            <a:off x="838200" y="2309813"/>
            <a:ext cx="195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accent2"/>
                </a:solidFill>
              </a:rPr>
              <a:t>Biased Evaluation</a:t>
            </a:r>
          </a:p>
        </p:txBody>
      </p:sp>
      <p:sp>
        <p:nvSpPr>
          <p:cNvPr id="185354" name="Text Box 10"/>
          <p:cNvSpPr txBox="1">
            <a:spLocks noChangeArrowheads="1"/>
          </p:cNvSpPr>
          <p:nvPr/>
        </p:nvSpPr>
        <p:spPr bwMode="auto">
          <a:xfrm>
            <a:off x="5486400" y="2438400"/>
            <a:ext cx="187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rgbClr val="FF3300"/>
                </a:solidFill>
              </a:rPr>
              <a:t>Clean Evaluation</a:t>
            </a:r>
          </a:p>
        </p:txBody>
      </p:sp>
      <p:pic>
        <p:nvPicPr>
          <p:cNvPr id="185356" name="Picture 12" descr="clean_vs_biased_u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6400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78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381000"/>
            <a:ext cx="7772400" cy="1143000"/>
          </a:xfrm>
        </p:spPr>
        <p:txBody>
          <a:bodyPr/>
          <a:lstStyle/>
          <a:p>
            <a:r>
              <a:rPr lang="en-US" dirty="0"/>
              <a:t>Random Permutation test</a:t>
            </a:r>
          </a:p>
        </p:txBody>
      </p:sp>
      <p:sp>
        <p:nvSpPr>
          <p:cNvPr id="160771" name="Rectangle 3"/>
          <p:cNvSpPr>
            <a:spLocks noGrp="1" noChangeArrowheads="1"/>
          </p:cNvSpPr>
          <p:nvPr>
            <p:ph type="body" idx="1"/>
          </p:nvPr>
        </p:nvSpPr>
        <p:spPr>
          <a:xfrm>
            <a:off x="152400" y="5715000"/>
            <a:ext cx="8839200" cy="1676400"/>
          </a:xfrm>
        </p:spPr>
        <p:txBody>
          <a:bodyPr/>
          <a:lstStyle/>
          <a:p>
            <a:r>
              <a:rPr lang="en-US" sz="2400" dirty="0"/>
              <a:t> </a:t>
            </a:r>
            <a:r>
              <a:rPr lang="en-US" sz="2000" dirty="0">
                <a:solidFill>
                  <a:srgbClr val="000066"/>
                </a:solidFill>
              </a:rPr>
              <a:t>Accuracy larger than 65% are highly significant. </a:t>
            </a:r>
            <a:r>
              <a:rPr lang="en-US" sz="2000" dirty="0" smtClean="0">
                <a:solidFill>
                  <a:srgbClr val="000066"/>
                </a:solidFill>
              </a:rPr>
              <a:t>(p-value </a:t>
            </a:r>
            <a:r>
              <a:rPr lang="en-US" sz="2000" dirty="0">
                <a:solidFill>
                  <a:srgbClr val="000066"/>
                </a:solidFill>
              </a:rPr>
              <a:t>is &lt; 10</a:t>
            </a:r>
            <a:r>
              <a:rPr lang="en-US" sz="2000" baseline="30000" dirty="0">
                <a:solidFill>
                  <a:srgbClr val="000066"/>
                </a:solidFill>
              </a:rPr>
              <a:t>-4</a:t>
            </a:r>
            <a:r>
              <a:rPr lang="en-US" sz="2000" dirty="0">
                <a:solidFill>
                  <a:srgbClr val="000066"/>
                </a:solidFill>
              </a:rPr>
              <a:t>)</a:t>
            </a:r>
            <a:endParaRPr lang="en-US" sz="2000" baseline="30000" dirty="0"/>
          </a:p>
        </p:txBody>
      </p:sp>
      <p:pic>
        <p:nvPicPr>
          <p:cNvPr id="160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5029200" cy="36687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sp>
        <p:nvSpPr>
          <p:cNvPr id="160773" name="Rectangle 5"/>
          <p:cNvSpPr>
            <a:spLocks noChangeArrowheads="1"/>
          </p:cNvSpPr>
          <p:nvPr/>
        </p:nvSpPr>
        <p:spPr bwMode="auto">
          <a:xfrm>
            <a:off x="533400" y="1295400"/>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1600" dirty="0"/>
              <a:t>10,000 random permutations of real phenotype generated.</a:t>
            </a:r>
            <a:endParaRPr lang="en-US" sz="1600" dirty="0">
              <a:solidFill>
                <a:srgbClr val="000066"/>
              </a:solidFill>
            </a:endParaRPr>
          </a:p>
          <a:p>
            <a:pPr marL="342900" indent="-342900">
              <a:spcBef>
                <a:spcPct val="20000"/>
              </a:spcBef>
              <a:buFontTx/>
              <a:buChar char="•"/>
            </a:pPr>
            <a:r>
              <a:rPr lang="en-US" sz="1600" dirty="0">
                <a:solidFill>
                  <a:srgbClr val="000066"/>
                </a:solidFill>
              </a:rPr>
              <a:t>For each one, Leave-one-out cross validation using SVM</a:t>
            </a:r>
            <a:r>
              <a:rPr lang="en-US" dirty="0">
                <a:solidFill>
                  <a:srgbClr val="000066"/>
                </a:solidFill>
              </a:rPr>
              <a:t>.</a:t>
            </a:r>
          </a:p>
        </p:txBody>
      </p:sp>
    </p:spTree>
    <p:extLst>
      <p:ext uri="{BB962C8B-B14F-4D97-AF65-F5344CB8AC3E}">
        <p14:creationId xmlns:p14="http://schemas.microsoft.com/office/powerpoint/2010/main" val="2702601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533400" y="1371600"/>
            <a:ext cx="8077200" cy="4297363"/>
          </a:xfrm>
        </p:spPr>
        <p:txBody>
          <a:bodyPr/>
          <a:lstStyle/>
          <a:p>
            <a:pPr eaLnBrk="1" hangingPunct="1"/>
            <a:r>
              <a:rPr lang="en-US" altLang="zh-CN" sz="2800" smtClean="0"/>
              <a:t>Differential Expression (DE)</a:t>
            </a:r>
          </a:p>
          <a:p>
            <a:pPr lvl="1" eaLnBrk="1" hangingPunct="1"/>
            <a:r>
              <a:rPr lang="en-US" altLang="zh-CN" sz="2400" smtClean="0"/>
              <a:t>Traditional analysis targets the </a:t>
            </a:r>
            <a:r>
              <a:rPr lang="en-US" altLang="zh-CN" sz="2400" smtClean="0">
                <a:solidFill>
                  <a:srgbClr val="0066FF"/>
                </a:solidFill>
              </a:rPr>
              <a:t>changes of</a:t>
            </a:r>
            <a:r>
              <a:rPr lang="en-US" altLang="zh-CN" sz="2400" smtClean="0">
                <a:solidFill>
                  <a:schemeClr val="folHlink"/>
                </a:solidFill>
              </a:rPr>
              <a:t> </a:t>
            </a:r>
            <a:r>
              <a:rPr lang="en-US" altLang="zh-CN" sz="2400" smtClean="0">
                <a:solidFill>
                  <a:srgbClr val="CC3300"/>
                </a:solidFill>
              </a:rPr>
              <a:t>expression level</a:t>
            </a:r>
          </a:p>
          <a:p>
            <a:pPr lvl="1" eaLnBrk="1" hangingPunct="1"/>
            <a:endParaRPr lang="en-US" altLang="zh-CN" sz="2400" smtClean="0">
              <a:solidFill>
                <a:schemeClr val="folHlink"/>
              </a:solidFill>
            </a:endParaRPr>
          </a:p>
          <a:p>
            <a:pPr lvl="1" eaLnBrk="1" hangingPunct="1"/>
            <a:endParaRPr lang="en-US" altLang="zh-CN" sz="2400" smtClean="0"/>
          </a:p>
        </p:txBody>
      </p:sp>
      <p:sp>
        <p:nvSpPr>
          <p:cNvPr id="4099" name="Rectangle 2"/>
          <p:cNvSpPr>
            <a:spLocks noGrp="1" noChangeArrowheads="1"/>
          </p:cNvSpPr>
          <p:nvPr>
            <p:ph type="title"/>
          </p:nvPr>
        </p:nvSpPr>
        <p:spPr>
          <a:xfrm>
            <a:off x="0" y="228600"/>
            <a:ext cx="9144000" cy="685800"/>
          </a:xfrm>
          <a:solidFill>
            <a:schemeClr val="bg1"/>
          </a:solidFill>
          <a:ln>
            <a:solidFill>
              <a:schemeClr val="bg1"/>
            </a:solidFill>
            <a:miter lim="800000"/>
            <a:headEnd/>
            <a:tailEnd/>
          </a:ln>
        </p:spPr>
        <p:txBody>
          <a:bodyPr/>
          <a:lstStyle/>
          <a:p>
            <a:pPr eaLnBrk="1" hangingPunct="1"/>
            <a:r>
              <a:rPr lang="en-US" altLang="zh-CN" sz="2400" dirty="0" smtClean="0"/>
              <a:t>Case Study 2: </a:t>
            </a:r>
            <a:br>
              <a:rPr lang="en-US" altLang="zh-CN" sz="2400" dirty="0" smtClean="0"/>
            </a:br>
            <a:r>
              <a:rPr lang="en-US" altLang="zh-CN" sz="1600" dirty="0" smtClean="0"/>
              <a:t>Differential expression </a:t>
            </a:r>
            <a:r>
              <a:rPr lang="en-US" altLang="zh-CN" sz="1600" dirty="0" smtClean="0">
                <a:sym typeface="Wingdings" pitchFamily="2" charset="2"/>
              </a:rPr>
              <a:t> Differential coexpression</a:t>
            </a:r>
            <a:endParaRPr lang="en-US" altLang="zh-CN" sz="1600" dirty="0" smtClean="0"/>
          </a:p>
        </p:txBody>
      </p:sp>
      <p:sp>
        <p:nvSpPr>
          <p:cNvPr id="4100" name="Text Box 8"/>
          <p:cNvSpPr txBox="1">
            <a:spLocks noChangeArrowheads="1"/>
          </p:cNvSpPr>
          <p:nvPr/>
        </p:nvSpPr>
        <p:spPr bwMode="auto">
          <a:xfrm>
            <a:off x="1066800" y="5424488"/>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t>Expression over samples in controls and cases</a:t>
            </a:r>
          </a:p>
        </p:txBody>
      </p:sp>
      <p:sp>
        <p:nvSpPr>
          <p:cNvPr id="4101" name="Text Box 22"/>
          <p:cNvSpPr txBox="1">
            <a:spLocks noChangeArrowheads="1"/>
          </p:cNvSpPr>
          <p:nvPr/>
        </p:nvSpPr>
        <p:spPr bwMode="auto">
          <a:xfrm rot="10800000">
            <a:off x="304800" y="3276600"/>
            <a:ext cx="4587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t>Expression level</a:t>
            </a:r>
          </a:p>
        </p:txBody>
      </p:sp>
      <p:sp>
        <p:nvSpPr>
          <p:cNvPr id="4102" name="Text Box 23"/>
          <p:cNvSpPr txBox="1">
            <a:spLocks noChangeArrowheads="1"/>
          </p:cNvSpPr>
          <p:nvPr/>
        </p:nvSpPr>
        <p:spPr bwMode="auto">
          <a:xfrm>
            <a:off x="1673225" y="2728913"/>
            <a:ext cx="2105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controls</a:t>
            </a:r>
          </a:p>
        </p:txBody>
      </p:sp>
      <p:sp>
        <p:nvSpPr>
          <p:cNvPr id="4103" name="Text Box 24"/>
          <p:cNvSpPr txBox="1">
            <a:spLocks noChangeArrowheads="1"/>
          </p:cNvSpPr>
          <p:nvPr/>
        </p:nvSpPr>
        <p:spPr bwMode="auto">
          <a:xfrm>
            <a:off x="4371975" y="2713038"/>
            <a:ext cx="2105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cases</a:t>
            </a:r>
          </a:p>
        </p:txBody>
      </p:sp>
      <p:sp>
        <p:nvSpPr>
          <p:cNvPr id="4104" name="Text Box 25"/>
          <p:cNvSpPr txBox="1">
            <a:spLocks noChangeArrowheads="1"/>
          </p:cNvSpPr>
          <p:nvPr/>
        </p:nvSpPr>
        <p:spPr bwMode="auto">
          <a:xfrm>
            <a:off x="3352800" y="6034088"/>
            <a:ext cx="624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[Golub et al., 1999], [Pan 2002], [Cui and Churchill, 2003] etc.</a:t>
            </a:r>
          </a:p>
        </p:txBody>
      </p:sp>
      <p:sp>
        <p:nvSpPr>
          <p:cNvPr id="4105" name="Freeform 20"/>
          <p:cNvSpPr>
            <a:spLocks/>
          </p:cNvSpPr>
          <p:nvPr/>
        </p:nvSpPr>
        <p:spPr bwMode="auto">
          <a:xfrm>
            <a:off x="1611313" y="3352800"/>
            <a:ext cx="3962400" cy="1798638"/>
          </a:xfrm>
          <a:custGeom>
            <a:avLst/>
            <a:gdLst>
              <a:gd name="T0" fmla="*/ 0 w 3552"/>
              <a:gd name="T1" fmla="*/ 1128 h 1432"/>
              <a:gd name="T2" fmla="*/ 144 w 3552"/>
              <a:gd name="T3" fmla="*/ 984 h 1432"/>
              <a:gd name="T4" fmla="*/ 192 w 3552"/>
              <a:gd name="T5" fmla="*/ 1080 h 1432"/>
              <a:gd name="T6" fmla="*/ 528 w 3552"/>
              <a:gd name="T7" fmla="*/ 1080 h 1432"/>
              <a:gd name="T8" fmla="*/ 624 w 3552"/>
              <a:gd name="T9" fmla="*/ 984 h 1432"/>
              <a:gd name="T10" fmla="*/ 768 w 3552"/>
              <a:gd name="T11" fmla="*/ 1080 h 1432"/>
              <a:gd name="T12" fmla="*/ 1056 w 3552"/>
              <a:gd name="T13" fmla="*/ 1080 h 1432"/>
              <a:gd name="T14" fmla="*/ 1104 w 3552"/>
              <a:gd name="T15" fmla="*/ 984 h 1432"/>
              <a:gd name="T16" fmla="*/ 1344 w 3552"/>
              <a:gd name="T17" fmla="*/ 1176 h 1432"/>
              <a:gd name="T18" fmla="*/ 1440 w 3552"/>
              <a:gd name="T19" fmla="*/ 1032 h 1432"/>
              <a:gd name="T20" fmla="*/ 1488 w 3552"/>
              <a:gd name="T21" fmla="*/ 984 h 1432"/>
              <a:gd name="T22" fmla="*/ 1728 w 3552"/>
              <a:gd name="T23" fmla="*/ 1128 h 1432"/>
              <a:gd name="T24" fmla="*/ 1824 w 3552"/>
              <a:gd name="T25" fmla="*/ 1272 h 1432"/>
              <a:gd name="T26" fmla="*/ 1920 w 3552"/>
              <a:gd name="T27" fmla="*/ 168 h 1432"/>
              <a:gd name="T28" fmla="*/ 2112 w 3552"/>
              <a:gd name="T29" fmla="*/ 264 h 1432"/>
              <a:gd name="T30" fmla="*/ 2112 w 3552"/>
              <a:gd name="T31" fmla="*/ 168 h 1432"/>
              <a:gd name="T32" fmla="*/ 2256 w 3552"/>
              <a:gd name="T33" fmla="*/ 264 h 1432"/>
              <a:gd name="T34" fmla="*/ 2352 w 3552"/>
              <a:gd name="T35" fmla="*/ 168 h 1432"/>
              <a:gd name="T36" fmla="*/ 2688 w 3552"/>
              <a:gd name="T37" fmla="*/ 216 h 1432"/>
              <a:gd name="T38" fmla="*/ 2736 w 3552"/>
              <a:gd name="T39" fmla="*/ 72 h 1432"/>
              <a:gd name="T40" fmla="*/ 3072 w 3552"/>
              <a:gd name="T41" fmla="*/ 264 h 1432"/>
              <a:gd name="T42" fmla="*/ 3216 w 3552"/>
              <a:gd name="T43" fmla="*/ 120 h 1432"/>
              <a:gd name="T44" fmla="*/ 3312 w 3552"/>
              <a:gd name="T45" fmla="*/ 24 h 1432"/>
              <a:gd name="T46" fmla="*/ 3552 w 3552"/>
              <a:gd name="T47" fmla="*/ 264 h 14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52"/>
              <a:gd name="T73" fmla="*/ 0 h 1432"/>
              <a:gd name="T74" fmla="*/ 3552 w 3552"/>
              <a:gd name="T75" fmla="*/ 1432 h 14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52" h="1432">
                <a:moveTo>
                  <a:pt x="0" y="1128"/>
                </a:moveTo>
                <a:cubicBezTo>
                  <a:pt x="56" y="1060"/>
                  <a:pt x="112" y="992"/>
                  <a:pt x="144" y="984"/>
                </a:cubicBezTo>
                <a:cubicBezTo>
                  <a:pt x="176" y="976"/>
                  <a:pt x="128" y="1064"/>
                  <a:pt x="192" y="1080"/>
                </a:cubicBezTo>
                <a:cubicBezTo>
                  <a:pt x="256" y="1096"/>
                  <a:pt x="456" y="1096"/>
                  <a:pt x="528" y="1080"/>
                </a:cubicBezTo>
                <a:cubicBezTo>
                  <a:pt x="600" y="1064"/>
                  <a:pt x="584" y="984"/>
                  <a:pt x="624" y="984"/>
                </a:cubicBezTo>
                <a:cubicBezTo>
                  <a:pt x="664" y="984"/>
                  <a:pt x="696" y="1064"/>
                  <a:pt x="768" y="1080"/>
                </a:cubicBezTo>
                <a:cubicBezTo>
                  <a:pt x="840" y="1096"/>
                  <a:pt x="1000" y="1096"/>
                  <a:pt x="1056" y="1080"/>
                </a:cubicBezTo>
                <a:cubicBezTo>
                  <a:pt x="1112" y="1064"/>
                  <a:pt x="1056" y="968"/>
                  <a:pt x="1104" y="984"/>
                </a:cubicBezTo>
                <a:cubicBezTo>
                  <a:pt x="1152" y="1000"/>
                  <a:pt x="1288" y="1168"/>
                  <a:pt x="1344" y="1176"/>
                </a:cubicBezTo>
                <a:cubicBezTo>
                  <a:pt x="1400" y="1184"/>
                  <a:pt x="1416" y="1064"/>
                  <a:pt x="1440" y="1032"/>
                </a:cubicBezTo>
                <a:cubicBezTo>
                  <a:pt x="1464" y="1000"/>
                  <a:pt x="1440" y="968"/>
                  <a:pt x="1488" y="984"/>
                </a:cubicBezTo>
                <a:cubicBezTo>
                  <a:pt x="1536" y="1000"/>
                  <a:pt x="1672" y="1080"/>
                  <a:pt x="1728" y="1128"/>
                </a:cubicBezTo>
                <a:cubicBezTo>
                  <a:pt x="1784" y="1176"/>
                  <a:pt x="1792" y="1432"/>
                  <a:pt x="1824" y="1272"/>
                </a:cubicBezTo>
                <a:cubicBezTo>
                  <a:pt x="1856" y="1112"/>
                  <a:pt x="1872" y="336"/>
                  <a:pt x="1920" y="168"/>
                </a:cubicBezTo>
                <a:cubicBezTo>
                  <a:pt x="1968" y="0"/>
                  <a:pt x="2080" y="264"/>
                  <a:pt x="2112" y="264"/>
                </a:cubicBezTo>
                <a:cubicBezTo>
                  <a:pt x="2144" y="264"/>
                  <a:pt x="2088" y="168"/>
                  <a:pt x="2112" y="168"/>
                </a:cubicBezTo>
                <a:cubicBezTo>
                  <a:pt x="2136" y="168"/>
                  <a:pt x="2216" y="264"/>
                  <a:pt x="2256" y="264"/>
                </a:cubicBezTo>
                <a:cubicBezTo>
                  <a:pt x="2296" y="264"/>
                  <a:pt x="2280" y="176"/>
                  <a:pt x="2352" y="168"/>
                </a:cubicBezTo>
                <a:cubicBezTo>
                  <a:pt x="2424" y="160"/>
                  <a:pt x="2624" y="232"/>
                  <a:pt x="2688" y="216"/>
                </a:cubicBezTo>
                <a:cubicBezTo>
                  <a:pt x="2752" y="200"/>
                  <a:pt x="2672" y="64"/>
                  <a:pt x="2736" y="72"/>
                </a:cubicBezTo>
                <a:cubicBezTo>
                  <a:pt x="2800" y="80"/>
                  <a:pt x="2992" y="256"/>
                  <a:pt x="3072" y="264"/>
                </a:cubicBezTo>
                <a:cubicBezTo>
                  <a:pt x="3152" y="272"/>
                  <a:pt x="3176" y="160"/>
                  <a:pt x="3216" y="120"/>
                </a:cubicBezTo>
                <a:cubicBezTo>
                  <a:pt x="3256" y="80"/>
                  <a:pt x="3256" y="0"/>
                  <a:pt x="3312" y="24"/>
                </a:cubicBezTo>
                <a:cubicBezTo>
                  <a:pt x="3368" y="48"/>
                  <a:pt x="3512" y="224"/>
                  <a:pt x="3552" y="264"/>
                </a:cubicBezTo>
              </a:path>
            </a:pathLst>
          </a:custGeom>
          <a:noFill/>
          <a:ln w="19050" cmpd="sng">
            <a:solidFill>
              <a:srgbClr val="FF99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 name="Line 15"/>
          <p:cNvSpPr>
            <a:spLocks noChangeShapeType="1"/>
          </p:cNvSpPr>
          <p:nvPr/>
        </p:nvSpPr>
        <p:spPr bwMode="auto">
          <a:xfrm>
            <a:off x="3657600" y="2667000"/>
            <a:ext cx="3175" cy="28194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Freeform 21"/>
          <p:cNvSpPr>
            <a:spLocks/>
          </p:cNvSpPr>
          <p:nvPr/>
        </p:nvSpPr>
        <p:spPr bwMode="auto">
          <a:xfrm>
            <a:off x="1663700" y="3181350"/>
            <a:ext cx="3908425" cy="1979613"/>
          </a:xfrm>
          <a:custGeom>
            <a:avLst/>
            <a:gdLst>
              <a:gd name="T0" fmla="*/ 0 w 3504"/>
              <a:gd name="T1" fmla="*/ 1448 h 1576"/>
              <a:gd name="T2" fmla="*/ 240 w 3504"/>
              <a:gd name="T3" fmla="*/ 1304 h 1576"/>
              <a:gd name="T4" fmla="*/ 432 w 3504"/>
              <a:gd name="T5" fmla="*/ 1448 h 1576"/>
              <a:gd name="T6" fmla="*/ 720 w 3504"/>
              <a:gd name="T7" fmla="*/ 1304 h 1576"/>
              <a:gd name="T8" fmla="*/ 960 w 3504"/>
              <a:gd name="T9" fmla="*/ 1448 h 1576"/>
              <a:gd name="T10" fmla="*/ 1104 w 3504"/>
              <a:gd name="T11" fmla="*/ 1400 h 1576"/>
              <a:gd name="T12" fmla="*/ 1344 w 3504"/>
              <a:gd name="T13" fmla="*/ 1448 h 1576"/>
              <a:gd name="T14" fmla="*/ 1440 w 3504"/>
              <a:gd name="T15" fmla="*/ 1256 h 1576"/>
              <a:gd name="T16" fmla="*/ 1680 w 3504"/>
              <a:gd name="T17" fmla="*/ 1400 h 1576"/>
              <a:gd name="T18" fmla="*/ 1872 w 3504"/>
              <a:gd name="T19" fmla="*/ 200 h 1576"/>
              <a:gd name="T20" fmla="*/ 2112 w 3504"/>
              <a:gd name="T21" fmla="*/ 200 h 1576"/>
              <a:gd name="T22" fmla="*/ 2352 w 3504"/>
              <a:gd name="T23" fmla="*/ 104 h 1576"/>
              <a:gd name="T24" fmla="*/ 2496 w 3504"/>
              <a:gd name="T25" fmla="*/ 248 h 1576"/>
              <a:gd name="T26" fmla="*/ 2688 w 3504"/>
              <a:gd name="T27" fmla="*/ 104 h 1576"/>
              <a:gd name="T28" fmla="*/ 3072 w 3504"/>
              <a:gd name="T29" fmla="*/ 152 h 1576"/>
              <a:gd name="T30" fmla="*/ 3120 w 3504"/>
              <a:gd name="T31" fmla="*/ 296 h 1576"/>
              <a:gd name="T32" fmla="*/ 3264 w 3504"/>
              <a:gd name="T33" fmla="*/ 200 h 1576"/>
              <a:gd name="T34" fmla="*/ 3456 w 3504"/>
              <a:gd name="T35" fmla="*/ 152 h 1576"/>
              <a:gd name="T36" fmla="*/ 3504 w 3504"/>
              <a:gd name="T37" fmla="*/ 200 h 15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04"/>
              <a:gd name="T58" fmla="*/ 0 h 1576"/>
              <a:gd name="T59" fmla="*/ 3504 w 3504"/>
              <a:gd name="T60" fmla="*/ 1576 h 15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04" h="1576">
                <a:moveTo>
                  <a:pt x="0" y="1448"/>
                </a:moveTo>
                <a:cubicBezTo>
                  <a:pt x="84" y="1376"/>
                  <a:pt x="168" y="1304"/>
                  <a:pt x="240" y="1304"/>
                </a:cubicBezTo>
                <a:cubicBezTo>
                  <a:pt x="312" y="1304"/>
                  <a:pt x="352" y="1448"/>
                  <a:pt x="432" y="1448"/>
                </a:cubicBezTo>
                <a:cubicBezTo>
                  <a:pt x="512" y="1448"/>
                  <a:pt x="632" y="1304"/>
                  <a:pt x="720" y="1304"/>
                </a:cubicBezTo>
                <a:cubicBezTo>
                  <a:pt x="808" y="1304"/>
                  <a:pt x="896" y="1432"/>
                  <a:pt x="960" y="1448"/>
                </a:cubicBezTo>
                <a:cubicBezTo>
                  <a:pt x="1024" y="1464"/>
                  <a:pt x="1040" y="1400"/>
                  <a:pt x="1104" y="1400"/>
                </a:cubicBezTo>
                <a:cubicBezTo>
                  <a:pt x="1168" y="1400"/>
                  <a:pt x="1288" y="1472"/>
                  <a:pt x="1344" y="1448"/>
                </a:cubicBezTo>
                <a:cubicBezTo>
                  <a:pt x="1400" y="1424"/>
                  <a:pt x="1384" y="1264"/>
                  <a:pt x="1440" y="1256"/>
                </a:cubicBezTo>
                <a:cubicBezTo>
                  <a:pt x="1496" y="1248"/>
                  <a:pt x="1608" y="1576"/>
                  <a:pt x="1680" y="1400"/>
                </a:cubicBezTo>
                <a:cubicBezTo>
                  <a:pt x="1752" y="1224"/>
                  <a:pt x="1800" y="400"/>
                  <a:pt x="1872" y="200"/>
                </a:cubicBezTo>
                <a:cubicBezTo>
                  <a:pt x="1944" y="0"/>
                  <a:pt x="2032" y="216"/>
                  <a:pt x="2112" y="200"/>
                </a:cubicBezTo>
                <a:cubicBezTo>
                  <a:pt x="2192" y="184"/>
                  <a:pt x="2288" y="96"/>
                  <a:pt x="2352" y="104"/>
                </a:cubicBezTo>
                <a:cubicBezTo>
                  <a:pt x="2416" y="112"/>
                  <a:pt x="2440" y="248"/>
                  <a:pt x="2496" y="248"/>
                </a:cubicBezTo>
                <a:cubicBezTo>
                  <a:pt x="2552" y="248"/>
                  <a:pt x="2592" y="120"/>
                  <a:pt x="2688" y="104"/>
                </a:cubicBezTo>
                <a:cubicBezTo>
                  <a:pt x="2784" y="88"/>
                  <a:pt x="3000" y="120"/>
                  <a:pt x="3072" y="152"/>
                </a:cubicBezTo>
                <a:cubicBezTo>
                  <a:pt x="3144" y="184"/>
                  <a:pt x="3088" y="288"/>
                  <a:pt x="3120" y="296"/>
                </a:cubicBezTo>
                <a:cubicBezTo>
                  <a:pt x="3152" y="304"/>
                  <a:pt x="3208" y="224"/>
                  <a:pt x="3264" y="200"/>
                </a:cubicBezTo>
                <a:cubicBezTo>
                  <a:pt x="3320" y="176"/>
                  <a:pt x="3416" y="152"/>
                  <a:pt x="3456" y="152"/>
                </a:cubicBezTo>
                <a:cubicBezTo>
                  <a:pt x="3496" y="152"/>
                  <a:pt x="3488" y="192"/>
                  <a:pt x="3504" y="200"/>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8" name="Freeform 22"/>
          <p:cNvSpPr>
            <a:spLocks/>
          </p:cNvSpPr>
          <p:nvPr/>
        </p:nvSpPr>
        <p:spPr bwMode="auto">
          <a:xfrm>
            <a:off x="1611313" y="3079750"/>
            <a:ext cx="3962400" cy="2209800"/>
          </a:xfrm>
          <a:custGeom>
            <a:avLst/>
            <a:gdLst>
              <a:gd name="T0" fmla="*/ 0 w 3552"/>
              <a:gd name="T1" fmla="*/ 1400 h 1760"/>
              <a:gd name="T2" fmla="*/ 240 w 3552"/>
              <a:gd name="T3" fmla="*/ 1544 h 1760"/>
              <a:gd name="T4" fmla="*/ 336 w 3552"/>
              <a:gd name="T5" fmla="*/ 1400 h 1760"/>
              <a:gd name="T6" fmla="*/ 576 w 3552"/>
              <a:gd name="T7" fmla="*/ 1400 h 1760"/>
              <a:gd name="T8" fmla="*/ 768 w 3552"/>
              <a:gd name="T9" fmla="*/ 1496 h 1760"/>
              <a:gd name="T10" fmla="*/ 864 w 3552"/>
              <a:gd name="T11" fmla="*/ 1352 h 1760"/>
              <a:gd name="T12" fmla="*/ 1104 w 3552"/>
              <a:gd name="T13" fmla="*/ 1496 h 1760"/>
              <a:gd name="T14" fmla="*/ 1248 w 3552"/>
              <a:gd name="T15" fmla="*/ 1448 h 1760"/>
              <a:gd name="T16" fmla="*/ 1440 w 3552"/>
              <a:gd name="T17" fmla="*/ 1304 h 1760"/>
              <a:gd name="T18" fmla="*/ 1632 w 3552"/>
              <a:gd name="T19" fmla="*/ 1496 h 1760"/>
              <a:gd name="T20" fmla="*/ 1728 w 3552"/>
              <a:gd name="T21" fmla="*/ 1544 h 1760"/>
              <a:gd name="T22" fmla="*/ 1872 w 3552"/>
              <a:gd name="T23" fmla="*/ 200 h 1760"/>
              <a:gd name="T24" fmla="*/ 1920 w 3552"/>
              <a:gd name="T25" fmla="*/ 344 h 1760"/>
              <a:gd name="T26" fmla="*/ 2112 w 3552"/>
              <a:gd name="T27" fmla="*/ 248 h 1760"/>
              <a:gd name="T28" fmla="*/ 2352 w 3552"/>
              <a:gd name="T29" fmla="*/ 392 h 1760"/>
              <a:gd name="T30" fmla="*/ 2448 w 3552"/>
              <a:gd name="T31" fmla="*/ 104 h 1760"/>
              <a:gd name="T32" fmla="*/ 2688 w 3552"/>
              <a:gd name="T33" fmla="*/ 344 h 1760"/>
              <a:gd name="T34" fmla="*/ 3024 w 3552"/>
              <a:gd name="T35" fmla="*/ 56 h 1760"/>
              <a:gd name="T36" fmla="*/ 3168 w 3552"/>
              <a:gd name="T37" fmla="*/ 248 h 1760"/>
              <a:gd name="T38" fmla="*/ 3312 w 3552"/>
              <a:gd name="T39" fmla="*/ 344 h 1760"/>
              <a:gd name="T40" fmla="*/ 3360 w 3552"/>
              <a:gd name="T41" fmla="*/ 152 h 1760"/>
              <a:gd name="T42" fmla="*/ 3456 w 3552"/>
              <a:gd name="T43" fmla="*/ 152 h 1760"/>
              <a:gd name="T44" fmla="*/ 3552 w 3552"/>
              <a:gd name="T45" fmla="*/ 440 h 17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52"/>
              <a:gd name="T70" fmla="*/ 0 h 1760"/>
              <a:gd name="T71" fmla="*/ 3552 w 3552"/>
              <a:gd name="T72" fmla="*/ 1760 h 176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52" h="1760">
                <a:moveTo>
                  <a:pt x="0" y="1400"/>
                </a:moveTo>
                <a:cubicBezTo>
                  <a:pt x="92" y="1472"/>
                  <a:pt x="184" y="1544"/>
                  <a:pt x="240" y="1544"/>
                </a:cubicBezTo>
                <a:cubicBezTo>
                  <a:pt x="296" y="1544"/>
                  <a:pt x="280" y="1424"/>
                  <a:pt x="336" y="1400"/>
                </a:cubicBezTo>
                <a:cubicBezTo>
                  <a:pt x="392" y="1376"/>
                  <a:pt x="504" y="1384"/>
                  <a:pt x="576" y="1400"/>
                </a:cubicBezTo>
                <a:cubicBezTo>
                  <a:pt x="648" y="1416"/>
                  <a:pt x="720" y="1504"/>
                  <a:pt x="768" y="1496"/>
                </a:cubicBezTo>
                <a:cubicBezTo>
                  <a:pt x="816" y="1488"/>
                  <a:pt x="808" y="1352"/>
                  <a:pt x="864" y="1352"/>
                </a:cubicBezTo>
                <a:cubicBezTo>
                  <a:pt x="920" y="1352"/>
                  <a:pt x="1040" y="1480"/>
                  <a:pt x="1104" y="1496"/>
                </a:cubicBezTo>
                <a:cubicBezTo>
                  <a:pt x="1168" y="1512"/>
                  <a:pt x="1192" y="1480"/>
                  <a:pt x="1248" y="1448"/>
                </a:cubicBezTo>
                <a:cubicBezTo>
                  <a:pt x="1304" y="1416"/>
                  <a:pt x="1376" y="1296"/>
                  <a:pt x="1440" y="1304"/>
                </a:cubicBezTo>
                <a:cubicBezTo>
                  <a:pt x="1504" y="1312"/>
                  <a:pt x="1584" y="1456"/>
                  <a:pt x="1632" y="1496"/>
                </a:cubicBezTo>
                <a:cubicBezTo>
                  <a:pt x="1680" y="1536"/>
                  <a:pt x="1688" y="1760"/>
                  <a:pt x="1728" y="1544"/>
                </a:cubicBezTo>
                <a:cubicBezTo>
                  <a:pt x="1768" y="1328"/>
                  <a:pt x="1840" y="400"/>
                  <a:pt x="1872" y="200"/>
                </a:cubicBezTo>
                <a:cubicBezTo>
                  <a:pt x="1904" y="0"/>
                  <a:pt x="1880" y="336"/>
                  <a:pt x="1920" y="344"/>
                </a:cubicBezTo>
                <a:cubicBezTo>
                  <a:pt x="1960" y="352"/>
                  <a:pt x="2040" y="240"/>
                  <a:pt x="2112" y="248"/>
                </a:cubicBezTo>
                <a:cubicBezTo>
                  <a:pt x="2184" y="256"/>
                  <a:pt x="2296" y="416"/>
                  <a:pt x="2352" y="392"/>
                </a:cubicBezTo>
                <a:cubicBezTo>
                  <a:pt x="2408" y="368"/>
                  <a:pt x="2392" y="112"/>
                  <a:pt x="2448" y="104"/>
                </a:cubicBezTo>
                <a:cubicBezTo>
                  <a:pt x="2504" y="96"/>
                  <a:pt x="2592" y="352"/>
                  <a:pt x="2688" y="344"/>
                </a:cubicBezTo>
                <a:cubicBezTo>
                  <a:pt x="2784" y="336"/>
                  <a:pt x="2944" y="72"/>
                  <a:pt x="3024" y="56"/>
                </a:cubicBezTo>
                <a:cubicBezTo>
                  <a:pt x="3104" y="40"/>
                  <a:pt x="3120" y="200"/>
                  <a:pt x="3168" y="248"/>
                </a:cubicBezTo>
                <a:cubicBezTo>
                  <a:pt x="3216" y="296"/>
                  <a:pt x="3280" y="360"/>
                  <a:pt x="3312" y="344"/>
                </a:cubicBezTo>
                <a:cubicBezTo>
                  <a:pt x="3344" y="328"/>
                  <a:pt x="3336" y="184"/>
                  <a:pt x="3360" y="152"/>
                </a:cubicBezTo>
                <a:cubicBezTo>
                  <a:pt x="3384" y="120"/>
                  <a:pt x="3424" y="104"/>
                  <a:pt x="3456" y="152"/>
                </a:cubicBezTo>
                <a:cubicBezTo>
                  <a:pt x="3488" y="200"/>
                  <a:pt x="3536" y="400"/>
                  <a:pt x="3552" y="440"/>
                </a:cubicBezTo>
              </a:path>
            </a:pathLst>
          </a:custGeom>
          <a:noFill/>
          <a:ln w="19050" cmpd="sng">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9" name="Line 23"/>
          <p:cNvSpPr>
            <a:spLocks noChangeShapeType="1"/>
          </p:cNvSpPr>
          <p:nvPr/>
        </p:nvSpPr>
        <p:spPr bwMode="auto">
          <a:xfrm flipV="1">
            <a:off x="990600" y="3276600"/>
            <a:ext cx="0" cy="2057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411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124200"/>
            <a:ext cx="2362200" cy="174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369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5" name="Text Box 9"/>
          <p:cNvSpPr txBox="1">
            <a:spLocks noChangeArrowheads="1"/>
          </p:cNvSpPr>
          <p:nvPr/>
        </p:nvSpPr>
        <p:spPr bwMode="auto">
          <a:xfrm>
            <a:off x="685800" y="43576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Matrix of expression values</a:t>
            </a:r>
          </a:p>
        </p:txBody>
      </p:sp>
      <p:sp>
        <p:nvSpPr>
          <p:cNvPr id="61443" name="Rectangle 3"/>
          <p:cNvSpPr>
            <a:spLocks noGrp="1" noChangeArrowheads="1"/>
          </p:cNvSpPr>
          <p:nvPr>
            <p:ph type="body" idx="4294967295"/>
          </p:nvPr>
        </p:nvSpPr>
        <p:spPr>
          <a:xfrm>
            <a:off x="457200" y="1066800"/>
            <a:ext cx="8153400" cy="4297363"/>
          </a:xfrm>
        </p:spPr>
        <p:txBody>
          <a:bodyPr/>
          <a:lstStyle/>
          <a:p>
            <a:pPr eaLnBrk="1" hangingPunct="1"/>
            <a:r>
              <a:rPr lang="en-US" altLang="zh-CN" sz="2800" smtClean="0"/>
              <a:t>Differential Coexpression (</a:t>
            </a:r>
            <a:r>
              <a:rPr lang="en-US" altLang="zh-CN" sz="2800" b="1" smtClean="0"/>
              <a:t>DC</a:t>
            </a:r>
            <a:r>
              <a:rPr lang="en-US" altLang="zh-CN" sz="2800" smtClean="0"/>
              <a:t>)</a:t>
            </a:r>
          </a:p>
          <a:p>
            <a:pPr lvl="1" eaLnBrk="1" hangingPunct="1"/>
            <a:r>
              <a:rPr lang="en-US" altLang="zh-CN" sz="2400" smtClean="0"/>
              <a:t>Targets </a:t>
            </a:r>
            <a:r>
              <a:rPr lang="en-US" altLang="zh-CN" sz="2400" smtClean="0">
                <a:solidFill>
                  <a:srgbClr val="0066FF"/>
                </a:solidFill>
              </a:rPr>
              <a:t>changes</a:t>
            </a:r>
            <a:r>
              <a:rPr lang="en-US" altLang="zh-CN" sz="2400" smtClean="0"/>
              <a:t> of the </a:t>
            </a:r>
            <a:r>
              <a:rPr lang="en-US" altLang="zh-CN" sz="2400" smtClean="0">
                <a:solidFill>
                  <a:srgbClr val="CC3300"/>
                </a:solidFill>
              </a:rPr>
              <a:t>coherence of expression</a:t>
            </a:r>
            <a:r>
              <a:rPr lang="en-US" altLang="zh-CN" sz="2400" smtClean="0"/>
              <a:t> </a:t>
            </a:r>
          </a:p>
          <a:p>
            <a:pPr lvl="1" eaLnBrk="1" hangingPunct="1">
              <a:buFontTx/>
              <a:buNone/>
            </a:pPr>
            <a:endParaRPr lang="en-US" altLang="zh-CN" sz="2400" smtClean="0"/>
          </a:p>
        </p:txBody>
      </p:sp>
      <p:sp>
        <p:nvSpPr>
          <p:cNvPr id="5125" name="Text Box 16"/>
          <p:cNvSpPr txBox="1">
            <a:spLocks noChangeArrowheads="1"/>
          </p:cNvSpPr>
          <p:nvPr/>
        </p:nvSpPr>
        <p:spPr bwMode="auto">
          <a:xfrm>
            <a:off x="5026025" y="2057400"/>
            <a:ext cx="1481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controls</a:t>
            </a:r>
          </a:p>
        </p:txBody>
      </p:sp>
      <p:sp>
        <p:nvSpPr>
          <p:cNvPr id="5126" name="Text Box 17"/>
          <p:cNvSpPr txBox="1">
            <a:spLocks noChangeArrowheads="1"/>
          </p:cNvSpPr>
          <p:nvPr/>
        </p:nvSpPr>
        <p:spPr bwMode="auto">
          <a:xfrm>
            <a:off x="6931025" y="2057400"/>
            <a:ext cx="1481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cases</a:t>
            </a:r>
          </a:p>
        </p:txBody>
      </p:sp>
      <p:sp>
        <p:nvSpPr>
          <p:cNvPr id="5127" name="Line 6"/>
          <p:cNvSpPr>
            <a:spLocks noChangeShapeType="1"/>
          </p:cNvSpPr>
          <p:nvPr/>
        </p:nvSpPr>
        <p:spPr bwMode="auto">
          <a:xfrm>
            <a:off x="6551613" y="2057400"/>
            <a:ext cx="1587" cy="25558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Freeform 8"/>
          <p:cNvSpPr>
            <a:spLocks/>
          </p:cNvSpPr>
          <p:nvPr/>
        </p:nvSpPr>
        <p:spPr bwMode="auto">
          <a:xfrm>
            <a:off x="4572000" y="2514600"/>
            <a:ext cx="4267200" cy="1074738"/>
          </a:xfrm>
          <a:custGeom>
            <a:avLst/>
            <a:gdLst>
              <a:gd name="T0" fmla="*/ 0 w 4624"/>
              <a:gd name="T1" fmla="*/ 2147483647 h 1096"/>
              <a:gd name="T2" fmla="*/ 2147483647 w 4624"/>
              <a:gd name="T3" fmla="*/ 2147483647 h 1096"/>
              <a:gd name="T4" fmla="*/ 2147483647 w 4624"/>
              <a:gd name="T5" fmla="*/ 2147483647 h 1096"/>
              <a:gd name="T6" fmla="*/ 2147483647 w 4624"/>
              <a:gd name="T7" fmla="*/ 2147483647 h 1096"/>
              <a:gd name="T8" fmla="*/ 2147483647 w 4624"/>
              <a:gd name="T9" fmla="*/ 2147483647 h 1096"/>
              <a:gd name="T10" fmla="*/ 2147483647 w 4624"/>
              <a:gd name="T11" fmla="*/ 2147483647 h 1096"/>
              <a:gd name="T12" fmla="*/ 2147483647 w 4624"/>
              <a:gd name="T13" fmla="*/ 2147483647 h 1096"/>
              <a:gd name="T14" fmla="*/ 2147483647 w 4624"/>
              <a:gd name="T15" fmla="*/ 2147483647 h 1096"/>
              <a:gd name="T16" fmla="*/ 2147483647 w 4624"/>
              <a:gd name="T17" fmla="*/ 2147483647 h 1096"/>
              <a:gd name="T18" fmla="*/ 2147483647 w 4624"/>
              <a:gd name="T19" fmla="*/ 2147483647 h 10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24"/>
              <a:gd name="T31" fmla="*/ 0 h 1096"/>
              <a:gd name="T32" fmla="*/ 4624 w 4624"/>
              <a:gd name="T33" fmla="*/ 1096 h 10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24" h="1096">
                <a:moveTo>
                  <a:pt x="0" y="672"/>
                </a:moveTo>
                <a:cubicBezTo>
                  <a:pt x="144" y="336"/>
                  <a:pt x="288" y="0"/>
                  <a:pt x="480" y="48"/>
                </a:cubicBezTo>
                <a:cubicBezTo>
                  <a:pt x="672" y="96"/>
                  <a:pt x="936" y="944"/>
                  <a:pt x="1152" y="960"/>
                </a:cubicBezTo>
                <a:cubicBezTo>
                  <a:pt x="1368" y="976"/>
                  <a:pt x="1552" y="200"/>
                  <a:pt x="1776" y="144"/>
                </a:cubicBezTo>
                <a:cubicBezTo>
                  <a:pt x="2000" y="88"/>
                  <a:pt x="2280" y="480"/>
                  <a:pt x="2496" y="624"/>
                </a:cubicBezTo>
                <a:cubicBezTo>
                  <a:pt x="2712" y="768"/>
                  <a:pt x="2888" y="1096"/>
                  <a:pt x="3072" y="1008"/>
                </a:cubicBezTo>
                <a:cubicBezTo>
                  <a:pt x="3256" y="920"/>
                  <a:pt x="3368" y="120"/>
                  <a:pt x="3600" y="96"/>
                </a:cubicBezTo>
                <a:cubicBezTo>
                  <a:pt x="3832" y="72"/>
                  <a:pt x="4304" y="720"/>
                  <a:pt x="4464" y="864"/>
                </a:cubicBezTo>
                <a:cubicBezTo>
                  <a:pt x="4624" y="1008"/>
                  <a:pt x="4536" y="952"/>
                  <a:pt x="4560" y="960"/>
                </a:cubicBezTo>
                <a:cubicBezTo>
                  <a:pt x="4584" y="968"/>
                  <a:pt x="4600" y="912"/>
                  <a:pt x="4608" y="91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8" name="Freeform 18"/>
          <p:cNvSpPr>
            <a:spLocks/>
          </p:cNvSpPr>
          <p:nvPr/>
        </p:nvSpPr>
        <p:spPr bwMode="auto">
          <a:xfrm>
            <a:off x="4660900" y="2425700"/>
            <a:ext cx="4017963" cy="1636713"/>
          </a:xfrm>
          <a:custGeom>
            <a:avLst/>
            <a:gdLst>
              <a:gd name="T0" fmla="*/ 0 w 1536"/>
              <a:gd name="T1" fmla="*/ 392 h 584"/>
              <a:gd name="T2" fmla="*/ 96 w 1536"/>
              <a:gd name="T3" fmla="*/ 200 h 584"/>
              <a:gd name="T4" fmla="*/ 384 w 1536"/>
              <a:gd name="T5" fmla="*/ 584 h 584"/>
              <a:gd name="T6" fmla="*/ 576 w 1536"/>
              <a:gd name="T7" fmla="*/ 200 h 584"/>
              <a:gd name="T8" fmla="*/ 720 w 1536"/>
              <a:gd name="T9" fmla="*/ 296 h 584"/>
              <a:gd name="T10" fmla="*/ 768 w 1536"/>
              <a:gd name="T11" fmla="*/ 104 h 584"/>
              <a:gd name="T12" fmla="*/ 912 w 1536"/>
              <a:gd name="T13" fmla="*/ 200 h 584"/>
              <a:gd name="T14" fmla="*/ 1008 w 1536"/>
              <a:gd name="T15" fmla="*/ 56 h 584"/>
              <a:gd name="T16" fmla="*/ 1296 w 1536"/>
              <a:gd name="T17" fmla="*/ 536 h 584"/>
              <a:gd name="T18" fmla="*/ 1536 w 1536"/>
              <a:gd name="T19" fmla="*/ 20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6"/>
              <a:gd name="T31" fmla="*/ 0 h 584"/>
              <a:gd name="T32" fmla="*/ 1536 w 1536"/>
              <a:gd name="T33" fmla="*/ 584 h 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6" h="584">
                <a:moveTo>
                  <a:pt x="0" y="392"/>
                </a:moveTo>
                <a:cubicBezTo>
                  <a:pt x="16" y="280"/>
                  <a:pt x="32" y="168"/>
                  <a:pt x="96" y="200"/>
                </a:cubicBezTo>
                <a:cubicBezTo>
                  <a:pt x="160" y="232"/>
                  <a:pt x="304" y="584"/>
                  <a:pt x="384" y="584"/>
                </a:cubicBezTo>
                <a:cubicBezTo>
                  <a:pt x="464" y="584"/>
                  <a:pt x="520" y="248"/>
                  <a:pt x="576" y="200"/>
                </a:cubicBezTo>
                <a:cubicBezTo>
                  <a:pt x="632" y="152"/>
                  <a:pt x="688" y="312"/>
                  <a:pt x="720" y="296"/>
                </a:cubicBezTo>
                <a:cubicBezTo>
                  <a:pt x="752" y="280"/>
                  <a:pt x="736" y="120"/>
                  <a:pt x="768" y="104"/>
                </a:cubicBezTo>
                <a:cubicBezTo>
                  <a:pt x="800" y="88"/>
                  <a:pt x="872" y="208"/>
                  <a:pt x="912" y="200"/>
                </a:cubicBezTo>
                <a:cubicBezTo>
                  <a:pt x="952" y="192"/>
                  <a:pt x="944" y="0"/>
                  <a:pt x="1008" y="56"/>
                </a:cubicBezTo>
                <a:cubicBezTo>
                  <a:pt x="1072" y="112"/>
                  <a:pt x="1208" y="512"/>
                  <a:pt x="1296" y="536"/>
                </a:cubicBezTo>
                <a:cubicBezTo>
                  <a:pt x="1384" y="560"/>
                  <a:pt x="1496" y="256"/>
                  <a:pt x="1536" y="200"/>
                </a:cubicBezTo>
              </a:path>
            </a:pathLst>
          </a:custGeom>
          <a:noFill/>
          <a:ln w="28575" cmpd="sng">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9" name="Freeform 19"/>
          <p:cNvSpPr>
            <a:spLocks/>
          </p:cNvSpPr>
          <p:nvPr/>
        </p:nvSpPr>
        <p:spPr bwMode="auto">
          <a:xfrm>
            <a:off x="4727575" y="2349500"/>
            <a:ext cx="4017963" cy="2084388"/>
          </a:xfrm>
          <a:custGeom>
            <a:avLst/>
            <a:gdLst>
              <a:gd name="T0" fmla="*/ 0 w 1536"/>
              <a:gd name="T1" fmla="*/ 584 h 744"/>
              <a:gd name="T2" fmla="*/ 96 w 1536"/>
              <a:gd name="T3" fmla="*/ 392 h 744"/>
              <a:gd name="T4" fmla="*/ 336 w 1536"/>
              <a:gd name="T5" fmla="*/ 728 h 744"/>
              <a:gd name="T6" fmla="*/ 576 w 1536"/>
              <a:gd name="T7" fmla="*/ 488 h 744"/>
              <a:gd name="T8" fmla="*/ 576 w 1536"/>
              <a:gd name="T9" fmla="*/ 392 h 744"/>
              <a:gd name="T10" fmla="*/ 624 w 1536"/>
              <a:gd name="T11" fmla="*/ 344 h 744"/>
              <a:gd name="T12" fmla="*/ 768 w 1536"/>
              <a:gd name="T13" fmla="*/ 488 h 744"/>
              <a:gd name="T14" fmla="*/ 864 w 1536"/>
              <a:gd name="T15" fmla="*/ 104 h 744"/>
              <a:gd name="T16" fmla="*/ 1104 w 1536"/>
              <a:gd name="T17" fmla="*/ 536 h 744"/>
              <a:gd name="T18" fmla="*/ 1248 w 1536"/>
              <a:gd name="T19" fmla="*/ 296 h 744"/>
              <a:gd name="T20" fmla="*/ 1392 w 1536"/>
              <a:gd name="T21" fmla="*/ 56 h 744"/>
              <a:gd name="T22" fmla="*/ 1536 w 1536"/>
              <a:gd name="T23" fmla="*/ 632 h 7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6"/>
              <a:gd name="T37" fmla="*/ 0 h 744"/>
              <a:gd name="T38" fmla="*/ 1536 w 1536"/>
              <a:gd name="T39" fmla="*/ 744 h 7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6" h="744">
                <a:moveTo>
                  <a:pt x="0" y="584"/>
                </a:moveTo>
                <a:cubicBezTo>
                  <a:pt x="20" y="476"/>
                  <a:pt x="40" y="368"/>
                  <a:pt x="96" y="392"/>
                </a:cubicBezTo>
                <a:cubicBezTo>
                  <a:pt x="152" y="416"/>
                  <a:pt x="256" y="712"/>
                  <a:pt x="336" y="728"/>
                </a:cubicBezTo>
                <a:cubicBezTo>
                  <a:pt x="416" y="744"/>
                  <a:pt x="536" y="544"/>
                  <a:pt x="576" y="488"/>
                </a:cubicBezTo>
                <a:cubicBezTo>
                  <a:pt x="616" y="432"/>
                  <a:pt x="568" y="416"/>
                  <a:pt x="576" y="392"/>
                </a:cubicBezTo>
                <a:cubicBezTo>
                  <a:pt x="584" y="368"/>
                  <a:pt x="592" y="328"/>
                  <a:pt x="624" y="344"/>
                </a:cubicBezTo>
                <a:cubicBezTo>
                  <a:pt x="656" y="360"/>
                  <a:pt x="728" y="528"/>
                  <a:pt x="768" y="488"/>
                </a:cubicBezTo>
                <a:cubicBezTo>
                  <a:pt x="808" y="448"/>
                  <a:pt x="808" y="96"/>
                  <a:pt x="864" y="104"/>
                </a:cubicBezTo>
                <a:cubicBezTo>
                  <a:pt x="920" y="112"/>
                  <a:pt x="1040" y="504"/>
                  <a:pt x="1104" y="536"/>
                </a:cubicBezTo>
                <a:cubicBezTo>
                  <a:pt x="1168" y="568"/>
                  <a:pt x="1200" y="376"/>
                  <a:pt x="1248" y="296"/>
                </a:cubicBezTo>
                <a:cubicBezTo>
                  <a:pt x="1296" y="216"/>
                  <a:pt x="1344" y="0"/>
                  <a:pt x="1392" y="56"/>
                </a:cubicBezTo>
                <a:cubicBezTo>
                  <a:pt x="1440" y="112"/>
                  <a:pt x="1512" y="536"/>
                  <a:pt x="1536" y="632"/>
                </a:cubicBezTo>
              </a:path>
            </a:pathLst>
          </a:custGeom>
          <a:noFill/>
          <a:ln w="28575"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0" name="Text Box 20"/>
          <p:cNvSpPr txBox="1">
            <a:spLocks noChangeArrowheads="1"/>
          </p:cNvSpPr>
          <p:nvPr/>
        </p:nvSpPr>
        <p:spPr bwMode="auto">
          <a:xfrm>
            <a:off x="152400" y="2286000"/>
            <a:ext cx="39624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u="sng"/>
              <a:t>Question:</a:t>
            </a:r>
            <a:r>
              <a:rPr lang="en-US" altLang="zh-CN" sz="2000"/>
              <a:t> Is this gene interesting, i.e. associated w/ the phenotype?</a:t>
            </a:r>
          </a:p>
          <a:p>
            <a:pPr eaLnBrk="1" hangingPunct="1">
              <a:spcBef>
                <a:spcPct val="50000"/>
              </a:spcBef>
            </a:pPr>
            <a:r>
              <a:rPr lang="en-US" altLang="zh-CN" sz="2000" u="sng"/>
              <a:t>Answer:</a:t>
            </a:r>
            <a:r>
              <a:rPr lang="en-US" altLang="zh-CN" sz="2000"/>
              <a:t> </a:t>
            </a:r>
            <a:r>
              <a:rPr lang="en-US" altLang="zh-CN" sz="2000">
                <a:solidFill>
                  <a:srgbClr val="0066FF"/>
                </a:solidFill>
              </a:rPr>
              <a:t>No</a:t>
            </a:r>
            <a:r>
              <a:rPr lang="en-US" altLang="zh-CN" sz="2000"/>
              <a:t>, in term of differential expression (DE).</a:t>
            </a:r>
          </a:p>
          <a:p>
            <a:pPr eaLnBrk="1" hangingPunct="1">
              <a:spcBef>
                <a:spcPct val="50000"/>
              </a:spcBef>
            </a:pPr>
            <a:r>
              <a:rPr lang="en-US" altLang="zh-CN" sz="2000"/>
              <a:t>However, what if there are another two genes ……?</a:t>
            </a:r>
          </a:p>
        </p:txBody>
      </p:sp>
      <p:sp>
        <p:nvSpPr>
          <p:cNvPr id="61462" name="Rectangle 22"/>
          <p:cNvSpPr>
            <a:spLocks noChangeArrowheads="1"/>
          </p:cNvSpPr>
          <p:nvPr/>
        </p:nvSpPr>
        <p:spPr bwMode="auto">
          <a:xfrm>
            <a:off x="990600" y="45720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a:solidFill>
                  <a:srgbClr val="CC3300"/>
                </a:solidFill>
              </a:rPr>
              <a:t>Yes!</a:t>
            </a:r>
          </a:p>
        </p:txBody>
      </p:sp>
      <p:sp>
        <p:nvSpPr>
          <p:cNvPr id="5133" name="Text Box 8"/>
          <p:cNvSpPr txBox="1">
            <a:spLocks noChangeArrowheads="1"/>
          </p:cNvSpPr>
          <p:nvPr/>
        </p:nvSpPr>
        <p:spPr bwMode="auto">
          <a:xfrm>
            <a:off x="3886200" y="463073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t>Expression over samples                                               in controls and cases</a:t>
            </a:r>
          </a:p>
        </p:txBody>
      </p:sp>
      <p:sp>
        <p:nvSpPr>
          <p:cNvPr id="61466" name="Rectangle 2"/>
          <p:cNvSpPr>
            <a:spLocks noChangeArrowheads="1"/>
          </p:cNvSpPr>
          <p:nvPr/>
        </p:nvSpPr>
        <p:spPr bwMode="auto">
          <a:xfrm>
            <a:off x="0" y="0"/>
            <a:ext cx="9144000" cy="914400"/>
          </a:xfrm>
          <a:prstGeom prst="rect">
            <a:avLst/>
          </a:prstGeom>
          <a:solidFill>
            <a:schemeClr val="bg1"/>
          </a:solidFill>
          <a:ln w="9525">
            <a:solidFill>
              <a:schemeClr val="bg1"/>
            </a:solidFill>
            <a:miter lim="800000"/>
            <a:headEnd/>
            <a:tailEnd/>
          </a:ln>
        </p:spPr>
        <p:txBody>
          <a:bodyPr anchor="ctr"/>
          <a:lstStyle/>
          <a:p>
            <a:pPr algn="ctr"/>
            <a:r>
              <a:rPr lang="en-US" altLang="zh-CN" sz="4000" dirty="0"/>
              <a:t>Differential Coexpression (</a:t>
            </a:r>
            <a:r>
              <a:rPr lang="en-US" altLang="zh-CN" sz="4000" b="1" dirty="0"/>
              <a:t>DC</a:t>
            </a:r>
            <a:r>
              <a:rPr lang="en-US" altLang="zh-CN" sz="4000" dirty="0"/>
              <a:t>)</a:t>
            </a:r>
          </a:p>
        </p:txBody>
      </p:sp>
      <p:sp>
        <p:nvSpPr>
          <p:cNvPr id="61467" name="Text Box 20"/>
          <p:cNvSpPr txBox="1">
            <a:spLocks noChangeArrowheads="1"/>
          </p:cNvSpPr>
          <p:nvPr/>
        </p:nvSpPr>
        <p:spPr bwMode="auto">
          <a:xfrm>
            <a:off x="-76200" y="5943600"/>
            <a:ext cx="937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[Silva et al., 1995], [Li, 2002], [Kostka &amp; Spang, 2005], [Rosemary et al., 2008], [Cho et al. 2009] etc.</a:t>
            </a:r>
          </a:p>
        </p:txBody>
      </p:sp>
      <p:sp>
        <p:nvSpPr>
          <p:cNvPr id="5138" name="Text Box 18"/>
          <p:cNvSpPr txBox="1">
            <a:spLocks noChangeArrowheads="1"/>
          </p:cNvSpPr>
          <p:nvPr/>
        </p:nvSpPr>
        <p:spPr bwMode="auto">
          <a:xfrm>
            <a:off x="304800" y="5105400"/>
            <a:ext cx="769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solidFill>
                  <a:srgbClr val="0066FF"/>
                </a:solidFill>
              </a:rPr>
              <a:t>Biological interpretations of DC</a:t>
            </a:r>
            <a:r>
              <a:rPr lang="en-US" altLang="zh-CN" sz="1600"/>
              <a:t>:                                                                        </a:t>
            </a:r>
            <a:r>
              <a:rPr lang="en-US" altLang="zh-CN" sz="1600">
                <a:solidFill>
                  <a:srgbClr val="CC3300"/>
                </a:solidFill>
              </a:rPr>
              <a:t>Dysregulation of pathways, mutation of transcriptional factors, etc.</a:t>
            </a:r>
          </a:p>
        </p:txBody>
      </p:sp>
      <p:pic>
        <p:nvPicPr>
          <p:cNvPr id="614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28888"/>
            <a:ext cx="25146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6" name="Text Box 10"/>
          <p:cNvSpPr txBox="1">
            <a:spLocks noChangeArrowheads="1"/>
          </p:cNvSpPr>
          <p:nvPr/>
        </p:nvSpPr>
        <p:spPr bwMode="auto">
          <a:xfrm rot="10800000">
            <a:off x="457200" y="2695575"/>
            <a:ext cx="4587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genes</a:t>
            </a:r>
          </a:p>
        </p:txBody>
      </p:sp>
      <p:sp>
        <p:nvSpPr>
          <p:cNvPr id="61477" name="Text Box 11"/>
          <p:cNvSpPr txBox="1">
            <a:spLocks noChangeArrowheads="1"/>
          </p:cNvSpPr>
          <p:nvPr/>
        </p:nvSpPr>
        <p:spPr bwMode="auto">
          <a:xfrm>
            <a:off x="990600" y="22383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controls</a:t>
            </a:r>
          </a:p>
        </p:txBody>
      </p:sp>
      <p:sp>
        <p:nvSpPr>
          <p:cNvPr id="61478" name="Text Box 12"/>
          <p:cNvSpPr txBox="1">
            <a:spLocks noChangeArrowheads="1"/>
          </p:cNvSpPr>
          <p:nvPr/>
        </p:nvSpPr>
        <p:spPr bwMode="auto">
          <a:xfrm>
            <a:off x="2057400" y="22383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cases</a:t>
            </a:r>
          </a:p>
        </p:txBody>
      </p:sp>
      <p:sp>
        <p:nvSpPr>
          <p:cNvPr id="61479" name="Rectangle 39"/>
          <p:cNvSpPr>
            <a:spLocks noChangeArrowheads="1"/>
          </p:cNvSpPr>
          <p:nvPr/>
        </p:nvSpPr>
        <p:spPr bwMode="auto">
          <a:xfrm>
            <a:off x="838200" y="4724400"/>
            <a:ext cx="258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[Kostka &amp; Spang, 2005]</a:t>
            </a:r>
            <a:endParaRPr lang="zh-CN" altLang="en-US"/>
          </a:p>
        </p:txBody>
      </p:sp>
      <p:grpSp>
        <p:nvGrpSpPr>
          <p:cNvPr id="22" name="Group 4"/>
          <p:cNvGrpSpPr>
            <a:grpSpLocks/>
          </p:cNvGrpSpPr>
          <p:nvPr/>
        </p:nvGrpSpPr>
        <p:grpSpPr bwMode="auto">
          <a:xfrm>
            <a:off x="381000" y="838200"/>
            <a:ext cx="8534400" cy="152400"/>
            <a:chOff x="264" y="788"/>
            <a:chExt cx="5232" cy="124"/>
          </a:xfrm>
        </p:grpSpPr>
        <p:sp>
          <p:nvSpPr>
            <p:cNvPr id="23"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24"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286882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1458"/>
                                        </p:tgtEl>
                                        <p:attrNameLst>
                                          <p:attrName>style.visibility</p:attrName>
                                        </p:attrNameLst>
                                      </p:cBhvr>
                                      <p:to>
                                        <p:strVal val="visible"/>
                                      </p:to>
                                    </p:set>
                                    <p:anim calcmode="lin" valueType="num">
                                      <p:cBhvr additive="base">
                                        <p:cTn id="11" dur="500" fill="hold"/>
                                        <p:tgtEl>
                                          <p:spTgt spid="61458"/>
                                        </p:tgtEl>
                                        <p:attrNameLst>
                                          <p:attrName>ppt_x</p:attrName>
                                        </p:attrNameLst>
                                      </p:cBhvr>
                                      <p:tavLst>
                                        <p:tav tm="0">
                                          <p:val>
                                            <p:strVal val="#ppt_x"/>
                                          </p:val>
                                        </p:tav>
                                        <p:tav tm="100000">
                                          <p:val>
                                            <p:strVal val="#ppt_x"/>
                                          </p:val>
                                        </p:tav>
                                      </p:tavLst>
                                    </p:anim>
                                    <p:anim calcmode="lin" valueType="num">
                                      <p:cBhvr additive="base">
                                        <p:cTn id="12" dur="500" fill="hold"/>
                                        <p:tgtEl>
                                          <p:spTgt spid="614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59"/>
                                        </p:tgtEl>
                                        <p:attrNameLst>
                                          <p:attrName>style.visibility</p:attrName>
                                        </p:attrNameLst>
                                      </p:cBhvr>
                                      <p:to>
                                        <p:strVal val="visible"/>
                                      </p:to>
                                    </p:set>
                                    <p:anim calcmode="lin" valueType="num">
                                      <p:cBhvr additive="base">
                                        <p:cTn id="15" dur="500" fill="hold"/>
                                        <p:tgtEl>
                                          <p:spTgt spid="61459"/>
                                        </p:tgtEl>
                                        <p:attrNameLst>
                                          <p:attrName>ppt_x</p:attrName>
                                        </p:attrNameLst>
                                      </p:cBhvr>
                                      <p:tavLst>
                                        <p:tav tm="0">
                                          <p:val>
                                            <p:strVal val="#ppt_x"/>
                                          </p:val>
                                        </p:tav>
                                        <p:tav tm="100000">
                                          <p:val>
                                            <p:strVal val="#ppt_x"/>
                                          </p:val>
                                        </p:tav>
                                      </p:tavLst>
                                    </p:anim>
                                    <p:anim calcmode="lin" valueType="num">
                                      <p:cBhvr additive="base">
                                        <p:cTn id="16" dur="500" fill="hold"/>
                                        <p:tgtEl>
                                          <p:spTgt spid="61459"/>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6146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 end="1"/>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61460">
                                            <p:txEl>
                                              <p:pRg st="0" end="0"/>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61460">
                                            <p:txEl>
                                              <p:pRg st="1" end="1"/>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61460">
                                            <p:txEl>
                                              <p:pRg st="2" end="2"/>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146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614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4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4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4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4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5" grpId="0"/>
      <p:bldP spid="61458" grpId="0" animBg="1"/>
      <p:bldP spid="61459" grpId="0" animBg="1"/>
      <p:bldP spid="61460" grpId="0" build="allAtOnce"/>
      <p:bldP spid="61462" grpId="0"/>
      <p:bldP spid="61462" grpId="1"/>
      <p:bldP spid="61466" grpId="0" animBg="1"/>
      <p:bldP spid="61467" grpId="0"/>
      <p:bldP spid="5138" grpId="0"/>
      <p:bldP spid="61476" grpId="0"/>
      <p:bldP spid="61477" grpId="0"/>
      <p:bldP spid="61478" grpId="0"/>
      <p:bldP spid="614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6"/>
          <p:cNvSpPr>
            <a:spLocks noGrp="1" noChangeArrowheads="1"/>
          </p:cNvSpPr>
          <p:nvPr>
            <p:ph type="title" idx="4294967295"/>
          </p:nvPr>
        </p:nvSpPr>
        <p:spPr>
          <a:xfrm>
            <a:off x="457200" y="-76200"/>
            <a:ext cx="8458200" cy="914400"/>
          </a:xfrm>
        </p:spPr>
        <p:txBody>
          <a:bodyPr/>
          <a:lstStyle/>
          <a:p>
            <a:r>
              <a:rPr lang="en-US" smtClean="0"/>
              <a:t>Mining Biomedical Data</a:t>
            </a:r>
          </a:p>
        </p:txBody>
      </p:sp>
      <p:pic>
        <p:nvPicPr>
          <p:cNvPr id="129026" name="Picture 8" descr="folker_figure1"/>
          <p:cNvPicPr>
            <a:picLocks noChangeAspect="1" noChangeArrowheads="1"/>
          </p:cNvPicPr>
          <p:nvPr/>
        </p:nvPicPr>
        <p:blipFill>
          <a:blip r:embed="rId3"/>
          <a:srcRect/>
          <a:stretch>
            <a:fillRect/>
          </a:stretch>
        </p:blipFill>
        <p:spPr bwMode="auto">
          <a:xfrm>
            <a:off x="6008688" y="4911725"/>
            <a:ext cx="3135312" cy="1681163"/>
          </a:xfrm>
          <a:prstGeom prst="rect">
            <a:avLst/>
          </a:prstGeom>
          <a:noFill/>
          <a:ln w="9525">
            <a:noFill/>
            <a:miter lim="800000"/>
            <a:headEnd/>
            <a:tailEnd/>
          </a:ln>
        </p:spPr>
      </p:pic>
      <p:sp>
        <p:nvSpPr>
          <p:cNvPr id="129027" name="Rectangle 4"/>
          <p:cNvSpPr>
            <a:spLocks noChangeArrowheads="1"/>
          </p:cNvSpPr>
          <p:nvPr/>
        </p:nvSpPr>
        <p:spPr bwMode="auto">
          <a:xfrm>
            <a:off x="228600" y="1143000"/>
            <a:ext cx="5943600" cy="525780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
            </a:pPr>
            <a:r>
              <a:rPr lang="en-US" sz="2000">
                <a:solidFill>
                  <a:srgbClr val="000000"/>
                </a:solidFill>
              </a:rPr>
              <a:t>Recent technological advances are helping to generate large amounts of clinical and genomic data</a:t>
            </a:r>
          </a:p>
          <a:p>
            <a:pPr marL="1143000" lvl="2" indent="-228600">
              <a:lnSpc>
                <a:spcPct val="90000"/>
              </a:lnSpc>
              <a:spcBef>
                <a:spcPct val="20000"/>
              </a:spcBef>
              <a:buFontTx/>
              <a:buChar char="-"/>
            </a:pPr>
            <a:r>
              <a:rPr lang="en-US" sz="1600">
                <a:solidFill>
                  <a:srgbClr val="000000"/>
                </a:solidFill>
              </a:rPr>
              <a:t>Biological data sets</a:t>
            </a:r>
          </a:p>
          <a:p>
            <a:pPr marL="1600200" lvl="3" indent="-228600">
              <a:lnSpc>
                <a:spcPct val="90000"/>
              </a:lnSpc>
              <a:spcBef>
                <a:spcPct val="20000"/>
              </a:spcBef>
              <a:buFontTx/>
              <a:buChar char="-"/>
            </a:pPr>
            <a:r>
              <a:rPr lang="en-US" sz="1200">
                <a:solidFill>
                  <a:srgbClr val="000000"/>
                </a:solidFill>
              </a:rPr>
              <a:t>Gene &amp; protein sequences; Microarray data; </a:t>
            </a:r>
          </a:p>
          <a:p>
            <a:pPr marL="1600200" lvl="3" indent="-228600">
              <a:lnSpc>
                <a:spcPct val="90000"/>
              </a:lnSpc>
              <a:spcBef>
                <a:spcPct val="20000"/>
              </a:spcBef>
            </a:pPr>
            <a:r>
              <a:rPr lang="en-US" sz="1200">
                <a:solidFill>
                  <a:srgbClr val="000000"/>
                </a:solidFill>
              </a:rPr>
              <a:t>	Single Nucleotides Polymorphisms (SNPs); </a:t>
            </a:r>
          </a:p>
          <a:p>
            <a:pPr marL="1600200" lvl="3" indent="-228600">
              <a:lnSpc>
                <a:spcPct val="90000"/>
              </a:lnSpc>
              <a:spcBef>
                <a:spcPct val="20000"/>
              </a:spcBef>
            </a:pPr>
            <a:r>
              <a:rPr lang="en-US" sz="1200">
                <a:solidFill>
                  <a:srgbClr val="000000"/>
                </a:solidFill>
              </a:rPr>
              <a:t>	Biological networks; Proteomic data; Metabolomics data</a:t>
            </a:r>
          </a:p>
          <a:p>
            <a:pPr marL="1143000" lvl="2" indent="-228600">
              <a:lnSpc>
                <a:spcPct val="90000"/>
              </a:lnSpc>
              <a:spcBef>
                <a:spcPct val="20000"/>
              </a:spcBef>
              <a:buFontTx/>
              <a:buChar char="-"/>
            </a:pPr>
            <a:r>
              <a:rPr lang="en-US" sz="1600">
                <a:solidFill>
                  <a:srgbClr val="000000"/>
                </a:solidFill>
              </a:rPr>
              <a:t>Electronic Medical Records (EMRs)</a:t>
            </a:r>
          </a:p>
          <a:p>
            <a:pPr marL="1600200" lvl="3" indent="-228600">
              <a:lnSpc>
                <a:spcPct val="90000"/>
              </a:lnSpc>
              <a:spcBef>
                <a:spcPct val="20000"/>
              </a:spcBef>
              <a:buFontTx/>
              <a:buChar char="-"/>
            </a:pPr>
            <a:r>
              <a:rPr lang="en-US" sz="1200">
                <a:solidFill>
                  <a:srgbClr val="000000"/>
                </a:solidFill>
              </a:rPr>
              <a:t>IBM-Mayo partnership has created a DB of over 6 million patients</a:t>
            </a:r>
            <a:endParaRPr lang="en-US" sz="1200"/>
          </a:p>
          <a:p>
            <a:pPr marL="342900" indent="-342900">
              <a:lnSpc>
                <a:spcPct val="80000"/>
              </a:lnSpc>
              <a:spcBef>
                <a:spcPct val="20000"/>
              </a:spcBef>
              <a:buFont typeface="Wingdings" pitchFamily="2" charset="2"/>
              <a:buChar char="§"/>
            </a:pPr>
            <a:endParaRPr lang="en-US"/>
          </a:p>
          <a:p>
            <a:pPr marL="342900" indent="-342900">
              <a:lnSpc>
                <a:spcPct val="80000"/>
              </a:lnSpc>
              <a:spcBef>
                <a:spcPct val="20000"/>
              </a:spcBef>
              <a:buFont typeface="Wingdings" pitchFamily="2" charset="2"/>
              <a:buChar char="§"/>
            </a:pPr>
            <a:endParaRPr lang="en-US">
              <a:solidFill>
                <a:srgbClr val="000000"/>
              </a:solidFill>
            </a:endParaRPr>
          </a:p>
          <a:p>
            <a:pPr marL="342900" indent="-342900">
              <a:lnSpc>
                <a:spcPct val="80000"/>
              </a:lnSpc>
              <a:spcBef>
                <a:spcPct val="20000"/>
              </a:spcBef>
              <a:buFont typeface="Wingdings" pitchFamily="2" charset="2"/>
              <a:buChar char="§"/>
            </a:pPr>
            <a:r>
              <a:rPr lang="en-US" sz="2000">
                <a:solidFill>
                  <a:srgbClr val="000000"/>
                </a:solidFill>
              </a:rPr>
              <a:t>Data mining offers potential solution for analysis of this large-scale biomedical data</a:t>
            </a:r>
          </a:p>
          <a:p>
            <a:pPr marL="742950" lvl="1" indent="-285750">
              <a:lnSpc>
                <a:spcPct val="80000"/>
              </a:lnSpc>
              <a:spcBef>
                <a:spcPct val="20000"/>
              </a:spcBef>
              <a:buFontTx/>
              <a:buChar char="•"/>
            </a:pPr>
            <a:r>
              <a:rPr lang="en-US" sz="1600">
                <a:solidFill>
                  <a:srgbClr val="000000"/>
                </a:solidFill>
              </a:rPr>
              <a:t>Novel associations between genotypes and phenotypes</a:t>
            </a:r>
          </a:p>
          <a:p>
            <a:pPr marL="742950" lvl="1" indent="-285750">
              <a:lnSpc>
                <a:spcPct val="80000"/>
              </a:lnSpc>
              <a:spcBef>
                <a:spcPct val="20000"/>
              </a:spcBef>
              <a:buFontTx/>
              <a:buChar char="•"/>
            </a:pPr>
            <a:r>
              <a:rPr lang="en-US" sz="1600">
                <a:solidFill>
                  <a:srgbClr val="000000"/>
                </a:solidFill>
              </a:rPr>
              <a:t>Biomarker discovery for complex diseases</a:t>
            </a:r>
          </a:p>
          <a:p>
            <a:pPr marL="742950" lvl="1" indent="-285750">
              <a:lnSpc>
                <a:spcPct val="80000"/>
              </a:lnSpc>
              <a:spcBef>
                <a:spcPct val="20000"/>
              </a:spcBef>
              <a:buFontTx/>
              <a:buChar char="•"/>
            </a:pPr>
            <a:r>
              <a:rPr lang="en-US" sz="1600">
                <a:solidFill>
                  <a:srgbClr val="000000"/>
                </a:solidFill>
              </a:rPr>
              <a:t>Prediction of the functions of anonymous genes</a:t>
            </a:r>
          </a:p>
          <a:p>
            <a:pPr marL="742950" lvl="1" indent="-285750">
              <a:lnSpc>
                <a:spcPct val="80000"/>
              </a:lnSpc>
              <a:spcBef>
                <a:spcPct val="20000"/>
              </a:spcBef>
              <a:buFontTx/>
              <a:buChar char="•"/>
            </a:pPr>
            <a:r>
              <a:rPr lang="en-US" sz="1600">
                <a:solidFill>
                  <a:srgbClr val="000000"/>
                </a:solidFill>
              </a:rPr>
              <a:t>Personalized Medicine – Automated analysis of patients history for customized treatment</a:t>
            </a:r>
          </a:p>
        </p:txBody>
      </p:sp>
      <p:sp>
        <p:nvSpPr>
          <p:cNvPr id="129028" name="Text Box 11"/>
          <p:cNvSpPr txBox="1">
            <a:spLocks noChangeArrowheads="1"/>
          </p:cNvSpPr>
          <p:nvPr/>
        </p:nvSpPr>
        <p:spPr bwMode="auto">
          <a:xfrm>
            <a:off x="6172200" y="6461125"/>
            <a:ext cx="2971800" cy="396875"/>
          </a:xfrm>
          <a:prstGeom prst="rect">
            <a:avLst/>
          </a:prstGeom>
          <a:noFill/>
          <a:ln w="9525">
            <a:noFill/>
            <a:miter lim="800000"/>
            <a:headEnd/>
            <a:tailEnd/>
          </a:ln>
        </p:spPr>
        <p:txBody>
          <a:bodyPr>
            <a:spAutoFit/>
          </a:bodyPr>
          <a:lstStyle/>
          <a:p>
            <a:pPr algn="ctr">
              <a:spcBef>
                <a:spcPct val="50000"/>
              </a:spcBef>
            </a:pPr>
            <a:r>
              <a:rPr lang="en-US" sz="1000">
                <a:solidFill>
                  <a:srgbClr val="FF0000"/>
                </a:solidFill>
              </a:rPr>
              <a:t>Increasing gap between genome sequences and functional annotations</a:t>
            </a:r>
            <a:r>
              <a:rPr lang="en-US" sz="1000"/>
              <a:t> [</a:t>
            </a:r>
            <a:r>
              <a:rPr lang="en-US" sz="1000">
                <a:solidFill>
                  <a:srgbClr val="FF0000"/>
                </a:solidFill>
              </a:rPr>
              <a:t>Meyers August 2006</a:t>
            </a:r>
            <a:r>
              <a:rPr lang="en-US" sz="1000"/>
              <a:t>]</a:t>
            </a:r>
          </a:p>
        </p:txBody>
      </p:sp>
      <p:pic>
        <p:nvPicPr>
          <p:cNvPr id="129029" name="Picture 14" descr="C:\Documents and Settings\Rohit Gupta\Desktop\snp_dble_helice2.png"/>
          <p:cNvPicPr>
            <a:picLocks noChangeAspect="1" noChangeArrowheads="1"/>
          </p:cNvPicPr>
          <p:nvPr/>
        </p:nvPicPr>
        <p:blipFill>
          <a:blip r:embed="rId4"/>
          <a:srcRect/>
          <a:stretch>
            <a:fillRect/>
          </a:stretch>
        </p:blipFill>
        <p:spPr bwMode="auto">
          <a:xfrm>
            <a:off x="6096000" y="1066800"/>
            <a:ext cx="739775" cy="923925"/>
          </a:xfrm>
          <a:prstGeom prst="rect">
            <a:avLst/>
          </a:prstGeom>
          <a:noFill/>
          <a:ln w="9525">
            <a:noFill/>
            <a:miter lim="800000"/>
            <a:headEnd/>
            <a:tailEnd/>
          </a:ln>
        </p:spPr>
      </p:pic>
      <p:pic>
        <p:nvPicPr>
          <p:cNvPr id="129030" name="Picture 5"/>
          <p:cNvPicPr>
            <a:picLocks noChangeAspect="1" noChangeArrowheads="1"/>
          </p:cNvPicPr>
          <p:nvPr/>
        </p:nvPicPr>
        <p:blipFill>
          <a:blip r:embed="rId5"/>
          <a:srcRect/>
          <a:stretch>
            <a:fillRect/>
          </a:stretch>
        </p:blipFill>
        <p:spPr bwMode="auto">
          <a:xfrm>
            <a:off x="6959600" y="1143000"/>
            <a:ext cx="1041400" cy="762000"/>
          </a:xfrm>
          <a:prstGeom prst="rect">
            <a:avLst/>
          </a:prstGeom>
          <a:noFill/>
          <a:ln w="9525">
            <a:noFill/>
            <a:miter lim="800000"/>
            <a:headEnd/>
            <a:tailEnd/>
          </a:ln>
        </p:spPr>
      </p:pic>
      <p:pic>
        <p:nvPicPr>
          <p:cNvPr id="129031" name="Picture 20"/>
          <p:cNvPicPr>
            <a:picLocks noChangeAspect="1" noChangeArrowheads="1"/>
          </p:cNvPicPr>
          <p:nvPr/>
        </p:nvPicPr>
        <p:blipFill>
          <a:blip r:embed="rId6"/>
          <a:srcRect/>
          <a:stretch>
            <a:fillRect/>
          </a:stretch>
        </p:blipFill>
        <p:spPr bwMode="auto">
          <a:xfrm>
            <a:off x="8140700" y="1041400"/>
            <a:ext cx="876300" cy="990600"/>
          </a:xfrm>
          <a:prstGeom prst="rect">
            <a:avLst/>
          </a:prstGeom>
          <a:noFill/>
          <a:ln w="9525">
            <a:noFill/>
            <a:miter lim="800000"/>
            <a:headEnd/>
            <a:tailEnd/>
          </a:ln>
        </p:spPr>
      </p:pic>
      <p:sp>
        <p:nvSpPr>
          <p:cNvPr id="129032" name="Text Box 21"/>
          <p:cNvSpPr txBox="1">
            <a:spLocks noChangeArrowheads="1"/>
          </p:cNvSpPr>
          <p:nvPr/>
        </p:nvSpPr>
        <p:spPr bwMode="auto">
          <a:xfrm>
            <a:off x="6235700" y="2057400"/>
            <a:ext cx="457200" cy="244475"/>
          </a:xfrm>
          <a:prstGeom prst="rect">
            <a:avLst/>
          </a:prstGeom>
          <a:noFill/>
          <a:ln w="9525">
            <a:noFill/>
            <a:miter lim="800000"/>
            <a:headEnd/>
            <a:tailEnd/>
          </a:ln>
        </p:spPr>
        <p:txBody>
          <a:bodyPr>
            <a:spAutoFit/>
          </a:bodyPr>
          <a:lstStyle/>
          <a:p>
            <a:pPr>
              <a:spcBef>
                <a:spcPct val="50000"/>
              </a:spcBef>
            </a:pPr>
            <a:r>
              <a:rPr lang="en-US" sz="1000"/>
              <a:t>SNP</a:t>
            </a:r>
          </a:p>
        </p:txBody>
      </p:sp>
      <p:sp>
        <p:nvSpPr>
          <p:cNvPr id="129033" name="Text Box 22"/>
          <p:cNvSpPr txBox="1">
            <a:spLocks noChangeArrowheads="1"/>
          </p:cNvSpPr>
          <p:nvPr/>
        </p:nvSpPr>
        <p:spPr bwMode="auto">
          <a:xfrm>
            <a:off x="7162800" y="2057400"/>
            <a:ext cx="762000" cy="244475"/>
          </a:xfrm>
          <a:prstGeom prst="rect">
            <a:avLst/>
          </a:prstGeom>
          <a:noFill/>
          <a:ln w="9525">
            <a:noFill/>
            <a:miter lim="800000"/>
            <a:headEnd/>
            <a:tailEnd/>
          </a:ln>
        </p:spPr>
        <p:txBody>
          <a:bodyPr>
            <a:spAutoFit/>
          </a:bodyPr>
          <a:lstStyle/>
          <a:p>
            <a:pPr>
              <a:spcBef>
                <a:spcPct val="50000"/>
              </a:spcBef>
            </a:pPr>
            <a:r>
              <a:rPr lang="en-US" sz="1000"/>
              <a:t>PPI Data</a:t>
            </a:r>
          </a:p>
        </p:txBody>
      </p:sp>
      <p:pic>
        <p:nvPicPr>
          <p:cNvPr id="129034" name="Picture 25"/>
          <p:cNvPicPr>
            <a:picLocks noChangeAspect="1" noChangeArrowheads="1"/>
          </p:cNvPicPr>
          <p:nvPr/>
        </p:nvPicPr>
        <p:blipFill>
          <a:blip r:embed="rId7"/>
          <a:srcRect/>
          <a:stretch>
            <a:fillRect/>
          </a:stretch>
        </p:blipFill>
        <p:spPr bwMode="auto">
          <a:xfrm>
            <a:off x="6121400" y="2584450"/>
            <a:ext cx="2819400" cy="2292350"/>
          </a:xfrm>
          <a:prstGeom prst="rect">
            <a:avLst/>
          </a:prstGeom>
          <a:noFill/>
          <a:ln w="9525">
            <a:noFill/>
            <a:miter lim="800000"/>
            <a:headEnd/>
            <a:tailEnd/>
          </a:ln>
        </p:spPr>
      </p:pic>
      <p:sp>
        <p:nvSpPr>
          <p:cNvPr id="129035" name="Rectangle 26"/>
          <p:cNvSpPr>
            <a:spLocks noChangeArrowheads="1"/>
          </p:cNvSpPr>
          <p:nvPr/>
        </p:nvSpPr>
        <p:spPr bwMode="auto">
          <a:xfrm>
            <a:off x="6019800" y="2489200"/>
            <a:ext cx="3035300" cy="244475"/>
          </a:xfrm>
          <a:prstGeom prst="rect">
            <a:avLst/>
          </a:prstGeom>
          <a:solidFill>
            <a:schemeClr val="bg1"/>
          </a:solidFill>
          <a:ln w="9525">
            <a:noFill/>
            <a:miter lim="800000"/>
            <a:headEnd/>
            <a:tailEnd/>
          </a:ln>
        </p:spPr>
        <p:txBody>
          <a:bodyPr>
            <a:spAutoFit/>
          </a:bodyPr>
          <a:lstStyle/>
          <a:p>
            <a:pPr algn="ctr"/>
            <a:r>
              <a:rPr lang="en-US" sz="1000" b="1">
                <a:solidFill>
                  <a:srgbClr val="FF0000"/>
                </a:solidFill>
              </a:rPr>
              <a:t>Cost of sequencing has reduced dramatically</a:t>
            </a:r>
          </a:p>
        </p:txBody>
      </p:sp>
      <p:sp>
        <p:nvSpPr>
          <p:cNvPr id="129036" name="Text Box 23"/>
          <p:cNvSpPr txBox="1">
            <a:spLocks noChangeArrowheads="1"/>
          </p:cNvSpPr>
          <p:nvPr/>
        </p:nvSpPr>
        <p:spPr bwMode="auto">
          <a:xfrm>
            <a:off x="7962900" y="2006600"/>
            <a:ext cx="1308100" cy="396875"/>
          </a:xfrm>
          <a:prstGeom prst="rect">
            <a:avLst/>
          </a:prstGeom>
          <a:noFill/>
          <a:ln w="9525">
            <a:noFill/>
            <a:miter lim="800000"/>
            <a:headEnd/>
            <a:tailEnd/>
          </a:ln>
        </p:spPr>
        <p:txBody>
          <a:bodyPr>
            <a:spAutoFit/>
          </a:bodyPr>
          <a:lstStyle/>
          <a:p>
            <a:pPr algn="ctr">
              <a:spcBef>
                <a:spcPct val="50000"/>
              </a:spcBef>
            </a:pPr>
            <a:r>
              <a:rPr lang="en-US" sz="1000"/>
              <a:t>Gene Expression Data</a:t>
            </a:r>
          </a:p>
        </p:txBody>
      </p:sp>
      <p:sp>
        <p:nvSpPr>
          <p:cNvPr id="129037" name="Rectangle 27"/>
          <p:cNvSpPr>
            <a:spLocks noChangeArrowheads="1"/>
          </p:cNvSpPr>
          <p:nvPr/>
        </p:nvSpPr>
        <p:spPr bwMode="auto">
          <a:xfrm>
            <a:off x="6769100" y="2692400"/>
            <a:ext cx="1654175" cy="244475"/>
          </a:xfrm>
          <a:prstGeom prst="rect">
            <a:avLst/>
          </a:prstGeom>
          <a:solidFill>
            <a:schemeClr val="bg1"/>
          </a:solidFill>
          <a:ln w="9525">
            <a:noFill/>
            <a:miter lim="800000"/>
            <a:headEnd/>
            <a:tailEnd/>
          </a:ln>
        </p:spPr>
        <p:txBody>
          <a:bodyPr wrap="none" anchor="ctr">
            <a:spAutoFit/>
          </a:bodyPr>
          <a:lstStyle/>
          <a:p>
            <a:r>
              <a:rPr lang="en-US" sz="1000">
                <a:solidFill>
                  <a:srgbClr val="FF0000"/>
                </a:solidFill>
              </a:rPr>
              <a:t>Source: www.synthesis.cc</a:t>
            </a:r>
          </a:p>
        </p:txBody>
      </p:sp>
      <p:grpSp>
        <p:nvGrpSpPr>
          <p:cNvPr id="129039" name="Group 4"/>
          <p:cNvGrpSpPr>
            <a:grpSpLocks/>
          </p:cNvGrpSpPr>
          <p:nvPr/>
        </p:nvGrpSpPr>
        <p:grpSpPr bwMode="auto">
          <a:xfrm>
            <a:off x="381000" y="838200"/>
            <a:ext cx="8534400" cy="152400"/>
            <a:chOff x="264" y="788"/>
            <a:chExt cx="5232" cy="124"/>
          </a:xfrm>
        </p:grpSpPr>
        <p:sp>
          <p:nvSpPr>
            <p:cNvPr id="8"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9"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457200" y="1295400"/>
            <a:ext cx="8229600" cy="4800600"/>
          </a:xfrm>
        </p:spPr>
        <p:txBody>
          <a:bodyPr/>
          <a:lstStyle/>
          <a:p>
            <a:pPr eaLnBrk="1" hangingPunct="1">
              <a:lnSpc>
                <a:spcPct val="90000"/>
              </a:lnSpc>
            </a:pPr>
            <a:r>
              <a:rPr lang="en-US" altLang="zh-CN" dirty="0" smtClean="0">
                <a:solidFill>
                  <a:srgbClr val="CC3300"/>
                </a:solidFill>
              </a:rPr>
              <a:t>Existing work</a:t>
            </a:r>
            <a:r>
              <a:rPr lang="en-US" altLang="zh-CN" dirty="0" smtClean="0"/>
              <a:t> on differential coexpression</a:t>
            </a:r>
          </a:p>
          <a:p>
            <a:pPr lvl="1" eaLnBrk="1" hangingPunct="1">
              <a:lnSpc>
                <a:spcPct val="90000"/>
              </a:lnSpc>
            </a:pPr>
            <a:r>
              <a:rPr lang="en-US" altLang="zh-CN" sz="2400" dirty="0" smtClean="0">
                <a:solidFill>
                  <a:schemeClr val="folHlink"/>
                </a:solidFill>
              </a:rPr>
              <a:t>Pairs of genes</a:t>
            </a:r>
            <a:r>
              <a:rPr lang="en-US" altLang="zh-CN" sz="2400" dirty="0" smtClean="0"/>
              <a:t> with differential coexpression</a:t>
            </a:r>
          </a:p>
          <a:p>
            <a:pPr lvl="2" eaLnBrk="1" hangingPunct="1">
              <a:lnSpc>
                <a:spcPct val="90000"/>
              </a:lnSpc>
            </a:pPr>
            <a:r>
              <a:rPr lang="en-US" altLang="zh-CN" sz="1600" dirty="0" smtClean="0"/>
              <a:t>[Silva et al., 1995], [Li, 2002], [Li et al., 2003], [Lai et al. 2004]</a:t>
            </a:r>
          </a:p>
          <a:p>
            <a:pPr lvl="1" eaLnBrk="1" hangingPunct="1">
              <a:lnSpc>
                <a:spcPct val="90000"/>
              </a:lnSpc>
            </a:pPr>
            <a:r>
              <a:rPr lang="en-US" altLang="zh-CN" sz="2400" dirty="0" smtClean="0">
                <a:solidFill>
                  <a:schemeClr val="folHlink"/>
                </a:solidFill>
              </a:rPr>
              <a:t>Clustering based</a:t>
            </a:r>
            <a:r>
              <a:rPr lang="en-US" altLang="zh-CN" sz="2400" dirty="0" smtClean="0"/>
              <a:t> differential coexpression analysis</a:t>
            </a:r>
          </a:p>
          <a:p>
            <a:pPr lvl="2" eaLnBrk="1" hangingPunct="1">
              <a:lnSpc>
                <a:spcPct val="90000"/>
              </a:lnSpc>
            </a:pPr>
            <a:r>
              <a:rPr lang="en-US" altLang="zh-CN" sz="1600" dirty="0" smtClean="0"/>
              <a:t>[</a:t>
            </a:r>
            <a:r>
              <a:rPr lang="en-US" altLang="zh-CN" sz="1600" dirty="0" err="1" smtClean="0"/>
              <a:t>Ihmels</a:t>
            </a:r>
            <a:r>
              <a:rPr lang="en-US" altLang="zh-CN" sz="1600" dirty="0" smtClean="0"/>
              <a:t> et al., 2005], [Watson., 2006]</a:t>
            </a:r>
            <a:endParaRPr lang="en-US" altLang="zh-CN" dirty="0" smtClean="0"/>
          </a:p>
          <a:p>
            <a:pPr lvl="1" eaLnBrk="1" hangingPunct="1">
              <a:lnSpc>
                <a:spcPct val="90000"/>
              </a:lnSpc>
            </a:pPr>
            <a:r>
              <a:rPr lang="en-US" altLang="zh-CN" sz="2400" dirty="0" smtClean="0">
                <a:solidFill>
                  <a:schemeClr val="folHlink"/>
                </a:solidFill>
              </a:rPr>
              <a:t>Network based </a:t>
            </a:r>
            <a:r>
              <a:rPr lang="en-US" altLang="zh-CN" sz="2400" dirty="0" smtClean="0"/>
              <a:t>analysis of differential coexpression</a:t>
            </a:r>
            <a:endParaRPr lang="en-US" altLang="zh-CN" sz="2400" dirty="0" smtClean="0">
              <a:solidFill>
                <a:schemeClr val="folHlink"/>
              </a:solidFill>
            </a:endParaRPr>
          </a:p>
          <a:p>
            <a:pPr lvl="2" eaLnBrk="1" hangingPunct="1">
              <a:lnSpc>
                <a:spcPct val="90000"/>
              </a:lnSpc>
            </a:pPr>
            <a:r>
              <a:rPr lang="en-US" altLang="zh-CN" sz="1600" dirty="0" smtClean="0"/>
              <a:t>[Zhang and Horvath, 2005], [Choi et al., 2005], [</a:t>
            </a:r>
            <a:r>
              <a:rPr lang="en-US" altLang="zh-CN" sz="1600" dirty="0" err="1" smtClean="0"/>
              <a:t>Gargalovic</a:t>
            </a:r>
            <a:r>
              <a:rPr lang="en-US" altLang="zh-CN" sz="1600" dirty="0" smtClean="0"/>
              <a:t> et al. 2006], [Oldham et al. 2006], [Fuller et al., 2007], [</a:t>
            </a:r>
            <a:r>
              <a:rPr lang="en-US" altLang="zh-CN" sz="1600" dirty="0" err="1" smtClean="0"/>
              <a:t>Xu</a:t>
            </a:r>
            <a:r>
              <a:rPr lang="en-US" altLang="zh-CN" sz="1600" dirty="0" smtClean="0"/>
              <a:t> et al., 2008]</a:t>
            </a:r>
            <a:endParaRPr lang="en-US" altLang="zh-CN" dirty="0" smtClean="0"/>
          </a:p>
          <a:p>
            <a:pPr lvl="1" eaLnBrk="1" hangingPunct="1">
              <a:lnSpc>
                <a:spcPct val="90000"/>
              </a:lnSpc>
            </a:pPr>
            <a:r>
              <a:rPr lang="en-US" altLang="zh-CN" sz="2400" dirty="0" smtClean="0">
                <a:solidFill>
                  <a:schemeClr val="folHlink"/>
                </a:solidFill>
              </a:rPr>
              <a:t>Beyond pair-wise (size-k) </a:t>
            </a:r>
            <a:r>
              <a:rPr lang="en-US" altLang="zh-CN" sz="2400" dirty="0" smtClean="0"/>
              <a:t>differential coexpression</a:t>
            </a:r>
          </a:p>
          <a:p>
            <a:pPr lvl="2" eaLnBrk="1" hangingPunct="1">
              <a:lnSpc>
                <a:spcPct val="90000"/>
              </a:lnSpc>
            </a:pPr>
            <a:r>
              <a:rPr lang="en-US" altLang="zh-CN" sz="1600" dirty="0" smtClean="0"/>
              <a:t>[</a:t>
            </a:r>
            <a:r>
              <a:rPr lang="en-US" altLang="zh-CN" sz="1600" dirty="0" err="1" smtClean="0"/>
              <a:t>Kostka</a:t>
            </a:r>
            <a:r>
              <a:rPr lang="en-US" altLang="zh-CN" sz="1600" dirty="0" smtClean="0"/>
              <a:t> and </a:t>
            </a:r>
            <a:r>
              <a:rPr lang="en-US" altLang="zh-CN" sz="1600" dirty="0" err="1" smtClean="0"/>
              <a:t>Spang</a:t>
            </a:r>
            <a:r>
              <a:rPr lang="en-US" altLang="zh-CN" sz="1600" dirty="0" smtClean="0"/>
              <a:t>., 2004], [</a:t>
            </a:r>
            <a:r>
              <a:rPr lang="en-US" altLang="zh-CN" sz="1600" dirty="0" err="1" smtClean="0"/>
              <a:t>Prieto</a:t>
            </a:r>
            <a:r>
              <a:rPr lang="en-US" altLang="zh-CN" sz="1600" dirty="0" smtClean="0"/>
              <a:t> et al., 2006]</a:t>
            </a:r>
          </a:p>
          <a:p>
            <a:pPr lvl="1" eaLnBrk="1" hangingPunct="1">
              <a:lnSpc>
                <a:spcPct val="90000"/>
              </a:lnSpc>
            </a:pPr>
            <a:r>
              <a:rPr lang="en-US" altLang="zh-CN" sz="2400" dirty="0" smtClean="0">
                <a:solidFill>
                  <a:schemeClr val="folHlink"/>
                </a:solidFill>
              </a:rPr>
              <a:t>Gene-pathway </a:t>
            </a:r>
            <a:r>
              <a:rPr lang="en-US" altLang="zh-CN" sz="2400" dirty="0" smtClean="0"/>
              <a:t>differential coexpression </a:t>
            </a:r>
          </a:p>
          <a:p>
            <a:pPr lvl="2" eaLnBrk="1" hangingPunct="1">
              <a:lnSpc>
                <a:spcPct val="90000"/>
              </a:lnSpc>
            </a:pPr>
            <a:r>
              <a:rPr lang="en-US" altLang="zh-CN" sz="1600" dirty="0" smtClean="0"/>
              <a:t>[Rosemary et al., 2008]</a:t>
            </a:r>
          </a:p>
          <a:p>
            <a:pPr lvl="1" eaLnBrk="1" hangingPunct="1">
              <a:lnSpc>
                <a:spcPct val="90000"/>
              </a:lnSpc>
            </a:pPr>
            <a:r>
              <a:rPr lang="en-US" altLang="zh-CN" sz="2400" dirty="0" smtClean="0">
                <a:solidFill>
                  <a:schemeClr val="folHlink"/>
                </a:solidFill>
              </a:rPr>
              <a:t>Pathway-pathway </a:t>
            </a:r>
            <a:r>
              <a:rPr lang="en-US" altLang="zh-CN" sz="2400" dirty="0" smtClean="0"/>
              <a:t>differential coexpression </a:t>
            </a:r>
          </a:p>
          <a:p>
            <a:pPr lvl="2" eaLnBrk="1" hangingPunct="1">
              <a:lnSpc>
                <a:spcPct val="90000"/>
              </a:lnSpc>
            </a:pPr>
            <a:r>
              <a:rPr lang="en-US" altLang="zh-CN" sz="1600" dirty="0" smtClean="0"/>
              <a:t>[Cho et al., 2009]</a:t>
            </a:r>
          </a:p>
        </p:txBody>
      </p:sp>
      <p:sp>
        <p:nvSpPr>
          <p:cNvPr id="6147" name="Rectangle 4"/>
          <p:cNvSpPr>
            <a:spLocks noGrp="1" noChangeArrowheads="1"/>
          </p:cNvSpPr>
          <p:nvPr>
            <p:ph type="title" idx="4294967295"/>
          </p:nvPr>
        </p:nvSpPr>
        <p:spPr>
          <a:xfrm>
            <a:off x="0" y="0"/>
            <a:ext cx="9144000" cy="838200"/>
          </a:xfrm>
          <a:solidFill>
            <a:schemeClr val="bg1"/>
          </a:solidFill>
          <a:ln>
            <a:solidFill>
              <a:schemeClr val="bg1"/>
            </a:solidFill>
            <a:miter lim="800000"/>
            <a:headEnd/>
            <a:tailEnd/>
          </a:ln>
        </p:spPr>
        <p:txBody>
          <a:bodyPr/>
          <a:lstStyle/>
          <a:p>
            <a:pPr eaLnBrk="1" hangingPunct="1"/>
            <a:r>
              <a:rPr lang="en-US" altLang="zh-CN" dirty="0" smtClean="0"/>
              <a:t>Differential Coexpression (</a:t>
            </a:r>
            <a:r>
              <a:rPr lang="en-US" altLang="zh-CN" b="1" dirty="0" smtClean="0"/>
              <a:t>DC</a:t>
            </a:r>
            <a:r>
              <a:rPr lang="en-US" altLang="zh-CN" dirty="0" smtClean="0"/>
              <a:t>)</a:t>
            </a:r>
          </a:p>
        </p:txBody>
      </p:sp>
      <p:grpSp>
        <p:nvGrpSpPr>
          <p:cNvPr id="4" name="Group 4"/>
          <p:cNvGrpSpPr>
            <a:grpSpLocks/>
          </p:cNvGrpSpPr>
          <p:nvPr/>
        </p:nvGrpSpPr>
        <p:grpSpPr bwMode="auto">
          <a:xfrm>
            <a:off x="228600" y="914400"/>
            <a:ext cx="8534400" cy="152400"/>
            <a:chOff x="264" y="788"/>
            <a:chExt cx="5232" cy="124"/>
          </a:xfrm>
        </p:grpSpPr>
        <p:sp>
          <p:nvSpPr>
            <p:cNvPr id="5"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6"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20457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p:txBody>
          <a:bodyPr/>
          <a:lstStyle/>
          <a:p>
            <a:pPr eaLnBrk="1" hangingPunct="1"/>
            <a:r>
              <a:rPr lang="en-US" altLang="zh-CN" sz="2400" smtClean="0">
                <a:solidFill>
                  <a:srgbClr val="C00000"/>
                </a:solidFill>
              </a:rPr>
              <a:t>Full-space</a:t>
            </a:r>
            <a:r>
              <a:rPr lang="en-US" altLang="zh-CN" sz="2400" smtClean="0"/>
              <a:t> differential coexpression</a:t>
            </a:r>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r>
              <a:rPr lang="en-US" altLang="zh-CN" sz="2400" smtClean="0"/>
              <a:t>May have limitations due to the </a:t>
            </a:r>
            <a:r>
              <a:rPr lang="en-US" altLang="zh-CN" sz="2400" smtClean="0">
                <a:solidFill>
                  <a:srgbClr val="C00000"/>
                </a:solidFill>
              </a:rPr>
              <a:t>heterogeneity</a:t>
            </a:r>
            <a:r>
              <a:rPr lang="en-US" altLang="zh-CN" sz="2400" smtClean="0"/>
              <a:t> of</a:t>
            </a:r>
          </a:p>
          <a:p>
            <a:pPr lvl="1" eaLnBrk="1" hangingPunct="1"/>
            <a:r>
              <a:rPr lang="en-US" altLang="zh-CN" sz="1800" smtClean="0">
                <a:solidFill>
                  <a:srgbClr val="0066FF"/>
                </a:solidFill>
              </a:rPr>
              <a:t>Causes of a disease</a:t>
            </a:r>
            <a:r>
              <a:rPr lang="en-US" altLang="zh-CN" sz="1800" smtClean="0">
                <a:solidFill>
                  <a:srgbClr val="92D050"/>
                </a:solidFill>
              </a:rPr>
              <a:t> </a:t>
            </a:r>
            <a:r>
              <a:rPr lang="en-US" altLang="zh-CN" sz="1800" smtClean="0"/>
              <a:t>(e.g. genetic difference)</a:t>
            </a:r>
          </a:p>
          <a:p>
            <a:pPr lvl="1" eaLnBrk="1" hangingPunct="1"/>
            <a:r>
              <a:rPr lang="en-US" altLang="zh-CN" sz="1800" smtClean="0">
                <a:solidFill>
                  <a:srgbClr val="0066FF"/>
                </a:solidFill>
              </a:rPr>
              <a:t>Populations affected</a:t>
            </a:r>
            <a:r>
              <a:rPr lang="en-US" altLang="zh-CN" sz="1800" smtClean="0">
                <a:solidFill>
                  <a:srgbClr val="92D050"/>
                </a:solidFill>
              </a:rPr>
              <a:t> </a:t>
            </a:r>
            <a:r>
              <a:rPr lang="en-US" altLang="zh-CN" sz="1800" smtClean="0"/>
              <a:t>(e.g. demographic difference)</a:t>
            </a:r>
          </a:p>
        </p:txBody>
      </p:sp>
      <p:sp>
        <p:nvSpPr>
          <p:cNvPr id="7171" name="Rectangle 9"/>
          <p:cNvSpPr>
            <a:spLocks noGrp="1" noChangeArrowheads="1"/>
          </p:cNvSpPr>
          <p:nvPr>
            <p:ph type="title"/>
          </p:nvPr>
        </p:nvSpPr>
        <p:spPr>
          <a:xfrm>
            <a:off x="0" y="0"/>
            <a:ext cx="9144000" cy="838200"/>
          </a:xfrm>
          <a:solidFill>
            <a:schemeClr val="bg1"/>
          </a:solidFill>
          <a:ln>
            <a:solidFill>
              <a:schemeClr val="bg1"/>
            </a:solidFill>
            <a:miter lim="800000"/>
            <a:headEnd/>
            <a:tailEnd/>
          </a:ln>
        </p:spPr>
        <p:txBody>
          <a:bodyPr/>
          <a:lstStyle/>
          <a:p>
            <a:pPr eaLnBrk="1" hangingPunct="1"/>
            <a:r>
              <a:rPr lang="en-US" altLang="zh-CN" sz="2800" smtClean="0"/>
              <a:t>Existing DC work is “full-space”</a:t>
            </a:r>
          </a:p>
        </p:txBody>
      </p:sp>
      <p:pic>
        <p:nvPicPr>
          <p:cNvPr id="717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4876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029200"/>
            <a:ext cx="4210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p:nvCxnSpPr>
        <p:spPr bwMode="auto">
          <a:xfrm>
            <a:off x="2000250" y="6248400"/>
            <a:ext cx="685800" cy="0"/>
          </a:xfrm>
          <a:prstGeom prst="line">
            <a:avLst/>
          </a:prstGeom>
          <a:noFill/>
          <a:ln w="76200"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2762250" y="6248400"/>
            <a:ext cx="10668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7176" name="Straight Connector 13"/>
          <p:cNvCxnSpPr>
            <a:cxnSpLocks noChangeShapeType="1"/>
          </p:cNvCxnSpPr>
          <p:nvPr/>
        </p:nvCxnSpPr>
        <p:spPr bwMode="auto">
          <a:xfrm>
            <a:off x="2362200" y="3657600"/>
            <a:ext cx="14478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7177" name="Straight Connector 20"/>
          <p:cNvCxnSpPr>
            <a:cxnSpLocks noChangeShapeType="1"/>
          </p:cNvCxnSpPr>
          <p:nvPr/>
        </p:nvCxnSpPr>
        <p:spPr bwMode="auto">
          <a:xfrm>
            <a:off x="3962400" y="3657600"/>
            <a:ext cx="1676400" cy="0"/>
          </a:xfrm>
          <a:prstGeom prst="line">
            <a:avLst/>
          </a:prstGeom>
          <a:noFill/>
          <a:ln w="76200" algn="ctr">
            <a:solidFill>
              <a:srgbClr val="9ED3D7"/>
            </a:solidFill>
            <a:round/>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6477000" y="5038725"/>
            <a:ext cx="2667000" cy="12096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u="sng"/>
              <a:t>Motivation:</a:t>
            </a:r>
          </a:p>
          <a:p>
            <a:pPr eaLnBrk="1" hangingPunct="1"/>
            <a:r>
              <a:rPr lang="en-US"/>
              <a:t>Such </a:t>
            </a:r>
            <a:r>
              <a:rPr lang="en-US">
                <a:solidFill>
                  <a:srgbClr val="0066FF"/>
                </a:solidFill>
              </a:rPr>
              <a:t>subspace</a:t>
            </a:r>
            <a:r>
              <a:rPr lang="en-US"/>
              <a:t> patterns may be </a:t>
            </a:r>
            <a:r>
              <a:rPr lang="en-US">
                <a:solidFill>
                  <a:srgbClr val="FF0000"/>
                </a:solidFill>
              </a:rPr>
              <a:t>missed by full-space </a:t>
            </a:r>
            <a:r>
              <a:rPr lang="en-US"/>
              <a:t>models</a:t>
            </a:r>
          </a:p>
        </p:txBody>
      </p:sp>
      <p:sp>
        <p:nvSpPr>
          <p:cNvPr id="6158" name="Text Box 14"/>
          <p:cNvSpPr txBox="1">
            <a:spLocks noChangeArrowheads="1"/>
          </p:cNvSpPr>
          <p:nvPr/>
        </p:nvSpPr>
        <p:spPr bwMode="auto">
          <a:xfrm>
            <a:off x="6324600" y="2286000"/>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Full-space measures: e.g. </a:t>
            </a:r>
            <a:r>
              <a:rPr lang="en-US" altLang="zh-CN" b="1"/>
              <a:t>correlation difference</a:t>
            </a:r>
          </a:p>
        </p:txBody>
      </p:sp>
      <p:sp>
        <p:nvSpPr>
          <p:cNvPr id="7180" name="Rectangle 15"/>
          <p:cNvSpPr>
            <a:spLocks noChangeArrowheads="1"/>
          </p:cNvSpPr>
          <p:nvPr/>
        </p:nvSpPr>
        <p:spPr bwMode="auto">
          <a:xfrm>
            <a:off x="457200" y="2438400"/>
            <a:ext cx="16002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850479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1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p:txBody>
          <a:bodyPr/>
          <a:lstStyle/>
          <a:p>
            <a:r>
              <a:rPr lang="en-US" sz="2400" dirty="0" smtClean="0"/>
              <a:t>Definition of </a:t>
            </a:r>
            <a:r>
              <a:rPr lang="en-US" sz="2400" dirty="0" smtClean="0">
                <a:solidFill>
                  <a:srgbClr val="0066FF"/>
                </a:solidFill>
              </a:rPr>
              <a:t>Subspace Differential Coexpression Pattern</a:t>
            </a:r>
          </a:p>
          <a:p>
            <a:pPr lvl="1"/>
            <a:r>
              <a:rPr lang="en-US" altLang="zh-CN" sz="1800" dirty="0" smtClean="0"/>
              <a:t>A set of k genes     = {</a:t>
            </a:r>
            <a:r>
              <a:rPr lang="en-US" altLang="zh-CN" sz="1800" i="1" dirty="0" smtClean="0"/>
              <a:t>g</a:t>
            </a:r>
            <a:r>
              <a:rPr lang="en-US" altLang="zh-CN" sz="1000" i="1" dirty="0" smtClean="0"/>
              <a:t>1</a:t>
            </a:r>
            <a:r>
              <a:rPr lang="en-US" altLang="zh-CN" sz="1800" i="1" dirty="0" smtClean="0"/>
              <a:t>, g</a:t>
            </a:r>
            <a:r>
              <a:rPr lang="en-US" altLang="zh-CN" sz="1000" i="1" dirty="0" smtClean="0"/>
              <a:t>2 </a:t>
            </a:r>
            <a:r>
              <a:rPr lang="en-US" altLang="zh-CN" sz="1800" i="1" dirty="0" smtClean="0"/>
              <a:t>,…, </a:t>
            </a:r>
            <a:r>
              <a:rPr lang="en-US" altLang="zh-CN" sz="1800" i="1" dirty="0" err="1" smtClean="0"/>
              <a:t>g</a:t>
            </a:r>
            <a:r>
              <a:rPr lang="en-US" altLang="zh-CN" sz="1000" i="1" dirty="0" err="1" smtClean="0"/>
              <a:t>k</a:t>
            </a:r>
            <a:r>
              <a:rPr lang="en-US" altLang="zh-CN" sz="1800" dirty="0" smtClean="0"/>
              <a:t>}</a:t>
            </a:r>
          </a:p>
          <a:p>
            <a:pPr lvl="1"/>
            <a:r>
              <a:rPr lang="en-US" altLang="zh-CN" sz="1600" dirty="0" smtClean="0"/>
              <a:t>          : </a:t>
            </a:r>
            <a:r>
              <a:rPr lang="en-US" altLang="zh-CN" sz="1600" dirty="0" smtClean="0">
                <a:solidFill>
                  <a:srgbClr val="0066FF"/>
                </a:solidFill>
              </a:rPr>
              <a:t>Fraction of samples</a:t>
            </a:r>
            <a:r>
              <a:rPr lang="en-US" altLang="zh-CN" sz="1600" dirty="0" smtClean="0"/>
              <a:t> in class </a:t>
            </a:r>
            <a:r>
              <a:rPr lang="en-US" altLang="zh-CN" sz="1600" dirty="0" smtClean="0">
                <a:solidFill>
                  <a:srgbClr val="CC3300"/>
                </a:solidFill>
              </a:rPr>
              <a:t>A</a:t>
            </a:r>
            <a:r>
              <a:rPr lang="en-US" altLang="zh-CN" sz="1600" dirty="0" smtClean="0"/>
              <a:t>, on which the k genes are coexpressed</a:t>
            </a:r>
          </a:p>
          <a:p>
            <a:pPr lvl="1"/>
            <a:r>
              <a:rPr lang="en-US" altLang="zh-CN" sz="1600" dirty="0" smtClean="0"/>
              <a:t>          : </a:t>
            </a:r>
            <a:r>
              <a:rPr lang="en-US" altLang="zh-CN" sz="1600" dirty="0" smtClean="0">
                <a:solidFill>
                  <a:srgbClr val="0066FF"/>
                </a:solidFill>
              </a:rPr>
              <a:t>Fraction of samples</a:t>
            </a:r>
            <a:r>
              <a:rPr lang="en-US" altLang="zh-CN" sz="1600" dirty="0" smtClean="0"/>
              <a:t> in class </a:t>
            </a:r>
            <a:r>
              <a:rPr lang="en-US" altLang="zh-CN" sz="1600" dirty="0" smtClean="0">
                <a:solidFill>
                  <a:srgbClr val="CC3300"/>
                </a:solidFill>
              </a:rPr>
              <a:t>B</a:t>
            </a:r>
            <a:r>
              <a:rPr lang="en-US" altLang="zh-CN" sz="1600" dirty="0" smtClean="0"/>
              <a:t>, on which the k genes are coexpressed</a:t>
            </a:r>
          </a:p>
          <a:p>
            <a:pPr lvl="1" eaLnBrk="1" hangingPunct="1"/>
            <a:endParaRPr lang="en-US" altLang="zh-CN" sz="1600" dirty="0" smtClean="0"/>
          </a:p>
          <a:p>
            <a:pPr lvl="1" eaLnBrk="1" hangingPunct="1"/>
            <a:endParaRPr lang="en-US" altLang="zh-CN" sz="1800" dirty="0" smtClean="0"/>
          </a:p>
          <a:p>
            <a:pPr lvl="1" eaLnBrk="1" hangingPunct="1"/>
            <a:endParaRPr lang="en-US" altLang="zh-CN" sz="1800" dirty="0" smtClean="0"/>
          </a:p>
          <a:p>
            <a:pPr lvl="1" eaLnBrk="1" hangingPunct="1"/>
            <a:endParaRPr lang="en-US" altLang="zh-CN" sz="1800" dirty="0" smtClean="0"/>
          </a:p>
          <a:p>
            <a:pPr lvl="1" eaLnBrk="1" hangingPunct="1"/>
            <a:endParaRPr lang="en-US" altLang="zh-CN" sz="1800" dirty="0" smtClean="0"/>
          </a:p>
          <a:p>
            <a:pPr lvl="1" eaLnBrk="1" hangingPunct="1"/>
            <a:endParaRPr lang="en-US" altLang="zh-CN" sz="1800" dirty="0" smtClean="0"/>
          </a:p>
        </p:txBody>
      </p:sp>
      <p:sp>
        <p:nvSpPr>
          <p:cNvPr id="47107" name="Rectangle 9"/>
          <p:cNvSpPr>
            <a:spLocks noGrp="1" noChangeArrowheads="1"/>
          </p:cNvSpPr>
          <p:nvPr>
            <p:ph type="title" idx="4294967295"/>
          </p:nvPr>
        </p:nvSpPr>
        <p:spPr>
          <a:xfrm>
            <a:off x="228600" y="152400"/>
            <a:ext cx="9144000" cy="457200"/>
          </a:xfrm>
          <a:solidFill>
            <a:schemeClr val="bg1"/>
          </a:solidFill>
          <a:ln>
            <a:solidFill>
              <a:schemeClr val="bg1"/>
            </a:solidFill>
            <a:miter lim="800000"/>
            <a:headEnd/>
            <a:tailEnd/>
          </a:ln>
        </p:spPr>
        <p:txBody>
          <a:bodyPr/>
          <a:lstStyle/>
          <a:p>
            <a:pPr eaLnBrk="1" hangingPunct="1"/>
            <a:r>
              <a:rPr lang="en-US" altLang="zh-CN" sz="2400" dirty="0" smtClean="0"/>
              <a:t>Extension to </a:t>
            </a:r>
            <a:r>
              <a:rPr lang="en-US" altLang="zh-CN" sz="2400" b="1" dirty="0" smtClean="0"/>
              <a:t>Subspace</a:t>
            </a:r>
            <a:r>
              <a:rPr lang="en-US" altLang="zh-CN" sz="2400" dirty="0" smtClean="0"/>
              <a:t> Differential Coexpression</a:t>
            </a:r>
          </a:p>
        </p:txBody>
      </p:sp>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48768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p:nvCxnSpPr>
        <p:spPr bwMode="auto">
          <a:xfrm>
            <a:off x="533400" y="4652963"/>
            <a:ext cx="685800" cy="0"/>
          </a:xfrm>
          <a:prstGeom prst="line">
            <a:avLst/>
          </a:prstGeom>
          <a:noFill/>
          <a:ln w="76200"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1295400" y="4652963"/>
            <a:ext cx="12192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2667000" y="4652963"/>
            <a:ext cx="381000" cy="0"/>
          </a:xfrm>
          <a:prstGeom prst="line">
            <a:avLst/>
          </a:prstGeom>
          <a:noFill/>
          <a:ln w="76200" algn="ctr">
            <a:solidFill>
              <a:schemeClr val="accent2"/>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3200400" y="4652963"/>
            <a:ext cx="1905000" cy="0"/>
          </a:xfrm>
          <a:prstGeom prst="line">
            <a:avLst/>
          </a:prstGeom>
          <a:noFill/>
          <a:ln w="76200" algn="ctr">
            <a:solidFill>
              <a:srgbClr val="9ED3D7"/>
            </a:solidFill>
            <a:round/>
            <a:headEnd/>
            <a:tailEnd/>
          </a:ln>
          <a:extLst>
            <a:ext uri="{909E8E84-426E-40DD-AFC4-6F175D3DCCD1}">
              <a14:hiddenFill xmlns:a14="http://schemas.microsoft.com/office/drawing/2010/main">
                <a:noFill/>
              </a14:hiddenFill>
            </a:ext>
          </a:extLst>
        </p:spPr>
      </p:cxnSp>
      <p:pic>
        <p:nvPicPr>
          <p:cNvPr id="92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487988"/>
            <a:ext cx="30051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8"/>
          <p:cNvCxnSpPr>
            <a:cxnSpLocks noChangeShapeType="1"/>
          </p:cNvCxnSpPr>
          <p:nvPr/>
        </p:nvCxnSpPr>
        <p:spPr bwMode="auto">
          <a:xfrm flipV="1">
            <a:off x="2057400" y="4687888"/>
            <a:ext cx="0" cy="609600"/>
          </a:xfrm>
          <a:prstGeom prst="straightConnector1">
            <a:avLst/>
          </a:prstGeom>
          <a:noFill/>
          <a:ln w="28575" algn="ctr">
            <a:solidFill>
              <a:srgbClr val="FFC000"/>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flipV="1">
            <a:off x="2895600" y="4687888"/>
            <a:ext cx="0" cy="609600"/>
          </a:xfrm>
          <a:prstGeom prst="straightConnector1">
            <a:avLst/>
          </a:prstGeom>
          <a:noFill/>
          <a:ln w="2857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47116" name="TextBox 15"/>
          <p:cNvSpPr txBox="1">
            <a:spLocks noChangeArrowheads="1"/>
          </p:cNvSpPr>
          <p:nvPr/>
        </p:nvSpPr>
        <p:spPr bwMode="auto">
          <a:xfrm>
            <a:off x="1371600" y="6019800"/>
            <a:ext cx="7772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sz="1600" dirty="0"/>
              <a:t>Details in [Fang, </a:t>
            </a:r>
            <a:r>
              <a:rPr lang="en-US" sz="1600" dirty="0" err="1"/>
              <a:t>Kuang</a:t>
            </a:r>
            <a:r>
              <a:rPr lang="en-US" sz="1600" dirty="0"/>
              <a:t>, </a:t>
            </a:r>
            <a:r>
              <a:rPr lang="en-US" sz="1600" dirty="0" err="1"/>
              <a:t>Pandey</a:t>
            </a:r>
            <a:r>
              <a:rPr lang="en-US" sz="1600" dirty="0"/>
              <a:t>, Steinbach, Myers and Kumar, PSB 2010]</a:t>
            </a:r>
          </a:p>
        </p:txBody>
      </p:sp>
      <p:pic>
        <p:nvPicPr>
          <p:cNvPr id="9233"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33600"/>
            <a:ext cx="217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00300"/>
            <a:ext cx="4572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667000"/>
            <a:ext cx="4572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650" y="5526088"/>
            <a:ext cx="590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564188"/>
            <a:ext cx="6000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0" name="Text Box 24"/>
          <p:cNvSpPr txBox="1">
            <a:spLocks noChangeArrowheads="1"/>
          </p:cNvSpPr>
          <p:nvPr/>
        </p:nvSpPr>
        <p:spPr bwMode="auto">
          <a:xfrm>
            <a:off x="3429000" y="5491163"/>
            <a:ext cx="548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rgbClr val="0066FF"/>
                </a:solidFill>
              </a:rPr>
              <a:t>as a measure of subspace differential coexpression</a:t>
            </a:r>
          </a:p>
        </p:txBody>
      </p:sp>
      <p:sp>
        <p:nvSpPr>
          <p:cNvPr id="2" name="Text Box 24"/>
          <p:cNvSpPr txBox="1">
            <a:spLocks noChangeArrowheads="1"/>
          </p:cNvSpPr>
          <p:nvPr/>
        </p:nvSpPr>
        <p:spPr bwMode="auto">
          <a:xfrm>
            <a:off x="6248400" y="3429000"/>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solidFill>
                  <a:srgbClr val="0066FF"/>
                </a:solidFill>
              </a:rPr>
              <a:t>Problem: given </a:t>
            </a:r>
            <a:r>
              <a:rPr lang="en-US" altLang="zh-CN" sz="2400" i="1">
                <a:solidFill>
                  <a:srgbClr val="0066FF"/>
                </a:solidFill>
              </a:rPr>
              <a:t>n</a:t>
            </a:r>
            <a:r>
              <a:rPr lang="en-US" altLang="zh-CN" sz="2400">
                <a:solidFill>
                  <a:srgbClr val="0066FF"/>
                </a:solidFill>
              </a:rPr>
              <a:t> genes, find all the subsets of genes, s.t. </a:t>
            </a:r>
            <a:r>
              <a:rPr lang="en-US" altLang="zh-CN" sz="2400" i="1">
                <a:solidFill>
                  <a:srgbClr val="0066FF"/>
                </a:solidFill>
              </a:rPr>
              <a:t>SDC</a:t>
            </a:r>
            <a:r>
              <a:rPr lang="en-US" altLang="zh-CN" sz="2400" i="1">
                <a:solidFill>
                  <a:srgbClr val="0066FF"/>
                </a:solidFill>
                <a:cs typeface="Arial" charset="0"/>
              </a:rPr>
              <a:t>≥</a:t>
            </a:r>
            <a:r>
              <a:rPr lang="en-US" altLang="zh-CN" sz="2400" i="1">
                <a:solidFill>
                  <a:srgbClr val="0066FF"/>
                </a:solidFill>
              </a:rPr>
              <a:t>d</a:t>
            </a:r>
          </a:p>
        </p:txBody>
      </p:sp>
      <p:grpSp>
        <p:nvGrpSpPr>
          <p:cNvPr id="22" name="Group 4"/>
          <p:cNvGrpSpPr>
            <a:grpSpLocks/>
          </p:cNvGrpSpPr>
          <p:nvPr/>
        </p:nvGrpSpPr>
        <p:grpSpPr bwMode="auto">
          <a:xfrm>
            <a:off x="304800" y="838200"/>
            <a:ext cx="8534400" cy="152400"/>
            <a:chOff x="264" y="788"/>
            <a:chExt cx="5232" cy="124"/>
          </a:xfrm>
        </p:grpSpPr>
        <p:sp>
          <p:nvSpPr>
            <p:cNvPr id="23"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24"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406880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38"/>
                                        </p:tgtEl>
                                        <p:attrNameLst>
                                          <p:attrName>style.visibility</p:attrName>
                                        </p:attrNameLst>
                                      </p:cBhvr>
                                      <p:to>
                                        <p:strVal val="visible"/>
                                      </p:to>
                                    </p:set>
                                    <p:anim calcmode="lin" valueType="num">
                                      <p:cBhvr additive="base">
                                        <p:cTn id="31" dur="500" fill="hold"/>
                                        <p:tgtEl>
                                          <p:spTgt spid="9238"/>
                                        </p:tgtEl>
                                        <p:attrNameLst>
                                          <p:attrName>ppt_x</p:attrName>
                                        </p:attrNameLst>
                                      </p:cBhvr>
                                      <p:tavLst>
                                        <p:tav tm="0">
                                          <p:val>
                                            <p:strVal val="#ppt_x"/>
                                          </p:val>
                                        </p:tav>
                                        <p:tav tm="100000">
                                          <p:val>
                                            <p:strVal val="#ppt_x"/>
                                          </p:val>
                                        </p:tav>
                                      </p:tavLst>
                                    </p:anim>
                                    <p:anim calcmode="lin" valueType="num">
                                      <p:cBhvr additive="base">
                                        <p:cTn id="32" dur="500" fill="hold"/>
                                        <p:tgtEl>
                                          <p:spTgt spid="923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39"/>
                                        </p:tgtEl>
                                        <p:attrNameLst>
                                          <p:attrName>style.visibility</p:attrName>
                                        </p:attrNameLst>
                                      </p:cBhvr>
                                      <p:to>
                                        <p:strVal val="visible"/>
                                      </p:to>
                                    </p:set>
                                    <p:anim calcmode="lin" valueType="num">
                                      <p:cBhvr additive="base">
                                        <p:cTn id="35" dur="500" fill="hold"/>
                                        <p:tgtEl>
                                          <p:spTgt spid="9239"/>
                                        </p:tgtEl>
                                        <p:attrNameLst>
                                          <p:attrName>ppt_x</p:attrName>
                                        </p:attrNameLst>
                                      </p:cBhvr>
                                      <p:tavLst>
                                        <p:tav tm="0">
                                          <p:val>
                                            <p:strVal val="#ppt_x"/>
                                          </p:val>
                                        </p:tav>
                                        <p:tav tm="100000">
                                          <p:val>
                                            <p:strVal val="#ppt_x"/>
                                          </p:val>
                                        </p:tav>
                                      </p:tavLst>
                                    </p:anim>
                                    <p:anim calcmode="lin" valueType="num">
                                      <p:cBhvr additive="base">
                                        <p:cTn id="36" dur="500" fill="hold"/>
                                        <p:tgtEl>
                                          <p:spTgt spid="9239"/>
                                        </p:tgtEl>
                                        <p:attrNameLst>
                                          <p:attrName>ppt_y</p:attrName>
                                        </p:attrNameLst>
                                      </p:cBhvr>
                                      <p:tavLst>
                                        <p:tav tm="0">
                                          <p:val>
                                            <p:strVal val="1+#ppt_h/2"/>
                                          </p:val>
                                        </p:tav>
                                        <p:tav tm="100000">
                                          <p:val>
                                            <p:strVal val="#ppt_y"/>
                                          </p:val>
                                        </p:tav>
                                      </p:tavLst>
                                    </p:anim>
                                  </p:childTnLst>
                                </p:cTn>
                              </p:par>
                              <p:par>
                                <p:cTn id="37" presetID="4" presetClass="entr" presetSubtype="16" fill="hold" nodeType="withEffect">
                                  <p:stCondLst>
                                    <p:cond delay="0"/>
                                  </p:stCondLst>
                                  <p:childTnLst>
                                    <p:set>
                                      <p:cBhvr>
                                        <p:cTn id="38" dur="1" fill="hold">
                                          <p:stCondLst>
                                            <p:cond delay="0"/>
                                          </p:stCondLst>
                                        </p:cTn>
                                        <p:tgtEl>
                                          <p:spTgt spid="9234"/>
                                        </p:tgtEl>
                                        <p:attrNameLst>
                                          <p:attrName>style.visibility</p:attrName>
                                        </p:attrNameLst>
                                      </p:cBhvr>
                                      <p:to>
                                        <p:strVal val="visible"/>
                                      </p:to>
                                    </p:set>
                                    <p:animEffect transition="in" filter="box(in)">
                                      <p:cBhvr>
                                        <p:cTn id="39" dur="500"/>
                                        <p:tgtEl>
                                          <p:spTgt spid="9234"/>
                                        </p:tgtEl>
                                      </p:cBhvr>
                                    </p:animEffect>
                                  </p:childTnLst>
                                </p:cTn>
                              </p:par>
                              <p:par>
                                <p:cTn id="40" presetID="4" presetClass="entr" presetSubtype="16" fill="hold" nodeType="withEffect">
                                  <p:stCondLst>
                                    <p:cond delay="0"/>
                                  </p:stCondLst>
                                  <p:childTnLst>
                                    <p:set>
                                      <p:cBhvr>
                                        <p:cTn id="41" dur="1" fill="hold">
                                          <p:stCondLst>
                                            <p:cond delay="0"/>
                                          </p:stCondLst>
                                        </p:cTn>
                                        <p:tgtEl>
                                          <p:spTgt spid="9235"/>
                                        </p:tgtEl>
                                        <p:attrNameLst>
                                          <p:attrName>style.visibility</p:attrName>
                                        </p:attrNameLst>
                                      </p:cBhvr>
                                      <p:to>
                                        <p:strVal val="visible"/>
                                      </p:to>
                                    </p:set>
                                    <p:animEffect transition="in" filter="box(in)">
                                      <p:cBhvr>
                                        <p:cTn id="42" dur="500"/>
                                        <p:tgtEl>
                                          <p:spTgt spid="9235"/>
                                        </p:tgtEl>
                                      </p:cBhvr>
                                    </p:animEffect>
                                  </p:childTnLst>
                                </p:cTn>
                              </p:par>
                              <p:par>
                                <p:cTn id="43" presetID="5" presetClass="entr" presetSubtype="10" fill="hold" nodeType="withEffect">
                                  <p:stCondLst>
                                    <p:cond delay="0"/>
                                  </p:stCondLst>
                                  <p:childTnLst>
                                    <p:set>
                                      <p:cBhvr>
                                        <p:cTn id="44" dur="1" fill="hold">
                                          <p:stCondLst>
                                            <p:cond delay="0"/>
                                          </p:stCondLst>
                                        </p:cTn>
                                        <p:tgtEl>
                                          <p:spTgt spid="9218">
                                            <p:txEl>
                                              <p:pRg st="2" end="2"/>
                                            </p:txEl>
                                          </p:spTgt>
                                        </p:tgtEl>
                                        <p:attrNameLst>
                                          <p:attrName>style.visibility</p:attrName>
                                        </p:attrNameLst>
                                      </p:cBhvr>
                                      <p:to>
                                        <p:strVal val="visible"/>
                                      </p:to>
                                    </p:set>
                                    <p:animEffect transition="in" filter="checkerboard(across)">
                                      <p:cBhvr>
                                        <p:cTn id="45" dur="500"/>
                                        <p:tgtEl>
                                          <p:spTgt spid="9218">
                                            <p:txEl>
                                              <p:pRg st="2" end="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18">
                                            <p:txEl>
                                              <p:pRg st="3" end="3"/>
                                            </p:txEl>
                                          </p:spTgt>
                                        </p:tgtEl>
                                        <p:attrNameLst>
                                          <p:attrName>style.visibility</p:attrName>
                                        </p:attrNameLst>
                                      </p:cBhvr>
                                      <p:to>
                                        <p:strVal val="visible"/>
                                      </p:to>
                                    </p:set>
                                    <p:animEffect transition="in" filter="checkerboard(across)">
                                      <p:cBhvr>
                                        <p:cTn id="48" dur="500"/>
                                        <p:tgtEl>
                                          <p:spTgt spid="9218">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9225"/>
                                        </p:tgtEl>
                                        <p:attrNameLst>
                                          <p:attrName>style.visibility</p:attrName>
                                        </p:attrNameLst>
                                      </p:cBhvr>
                                      <p:to>
                                        <p:strVal val="visible"/>
                                      </p:to>
                                    </p:set>
                                    <p:animEffect transition="in" filter="checkerboard(across)">
                                      <p:cBhvr>
                                        <p:cTn id="53" dur="500"/>
                                        <p:tgtEl>
                                          <p:spTgt spid="9225"/>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9240"/>
                                        </p:tgtEl>
                                        <p:attrNameLst>
                                          <p:attrName>style.visibility</p:attrName>
                                        </p:attrNameLst>
                                      </p:cBhvr>
                                      <p:to>
                                        <p:strVal val="visible"/>
                                      </p:to>
                                    </p:set>
                                    <p:animEffect transition="in" filter="box(in)">
                                      <p:cBhvr>
                                        <p:cTn id="56" dur="500"/>
                                        <p:tgtEl>
                                          <p:spTgt spid="924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9"/>
          <p:cNvSpPr>
            <a:spLocks noGrp="1" noChangeArrowheads="1"/>
          </p:cNvSpPr>
          <p:nvPr>
            <p:ph type="title" idx="4294967295"/>
          </p:nvPr>
        </p:nvSpPr>
        <p:spPr>
          <a:xfrm>
            <a:off x="304800" y="152400"/>
            <a:ext cx="9144000" cy="533400"/>
          </a:xfrm>
          <a:solidFill>
            <a:schemeClr val="bg1"/>
          </a:solidFill>
          <a:ln>
            <a:solidFill>
              <a:schemeClr val="bg1"/>
            </a:solidFill>
            <a:miter lim="800000"/>
            <a:headEnd/>
            <a:tailEnd/>
          </a:ln>
        </p:spPr>
        <p:txBody>
          <a:bodyPr/>
          <a:lstStyle/>
          <a:p>
            <a:pPr eaLnBrk="1" hangingPunct="1"/>
            <a:r>
              <a:rPr lang="en-US" altLang="zh-CN" sz="2800" dirty="0" smtClean="0"/>
              <a:t>Computational Challenge</a:t>
            </a:r>
          </a:p>
        </p:txBody>
      </p:sp>
      <p:sp>
        <p:nvSpPr>
          <p:cNvPr id="15" name="TextBox 14"/>
          <p:cNvSpPr txBox="1">
            <a:spLocks noChangeArrowheads="1"/>
          </p:cNvSpPr>
          <p:nvPr/>
        </p:nvSpPr>
        <p:spPr bwMode="auto">
          <a:xfrm>
            <a:off x="5562600" y="2619375"/>
            <a:ext cx="3581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sz="2000"/>
              <a:t>Given </a:t>
            </a:r>
            <a:r>
              <a:rPr lang="en-US" sz="2800" i="1">
                <a:solidFill>
                  <a:srgbClr val="C00000"/>
                </a:solidFill>
              </a:rPr>
              <a:t>n</a:t>
            </a:r>
            <a:r>
              <a:rPr lang="en-US" sz="2000"/>
              <a:t> genes, there are </a:t>
            </a:r>
            <a:r>
              <a:rPr lang="en-US" sz="2800">
                <a:solidFill>
                  <a:srgbClr val="C00000"/>
                </a:solidFill>
              </a:rPr>
              <a:t>2</a:t>
            </a:r>
            <a:r>
              <a:rPr lang="en-US" sz="2800" baseline="30000">
                <a:solidFill>
                  <a:srgbClr val="C00000"/>
                </a:solidFill>
              </a:rPr>
              <a:t>n</a:t>
            </a:r>
            <a:r>
              <a:rPr lang="en-US" sz="2000"/>
              <a:t> candidates of SDC pattern</a:t>
            </a:r>
            <a:r>
              <a:rPr lang="en-US" sz="2800">
                <a:solidFill>
                  <a:srgbClr val="C00000"/>
                </a:solidFill>
              </a:rPr>
              <a:t>!</a:t>
            </a:r>
            <a:endParaRPr lang="en-US" sz="2000">
              <a:solidFill>
                <a:srgbClr val="C00000"/>
              </a:solidFill>
            </a:endParaRPr>
          </a:p>
          <a:p>
            <a:pPr eaLnBrk="1" hangingPunct="1"/>
            <a:r>
              <a:rPr lang="en-US" sz="2000">
                <a:solidFill>
                  <a:srgbClr val="C00000"/>
                </a:solidFill>
              </a:rPr>
              <a:t>How to effectively handle </a:t>
            </a:r>
            <a:r>
              <a:rPr lang="en-US" sz="2000"/>
              <a:t>the</a:t>
            </a:r>
            <a:r>
              <a:rPr lang="en-US" sz="2000">
                <a:solidFill>
                  <a:srgbClr val="C00000"/>
                </a:solidFill>
              </a:rPr>
              <a:t> </a:t>
            </a:r>
            <a:r>
              <a:rPr lang="en-US" sz="2000">
                <a:solidFill>
                  <a:srgbClr val="CC3300"/>
                </a:solidFill>
              </a:rPr>
              <a:t>combinatorial</a:t>
            </a:r>
            <a:r>
              <a:rPr lang="en-US" sz="2000"/>
              <a:t> search space</a:t>
            </a:r>
            <a:r>
              <a:rPr lang="en-US" sz="2800">
                <a:solidFill>
                  <a:srgbClr val="C00000"/>
                </a:solidFill>
              </a:rPr>
              <a:t>?</a:t>
            </a:r>
            <a:r>
              <a:rPr lang="en-US" sz="2000"/>
              <a:t> </a:t>
            </a:r>
          </a:p>
          <a:p>
            <a:pPr eaLnBrk="1" hangingPunct="1"/>
            <a:endParaRPr lang="en-US" sz="2000"/>
          </a:p>
          <a:p>
            <a:pPr eaLnBrk="1" hangingPunct="1"/>
            <a:r>
              <a:rPr lang="en-US" sz="2000" b="1">
                <a:solidFill>
                  <a:srgbClr val="CC3300"/>
                </a:solidFill>
              </a:rPr>
              <a:t>Similar</a:t>
            </a:r>
            <a:r>
              <a:rPr lang="en-US" sz="2000" b="1"/>
              <a:t> motivation and challenge  as biclustering, </a:t>
            </a:r>
            <a:r>
              <a:rPr lang="en-US" sz="2000" b="1">
                <a:solidFill>
                  <a:srgbClr val="CC3300"/>
                </a:solidFill>
              </a:rPr>
              <a:t>but</a:t>
            </a:r>
            <a:r>
              <a:rPr lang="en-US" sz="2000" b="1"/>
              <a:t> here </a:t>
            </a:r>
          </a:p>
          <a:p>
            <a:pPr eaLnBrk="1" hangingPunct="1"/>
            <a:r>
              <a:rPr lang="en-US" sz="2400" b="1">
                <a:solidFill>
                  <a:srgbClr val="CC3300"/>
                </a:solidFill>
              </a:rPr>
              <a:t>differential</a:t>
            </a:r>
            <a:r>
              <a:rPr lang="en-US" sz="2400" b="1"/>
              <a:t> </a:t>
            </a:r>
            <a:r>
              <a:rPr lang="en-US" sz="2000" b="1"/>
              <a:t>biclustering </a:t>
            </a:r>
            <a:r>
              <a:rPr lang="en-US" sz="2800" b="1">
                <a:solidFill>
                  <a:srgbClr val="C00000"/>
                </a:solidFill>
              </a:rPr>
              <a:t>!</a:t>
            </a:r>
          </a:p>
        </p:txBody>
      </p:sp>
      <p:graphicFrame>
        <p:nvGraphicFramePr>
          <p:cNvPr id="50197" name="Object 5"/>
          <p:cNvGraphicFramePr>
            <a:graphicFrameLocks noChangeAspect="1"/>
          </p:cNvGraphicFramePr>
          <p:nvPr/>
        </p:nvGraphicFramePr>
        <p:xfrm>
          <a:off x="-76200" y="2132013"/>
          <a:ext cx="5486400" cy="4192587"/>
        </p:xfrm>
        <a:graphic>
          <a:graphicData uri="http://schemas.openxmlformats.org/presentationml/2006/ole">
            <mc:AlternateContent xmlns:mc="http://schemas.openxmlformats.org/markup-compatibility/2006">
              <mc:Choice xmlns:v="urn:schemas-microsoft-com:vml" Requires="v">
                <p:oleObj spid="_x0000_s285750" name="Visio" r:id="rId4" imgW="9866478" imgH="7377618" progId="Visio.Drawing.6">
                  <p:embed/>
                </p:oleObj>
              </mc:Choice>
              <mc:Fallback>
                <p:oleObj name="Visio" r:id="rId4" imgW="9866478" imgH="737761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132013"/>
                        <a:ext cx="5486400" cy="41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24"/>
          <p:cNvSpPr txBox="1">
            <a:spLocks noChangeArrowheads="1"/>
          </p:cNvSpPr>
          <p:nvPr/>
        </p:nvSpPr>
        <p:spPr bwMode="auto">
          <a:xfrm>
            <a:off x="0" y="15240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solidFill>
                  <a:srgbClr val="0066FF"/>
                </a:solidFill>
              </a:rPr>
              <a:t>Problem: given </a:t>
            </a:r>
            <a:r>
              <a:rPr lang="en-US" altLang="zh-CN" sz="2400" i="1">
                <a:solidFill>
                  <a:srgbClr val="0066FF"/>
                </a:solidFill>
              </a:rPr>
              <a:t>n</a:t>
            </a:r>
            <a:r>
              <a:rPr lang="en-US" altLang="zh-CN" sz="2400">
                <a:solidFill>
                  <a:srgbClr val="0066FF"/>
                </a:solidFill>
              </a:rPr>
              <a:t> genes, find all the subsets of genes, s.t. </a:t>
            </a:r>
            <a:r>
              <a:rPr lang="en-US" altLang="zh-CN" sz="2400" i="1">
                <a:solidFill>
                  <a:srgbClr val="0066FF"/>
                </a:solidFill>
              </a:rPr>
              <a:t>SDC</a:t>
            </a:r>
            <a:r>
              <a:rPr lang="en-US" altLang="zh-CN" sz="2400" i="1">
                <a:solidFill>
                  <a:srgbClr val="0066FF"/>
                </a:solidFill>
                <a:cs typeface="Arial" charset="0"/>
              </a:rPr>
              <a:t>≥</a:t>
            </a:r>
            <a:r>
              <a:rPr lang="en-US" altLang="zh-CN" sz="2400" i="1">
                <a:solidFill>
                  <a:srgbClr val="0066FF"/>
                </a:solidFill>
              </a:rPr>
              <a:t>d</a:t>
            </a:r>
          </a:p>
        </p:txBody>
      </p:sp>
      <p:grpSp>
        <p:nvGrpSpPr>
          <p:cNvPr id="6" name="Group 4"/>
          <p:cNvGrpSpPr>
            <a:grpSpLocks/>
          </p:cNvGrpSpPr>
          <p:nvPr/>
        </p:nvGrpSpPr>
        <p:grpSpPr bwMode="auto">
          <a:xfrm>
            <a:off x="381000" y="838200"/>
            <a:ext cx="8534400" cy="152400"/>
            <a:chOff x="264" y="788"/>
            <a:chExt cx="5232" cy="124"/>
          </a:xfrm>
        </p:grpSpPr>
        <p:sp>
          <p:nvSpPr>
            <p:cNvPr id="7"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8"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332002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47244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5"/>
          <p:cNvSpPr>
            <a:spLocks noGrp="1" noChangeArrowheads="1"/>
          </p:cNvSpPr>
          <p:nvPr>
            <p:ph type="title" idx="4294967295"/>
          </p:nvPr>
        </p:nvSpPr>
        <p:spPr>
          <a:xfrm>
            <a:off x="228600" y="0"/>
            <a:ext cx="9144000" cy="609600"/>
          </a:xfrm>
          <a:solidFill>
            <a:schemeClr val="bg1"/>
          </a:solidFill>
          <a:ln>
            <a:solidFill>
              <a:schemeClr val="bg1"/>
            </a:solidFill>
            <a:miter lim="800000"/>
            <a:headEnd/>
            <a:tailEnd/>
          </a:ln>
        </p:spPr>
        <p:txBody>
          <a:bodyPr/>
          <a:lstStyle/>
          <a:p>
            <a:pPr eaLnBrk="1" hangingPunct="1"/>
            <a:r>
              <a:rPr lang="en-US" altLang="zh-CN" sz="2800" u="sng" dirty="0" smtClean="0"/>
              <a:t>Direct</a:t>
            </a:r>
            <a:r>
              <a:rPr lang="en-US" altLang="zh-CN" sz="2800" dirty="0" smtClean="0"/>
              <a:t> Mining of Differential Patterns</a:t>
            </a:r>
          </a:p>
        </p:txBody>
      </p:sp>
      <p:pic>
        <p:nvPicPr>
          <p:cNvPr id="102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6670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TextBox 15"/>
          <p:cNvSpPr txBox="1">
            <a:spLocks noChangeArrowheads="1"/>
          </p:cNvSpPr>
          <p:nvPr/>
        </p:nvSpPr>
        <p:spPr bwMode="auto">
          <a:xfrm>
            <a:off x="762000" y="6016625"/>
            <a:ext cx="838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sz="1600" dirty="0"/>
              <a:t>[Fang, </a:t>
            </a:r>
            <a:r>
              <a:rPr lang="en-US" sz="1600" dirty="0" err="1"/>
              <a:t>Pandey</a:t>
            </a:r>
            <a:r>
              <a:rPr lang="en-US" sz="1600" dirty="0"/>
              <a:t>, Gupta, Steinbach and Kumar, </a:t>
            </a:r>
            <a:r>
              <a:rPr lang="en-US" sz="1600" dirty="0" smtClean="0"/>
              <a:t>IEEE TKDE 2011]</a:t>
            </a:r>
            <a:endParaRPr lang="en-US" sz="1600" dirty="0"/>
          </a:p>
        </p:txBody>
      </p:sp>
      <p:sp>
        <p:nvSpPr>
          <p:cNvPr id="37" name="TextBox 36"/>
          <p:cNvSpPr txBox="1">
            <a:spLocks noChangeArrowheads="1"/>
          </p:cNvSpPr>
          <p:nvPr/>
        </p:nvSpPr>
        <p:spPr bwMode="auto">
          <a:xfrm>
            <a:off x="5334000" y="2352675"/>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sz="2000"/>
              <a:t>Refined SDC measure: “direct” </a:t>
            </a:r>
          </a:p>
        </p:txBody>
      </p:sp>
      <p:sp>
        <p:nvSpPr>
          <p:cNvPr id="12" name="Text Box 10"/>
          <p:cNvSpPr txBox="1">
            <a:spLocks noChangeArrowheads="1"/>
          </p:cNvSpPr>
          <p:nvPr/>
        </p:nvSpPr>
        <p:spPr bwMode="auto">
          <a:xfrm>
            <a:off x="5257800" y="38100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rgbClr val="0066FF"/>
                </a:solidFill>
              </a:rPr>
              <a:t>A measure M is </a:t>
            </a:r>
            <a:r>
              <a:rPr lang="en-US" altLang="zh-CN" b="1">
                <a:solidFill>
                  <a:srgbClr val="0066FF"/>
                </a:solidFill>
              </a:rPr>
              <a:t>antimonotonic</a:t>
            </a:r>
            <a:r>
              <a:rPr lang="en-US" altLang="zh-CN">
                <a:solidFill>
                  <a:srgbClr val="0066FF"/>
                </a:solidFill>
              </a:rPr>
              <a:t>     if V A,B: A      B </a:t>
            </a:r>
            <a:r>
              <a:rPr lang="en-US" altLang="zh-CN">
                <a:solidFill>
                  <a:srgbClr val="0066FF"/>
                </a:solidFill>
                <a:sym typeface="Wingdings" pitchFamily="2" charset="2"/>
              </a:rPr>
              <a:t> </a:t>
            </a:r>
            <a:r>
              <a:rPr lang="en-US" altLang="zh-CN">
                <a:solidFill>
                  <a:srgbClr val="0066FF"/>
                </a:solidFill>
              </a:rPr>
              <a:t>M(A) &gt;= M(B) </a:t>
            </a:r>
          </a:p>
        </p:txBody>
      </p:sp>
      <p:pic>
        <p:nvPicPr>
          <p:cNvPr id="1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500" y="40617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8600" y="25908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8" y="3767138"/>
            <a:ext cx="4538662"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550" y="4953000"/>
            <a:ext cx="838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8" name="Straight Connector 13"/>
          <p:cNvCxnSpPr>
            <a:cxnSpLocks noChangeShapeType="1"/>
          </p:cNvCxnSpPr>
          <p:nvPr/>
        </p:nvCxnSpPr>
        <p:spPr bwMode="auto">
          <a:xfrm>
            <a:off x="914400" y="2971800"/>
            <a:ext cx="12954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9229" name="Straight Connector 19"/>
          <p:cNvCxnSpPr>
            <a:cxnSpLocks noChangeShapeType="1"/>
          </p:cNvCxnSpPr>
          <p:nvPr/>
        </p:nvCxnSpPr>
        <p:spPr bwMode="auto">
          <a:xfrm>
            <a:off x="2286000" y="2971800"/>
            <a:ext cx="381000" cy="0"/>
          </a:xfrm>
          <a:prstGeom prst="line">
            <a:avLst/>
          </a:prstGeom>
          <a:noFill/>
          <a:ln w="76200" algn="ctr">
            <a:solidFill>
              <a:schemeClr val="accent2"/>
            </a:solidFill>
            <a:round/>
            <a:headEnd/>
            <a:tailEnd/>
          </a:ln>
          <a:extLst>
            <a:ext uri="{909E8E84-426E-40DD-AFC4-6F175D3DCCD1}">
              <a14:hiddenFill xmlns:a14="http://schemas.microsoft.com/office/drawing/2010/main">
                <a:noFill/>
              </a14:hiddenFill>
            </a:ext>
          </a:extLst>
        </p:spPr>
      </p:cxnSp>
      <p:cxnSp>
        <p:nvCxnSpPr>
          <p:cNvPr id="9230" name="Straight Connector 13"/>
          <p:cNvCxnSpPr>
            <a:cxnSpLocks noChangeShapeType="1"/>
          </p:cNvCxnSpPr>
          <p:nvPr/>
        </p:nvCxnSpPr>
        <p:spPr bwMode="auto">
          <a:xfrm>
            <a:off x="852488" y="5367338"/>
            <a:ext cx="13716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9231" name="Straight Connector 19"/>
          <p:cNvCxnSpPr>
            <a:cxnSpLocks noChangeShapeType="1"/>
          </p:cNvCxnSpPr>
          <p:nvPr/>
        </p:nvCxnSpPr>
        <p:spPr bwMode="auto">
          <a:xfrm>
            <a:off x="2300288" y="5367338"/>
            <a:ext cx="1600200" cy="0"/>
          </a:xfrm>
          <a:prstGeom prst="line">
            <a:avLst/>
          </a:prstGeom>
          <a:noFill/>
          <a:ln w="76200" algn="ctr">
            <a:solidFill>
              <a:schemeClr val="accent2"/>
            </a:solidFill>
            <a:round/>
            <a:headEnd/>
            <a:tailEnd/>
          </a:ln>
          <a:extLst>
            <a:ext uri="{909E8E84-426E-40DD-AFC4-6F175D3DCCD1}">
              <a14:hiddenFill xmlns:a14="http://schemas.microsoft.com/office/drawing/2010/main">
                <a:noFill/>
              </a14:hiddenFill>
            </a:ext>
          </a:extLst>
        </p:spPr>
      </p:cxnSp>
      <p:sp>
        <p:nvSpPr>
          <p:cNvPr id="4" name="TextBox 15"/>
          <p:cNvSpPr txBox="1">
            <a:spLocks noChangeArrowheads="1"/>
          </p:cNvSpPr>
          <p:nvPr/>
        </p:nvSpPr>
        <p:spPr bwMode="auto">
          <a:xfrm>
            <a:off x="1371600" y="5791200"/>
            <a:ext cx="7772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sz="1600"/>
              <a:t>Details in [Fang, Kuang, Pandey, Steinbach, Myers and Kumar, PSB 2010]</a:t>
            </a:r>
          </a:p>
        </p:txBody>
      </p:sp>
      <p:sp>
        <p:nvSpPr>
          <p:cNvPr id="63513" name="Line 25"/>
          <p:cNvSpPr>
            <a:spLocks noChangeShapeType="1"/>
          </p:cNvSpPr>
          <p:nvPr/>
        </p:nvSpPr>
        <p:spPr bwMode="auto">
          <a:xfrm flipH="1">
            <a:off x="4800600" y="30480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14" name="Line 26"/>
          <p:cNvSpPr>
            <a:spLocks noChangeShapeType="1"/>
          </p:cNvSpPr>
          <p:nvPr/>
        </p:nvSpPr>
        <p:spPr bwMode="auto">
          <a:xfrm flipH="1">
            <a:off x="4876800" y="3124200"/>
            <a:ext cx="457200" cy="1676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9235"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200400"/>
            <a:ext cx="590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5" y="3238500"/>
            <a:ext cx="6000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30"/>
          <p:cNvSpPr txBox="1">
            <a:spLocks noChangeArrowheads="1"/>
          </p:cNvSpPr>
          <p:nvPr/>
        </p:nvSpPr>
        <p:spPr bwMode="auto">
          <a:xfrm>
            <a:off x="2012950" y="317023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&gt;&gt;</a:t>
            </a:r>
          </a:p>
        </p:txBody>
      </p:sp>
      <p:pic>
        <p:nvPicPr>
          <p:cNvPr id="9238"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5448300"/>
            <a:ext cx="590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5" y="5486400"/>
            <a:ext cx="6000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0" name="Text Box 35"/>
          <p:cNvSpPr txBox="1">
            <a:spLocks noChangeArrowheads="1"/>
          </p:cNvSpPr>
          <p:nvPr/>
        </p:nvSpPr>
        <p:spPr bwMode="auto">
          <a:xfrm>
            <a:off x="2012950" y="541813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cs typeface="Arial" charset="0"/>
              </a:rPr>
              <a:t>≈</a:t>
            </a:r>
          </a:p>
        </p:txBody>
      </p:sp>
      <p:grpSp>
        <p:nvGrpSpPr>
          <p:cNvPr id="25" name="Group 4"/>
          <p:cNvGrpSpPr>
            <a:grpSpLocks/>
          </p:cNvGrpSpPr>
          <p:nvPr/>
        </p:nvGrpSpPr>
        <p:grpSpPr bwMode="auto">
          <a:xfrm>
            <a:off x="228600" y="838200"/>
            <a:ext cx="8534400" cy="152400"/>
            <a:chOff x="264" y="788"/>
            <a:chExt cx="5232" cy="124"/>
          </a:xfrm>
        </p:grpSpPr>
        <p:sp>
          <p:nvSpPr>
            <p:cNvPr id="26"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27"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2552986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5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p:bldP spid="37" grpId="0"/>
      <p:bldP spid="12" grpId="0"/>
      <p:bldP spid="4" grpId="0"/>
      <p:bldP spid="63513" grpId="0" animBg="1"/>
      <p:bldP spid="635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10"/>
          <p:cNvSpPr txBox="1">
            <a:spLocks noChangeArrowheads="1"/>
          </p:cNvSpPr>
          <p:nvPr/>
        </p:nvSpPr>
        <p:spPr bwMode="auto">
          <a:xfrm>
            <a:off x="5943600" y="4265613"/>
            <a:ext cx="3810000" cy="1552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solidFill>
                  <a:srgbClr val="0066FF"/>
                </a:solidFill>
              </a:rPr>
              <a:t>Advantages:                         1) Systematic &amp; direct      2) Completeness              3) Efficiency</a:t>
            </a:r>
          </a:p>
        </p:txBody>
      </p:sp>
      <p:graphicFrame>
        <p:nvGraphicFramePr>
          <p:cNvPr id="1026" name="Object 5"/>
          <p:cNvGraphicFramePr>
            <a:graphicFrameLocks noChangeAspect="1"/>
          </p:cNvGraphicFramePr>
          <p:nvPr/>
        </p:nvGraphicFramePr>
        <p:xfrm>
          <a:off x="152400" y="1979613"/>
          <a:ext cx="5486400" cy="4192587"/>
        </p:xfrm>
        <a:graphic>
          <a:graphicData uri="http://schemas.openxmlformats.org/presentationml/2006/ole">
            <mc:AlternateContent xmlns:mc="http://schemas.openxmlformats.org/markup-compatibility/2006">
              <mc:Choice xmlns:v="urn:schemas-microsoft-com:vml" Requires="v">
                <p:oleObj spid="_x0000_s286826" name="Visio" r:id="rId4" imgW="9866478" imgH="7377618" progId="Visio.Drawing.6">
                  <p:embed/>
                </p:oleObj>
              </mc:Choice>
              <mc:Fallback>
                <p:oleObj name="Visio" r:id="rId4" imgW="9866478" imgH="737761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979613"/>
                        <a:ext cx="5486400" cy="41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Grp="1" noChangeArrowheads="1"/>
          </p:cNvSpPr>
          <p:nvPr>
            <p:ph type="title"/>
          </p:nvPr>
        </p:nvSpPr>
        <p:spPr>
          <a:xfrm>
            <a:off x="228600" y="76200"/>
            <a:ext cx="9144000" cy="762000"/>
          </a:xfrm>
          <a:solidFill>
            <a:schemeClr val="bg1"/>
          </a:solidFill>
          <a:ln>
            <a:solidFill>
              <a:schemeClr val="bg1"/>
            </a:solidFill>
            <a:miter lim="800000"/>
            <a:headEnd/>
            <a:tailEnd/>
          </a:ln>
        </p:spPr>
        <p:txBody>
          <a:bodyPr/>
          <a:lstStyle/>
          <a:p>
            <a:pPr eaLnBrk="1" hangingPunct="1"/>
            <a:r>
              <a:rPr lang="en-US" altLang="zh-CN" sz="2800" dirty="0" smtClean="0"/>
              <a:t>An Association-analysis Approach</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057400"/>
            <a:ext cx="40386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Box 9"/>
          <p:cNvSpPr txBox="1">
            <a:spLocks noChangeArrowheads="1"/>
          </p:cNvSpPr>
          <p:nvPr/>
        </p:nvSpPr>
        <p:spPr bwMode="auto">
          <a:xfrm>
            <a:off x="1828800" y="6324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sz="1400"/>
              <a:t>[ Agrawal et al. 1994]</a:t>
            </a:r>
          </a:p>
        </p:txBody>
      </p:sp>
      <p:graphicFrame>
        <p:nvGraphicFramePr>
          <p:cNvPr id="10261" name="Object 8"/>
          <p:cNvGraphicFramePr>
            <a:graphicFrameLocks noChangeAspect="1"/>
          </p:cNvGraphicFramePr>
          <p:nvPr/>
        </p:nvGraphicFramePr>
        <p:xfrm>
          <a:off x="152400" y="1979613"/>
          <a:ext cx="5486400" cy="4192587"/>
        </p:xfrm>
        <a:graphic>
          <a:graphicData uri="http://schemas.openxmlformats.org/presentationml/2006/ole">
            <mc:AlternateContent xmlns:mc="http://schemas.openxmlformats.org/markup-compatibility/2006">
              <mc:Choice xmlns:v="urn:schemas-microsoft-com:vml" Requires="v">
                <p:oleObj spid="_x0000_s286827" name="Visio" r:id="rId7" imgW="9866478" imgH="7377618" progId="Visio.Drawing.6">
                  <p:embed/>
                </p:oleObj>
              </mc:Choice>
              <mc:Fallback>
                <p:oleObj name="Visio" r:id="rId7" imgW="9866478" imgH="7377618"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1979613"/>
                        <a:ext cx="5486400" cy="41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Box 36"/>
          <p:cNvSpPr txBox="1">
            <a:spLocks noChangeArrowheads="1"/>
          </p:cNvSpPr>
          <p:nvPr/>
        </p:nvSpPr>
        <p:spPr bwMode="auto">
          <a:xfrm>
            <a:off x="6400800" y="18288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sz="2000"/>
              <a:t>Refined SDC measure</a:t>
            </a:r>
          </a:p>
        </p:txBody>
      </p:sp>
      <p:cxnSp>
        <p:nvCxnSpPr>
          <p:cNvPr id="39" name="Straight Arrow Connector 38"/>
          <p:cNvCxnSpPr/>
          <p:nvPr/>
        </p:nvCxnSpPr>
        <p:spPr>
          <a:xfrm rot="16200000" flipH="1">
            <a:off x="0" y="2894013"/>
            <a:ext cx="609600" cy="152400"/>
          </a:xfrm>
          <a:prstGeom prst="straightConnector1">
            <a:avLst/>
          </a:prstGeom>
          <a:ln w="571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034" name="Text Box 10"/>
          <p:cNvSpPr txBox="1">
            <a:spLocks noChangeArrowheads="1"/>
          </p:cNvSpPr>
          <p:nvPr/>
        </p:nvSpPr>
        <p:spPr bwMode="auto">
          <a:xfrm>
            <a:off x="6324600" y="2817813"/>
            <a:ext cx="2819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a:solidFill>
                  <a:srgbClr val="0066FF"/>
                </a:solidFill>
              </a:rPr>
              <a:t>A measure M is antimonotonic if V A,B: A       B </a:t>
            </a:r>
            <a:r>
              <a:rPr lang="en-US" altLang="zh-CN" sz="1400">
                <a:solidFill>
                  <a:srgbClr val="0066FF"/>
                </a:solidFill>
                <a:sym typeface="Wingdings" pitchFamily="2" charset="2"/>
              </a:rPr>
              <a:t> </a:t>
            </a:r>
            <a:r>
              <a:rPr lang="en-US" altLang="zh-CN" sz="1400">
                <a:solidFill>
                  <a:srgbClr val="0066FF"/>
                </a:solidFill>
              </a:rPr>
              <a:t>M(A) &gt;= M(B) </a:t>
            </a:r>
          </a:p>
        </p:txBody>
      </p:sp>
      <p:pic>
        <p:nvPicPr>
          <p:cNvPr id="103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30749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Text Box 33"/>
          <p:cNvSpPr txBox="1">
            <a:spLocks noChangeArrowheads="1"/>
          </p:cNvSpPr>
          <p:nvPr/>
        </p:nvSpPr>
        <p:spPr bwMode="auto">
          <a:xfrm>
            <a:off x="0" y="2057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Disqualified</a:t>
            </a:r>
          </a:p>
        </p:txBody>
      </p:sp>
      <p:sp>
        <p:nvSpPr>
          <p:cNvPr id="1058" name="Text Box 34"/>
          <p:cNvSpPr txBox="1">
            <a:spLocks noChangeArrowheads="1"/>
          </p:cNvSpPr>
          <p:nvPr/>
        </p:nvSpPr>
        <p:spPr bwMode="auto">
          <a:xfrm>
            <a:off x="0" y="58674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Prune all the supersets</a:t>
            </a:r>
          </a:p>
        </p:txBody>
      </p:sp>
    </p:spTree>
    <p:extLst>
      <p:ext uri="{BB962C8B-B14F-4D97-AF65-F5344CB8AC3E}">
        <p14:creationId xmlns:p14="http://schemas.microsoft.com/office/powerpoint/2010/main" val="110678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5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10261"/>
                                        </p:tgtEl>
                                        <p:attrNameLst>
                                          <p:attrName>style.visibility</p:attrName>
                                        </p:attrNameLst>
                                      </p:cBhvr>
                                      <p:to>
                                        <p:strVal val="visible"/>
                                      </p:to>
                                    </p:set>
                                    <p:animEffect transition="in" filter="checkerboard(across)">
                                      <p:cBhvr>
                                        <p:cTn id="14" dur="500"/>
                                        <p:tgtEl>
                                          <p:spTgt spid="10261"/>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250"/>
                                        </p:tgtEl>
                                        <p:attrNameLst>
                                          <p:attrName>style.visibility</p:attrName>
                                        </p:attrNameLst>
                                      </p:cBhvr>
                                      <p:to>
                                        <p:strVal val="visible"/>
                                      </p:to>
                                    </p:set>
                                    <p:animEffect transition="in" filter="box(in)">
                                      <p:cBhvr>
                                        <p:cTn id="17" dur="500"/>
                                        <p:tgtEl>
                                          <p:spTgt spid="1025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checkerboard(across)">
                                      <p:cBhvr>
                                        <p:cTn id="20" dur="500"/>
                                        <p:tgtEl>
                                          <p:spTgt spid="3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250" grpId="0"/>
      <p:bldP spid="1057" grpId="0"/>
      <p:bldP spid="10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9713"/>
            <a:ext cx="9144000"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body" idx="1"/>
          </p:nvPr>
        </p:nvSpPr>
        <p:spPr/>
        <p:txBody>
          <a:bodyPr/>
          <a:lstStyle/>
          <a:p>
            <a:pPr eaLnBrk="1" hangingPunct="1">
              <a:buFontTx/>
              <a:buNone/>
            </a:pPr>
            <a:r>
              <a:rPr lang="en-US" altLang="zh-CN" smtClean="0"/>
              <a:t> </a:t>
            </a:r>
          </a:p>
        </p:txBody>
      </p:sp>
      <p:sp>
        <p:nvSpPr>
          <p:cNvPr id="13316" name="Rectangle 3"/>
          <p:cNvSpPr>
            <a:spLocks noGrp="1" noChangeArrowheads="1"/>
          </p:cNvSpPr>
          <p:nvPr>
            <p:ph type="title"/>
          </p:nvPr>
        </p:nvSpPr>
        <p:spPr>
          <a:xfrm>
            <a:off x="228600" y="228600"/>
            <a:ext cx="9144000" cy="533400"/>
          </a:xfrm>
          <a:solidFill>
            <a:schemeClr val="bg1"/>
          </a:solidFill>
          <a:ln>
            <a:solidFill>
              <a:schemeClr val="bg1"/>
            </a:solidFill>
            <a:miter lim="800000"/>
            <a:headEnd/>
            <a:tailEnd/>
          </a:ln>
        </p:spPr>
        <p:txBody>
          <a:bodyPr/>
          <a:lstStyle/>
          <a:p>
            <a:pPr eaLnBrk="1" hangingPunct="1"/>
            <a:r>
              <a:rPr lang="en-US" altLang="zh-CN" sz="2800" dirty="0" smtClean="0"/>
              <a:t>A </a:t>
            </a:r>
            <a:r>
              <a:rPr lang="en-US" altLang="zh-CN" sz="2800" i="1" dirty="0" smtClean="0"/>
              <a:t>10-gene </a:t>
            </a:r>
            <a:r>
              <a:rPr lang="en-US" altLang="zh-CN" sz="2800" dirty="0" smtClean="0"/>
              <a:t>Subspace DC Pattern</a:t>
            </a:r>
          </a:p>
        </p:txBody>
      </p:sp>
      <p:sp>
        <p:nvSpPr>
          <p:cNvPr id="14342" name="Text Box 11"/>
          <p:cNvSpPr txBox="1">
            <a:spLocks noChangeArrowheads="1"/>
          </p:cNvSpPr>
          <p:nvPr/>
        </p:nvSpPr>
        <p:spPr bwMode="auto">
          <a:xfrm>
            <a:off x="1371600" y="6553200"/>
            <a:ext cx="586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t>www. ingenuity.com: enriched Ingenuity subnetwork</a:t>
            </a:r>
          </a:p>
        </p:txBody>
      </p:sp>
      <p:cxnSp>
        <p:nvCxnSpPr>
          <p:cNvPr id="13" name="Straight Connector 12"/>
          <p:cNvCxnSpPr>
            <a:cxnSpLocks noChangeShapeType="1"/>
          </p:cNvCxnSpPr>
          <p:nvPr/>
        </p:nvCxnSpPr>
        <p:spPr bwMode="auto">
          <a:xfrm>
            <a:off x="7848600" y="4987925"/>
            <a:ext cx="1295400" cy="0"/>
          </a:xfrm>
          <a:prstGeom prst="line">
            <a:avLst/>
          </a:prstGeom>
          <a:noFill/>
          <a:ln w="76200"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5562600" y="4989513"/>
            <a:ext cx="2209800" cy="0"/>
          </a:xfrm>
          <a:prstGeom prst="line">
            <a:avLst/>
          </a:prstGeom>
          <a:noFill/>
          <a:ln w="76200" algn="ctr">
            <a:solidFill>
              <a:srgbClr val="FF99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76200" y="4987925"/>
            <a:ext cx="685800" cy="0"/>
          </a:xfrm>
          <a:prstGeom prst="line">
            <a:avLst/>
          </a:prstGeom>
          <a:noFill/>
          <a:ln w="76200" algn="ctr">
            <a:solidFill>
              <a:schemeClr val="accent2"/>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838200" y="4989513"/>
            <a:ext cx="4572000" cy="0"/>
          </a:xfrm>
          <a:prstGeom prst="line">
            <a:avLst/>
          </a:prstGeom>
          <a:noFill/>
          <a:ln w="76200" algn="ctr">
            <a:solidFill>
              <a:srgbClr val="9ED3D7"/>
            </a:solidFill>
            <a:round/>
            <a:headEnd/>
            <a:tailEnd/>
          </a:ln>
          <a:extLst>
            <a:ext uri="{909E8E84-426E-40DD-AFC4-6F175D3DCCD1}">
              <a14:hiddenFill xmlns:a14="http://schemas.microsoft.com/office/drawing/2010/main">
                <a:noFill/>
              </a14:hiddenFill>
            </a:ext>
          </a:extLst>
        </p:spPr>
      </p:cxnSp>
      <p:cxnSp>
        <p:nvCxnSpPr>
          <p:cNvPr id="19" name="Straight Arrow Connector 18"/>
          <p:cNvCxnSpPr/>
          <p:nvPr/>
        </p:nvCxnSpPr>
        <p:spPr>
          <a:xfrm rot="5400000" flipH="1" flipV="1">
            <a:off x="6324600" y="5327650"/>
            <a:ext cx="6096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52400" y="5327650"/>
            <a:ext cx="609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143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650" y="5829300"/>
            <a:ext cx="590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867400"/>
            <a:ext cx="6000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6" name="Text Box 18"/>
          <p:cNvSpPr txBox="1">
            <a:spLocks noChangeArrowheads="1"/>
          </p:cNvSpPr>
          <p:nvPr/>
        </p:nvSpPr>
        <p:spPr bwMode="auto">
          <a:xfrm>
            <a:off x="6919913" y="58197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cs typeface="Arial" charset="0"/>
              </a:rPr>
              <a:t>≈ 60%</a:t>
            </a:r>
          </a:p>
        </p:txBody>
      </p:sp>
      <p:sp>
        <p:nvSpPr>
          <p:cNvPr id="12307" name="Text Box 19"/>
          <p:cNvSpPr txBox="1">
            <a:spLocks noChangeArrowheads="1"/>
          </p:cNvSpPr>
          <p:nvPr/>
        </p:nvSpPr>
        <p:spPr bwMode="auto">
          <a:xfrm>
            <a:off x="871538" y="582453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cs typeface="Arial" charset="0"/>
              </a:rPr>
              <a:t>≈ 10%</a:t>
            </a:r>
          </a:p>
        </p:txBody>
      </p:sp>
      <p:pic>
        <p:nvPicPr>
          <p:cNvPr id="1436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419600"/>
            <a:ext cx="12779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Rectangle 12"/>
          <p:cNvSpPr>
            <a:spLocks noChangeArrowheads="1"/>
          </p:cNvSpPr>
          <p:nvPr/>
        </p:nvSpPr>
        <p:spPr bwMode="auto">
          <a:xfrm>
            <a:off x="1676400" y="4191000"/>
            <a:ext cx="7162800" cy="2301875"/>
          </a:xfrm>
          <a:prstGeom prst="rect">
            <a:avLst/>
          </a:prstGeom>
          <a:solidFill>
            <a:schemeClr val="bg1"/>
          </a:solidFill>
          <a:ln w="19050">
            <a:solidFill>
              <a:schemeClr val="tx1"/>
            </a:solidFill>
            <a:miter lim="800000"/>
            <a:headEnd/>
            <a:tailEnd/>
          </a:ln>
        </p:spPr>
        <p:txBody>
          <a:bodyPr>
            <a:spAutoFit/>
          </a:bodyPr>
          <a:lstStyle/>
          <a:p>
            <a:r>
              <a:rPr lang="en-US" altLang="zh-CN" sz="2400">
                <a:solidFill>
                  <a:srgbClr val="0066FF"/>
                </a:solidFill>
              </a:rPr>
              <a:t>Enriched with the TNF-</a:t>
            </a:r>
            <a:r>
              <a:rPr lang="el-GR" altLang="zh-CN" sz="2400">
                <a:solidFill>
                  <a:srgbClr val="0066FF"/>
                </a:solidFill>
              </a:rPr>
              <a:t>α</a:t>
            </a:r>
            <a:r>
              <a:rPr lang="en-US" altLang="zh-CN" sz="2400">
                <a:solidFill>
                  <a:srgbClr val="0066FF"/>
                </a:solidFill>
              </a:rPr>
              <a:t>/NF</a:t>
            </a:r>
            <a:r>
              <a:rPr lang="en-US" altLang="zh-CN" sz="2400" i="1">
                <a:solidFill>
                  <a:srgbClr val="0066FF"/>
                </a:solidFill>
              </a:rPr>
              <a:t>k</a:t>
            </a:r>
            <a:r>
              <a:rPr lang="en-US" altLang="zh-CN" sz="2400">
                <a:solidFill>
                  <a:srgbClr val="0066FF"/>
                </a:solidFill>
              </a:rPr>
              <a:t>B signaling pathway (6/10 overlap with the pathway, P-value: 1.4*10</a:t>
            </a:r>
            <a:r>
              <a:rPr lang="en-US" altLang="zh-CN" sz="2400" baseline="30000">
                <a:solidFill>
                  <a:srgbClr val="0066FF"/>
                </a:solidFill>
              </a:rPr>
              <a:t>-5</a:t>
            </a:r>
            <a:r>
              <a:rPr lang="en-US" altLang="zh-CN" sz="2400">
                <a:solidFill>
                  <a:srgbClr val="0066FF"/>
                </a:solidFill>
              </a:rPr>
              <a:t>)</a:t>
            </a:r>
            <a:r>
              <a:rPr lang="en-US" altLang="zh-CN" sz="2400">
                <a:solidFill>
                  <a:srgbClr val="CC3300"/>
                </a:solidFill>
              </a:rPr>
              <a:t> </a:t>
            </a:r>
          </a:p>
          <a:p>
            <a:endParaRPr lang="en-US" altLang="zh-CN" sz="2400">
              <a:solidFill>
                <a:srgbClr val="CC3300"/>
              </a:solidFill>
            </a:endParaRPr>
          </a:p>
          <a:p>
            <a:r>
              <a:rPr lang="en-US" altLang="zh-CN" sz="2400">
                <a:solidFill>
                  <a:srgbClr val="0066FF"/>
                </a:solidFill>
              </a:rPr>
              <a:t>Suggests that the dysregulation of TNF-</a:t>
            </a:r>
            <a:r>
              <a:rPr lang="el-GR" altLang="zh-CN" sz="2400">
                <a:solidFill>
                  <a:srgbClr val="0066FF"/>
                </a:solidFill>
              </a:rPr>
              <a:t>α</a:t>
            </a:r>
            <a:r>
              <a:rPr lang="en-US" altLang="zh-CN" sz="2400">
                <a:solidFill>
                  <a:srgbClr val="0066FF"/>
                </a:solidFill>
              </a:rPr>
              <a:t>/NF</a:t>
            </a:r>
            <a:r>
              <a:rPr lang="en-US" altLang="zh-CN" sz="2400" i="1">
                <a:solidFill>
                  <a:srgbClr val="0066FF"/>
                </a:solidFill>
              </a:rPr>
              <a:t>k</a:t>
            </a:r>
            <a:r>
              <a:rPr lang="en-US" altLang="zh-CN" sz="2400">
                <a:solidFill>
                  <a:srgbClr val="0066FF"/>
                </a:solidFill>
              </a:rPr>
              <a:t>B pathway may be related to lung cancer</a:t>
            </a:r>
          </a:p>
          <a:p>
            <a:endParaRPr lang="en-US" altLang="zh-CN" sz="2400">
              <a:solidFill>
                <a:srgbClr val="0066FF"/>
              </a:solidFill>
            </a:endParaRPr>
          </a:p>
        </p:txBody>
      </p:sp>
      <p:pic>
        <p:nvPicPr>
          <p:cNvPr id="1436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438400"/>
            <a:ext cx="4191000" cy="39909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65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0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36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3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2306" grpId="0"/>
      <p:bldP spid="12307" grpId="0"/>
      <p:bldP spid="14361" grpId="0" animBg="1"/>
      <p:bldP spid="1436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idx="4294967295"/>
          </p:nvPr>
        </p:nvSpPr>
        <p:spPr>
          <a:xfrm>
            <a:off x="304800" y="274638"/>
            <a:ext cx="8458200" cy="715962"/>
          </a:xfrm>
        </p:spPr>
        <p:txBody>
          <a:bodyPr/>
          <a:lstStyle/>
          <a:p>
            <a:r>
              <a:rPr lang="en-US" smtClean="0"/>
              <a:t>Challenges in Analyzing Biomedical Data</a:t>
            </a:r>
          </a:p>
        </p:txBody>
      </p:sp>
      <p:sp>
        <p:nvSpPr>
          <p:cNvPr id="131074" name="Rectangle 3"/>
          <p:cNvSpPr>
            <a:spLocks noChangeArrowheads="1"/>
          </p:cNvSpPr>
          <p:nvPr/>
        </p:nvSpPr>
        <p:spPr bwMode="auto">
          <a:xfrm>
            <a:off x="457200" y="1524000"/>
            <a:ext cx="8077200" cy="5181600"/>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sz="2000"/>
              <a:t>High dimensionality in the number of attributes (genes, SNPs) and relatively low sample size</a:t>
            </a:r>
          </a:p>
          <a:p>
            <a:pPr marL="742950" lvl="1" indent="-285750">
              <a:lnSpc>
                <a:spcPct val="80000"/>
              </a:lnSpc>
              <a:spcBef>
                <a:spcPct val="20000"/>
              </a:spcBef>
              <a:buFontTx/>
              <a:buChar char="–"/>
            </a:pPr>
            <a:r>
              <a:rPr lang="en-US" sz="1600"/>
              <a:t>Difficult to find statistically significant results </a:t>
            </a:r>
          </a:p>
          <a:p>
            <a:pPr marL="1143000" lvl="2" indent="-228600">
              <a:lnSpc>
                <a:spcPct val="80000"/>
              </a:lnSpc>
              <a:spcBef>
                <a:spcPct val="20000"/>
              </a:spcBef>
              <a:buFontTx/>
              <a:buChar char="•"/>
            </a:pPr>
            <a:r>
              <a:rPr lang="en-US"/>
              <a:t>e.g., associations between gene(s) and disease phenotype</a:t>
            </a:r>
          </a:p>
          <a:p>
            <a:pPr marL="742950" lvl="1" indent="-285750">
              <a:lnSpc>
                <a:spcPct val="80000"/>
              </a:lnSpc>
              <a:spcBef>
                <a:spcPct val="20000"/>
              </a:spcBef>
              <a:buFontTx/>
              <a:buChar char="–"/>
            </a:pPr>
            <a:endParaRPr lang="en-US"/>
          </a:p>
          <a:p>
            <a:pPr marL="342900" indent="-342900">
              <a:lnSpc>
                <a:spcPct val="80000"/>
              </a:lnSpc>
              <a:spcBef>
                <a:spcPct val="20000"/>
              </a:spcBef>
              <a:buFontTx/>
              <a:buChar char="•"/>
            </a:pPr>
            <a:r>
              <a:rPr lang="en-US" sz="2000"/>
              <a:t>Heterogeneous data</a:t>
            </a:r>
          </a:p>
          <a:p>
            <a:pPr marL="742950" lvl="1" indent="-285750">
              <a:lnSpc>
                <a:spcPct val="80000"/>
              </a:lnSpc>
              <a:spcBef>
                <a:spcPct val="20000"/>
              </a:spcBef>
              <a:buFontTx/>
              <a:buChar char="–"/>
            </a:pPr>
            <a:r>
              <a:rPr lang="en-US" sz="1600"/>
              <a:t>Structured and unstructured data elements, different types of data attributes</a:t>
            </a:r>
          </a:p>
          <a:p>
            <a:pPr marL="1143000" lvl="2" indent="-228600">
              <a:lnSpc>
                <a:spcPct val="80000"/>
              </a:lnSpc>
              <a:spcBef>
                <a:spcPct val="20000"/>
              </a:spcBef>
              <a:buFontTx/>
              <a:buChar char="•"/>
            </a:pPr>
            <a:r>
              <a:rPr lang="en-US"/>
              <a:t>e.g, gene expression data, networks and pathways, lab tests and pathology reports</a:t>
            </a:r>
          </a:p>
          <a:p>
            <a:pPr marL="742950" lvl="1" indent="-285750">
              <a:lnSpc>
                <a:spcPct val="80000"/>
              </a:lnSpc>
              <a:spcBef>
                <a:spcPct val="20000"/>
              </a:spcBef>
              <a:buFontTx/>
              <a:buChar char="–"/>
            </a:pPr>
            <a:endParaRPr lang="en-US"/>
          </a:p>
          <a:p>
            <a:pPr marL="342900" indent="-342900">
              <a:lnSpc>
                <a:spcPct val="80000"/>
              </a:lnSpc>
              <a:spcBef>
                <a:spcPct val="20000"/>
              </a:spcBef>
              <a:buFontTx/>
              <a:buChar char="•"/>
            </a:pPr>
            <a:r>
              <a:rPr lang="en-US" sz="2000"/>
              <a:t>Data is noisy, error-prone and has missing values</a:t>
            </a:r>
          </a:p>
          <a:p>
            <a:pPr marL="742950" lvl="1" indent="-285750">
              <a:lnSpc>
                <a:spcPct val="80000"/>
              </a:lnSpc>
              <a:spcBef>
                <a:spcPct val="20000"/>
              </a:spcBef>
              <a:buFontTx/>
              <a:buChar char="–"/>
            </a:pPr>
            <a:r>
              <a:rPr lang="en-US" sz="1600"/>
              <a:t>Difficult to discover true structure due to poor data quality</a:t>
            </a:r>
          </a:p>
          <a:p>
            <a:pPr marL="742950" lvl="1" indent="-285750">
              <a:lnSpc>
                <a:spcPct val="80000"/>
              </a:lnSpc>
              <a:spcBef>
                <a:spcPct val="20000"/>
              </a:spcBef>
              <a:buFontTx/>
              <a:buChar char="–"/>
            </a:pPr>
            <a:endParaRPr lang="en-US"/>
          </a:p>
          <a:p>
            <a:pPr marL="342900" indent="-342900">
              <a:lnSpc>
                <a:spcPct val="80000"/>
              </a:lnSpc>
              <a:spcBef>
                <a:spcPct val="20000"/>
              </a:spcBef>
              <a:buFontTx/>
              <a:buChar char="•"/>
            </a:pPr>
            <a:r>
              <a:rPr lang="en-US" sz="2000"/>
              <a:t>Different biological data types provide complimentary but limited information</a:t>
            </a:r>
          </a:p>
          <a:p>
            <a:pPr marL="742950" lvl="1" indent="-285750">
              <a:lnSpc>
                <a:spcPct val="80000"/>
              </a:lnSpc>
              <a:spcBef>
                <a:spcPct val="20000"/>
              </a:spcBef>
              <a:buFontTx/>
              <a:buChar char="–"/>
            </a:pPr>
            <a:r>
              <a:rPr lang="en-US" sz="1600"/>
              <a:t>Need to develop approaches that integrates multiple data sets</a:t>
            </a:r>
          </a:p>
        </p:txBody>
      </p:sp>
      <p:grpSp>
        <p:nvGrpSpPr>
          <p:cNvPr id="131076" name="Group 4"/>
          <p:cNvGrpSpPr>
            <a:grpSpLocks/>
          </p:cNvGrpSpPr>
          <p:nvPr/>
        </p:nvGrpSpPr>
        <p:grpSpPr bwMode="auto">
          <a:xfrm>
            <a:off x="228600" y="1066800"/>
            <a:ext cx="8534400" cy="152400"/>
            <a:chOff x="264" y="788"/>
            <a:chExt cx="5232" cy="124"/>
          </a:xfrm>
        </p:grpSpPr>
        <p:sp>
          <p:nvSpPr>
            <p:cNvPr id="8"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9"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idx="4294967295"/>
          </p:nvPr>
        </p:nvSpPr>
        <p:spPr>
          <a:xfrm>
            <a:off x="457200" y="304800"/>
            <a:ext cx="8229600" cy="685800"/>
          </a:xfrm>
        </p:spPr>
        <p:txBody>
          <a:bodyPr/>
          <a:lstStyle/>
          <a:p>
            <a:r>
              <a:rPr lang="en-US" smtClean="0"/>
              <a:t>Case studies</a:t>
            </a:r>
          </a:p>
        </p:txBody>
      </p:sp>
      <p:sp>
        <p:nvSpPr>
          <p:cNvPr id="6147" name="Rectangle 3"/>
          <p:cNvSpPr>
            <a:spLocks noChangeArrowheads="1"/>
          </p:cNvSpPr>
          <p:nvPr/>
        </p:nvSpPr>
        <p:spPr bwMode="auto">
          <a:xfrm>
            <a:off x="685800" y="1524000"/>
            <a:ext cx="7620000" cy="4343400"/>
          </a:xfrm>
          <a:prstGeom prst="rect">
            <a:avLst/>
          </a:prstGeom>
          <a:noFill/>
          <a:ln w="9525">
            <a:noFill/>
            <a:miter lim="800000"/>
            <a:headEnd/>
            <a:tailEnd/>
          </a:ln>
          <a:effectLst/>
        </p:spPr>
        <p:txBody>
          <a:bodyPr/>
          <a:lstStyle/>
          <a:p>
            <a:pPr marL="571500" indent="-571500">
              <a:lnSpc>
                <a:spcPct val="80000"/>
              </a:lnSpc>
              <a:spcBef>
                <a:spcPct val="20000"/>
              </a:spcBef>
              <a:buFont typeface="Tahoma" pitchFamily="34" charset="0"/>
              <a:buAutoNum type="arabicPeriod"/>
            </a:pPr>
            <a:r>
              <a:rPr lang="en-US" sz="2000" dirty="0"/>
              <a:t>Discovering novel associations among SNPs and disease phenotypes</a:t>
            </a:r>
          </a:p>
          <a:p>
            <a:pPr marL="1028700" lvl="1" indent="-342900">
              <a:lnSpc>
                <a:spcPct val="80000"/>
              </a:lnSpc>
              <a:spcBef>
                <a:spcPct val="20000"/>
              </a:spcBef>
              <a:buFont typeface="Arial" charset="0"/>
              <a:buChar char="•"/>
            </a:pPr>
            <a:r>
              <a:rPr lang="en-US" sz="1600" dirty="0"/>
              <a:t>Addressing issue of </a:t>
            </a:r>
            <a:r>
              <a:rPr lang="en-US" sz="1600" dirty="0">
                <a:solidFill>
                  <a:srgbClr val="FF0000"/>
                </a:solidFill>
              </a:rPr>
              <a:t>high dimensionality</a:t>
            </a:r>
          </a:p>
          <a:p>
            <a:pPr marL="1028700" lvl="1" indent="-342900">
              <a:lnSpc>
                <a:spcPct val="80000"/>
              </a:lnSpc>
              <a:spcBef>
                <a:spcPct val="20000"/>
              </a:spcBef>
              <a:buFont typeface="Tahoma" pitchFamily="34" charset="0"/>
              <a:buAutoNum type="arabicPeriod"/>
            </a:pPr>
            <a:endParaRPr lang="en-US" sz="1600" dirty="0"/>
          </a:p>
          <a:p>
            <a:pPr marL="571500" indent="-571500">
              <a:lnSpc>
                <a:spcPct val="80000"/>
              </a:lnSpc>
              <a:spcBef>
                <a:spcPct val="20000"/>
              </a:spcBef>
              <a:buFont typeface="Tahoma" pitchFamily="34" charset="0"/>
              <a:buAutoNum type="arabicPeriod"/>
            </a:pPr>
            <a:r>
              <a:rPr lang="en-US" sz="2000" dirty="0"/>
              <a:t>Subspace differential co-expression analysis for discovering disease subtypes</a:t>
            </a:r>
          </a:p>
          <a:p>
            <a:pPr marL="1028700" lvl="1" indent="-342900">
              <a:lnSpc>
                <a:spcPct val="80000"/>
              </a:lnSpc>
              <a:spcBef>
                <a:spcPct val="20000"/>
              </a:spcBef>
              <a:buFont typeface="Arial" charset="0"/>
              <a:buChar char="•"/>
            </a:pPr>
            <a:r>
              <a:rPr lang="en-US" sz="1600" dirty="0"/>
              <a:t>Addressing the issue of </a:t>
            </a:r>
            <a:r>
              <a:rPr lang="en-US" sz="1600" dirty="0">
                <a:solidFill>
                  <a:srgbClr val="FF0000"/>
                </a:solidFill>
              </a:rPr>
              <a:t>high dimensionality</a:t>
            </a:r>
            <a:r>
              <a:rPr lang="en-US" sz="1600" dirty="0"/>
              <a:t> and </a:t>
            </a:r>
            <a:r>
              <a:rPr lang="en-US" sz="1600" dirty="0">
                <a:solidFill>
                  <a:srgbClr val="FF0000"/>
                </a:solidFill>
              </a:rPr>
              <a:t>genetic heterogeneity</a:t>
            </a:r>
          </a:p>
          <a:p>
            <a:pPr marL="571500" indent="-571500">
              <a:lnSpc>
                <a:spcPct val="80000"/>
              </a:lnSpc>
              <a:spcBef>
                <a:spcPct val="20000"/>
              </a:spcBef>
              <a:buFontTx/>
              <a:buAutoNum type="arabicPeriod"/>
            </a:pPr>
            <a:endParaRPr lang="en-US" sz="2000" dirty="0"/>
          </a:p>
        </p:txBody>
      </p:sp>
      <p:grpSp>
        <p:nvGrpSpPr>
          <p:cNvPr id="133124" name="Group 4"/>
          <p:cNvGrpSpPr>
            <a:grpSpLocks/>
          </p:cNvGrpSpPr>
          <p:nvPr/>
        </p:nvGrpSpPr>
        <p:grpSpPr bwMode="auto">
          <a:xfrm>
            <a:off x="228600" y="1066800"/>
            <a:ext cx="8534400" cy="152400"/>
            <a:chOff x="264" y="788"/>
            <a:chExt cx="5232" cy="124"/>
          </a:xfrm>
        </p:grpSpPr>
        <p:sp>
          <p:nvSpPr>
            <p:cNvPr id="8"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9"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609600"/>
            <a:ext cx="7772400" cy="45719"/>
          </a:xfrm>
        </p:spPr>
        <p:txBody>
          <a:bodyPr/>
          <a:lstStyle/>
          <a:p>
            <a:r>
              <a:rPr lang="en-US" sz="3200" dirty="0"/>
              <a:t>Application : SNP Association Study</a:t>
            </a:r>
          </a:p>
        </p:txBody>
      </p:sp>
      <p:sp>
        <p:nvSpPr>
          <p:cNvPr id="154627" name="Rectangle 3"/>
          <p:cNvSpPr>
            <a:spLocks noGrp="1" noChangeArrowheads="1"/>
          </p:cNvSpPr>
          <p:nvPr>
            <p:ph type="body" sz="half" idx="1"/>
          </p:nvPr>
        </p:nvSpPr>
        <p:spPr>
          <a:xfrm>
            <a:off x="914400" y="1676400"/>
            <a:ext cx="7162800" cy="1524000"/>
          </a:xfrm>
        </p:spPr>
        <p:txBody>
          <a:bodyPr/>
          <a:lstStyle/>
          <a:p>
            <a:r>
              <a:rPr lang="en-US" sz="2000" b="1" dirty="0">
                <a:solidFill>
                  <a:srgbClr val="000066"/>
                </a:solidFill>
              </a:rPr>
              <a:t>Given: </a:t>
            </a:r>
            <a:r>
              <a:rPr lang="en-US" sz="2000" dirty="0">
                <a:solidFill>
                  <a:srgbClr val="000066"/>
                </a:solidFill>
              </a:rPr>
              <a:t>A patient data set that has genetic variations (SNPs) and their associated </a:t>
            </a:r>
            <a:r>
              <a:rPr lang="en-US" sz="2000" dirty="0" smtClean="0">
                <a:solidFill>
                  <a:srgbClr val="000066"/>
                </a:solidFill>
              </a:rPr>
              <a:t>Phenotype </a:t>
            </a:r>
            <a:r>
              <a:rPr lang="en-US" sz="2000" dirty="0">
                <a:solidFill>
                  <a:srgbClr val="000066"/>
                </a:solidFill>
              </a:rPr>
              <a:t>(Disease).</a:t>
            </a:r>
          </a:p>
          <a:p>
            <a:r>
              <a:rPr lang="en-US" sz="2000" b="1" dirty="0">
                <a:solidFill>
                  <a:srgbClr val="000066"/>
                </a:solidFill>
              </a:rPr>
              <a:t>Objective:</a:t>
            </a:r>
            <a:r>
              <a:rPr lang="en-US" sz="2000" dirty="0">
                <a:solidFill>
                  <a:srgbClr val="000066"/>
                </a:solidFill>
              </a:rPr>
              <a:t> Finding a combination of genetic characteristics that best defines the phenotype under study.</a:t>
            </a:r>
          </a:p>
          <a:p>
            <a:endParaRPr lang="en-US" sz="2000" dirty="0">
              <a:solidFill>
                <a:srgbClr val="000066"/>
              </a:solidFill>
            </a:endParaRPr>
          </a:p>
          <a:p>
            <a:endParaRPr lang="en-US" sz="2800" dirty="0">
              <a:solidFill>
                <a:srgbClr val="000066"/>
              </a:solidFill>
            </a:endParaRPr>
          </a:p>
          <a:p>
            <a:endParaRPr lang="en-US" sz="2800" dirty="0">
              <a:solidFill>
                <a:srgbClr val="000066"/>
              </a:solidFill>
            </a:endParaRPr>
          </a:p>
          <a:p>
            <a:endParaRPr lang="en-US" sz="2800" dirty="0">
              <a:solidFill>
                <a:srgbClr val="000066"/>
              </a:solidFill>
            </a:endParaRPr>
          </a:p>
          <a:p>
            <a:endParaRPr lang="en-US" sz="2800" dirty="0"/>
          </a:p>
        </p:txBody>
      </p:sp>
      <p:graphicFrame>
        <p:nvGraphicFramePr>
          <p:cNvPr id="154628" name="Group 4"/>
          <p:cNvGraphicFramePr>
            <a:graphicFrameLocks noGrp="1"/>
          </p:cNvGraphicFramePr>
          <p:nvPr>
            <p:ph sz="half" idx="2"/>
            <p:extLst>
              <p:ext uri="{D42A27DB-BD31-4B8C-83A1-F6EECF244321}">
                <p14:modId xmlns:p14="http://schemas.microsoft.com/office/powerpoint/2010/main" val="883460440"/>
              </p:ext>
            </p:extLst>
          </p:nvPr>
        </p:nvGraphicFramePr>
        <p:xfrm>
          <a:off x="1524000" y="3200400"/>
          <a:ext cx="6172200" cy="2175491"/>
        </p:xfrm>
        <a:graphic>
          <a:graphicData uri="http://schemas.openxmlformats.org/drawingml/2006/table">
            <a:tbl>
              <a:tblPr/>
              <a:tblGrid>
                <a:gridCol w="1135063"/>
                <a:gridCol w="982662"/>
                <a:gridCol w="1071563"/>
                <a:gridCol w="806450"/>
                <a:gridCol w="1047750"/>
                <a:gridCol w="1128712"/>
              </a:tblGrid>
              <a:tr h="293688">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SNP</a:t>
                      </a:r>
                      <a:r>
                        <a:rPr kumimoji="0" lang="en-US" sz="1600" b="0" i="0" u="none" strike="noStrike" cap="none" normalizeH="0" baseline="-25000" smtClean="0">
                          <a:ln>
                            <a:noFill/>
                          </a:ln>
                          <a:solidFill>
                            <a:schemeClr val="tx1"/>
                          </a:solidFill>
                          <a:effectLst/>
                          <a:latin typeface="Times New Roman" pitchFamily="18" charset="0"/>
                        </a:rPr>
                        <a:t>1</a:t>
                      </a:r>
                    </a:p>
                  </a:txBody>
                  <a:tcPr marL="91431" marR="91431"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SNP</a:t>
                      </a:r>
                      <a:r>
                        <a:rPr kumimoji="0" lang="en-US" sz="1600" b="0" i="0" u="none" strike="noStrike" cap="none" normalizeH="0" baseline="-25000" smtClean="0">
                          <a:ln>
                            <a:noFill/>
                          </a:ln>
                          <a:solidFill>
                            <a:schemeClr val="tx1"/>
                          </a:solidFill>
                          <a:effectLst/>
                          <a:latin typeface="Times New Roman" pitchFamily="18" charset="0"/>
                        </a:rPr>
                        <a:t>2</a:t>
                      </a:r>
                    </a:p>
                  </a:txBody>
                  <a:tcPr marL="91431" marR="91431"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t>
                      </a:r>
                    </a:p>
                  </a:txBody>
                  <a:tcPr marL="91431" marR="91431"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SNP</a:t>
                      </a:r>
                      <a:r>
                        <a:rPr kumimoji="0" lang="en-US" sz="1600" b="0" i="0" u="none" strike="noStrike" cap="none" normalizeH="0" baseline="-25000" smtClean="0">
                          <a:ln>
                            <a:noFill/>
                          </a:ln>
                          <a:solidFill>
                            <a:schemeClr val="tx1"/>
                          </a:solidFill>
                          <a:effectLst/>
                          <a:latin typeface="Times New Roman" pitchFamily="18" charset="0"/>
                        </a:rPr>
                        <a:t>M</a:t>
                      </a:r>
                    </a:p>
                  </a:txBody>
                  <a:tcPr marL="91431" marR="91431"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Disease</a:t>
                      </a:r>
                    </a:p>
                  </a:txBody>
                  <a:tcPr marL="91431" marR="9143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Patient </a:t>
                      </a:r>
                      <a:r>
                        <a:rPr kumimoji="0" lang="en-US" sz="1600" b="0" i="0" u="none" strike="noStrike" cap="none" normalizeH="0" baseline="-25000" smtClean="0">
                          <a:ln>
                            <a:noFill/>
                          </a:ln>
                          <a:solidFill>
                            <a:schemeClr val="tx1"/>
                          </a:solidFill>
                          <a:effectLst/>
                          <a:latin typeface="Times New Roman" pitchFamily="18" charset="0"/>
                        </a:rPr>
                        <a:t>1</a:t>
                      </a: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Patient </a:t>
                      </a:r>
                      <a:r>
                        <a:rPr kumimoji="0" lang="en-US" sz="1600" b="0" i="0" u="none" strike="noStrike" cap="none" normalizeH="0" baseline="-25000" smtClean="0">
                          <a:ln>
                            <a:noFill/>
                          </a:ln>
                          <a:solidFill>
                            <a:schemeClr val="tx1"/>
                          </a:solidFill>
                          <a:effectLst/>
                          <a:latin typeface="Times New Roman" pitchFamily="18" charset="0"/>
                        </a:rPr>
                        <a:t>2</a:t>
                      </a: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Patient </a:t>
                      </a:r>
                      <a:r>
                        <a:rPr kumimoji="0" lang="en-US" sz="1600" b="0" i="0" u="none" strike="noStrike" cap="none" normalizeH="0" baseline="-25000" smtClean="0">
                          <a:ln>
                            <a:noFill/>
                          </a:ln>
                          <a:solidFill>
                            <a:schemeClr val="tx1"/>
                          </a:solidFill>
                          <a:effectLst/>
                          <a:latin typeface="Times New Roman" pitchFamily="18" charset="0"/>
                        </a:rPr>
                        <a:t>3</a:t>
                      </a: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marL="91431" marR="91431"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endParaRPr kumimoji="0" lang="en-US" sz="1600" b="0" i="0" u="none" strike="noStrike" cap="none" normalizeH="0" baseline="-25000" smtClean="0">
                        <a:ln>
                          <a:noFill/>
                        </a:ln>
                        <a:solidFill>
                          <a:schemeClr val="tx1"/>
                        </a:solidFill>
                        <a:effectLst/>
                        <a:latin typeface="Times New Roman" pitchFamily="18" charset="0"/>
                      </a:endParaRP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marL="91431" marR="91431"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Patient </a:t>
                      </a:r>
                      <a:r>
                        <a:rPr kumimoji="0" lang="en-US" sz="1600" b="0" i="0" u="none" strike="noStrike" cap="none" normalizeH="0" baseline="-25000" smtClean="0">
                          <a:ln>
                            <a:noFill/>
                          </a:ln>
                          <a:solidFill>
                            <a:schemeClr val="tx1"/>
                          </a:solidFill>
                          <a:effectLst/>
                          <a:latin typeface="Times New Roman" pitchFamily="18" charset="0"/>
                        </a:rPr>
                        <a:t>N</a:t>
                      </a:r>
                    </a:p>
                  </a:txBody>
                  <a:tcPr marL="91431" marR="9143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1275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L="91431" marR="91431"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79" name="Text Box 55"/>
          <p:cNvSpPr txBox="1">
            <a:spLocks noChangeArrowheads="1"/>
          </p:cNvSpPr>
          <p:nvPr/>
        </p:nvSpPr>
        <p:spPr bwMode="auto">
          <a:xfrm>
            <a:off x="1522413" y="28882975"/>
            <a:ext cx="6327775" cy="793750"/>
          </a:xfrm>
          <a:prstGeom prst="rect">
            <a:avLst/>
          </a:prstGeom>
          <a:noFill/>
          <a:ln>
            <a:noFill/>
          </a:ln>
          <a:effectLst/>
          <a:extLst>
            <a:ext uri="{909E8E84-426E-40DD-AFC4-6F175D3DCCD1}">
              <a14:hiddenFill xmlns:a14="http://schemas.microsoft.com/office/drawing/2010/main">
                <a:blipFill dpi="0" rotWithShape="1">
                  <a:blip r:embed="rId2"/>
                  <a:srcRect/>
                  <a:stretch>
                    <a:fillRect/>
                  </a:stretch>
                </a:blipFill>
              </a14:hiddenFill>
            </a:ext>
            <a:ext uri="{91240B29-F687-4F45-9708-019B960494DF}">
              <a14:hiddenLine xmlns:a14="http://schemas.microsoft.com/office/drawing/2010/main" w="19050"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defTabSz="4471988" eaLnBrk="0" hangingPunct="0">
              <a:defRPr sz="2400">
                <a:solidFill>
                  <a:schemeClr val="tx1"/>
                </a:solidFill>
                <a:latin typeface="Times New Roman" pitchFamily="18" charset="0"/>
              </a:defRPr>
            </a:lvl1pPr>
            <a:lvl2pPr marL="458788" defTabSz="4471988" eaLnBrk="0" hangingPunct="0">
              <a:defRPr sz="2400">
                <a:solidFill>
                  <a:schemeClr val="tx1"/>
                </a:solidFill>
                <a:latin typeface="Times New Roman" pitchFamily="18" charset="0"/>
              </a:defRPr>
            </a:lvl2pPr>
            <a:lvl3pPr marL="917575" defTabSz="4471988" eaLnBrk="0" hangingPunct="0">
              <a:defRPr sz="2400">
                <a:solidFill>
                  <a:schemeClr val="tx1"/>
                </a:solidFill>
                <a:latin typeface="Times New Roman" pitchFamily="18" charset="0"/>
              </a:defRPr>
            </a:lvl3pPr>
            <a:lvl4pPr marL="1368425" defTabSz="4471988" eaLnBrk="0" hangingPunct="0">
              <a:defRPr sz="2400">
                <a:solidFill>
                  <a:schemeClr val="tx1"/>
                </a:solidFill>
                <a:latin typeface="Times New Roman" pitchFamily="18" charset="0"/>
              </a:defRPr>
            </a:lvl4pPr>
            <a:lvl5pPr marL="1827213" defTabSz="4471988" eaLnBrk="0" hangingPunct="0">
              <a:defRPr sz="2400">
                <a:solidFill>
                  <a:schemeClr val="tx1"/>
                </a:solidFill>
                <a:latin typeface="Times New Roman" pitchFamily="18" charset="0"/>
              </a:defRPr>
            </a:lvl5pPr>
            <a:lvl6pPr marL="2284413" defTabSz="4471988" eaLnBrk="0" fontAlgn="base" hangingPunct="0">
              <a:spcBef>
                <a:spcPct val="0"/>
              </a:spcBef>
              <a:spcAft>
                <a:spcPct val="0"/>
              </a:spcAft>
              <a:defRPr sz="2400">
                <a:solidFill>
                  <a:schemeClr val="tx1"/>
                </a:solidFill>
                <a:latin typeface="Times New Roman" pitchFamily="18" charset="0"/>
              </a:defRPr>
            </a:lvl6pPr>
            <a:lvl7pPr marL="2741613" defTabSz="4471988" eaLnBrk="0" fontAlgn="base" hangingPunct="0">
              <a:spcBef>
                <a:spcPct val="0"/>
              </a:spcBef>
              <a:spcAft>
                <a:spcPct val="0"/>
              </a:spcAft>
              <a:defRPr sz="2400">
                <a:solidFill>
                  <a:schemeClr val="tx1"/>
                </a:solidFill>
                <a:latin typeface="Times New Roman" pitchFamily="18" charset="0"/>
              </a:defRPr>
            </a:lvl7pPr>
            <a:lvl8pPr marL="3198813" defTabSz="4471988" eaLnBrk="0" fontAlgn="base" hangingPunct="0">
              <a:spcBef>
                <a:spcPct val="0"/>
              </a:spcBef>
              <a:spcAft>
                <a:spcPct val="0"/>
              </a:spcAft>
              <a:defRPr sz="2400">
                <a:solidFill>
                  <a:schemeClr val="tx1"/>
                </a:solidFill>
                <a:latin typeface="Times New Roman" pitchFamily="18" charset="0"/>
              </a:defRPr>
            </a:lvl8pPr>
            <a:lvl9pPr marL="3656013" defTabSz="4471988"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300">
                <a:solidFill>
                  <a:srgbClr val="000066"/>
                </a:solidFill>
                <a:latin typeface="Garamond" pitchFamily="18" charset="0"/>
              </a:rPr>
              <a:t>Genetic Variation in Patients (SNPs) as Binary Matrix and Survival/Disease (Yes/No) as Class Label.</a:t>
            </a:r>
          </a:p>
        </p:txBody>
      </p:sp>
      <p:sp>
        <p:nvSpPr>
          <p:cNvPr id="154680" name="Text Box 56"/>
          <p:cNvSpPr txBox="1">
            <a:spLocks noChangeArrowheads="1"/>
          </p:cNvSpPr>
          <p:nvPr/>
        </p:nvSpPr>
        <p:spPr bwMode="auto">
          <a:xfrm>
            <a:off x="1674813" y="29035375"/>
            <a:ext cx="6327775" cy="793750"/>
          </a:xfrm>
          <a:prstGeom prst="rect">
            <a:avLst/>
          </a:prstGeom>
          <a:noFill/>
          <a:ln>
            <a:noFill/>
          </a:ln>
          <a:effectLst/>
          <a:extLst>
            <a:ext uri="{909E8E84-426E-40DD-AFC4-6F175D3DCCD1}">
              <a14:hiddenFill xmlns:a14="http://schemas.microsoft.com/office/drawing/2010/main">
                <a:blipFill dpi="0" rotWithShape="1">
                  <a:blip r:embed="rId2"/>
                  <a:srcRect/>
                  <a:stretch>
                    <a:fillRect/>
                  </a:stretch>
                </a:blipFill>
              </a14:hiddenFill>
            </a:ext>
            <a:ext uri="{91240B29-F687-4F45-9708-019B960494DF}">
              <a14:hiddenLine xmlns:a14="http://schemas.microsoft.com/office/drawing/2010/main" w="19050"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defTabSz="4471988" eaLnBrk="0" hangingPunct="0">
              <a:defRPr sz="2400">
                <a:solidFill>
                  <a:schemeClr val="tx1"/>
                </a:solidFill>
                <a:latin typeface="Times New Roman" pitchFamily="18" charset="0"/>
              </a:defRPr>
            </a:lvl1pPr>
            <a:lvl2pPr marL="458788" defTabSz="4471988" eaLnBrk="0" hangingPunct="0">
              <a:defRPr sz="2400">
                <a:solidFill>
                  <a:schemeClr val="tx1"/>
                </a:solidFill>
                <a:latin typeface="Times New Roman" pitchFamily="18" charset="0"/>
              </a:defRPr>
            </a:lvl2pPr>
            <a:lvl3pPr marL="917575" defTabSz="4471988" eaLnBrk="0" hangingPunct="0">
              <a:defRPr sz="2400">
                <a:solidFill>
                  <a:schemeClr val="tx1"/>
                </a:solidFill>
                <a:latin typeface="Times New Roman" pitchFamily="18" charset="0"/>
              </a:defRPr>
            </a:lvl3pPr>
            <a:lvl4pPr marL="1368425" defTabSz="4471988" eaLnBrk="0" hangingPunct="0">
              <a:defRPr sz="2400">
                <a:solidFill>
                  <a:schemeClr val="tx1"/>
                </a:solidFill>
                <a:latin typeface="Times New Roman" pitchFamily="18" charset="0"/>
              </a:defRPr>
            </a:lvl4pPr>
            <a:lvl5pPr marL="1827213" defTabSz="4471988" eaLnBrk="0" hangingPunct="0">
              <a:defRPr sz="2400">
                <a:solidFill>
                  <a:schemeClr val="tx1"/>
                </a:solidFill>
                <a:latin typeface="Times New Roman" pitchFamily="18" charset="0"/>
              </a:defRPr>
            </a:lvl5pPr>
            <a:lvl6pPr marL="2284413" defTabSz="4471988" eaLnBrk="0" fontAlgn="base" hangingPunct="0">
              <a:spcBef>
                <a:spcPct val="0"/>
              </a:spcBef>
              <a:spcAft>
                <a:spcPct val="0"/>
              </a:spcAft>
              <a:defRPr sz="2400">
                <a:solidFill>
                  <a:schemeClr val="tx1"/>
                </a:solidFill>
                <a:latin typeface="Times New Roman" pitchFamily="18" charset="0"/>
              </a:defRPr>
            </a:lvl6pPr>
            <a:lvl7pPr marL="2741613" defTabSz="4471988" eaLnBrk="0" fontAlgn="base" hangingPunct="0">
              <a:spcBef>
                <a:spcPct val="0"/>
              </a:spcBef>
              <a:spcAft>
                <a:spcPct val="0"/>
              </a:spcAft>
              <a:defRPr sz="2400">
                <a:solidFill>
                  <a:schemeClr val="tx1"/>
                </a:solidFill>
                <a:latin typeface="Times New Roman" pitchFamily="18" charset="0"/>
              </a:defRPr>
            </a:lvl7pPr>
            <a:lvl8pPr marL="3198813" defTabSz="4471988" eaLnBrk="0" fontAlgn="base" hangingPunct="0">
              <a:spcBef>
                <a:spcPct val="0"/>
              </a:spcBef>
              <a:spcAft>
                <a:spcPct val="0"/>
              </a:spcAft>
              <a:defRPr sz="2400">
                <a:solidFill>
                  <a:schemeClr val="tx1"/>
                </a:solidFill>
                <a:latin typeface="Times New Roman" pitchFamily="18" charset="0"/>
              </a:defRPr>
            </a:lvl8pPr>
            <a:lvl9pPr marL="3656013" defTabSz="4471988"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300">
                <a:solidFill>
                  <a:srgbClr val="000066"/>
                </a:solidFill>
                <a:latin typeface="Garamond" pitchFamily="18" charset="0"/>
              </a:rPr>
              <a:t>Genetic Variation in Patients (SNPs) as Binary Matrix and Survival/Disease (Yes/No) as Class Label.</a:t>
            </a:r>
          </a:p>
        </p:txBody>
      </p:sp>
      <p:sp>
        <p:nvSpPr>
          <p:cNvPr id="154681" name="Text Box 57"/>
          <p:cNvSpPr txBox="1">
            <a:spLocks noChangeArrowheads="1"/>
          </p:cNvSpPr>
          <p:nvPr/>
        </p:nvSpPr>
        <p:spPr bwMode="auto">
          <a:xfrm>
            <a:off x="1676400" y="5486400"/>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66"/>
                </a:solidFill>
                <a:latin typeface="Garamond" pitchFamily="18" charset="0"/>
              </a:rPr>
              <a:t>Genetic Variation in Patients (SNPs) as Binary Matrix and Survival/Disease (Yes/No) as Class Label.</a:t>
            </a:r>
            <a:endParaRPr lang="en-US" sz="2000"/>
          </a:p>
        </p:txBody>
      </p:sp>
      <p:grpSp>
        <p:nvGrpSpPr>
          <p:cNvPr id="8" name="Group 4"/>
          <p:cNvGrpSpPr>
            <a:grpSpLocks/>
          </p:cNvGrpSpPr>
          <p:nvPr/>
        </p:nvGrpSpPr>
        <p:grpSpPr bwMode="auto">
          <a:xfrm>
            <a:off x="228600" y="990600"/>
            <a:ext cx="8534400" cy="152400"/>
            <a:chOff x="264" y="788"/>
            <a:chExt cx="5232" cy="124"/>
          </a:xfrm>
        </p:grpSpPr>
        <p:sp>
          <p:nvSpPr>
            <p:cNvPr id="9" name="Rectangle 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sp>
          <p:nvSpPr>
            <p:cNvPr id="10" name="Rectangle 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eaLnBrk="0" hangingPunct="0">
                <a:spcBef>
                  <a:spcPct val="10000"/>
                </a:spcBef>
                <a:spcAft>
                  <a:spcPts val="400"/>
                </a:spcAft>
                <a:buClr>
                  <a:srgbClr val="0C7B9C"/>
                </a:buClr>
                <a:buSzPct val="75000"/>
                <a:buFont typeface="Monotype Sorts"/>
                <a:buNone/>
                <a:defRPr/>
              </a:pPr>
              <a:endParaRPr lang="en-US">
                <a:latin typeface="Arial" pitchFamily="34" charset="0"/>
                <a:cs typeface="Arial" pitchFamily="34" charset="0"/>
              </a:endParaRPr>
            </a:p>
          </p:txBody>
        </p:sp>
      </p:grpSp>
    </p:spTree>
    <p:extLst>
      <p:ext uri="{BB962C8B-B14F-4D97-AF65-F5344CB8AC3E}">
        <p14:creationId xmlns:p14="http://schemas.microsoft.com/office/powerpoint/2010/main" val="238374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ea typeface="宋体" pitchFamily="2" charset="-122"/>
              </a:rPr>
              <a:t>SNP (Single nucleotide polymorphism)</a:t>
            </a:r>
          </a:p>
        </p:txBody>
      </p:sp>
      <p:sp>
        <p:nvSpPr>
          <p:cNvPr id="176131" name="Rectangle 3"/>
          <p:cNvSpPr>
            <a:spLocks noGrp="1" noChangeArrowheads="1"/>
          </p:cNvSpPr>
          <p:nvPr>
            <p:ph type="body" idx="1"/>
          </p:nvPr>
        </p:nvSpPr>
        <p:spPr/>
        <p:txBody>
          <a:bodyPr/>
          <a:lstStyle/>
          <a:p>
            <a:pPr>
              <a:lnSpc>
                <a:spcPct val="90000"/>
              </a:lnSpc>
            </a:pPr>
            <a:r>
              <a:rPr lang="en-US" altLang="zh-CN" sz="2400" dirty="0">
                <a:ea typeface="宋体" pitchFamily="2" charset="-122"/>
              </a:rPr>
              <a:t>Definition of SNP (</a:t>
            </a:r>
            <a:r>
              <a:rPr lang="en-US" altLang="zh-CN" sz="2400" dirty="0" err="1">
                <a:ea typeface="宋体" pitchFamily="2" charset="-122"/>
              </a:rPr>
              <a:t>wikipedia</a:t>
            </a:r>
            <a:r>
              <a:rPr lang="en-US" altLang="zh-CN" sz="2400" dirty="0">
                <a:ea typeface="宋体" pitchFamily="2" charset="-122"/>
              </a:rPr>
              <a:t>)</a:t>
            </a:r>
          </a:p>
          <a:p>
            <a:pPr lvl="1">
              <a:lnSpc>
                <a:spcPct val="90000"/>
              </a:lnSpc>
            </a:pPr>
            <a:r>
              <a:rPr lang="en-US" altLang="zh-CN" sz="2400" dirty="0">
                <a:ea typeface="宋体" pitchFamily="2" charset="-122"/>
              </a:rPr>
              <a:t>A </a:t>
            </a:r>
            <a:r>
              <a:rPr lang="en-US" altLang="zh-CN" sz="2400" b="1" dirty="0">
                <a:ea typeface="宋体" pitchFamily="2" charset="-122"/>
              </a:rPr>
              <a:t>SNP</a:t>
            </a:r>
            <a:r>
              <a:rPr lang="en-US" altLang="zh-CN" sz="2400" dirty="0">
                <a:ea typeface="宋体" pitchFamily="2" charset="-122"/>
              </a:rPr>
              <a:t> is defined as a single base change in a DNA sequence that occurs in a significant proportion (more than 1 percent) of a large population</a:t>
            </a:r>
          </a:p>
          <a:p>
            <a:pPr lvl="1">
              <a:lnSpc>
                <a:spcPct val="90000"/>
              </a:lnSpc>
            </a:pPr>
            <a:endParaRPr lang="en-US" altLang="zh-CN" dirty="0">
              <a:ea typeface="宋体" pitchFamily="2" charset="-122"/>
            </a:endParaRPr>
          </a:p>
          <a:p>
            <a:pPr lvl="1">
              <a:lnSpc>
                <a:spcPct val="90000"/>
              </a:lnSpc>
            </a:pPr>
            <a:endParaRPr lang="en-US" altLang="zh-CN" dirty="0">
              <a:ea typeface="宋体" pitchFamily="2" charset="-122"/>
            </a:endParaRPr>
          </a:p>
          <a:p>
            <a:pPr lvl="1">
              <a:lnSpc>
                <a:spcPct val="90000"/>
              </a:lnSpc>
            </a:pPr>
            <a:endParaRPr lang="en-US" altLang="zh-CN" dirty="0">
              <a:ea typeface="宋体" pitchFamily="2" charset="-122"/>
            </a:endParaRPr>
          </a:p>
          <a:p>
            <a:pPr lvl="1">
              <a:lnSpc>
                <a:spcPct val="90000"/>
              </a:lnSpc>
            </a:pPr>
            <a:endParaRPr lang="en-US" altLang="zh-CN" dirty="0">
              <a:ea typeface="宋体" pitchFamily="2" charset="-122"/>
            </a:endParaRPr>
          </a:p>
          <a:p>
            <a:pPr lvl="1">
              <a:lnSpc>
                <a:spcPct val="90000"/>
              </a:lnSpc>
            </a:pPr>
            <a:r>
              <a:rPr lang="en-US" altLang="zh-CN" dirty="0">
                <a:ea typeface="宋体" pitchFamily="2" charset="-122"/>
              </a:rPr>
              <a:t>How many SNPs in Human genome?</a:t>
            </a:r>
          </a:p>
          <a:p>
            <a:pPr lvl="1">
              <a:lnSpc>
                <a:spcPct val="90000"/>
              </a:lnSpc>
            </a:pPr>
            <a:r>
              <a:rPr lang="en-US" altLang="zh-CN" dirty="0">
                <a:ea typeface="宋体" pitchFamily="2" charset="-122"/>
              </a:rPr>
              <a:t>10,000,000</a:t>
            </a:r>
          </a:p>
        </p:txBody>
      </p:sp>
      <p:sp>
        <p:nvSpPr>
          <p:cNvPr id="176132" name="Rectangle 4"/>
          <p:cNvSpPr>
            <a:spLocks noChangeArrowheads="1"/>
          </p:cNvSpPr>
          <p:nvPr/>
        </p:nvSpPr>
        <p:spPr bwMode="auto">
          <a:xfrm>
            <a:off x="1066800" y="3276600"/>
            <a:ext cx="457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400">
                <a:solidFill>
                  <a:srgbClr val="000066"/>
                </a:solidFill>
                <a:latin typeface="Arial" charset="0"/>
                <a:ea typeface="宋体" pitchFamily="2" charset="-122"/>
              </a:rPr>
              <a:t>Individual 1            A G C G T G A </a:t>
            </a:r>
            <a:r>
              <a:rPr lang="en-US" altLang="zh-CN" sz="1400" b="1">
                <a:solidFill>
                  <a:srgbClr val="006600"/>
                </a:solidFill>
                <a:latin typeface="Arial" charset="0"/>
                <a:ea typeface="宋体" pitchFamily="2" charset="-122"/>
              </a:rPr>
              <a:t>T</a:t>
            </a:r>
            <a:r>
              <a:rPr lang="en-US" altLang="zh-CN" sz="1400">
                <a:solidFill>
                  <a:srgbClr val="000066"/>
                </a:solidFill>
                <a:latin typeface="Arial" charset="0"/>
                <a:ea typeface="宋体" pitchFamily="2" charset="-122"/>
              </a:rPr>
              <a:t> C G A G G C T A</a:t>
            </a:r>
          </a:p>
          <a:p>
            <a:pPr eaLnBrk="0" hangingPunct="0"/>
            <a:r>
              <a:rPr lang="en-US" altLang="zh-CN" sz="1400">
                <a:solidFill>
                  <a:srgbClr val="000066"/>
                </a:solidFill>
                <a:latin typeface="Arial" charset="0"/>
                <a:ea typeface="宋体" pitchFamily="2" charset="-122"/>
              </a:rPr>
              <a:t>Individual 2            A G C G T G A </a:t>
            </a:r>
            <a:r>
              <a:rPr lang="en-US" altLang="zh-CN" sz="1400" b="1">
                <a:solidFill>
                  <a:srgbClr val="006600"/>
                </a:solidFill>
                <a:latin typeface="Arial" charset="0"/>
                <a:ea typeface="宋体" pitchFamily="2" charset="-122"/>
              </a:rPr>
              <a:t>T</a:t>
            </a:r>
            <a:r>
              <a:rPr lang="en-US" altLang="zh-CN" sz="1400">
                <a:solidFill>
                  <a:srgbClr val="000066"/>
                </a:solidFill>
                <a:latin typeface="Arial" charset="0"/>
                <a:ea typeface="宋体" pitchFamily="2" charset="-122"/>
              </a:rPr>
              <a:t> C G A G G C T A</a:t>
            </a:r>
          </a:p>
          <a:p>
            <a:pPr eaLnBrk="0" hangingPunct="0"/>
            <a:r>
              <a:rPr lang="en-US" altLang="zh-CN" sz="1400">
                <a:solidFill>
                  <a:srgbClr val="000066"/>
                </a:solidFill>
                <a:latin typeface="Arial" charset="0"/>
                <a:ea typeface="宋体" pitchFamily="2" charset="-122"/>
              </a:rPr>
              <a:t>Individual 3            A G C G T G A </a:t>
            </a:r>
            <a:r>
              <a:rPr lang="en-US" altLang="zh-CN" sz="1400" b="1">
                <a:solidFill>
                  <a:srgbClr val="FF0000"/>
                </a:solidFill>
                <a:latin typeface="Arial" charset="0"/>
                <a:ea typeface="宋体" pitchFamily="2" charset="-122"/>
              </a:rPr>
              <a:t>G</a:t>
            </a:r>
            <a:r>
              <a:rPr lang="en-US" altLang="zh-CN" sz="1400">
                <a:solidFill>
                  <a:srgbClr val="000066"/>
                </a:solidFill>
                <a:latin typeface="Arial" charset="0"/>
                <a:ea typeface="宋体" pitchFamily="2" charset="-122"/>
              </a:rPr>
              <a:t> C G A G G C T A</a:t>
            </a:r>
          </a:p>
          <a:p>
            <a:pPr eaLnBrk="0" hangingPunct="0"/>
            <a:r>
              <a:rPr lang="en-US" altLang="zh-CN" sz="1400">
                <a:solidFill>
                  <a:srgbClr val="000066"/>
                </a:solidFill>
                <a:latin typeface="Arial" charset="0"/>
                <a:ea typeface="宋体" pitchFamily="2" charset="-122"/>
              </a:rPr>
              <a:t>Individual 4            A G C G T G A </a:t>
            </a:r>
            <a:r>
              <a:rPr lang="en-US" altLang="zh-CN" sz="1400" b="1">
                <a:solidFill>
                  <a:srgbClr val="006600"/>
                </a:solidFill>
                <a:latin typeface="Arial" charset="0"/>
                <a:ea typeface="宋体" pitchFamily="2" charset="-122"/>
              </a:rPr>
              <a:t>T</a:t>
            </a:r>
            <a:r>
              <a:rPr lang="en-US" altLang="zh-CN" sz="1400">
                <a:solidFill>
                  <a:srgbClr val="000066"/>
                </a:solidFill>
                <a:latin typeface="Arial" charset="0"/>
                <a:ea typeface="宋体" pitchFamily="2" charset="-122"/>
              </a:rPr>
              <a:t> C G A G G C T A</a:t>
            </a:r>
          </a:p>
          <a:p>
            <a:pPr eaLnBrk="0" hangingPunct="0"/>
            <a:r>
              <a:rPr lang="en-US" altLang="zh-CN" sz="1400">
                <a:solidFill>
                  <a:srgbClr val="000066"/>
                </a:solidFill>
                <a:latin typeface="Arial" charset="0"/>
                <a:ea typeface="宋体" pitchFamily="2" charset="-122"/>
              </a:rPr>
              <a:t>Individual 5            A G C G T G A </a:t>
            </a:r>
            <a:r>
              <a:rPr lang="en-US" altLang="zh-CN" sz="1400" b="1">
                <a:solidFill>
                  <a:srgbClr val="006600"/>
                </a:solidFill>
                <a:latin typeface="Arial" charset="0"/>
                <a:ea typeface="宋体" pitchFamily="2" charset="-122"/>
              </a:rPr>
              <a:t>T</a:t>
            </a:r>
            <a:r>
              <a:rPr lang="en-US" altLang="zh-CN" sz="1400">
                <a:solidFill>
                  <a:srgbClr val="FF0000"/>
                </a:solidFill>
                <a:latin typeface="Arial" charset="0"/>
                <a:ea typeface="宋体" pitchFamily="2" charset="-122"/>
              </a:rPr>
              <a:t> </a:t>
            </a:r>
            <a:r>
              <a:rPr lang="en-US" altLang="zh-CN" sz="1400">
                <a:solidFill>
                  <a:srgbClr val="000066"/>
                </a:solidFill>
                <a:latin typeface="Arial" charset="0"/>
                <a:ea typeface="宋体" pitchFamily="2" charset="-122"/>
              </a:rPr>
              <a:t>C G A G G C T A</a:t>
            </a:r>
          </a:p>
        </p:txBody>
      </p:sp>
      <p:sp>
        <p:nvSpPr>
          <p:cNvPr id="176133" name="Rectangle 5"/>
          <p:cNvSpPr>
            <a:spLocks noChangeArrowheads="1"/>
          </p:cNvSpPr>
          <p:nvPr/>
        </p:nvSpPr>
        <p:spPr bwMode="auto">
          <a:xfrm>
            <a:off x="3789680" y="3107531"/>
            <a:ext cx="228600" cy="14478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34" name="Line 6"/>
          <p:cNvSpPr>
            <a:spLocks noChangeShapeType="1"/>
          </p:cNvSpPr>
          <p:nvPr/>
        </p:nvSpPr>
        <p:spPr bwMode="auto">
          <a:xfrm flipV="1">
            <a:off x="3429000" y="4495800"/>
            <a:ext cx="4572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5" name="Text Box 7"/>
          <p:cNvSpPr txBox="1">
            <a:spLocks noChangeArrowheads="1"/>
          </p:cNvSpPr>
          <p:nvPr/>
        </p:nvSpPr>
        <p:spPr bwMode="auto">
          <a:xfrm>
            <a:off x="29718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b="1" dirty="0">
                <a:latin typeface="Arial" charset="0"/>
                <a:ea typeface="宋体" pitchFamily="2" charset="-122"/>
              </a:rPr>
              <a:t>SNP</a:t>
            </a:r>
          </a:p>
        </p:txBody>
      </p:sp>
      <p:sp>
        <p:nvSpPr>
          <p:cNvPr id="176136" name="Text Box 8"/>
          <p:cNvSpPr txBox="1">
            <a:spLocks noChangeArrowheads="1"/>
          </p:cNvSpPr>
          <p:nvPr/>
        </p:nvSpPr>
        <p:spPr bwMode="auto">
          <a:xfrm>
            <a:off x="6248400" y="3200400"/>
            <a:ext cx="2514600"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b="1">
                <a:latin typeface="Arial" charset="0"/>
                <a:ea typeface="宋体" pitchFamily="2" charset="-122"/>
              </a:rPr>
              <a:t>Each SNP has 3 values</a:t>
            </a:r>
          </a:p>
          <a:p>
            <a:pPr eaLnBrk="0" hangingPunct="0">
              <a:spcBef>
                <a:spcPct val="50000"/>
              </a:spcBef>
            </a:pPr>
            <a:r>
              <a:rPr lang="en-US" altLang="zh-CN" sz="1400" b="1">
                <a:latin typeface="Arial" charset="0"/>
                <a:ea typeface="宋体" pitchFamily="2" charset="-122"/>
              </a:rPr>
              <a:t>( GG / GT / TT )</a:t>
            </a:r>
          </a:p>
          <a:p>
            <a:pPr eaLnBrk="0" hangingPunct="0">
              <a:spcBef>
                <a:spcPct val="50000"/>
              </a:spcBef>
            </a:pPr>
            <a:r>
              <a:rPr lang="en-US" altLang="zh-CN" sz="1400" b="1">
                <a:solidFill>
                  <a:srgbClr val="CC3300"/>
                </a:solidFill>
                <a:latin typeface="Arial" charset="0"/>
                <a:ea typeface="宋体" pitchFamily="2" charset="-122"/>
              </a:rPr>
              <a:t>( mm / Mm/ MM)</a:t>
            </a:r>
          </a:p>
          <a:p>
            <a:pPr eaLnBrk="0" hangingPunct="0">
              <a:spcBef>
                <a:spcPct val="50000"/>
              </a:spcBef>
            </a:pPr>
            <a:endParaRPr lang="zh-CN" altLang="en-US" sz="1400" b="1">
              <a:latin typeface="Arial" charset="0"/>
              <a:ea typeface="宋体" pitchFamily="2" charset="-122"/>
            </a:endParaRPr>
          </a:p>
        </p:txBody>
      </p:sp>
    </p:spTree>
    <p:extLst>
      <p:ext uri="{BB962C8B-B14F-4D97-AF65-F5344CB8AC3E}">
        <p14:creationId xmlns:p14="http://schemas.microsoft.com/office/powerpoint/2010/main" val="398103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ea typeface="宋体" pitchFamily="2" charset="-122"/>
              </a:rPr>
              <a:t>Why is SNPs interesting?</a:t>
            </a:r>
          </a:p>
        </p:txBody>
      </p:sp>
      <p:sp>
        <p:nvSpPr>
          <p:cNvPr id="178179" name="Rectangle 3"/>
          <p:cNvSpPr>
            <a:spLocks noGrp="1" noChangeArrowheads="1"/>
          </p:cNvSpPr>
          <p:nvPr>
            <p:ph type="body" idx="1"/>
          </p:nvPr>
        </p:nvSpPr>
        <p:spPr/>
        <p:txBody>
          <a:bodyPr/>
          <a:lstStyle/>
          <a:p>
            <a:pPr>
              <a:lnSpc>
                <a:spcPct val="90000"/>
              </a:lnSpc>
            </a:pPr>
            <a:r>
              <a:rPr lang="en-US" altLang="zh-CN" sz="2400">
                <a:ea typeface="宋体" pitchFamily="2" charset="-122"/>
              </a:rPr>
              <a:t>In human beings, 99.9 percent bases are same. </a:t>
            </a:r>
          </a:p>
          <a:p>
            <a:pPr>
              <a:lnSpc>
                <a:spcPct val="90000"/>
              </a:lnSpc>
            </a:pPr>
            <a:r>
              <a:rPr lang="en-US" altLang="zh-CN" sz="2400">
                <a:ea typeface="宋体" pitchFamily="2" charset="-122"/>
              </a:rPr>
              <a:t>Remaining 0.1 percent makes a person unique. </a:t>
            </a:r>
          </a:p>
          <a:p>
            <a:pPr lvl="1">
              <a:lnSpc>
                <a:spcPct val="90000"/>
              </a:lnSpc>
            </a:pPr>
            <a:r>
              <a:rPr lang="en-US" altLang="zh-CN" sz="2400">
                <a:ea typeface="宋体" pitchFamily="2" charset="-122"/>
              </a:rPr>
              <a:t>Different attributes / characteristics / traits </a:t>
            </a:r>
          </a:p>
          <a:p>
            <a:pPr lvl="2">
              <a:lnSpc>
                <a:spcPct val="90000"/>
              </a:lnSpc>
            </a:pPr>
            <a:r>
              <a:rPr lang="en-US" altLang="zh-CN" sz="2000">
                <a:ea typeface="宋体" pitchFamily="2" charset="-122"/>
              </a:rPr>
              <a:t>how a person looks, </a:t>
            </a:r>
          </a:p>
          <a:p>
            <a:pPr lvl="2">
              <a:lnSpc>
                <a:spcPct val="90000"/>
              </a:lnSpc>
            </a:pPr>
            <a:r>
              <a:rPr lang="en-US" altLang="zh-CN" sz="2000">
                <a:ea typeface="宋体" pitchFamily="2" charset="-122"/>
              </a:rPr>
              <a:t>diseases a person develops. </a:t>
            </a:r>
          </a:p>
          <a:p>
            <a:pPr>
              <a:lnSpc>
                <a:spcPct val="90000"/>
              </a:lnSpc>
            </a:pPr>
            <a:r>
              <a:rPr lang="en-US" altLang="zh-CN" sz="2400">
                <a:ea typeface="宋体" pitchFamily="2" charset="-122"/>
              </a:rPr>
              <a:t>These variations can be:</a:t>
            </a:r>
          </a:p>
          <a:p>
            <a:pPr lvl="1">
              <a:lnSpc>
                <a:spcPct val="90000"/>
              </a:lnSpc>
            </a:pPr>
            <a:r>
              <a:rPr lang="en-US" altLang="zh-CN" sz="2000">
                <a:ea typeface="宋体" pitchFamily="2" charset="-122"/>
              </a:rPr>
              <a:t>Harmless (change in phenotype)</a:t>
            </a:r>
          </a:p>
          <a:p>
            <a:pPr lvl="1">
              <a:lnSpc>
                <a:spcPct val="90000"/>
              </a:lnSpc>
            </a:pPr>
            <a:r>
              <a:rPr lang="en-US" altLang="zh-CN" sz="2000">
                <a:ea typeface="宋体" pitchFamily="2" charset="-122"/>
              </a:rPr>
              <a:t>Harmful (diabetes, cancer, heart disease, Huntington's disease, and hemophilia )</a:t>
            </a:r>
          </a:p>
          <a:p>
            <a:pPr lvl="1">
              <a:lnSpc>
                <a:spcPct val="90000"/>
              </a:lnSpc>
            </a:pPr>
            <a:r>
              <a:rPr lang="en-US" altLang="zh-CN" sz="2000">
                <a:ea typeface="宋体" pitchFamily="2" charset="-122"/>
              </a:rPr>
              <a:t>Latent (variations found in coding and regulatory regions, are not harmful on their own, and the change in each gene only becomes apparent under certain conditions e.g. susceptibility to lung cancer)</a:t>
            </a:r>
          </a:p>
          <a:p>
            <a:pPr>
              <a:lnSpc>
                <a:spcPct val="90000"/>
              </a:lnSpc>
            </a:pPr>
            <a:endParaRPr lang="en-US" altLang="zh-CN" sz="2000">
              <a:ea typeface="宋体" pitchFamily="2" charset="-122"/>
            </a:endParaRPr>
          </a:p>
        </p:txBody>
      </p:sp>
    </p:spTree>
    <p:extLst>
      <p:ext uri="{BB962C8B-B14F-4D97-AF65-F5344CB8AC3E}">
        <p14:creationId xmlns:p14="http://schemas.microsoft.com/office/powerpoint/2010/main" val="1152356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z="3600"/>
              <a:t>Issues in SNP Association Study</a:t>
            </a:r>
          </a:p>
        </p:txBody>
      </p:sp>
      <p:sp>
        <p:nvSpPr>
          <p:cNvPr id="157699" name="Rectangle 3"/>
          <p:cNvSpPr>
            <a:spLocks noGrp="1" noChangeArrowheads="1"/>
          </p:cNvSpPr>
          <p:nvPr>
            <p:ph type="body" idx="1"/>
          </p:nvPr>
        </p:nvSpPr>
        <p:spPr>
          <a:xfrm>
            <a:off x="685800" y="1600200"/>
            <a:ext cx="8001000" cy="4114800"/>
          </a:xfrm>
        </p:spPr>
        <p:txBody>
          <a:bodyPr/>
          <a:lstStyle/>
          <a:p>
            <a:pPr>
              <a:lnSpc>
                <a:spcPct val="90000"/>
              </a:lnSpc>
            </a:pPr>
            <a:r>
              <a:rPr lang="en-US" sz="2400" dirty="0"/>
              <a:t>In disease association studies number of SNPs varies from a small number (</a:t>
            </a:r>
            <a:r>
              <a:rPr lang="en-US" sz="2400" dirty="0" smtClean="0"/>
              <a:t>targeted </a:t>
            </a:r>
            <a:r>
              <a:rPr lang="en-US" sz="2400" dirty="0"/>
              <a:t>study) to a  million (GWA Studies)</a:t>
            </a:r>
          </a:p>
          <a:p>
            <a:pPr>
              <a:lnSpc>
                <a:spcPct val="90000"/>
              </a:lnSpc>
            </a:pPr>
            <a:r>
              <a:rPr lang="en-US" sz="2400" dirty="0"/>
              <a:t>Number of samples is usually small</a:t>
            </a:r>
          </a:p>
          <a:p>
            <a:pPr>
              <a:lnSpc>
                <a:spcPct val="90000"/>
              </a:lnSpc>
            </a:pPr>
            <a:r>
              <a:rPr lang="en-US" sz="2400" dirty="0"/>
              <a:t>Data sets may have noise or missing values.</a:t>
            </a:r>
          </a:p>
          <a:p>
            <a:pPr>
              <a:lnSpc>
                <a:spcPct val="90000"/>
              </a:lnSpc>
            </a:pPr>
            <a:r>
              <a:rPr lang="en-US" sz="2400" dirty="0"/>
              <a:t>Phenotype definition is not trivial (ex. definition of survival)</a:t>
            </a:r>
          </a:p>
          <a:p>
            <a:pPr>
              <a:lnSpc>
                <a:spcPct val="90000"/>
              </a:lnSpc>
            </a:pPr>
            <a:r>
              <a:rPr lang="en-US" sz="2400" dirty="0"/>
              <a:t>Environmental exposure, food habits </a:t>
            </a:r>
            <a:r>
              <a:rPr lang="en-US" sz="2400" dirty="0" err="1"/>
              <a:t>etc</a:t>
            </a:r>
            <a:r>
              <a:rPr lang="en-US" sz="2400" dirty="0"/>
              <a:t> adds more variability even among individuals defined under the same phenotype</a:t>
            </a:r>
          </a:p>
          <a:p>
            <a:pPr>
              <a:lnSpc>
                <a:spcPct val="90000"/>
              </a:lnSpc>
            </a:pPr>
            <a:r>
              <a:rPr lang="en-US" sz="2400" dirty="0"/>
              <a:t>Genetic heterogeneity among individuals for the same phenotype</a:t>
            </a:r>
          </a:p>
          <a:p>
            <a:pPr>
              <a:lnSpc>
                <a:spcPct val="90000"/>
              </a:lnSpc>
            </a:pPr>
            <a:endParaRPr lang="en-US" sz="2400" dirty="0"/>
          </a:p>
        </p:txBody>
      </p:sp>
    </p:spTree>
    <p:extLst>
      <p:ext uri="{BB962C8B-B14F-4D97-AF65-F5344CB8AC3E}">
        <p14:creationId xmlns:p14="http://schemas.microsoft.com/office/powerpoint/2010/main" val="276646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Existing Analysis Methods</a:t>
            </a:r>
          </a:p>
        </p:txBody>
      </p:sp>
      <p:sp>
        <p:nvSpPr>
          <p:cNvPr id="158723" name="Rectangle 3"/>
          <p:cNvSpPr>
            <a:spLocks noGrp="1" noChangeArrowheads="1"/>
          </p:cNvSpPr>
          <p:nvPr>
            <p:ph type="body" idx="1"/>
          </p:nvPr>
        </p:nvSpPr>
        <p:spPr>
          <a:xfrm>
            <a:off x="685800" y="1676400"/>
            <a:ext cx="7924800" cy="4114800"/>
          </a:xfrm>
        </p:spPr>
        <p:txBody>
          <a:bodyPr/>
          <a:lstStyle/>
          <a:p>
            <a:r>
              <a:rPr lang="en-US" sz="2400" b="1" dirty="0"/>
              <a:t>Univariate Analysis:</a:t>
            </a:r>
            <a:r>
              <a:rPr lang="en-US" sz="2400" dirty="0"/>
              <a:t> single SNP tested against the phenotype for </a:t>
            </a:r>
            <a:r>
              <a:rPr lang="en-US" sz="2400" dirty="0" err="1"/>
              <a:t>correlaton</a:t>
            </a:r>
            <a:r>
              <a:rPr lang="en-US" sz="2400" dirty="0"/>
              <a:t> and ranked.</a:t>
            </a:r>
          </a:p>
          <a:p>
            <a:pPr lvl="1"/>
            <a:r>
              <a:rPr lang="en-US" sz="2000" dirty="0"/>
              <a:t>Feasible but doesn’t capture the existing true combinations.</a:t>
            </a:r>
          </a:p>
          <a:p>
            <a:r>
              <a:rPr lang="en-US" sz="2400" b="1" dirty="0"/>
              <a:t>Multivariate Analysis: </a:t>
            </a:r>
            <a:r>
              <a:rPr lang="en-US" sz="2400" dirty="0"/>
              <a:t>groups of SNPs of size two or more are tested for possible association with the phenotype.</a:t>
            </a:r>
          </a:p>
          <a:p>
            <a:pPr lvl="1"/>
            <a:r>
              <a:rPr lang="en-US" sz="2000" dirty="0"/>
              <a:t>Infeasible but captures any true combinations.</a:t>
            </a:r>
          </a:p>
          <a:p>
            <a:r>
              <a:rPr lang="en-US" sz="2400" dirty="0"/>
              <a:t>These two approaches are used to identify biomarkers. </a:t>
            </a:r>
          </a:p>
          <a:p>
            <a:r>
              <a:rPr lang="en-US" sz="2400" dirty="0"/>
              <a:t>Some approaches employ classification methods like SVMs to classify cases and controls.</a:t>
            </a:r>
          </a:p>
        </p:txBody>
      </p:sp>
    </p:spTree>
    <p:extLst>
      <p:ext uri="{BB962C8B-B14F-4D97-AF65-F5344CB8AC3E}">
        <p14:creationId xmlns:p14="http://schemas.microsoft.com/office/powerpoint/2010/main" val="1050129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292100" marR="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292100" marR="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146484768</TotalTime>
  <Pages>3</Pages>
  <Words>2025</Words>
  <Application>Microsoft Office PowerPoint</Application>
  <PresentationFormat>On-screen Show (4:3)</PresentationFormat>
  <Paragraphs>351</Paragraphs>
  <Slides>26</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LC.BRev.FY97</vt:lpstr>
      <vt:lpstr>Equation</vt:lpstr>
      <vt:lpstr>Visio</vt:lpstr>
      <vt:lpstr> Mining Biomedical Data</vt:lpstr>
      <vt:lpstr>Mining Biomedical Data</vt:lpstr>
      <vt:lpstr>Challenges in Analyzing Biomedical Data</vt:lpstr>
      <vt:lpstr>Case studies</vt:lpstr>
      <vt:lpstr>Application : SNP Association Study</vt:lpstr>
      <vt:lpstr>SNP (Single nucleotide polymorphism)</vt:lpstr>
      <vt:lpstr>Why is SNPs interesting?</vt:lpstr>
      <vt:lpstr>Issues in SNP Association Study</vt:lpstr>
      <vt:lpstr>Existing Analysis Methods</vt:lpstr>
      <vt:lpstr>Case Study 1:  Discovering SNP Biomarkers</vt:lpstr>
      <vt:lpstr>Odds ratio</vt:lpstr>
      <vt:lpstr>P-value</vt:lpstr>
      <vt:lpstr>Example:  High pvalue, moderate odds ratio</vt:lpstr>
      <vt:lpstr>Example …</vt:lpstr>
      <vt:lpstr>Case Study 1:  Issues with Traditional Methods</vt:lpstr>
      <vt:lpstr>Evaluating the Utility of Univariate Rankings for Myeloma Data</vt:lpstr>
      <vt:lpstr>Random Permutation test</vt:lpstr>
      <vt:lpstr>Case Study 2:  Differential expression  Differential coexpression</vt:lpstr>
      <vt:lpstr>PowerPoint Presentation</vt:lpstr>
      <vt:lpstr>Differential Coexpression (DC)</vt:lpstr>
      <vt:lpstr>Existing DC work is “full-space”</vt:lpstr>
      <vt:lpstr>Extension to Subspace Differential Coexpression</vt:lpstr>
      <vt:lpstr>Computational Challenge</vt:lpstr>
      <vt:lpstr>Direct Mining of Differential Patterns</vt:lpstr>
      <vt:lpstr>An Association-analysis Approach</vt:lpstr>
      <vt:lpstr>A 10-gene Subspace DC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SUTC 2006</dc:title>
  <dc:creator>Vipin Kumar</dc:creator>
  <cp:lastModifiedBy>gangfang</cp:lastModifiedBy>
  <cp:revision>1174</cp:revision>
  <cp:lastPrinted>2011-12-12T20:26:58Z</cp:lastPrinted>
  <dcterms:created xsi:type="dcterms:W3CDTF">2009-02-19T22:47:52Z</dcterms:created>
  <dcterms:modified xsi:type="dcterms:W3CDTF">2011-12-15T07:58:07Z</dcterms:modified>
</cp:coreProperties>
</file>