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72" r:id="rId4"/>
    <p:sldId id="273" r:id="rId5"/>
    <p:sldId id="271" r:id="rId6"/>
    <p:sldId id="274" r:id="rId7"/>
    <p:sldId id="270" r:id="rId8"/>
    <p:sldId id="263" r:id="rId9"/>
    <p:sldId id="275" r:id="rId10"/>
    <p:sldId id="264" r:id="rId11"/>
    <p:sldId id="282" r:id="rId12"/>
    <p:sldId id="278" r:id="rId13"/>
    <p:sldId id="284" r:id="rId14"/>
    <p:sldId id="258" r:id="rId15"/>
    <p:sldId id="283" r:id="rId16"/>
    <p:sldId id="276" r:id="rId17"/>
    <p:sldId id="285" r:id="rId18"/>
    <p:sldId id="286" r:id="rId19"/>
    <p:sldId id="287" r:id="rId20"/>
    <p:sldId id="288" r:id="rId21"/>
    <p:sldId id="289" r:id="rId22"/>
    <p:sldId id="265" r:id="rId23"/>
    <p:sldId id="259" r:id="rId24"/>
    <p:sldId id="291" r:id="rId25"/>
    <p:sldId id="292" r:id="rId26"/>
    <p:sldId id="293" r:id="rId27"/>
    <p:sldId id="294" r:id="rId28"/>
    <p:sldId id="299" r:id="rId29"/>
    <p:sldId id="300" r:id="rId30"/>
    <p:sldId id="304" r:id="rId31"/>
    <p:sldId id="305" r:id="rId32"/>
    <p:sldId id="301" r:id="rId33"/>
    <p:sldId id="290" r:id="rId34"/>
    <p:sldId id="295" r:id="rId35"/>
    <p:sldId id="298" r:id="rId36"/>
    <p:sldId id="296" r:id="rId37"/>
    <p:sldId id="297" r:id="rId38"/>
    <p:sldId id="266" r:id="rId39"/>
    <p:sldId id="260" r:id="rId40"/>
    <p:sldId id="306" r:id="rId41"/>
    <p:sldId id="307" r:id="rId42"/>
    <p:sldId id="308" r:id="rId43"/>
    <p:sldId id="309" r:id="rId44"/>
    <p:sldId id="267" r:id="rId45"/>
    <p:sldId id="261" r:id="rId46"/>
    <p:sldId id="310" r:id="rId47"/>
    <p:sldId id="268" r:id="rId48"/>
    <p:sldId id="262" r:id="rId49"/>
    <p:sldId id="279" r:id="rId50"/>
    <p:sldId id="280" r:id="rId51"/>
    <p:sldId id="281" r:id="rId52"/>
    <p:sldId id="26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34"/>
    <a:srgbClr val="780019"/>
    <a:srgbClr val="7A0019"/>
    <a:srgbClr val="7B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14" autoAdjust="0"/>
  </p:normalViewPr>
  <p:slideViewPr>
    <p:cSldViewPr>
      <p:cViewPr varScale="1">
        <p:scale>
          <a:sx n="87" d="100"/>
          <a:sy n="87" d="100"/>
        </p:scale>
        <p:origin x="3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3C1CC-3CF3-4371-AF33-71EF35BED51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DF52F-0E03-439F-A127-7054A0A83A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DF52F-0E03-439F-A127-7054A0A83A0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overfitting on normative population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DF52F-0E03-439F-A127-7054A0A83A0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85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Touching should correspond to a checking behavior and moving may correspond to an object preference or ordering. Not only an interesting study in terms of OCD, but also interesting in a subject/object interaction. Use regression to match the lines, mean squared error, and angle between lines. Circle – distance between centers and diameter difference. And for both, </a:t>
            </a:r>
            <a:r>
              <a:rPr lang="en-US" dirty="0" err="1"/>
              <a:t>stddev</a:t>
            </a:r>
            <a:r>
              <a:rPr lang="en-US" dirty="0"/>
              <a:t> of distance between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DF52F-0E03-439F-A127-7054A0A83A0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68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Capture people who experience OCD/tic behaviors and not. Our training videos may not have captured true nuance of tic or OCD behaviors.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DF52F-0E03-439F-A127-7054A0A83A0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3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Busy backgrounds may be distracting to those who suffer from OCD. It is also a challenging computer vision problem. Examine other camera placement to make this as applicable to general public as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DF52F-0E03-439F-A127-7054A0A83A0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52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Busy backgrounds may be distracting to those who suffer from OCD. It is also a challenging computer vision problem. Examine other camera placement to make this as applicable to general public as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DF52F-0E03-439F-A127-7054A0A83A0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Busy backgrounds may be distracting to those who suffer from OCD. It is also a challenging computer vision problem. Examine other camera placement to make this as applicable to general public as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DF52F-0E03-439F-A127-7054A0A83A0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2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Busy backgrounds may be distracting to those who suffer from OCD. It is also a challenging computer vision problem. Examine other camera placement to make this as applicable to general public as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DF52F-0E03-439F-A127-7054A0A83A0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9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Healthcare and medicine have also benefited from computer vision advances. Image analysis has helped with segmenting different types of tissues in </a:t>
            </a:r>
            <a:r>
              <a:rPr lang="en-US" dirty="0" err="1"/>
              <a:t>xrays</a:t>
            </a:r>
            <a:r>
              <a:rPr lang="en-US" dirty="0"/>
              <a:t> and CT scans or detect cancerous tissue in a microscopic image. There have also been developments in the counting of various cell </a:t>
            </a:r>
            <a:r>
              <a:rPr lang="en-US" dirty="0" err="1"/>
              <a:t>typs</a:t>
            </a:r>
            <a:r>
              <a:rPr lang="en-US" dirty="0"/>
              <a:t> in microscopic imaging. Additionally, recent advances have been producing a volumetric analysis of medical images/MRIs of lungs, hearts, and brains.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DF52F-0E03-439F-A127-7054A0A83A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95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for many neurological disorders only observation can be analyzed. Here is a short video of tics common in Tourette’s syndrome.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DF52F-0E03-439F-A127-7054A0A83A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26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Gestures are elementary movements of a body part, like hand, head or facial feature like eyes or lips. Distinguish from actions(series of gestures) discussed previously.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DF52F-0E03-439F-A127-7054A0A83A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9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color features to find the head. Modified mean shift to work at different scales. Calculated head roll via shape analysis. Limited in applicability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DF52F-0E03-439F-A127-7054A0A83A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Chau used temporal differencing to find the eyes and determined blink rate. Also used the eyes to help locate eye brows which were also used as an system input. </a:t>
            </a:r>
            <a:r>
              <a:rPr lang="en-US" dirty="0" err="1"/>
              <a:t>Soukupova</a:t>
            </a:r>
            <a:r>
              <a:rPr lang="en-US" dirty="0"/>
              <a:t> used facial feature points(from </a:t>
            </a:r>
            <a:r>
              <a:rPr lang="en-US" dirty="0" err="1"/>
              <a:t>cech</a:t>
            </a:r>
            <a:r>
              <a:rPr lang="en-US" dirty="0"/>
              <a:t>) to calculate eye aspect ratio to determine blinks.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DF52F-0E03-439F-A127-7054A0A83A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0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behavior associated with some mental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DF52F-0E03-439F-A127-7054A0A83A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3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Onset in childhood so early detection and intervention and key in better outcomes in adulthood. Of that 1%, 1 in 5 self unaware of tics. Yale Global Tic Severity Scale – quantifies tics and assigns severity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DF52F-0E03-439F-A127-7054A0A83A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88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Childrens</a:t>
            </a:r>
            <a:r>
              <a:rPr lang="en-US" dirty="0"/>
              <a:t> Yale-Brown Obsessive Compulsive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DF52F-0E03-439F-A127-7054A0A83A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2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905C-F2A6-4B0D-8EF7-0D850C04B2B6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E925-604A-4F5F-A252-281A83D5D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D154-0FFB-4FFB-840A-45AE9C692F1E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E925-604A-4F5F-A252-281A83D5D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8FAB-71AA-48F4-BA81-7D70DAB75AF0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E925-604A-4F5F-A252-281A83D5D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A593-70DE-4F1B-B226-089965CF2DA1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358C-6954-44E0-B7C2-B6C789145803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E925-604A-4F5F-A252-281A83D5D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F9BA-BC16-4BD1-8D4C-6E549D961D55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E925-604A-4F5F-A252-281A83D5D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C28F-0AAA-4DFB-9923-C3A729696674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E925-604A-4F5F-A252-281A83D5D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12C7-0192-4C9C-B2AA-F1136DB85D1A}" type="datetime1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E925-604A-4F5F-A252-281A83D5D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8B25-863D-440D-B10B-EA3E1D2F4DB2}" type="datetime1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E925-604A-4F5F-A252-281A83D5D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9CE7-AD7A-4919-9B66-803AFE5FB78E}" type="datetime1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E925-604A-4F5F-A252-281A83D5D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B5EE-043B-4929-9807-58DBCD9349A6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E925-604A-4F5F-A252-281A83D5D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7338-B97E-41F8-892C-1D556835DDC1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E925-604A-4F5F-A252-281A83D5D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81000"/>
            <a:ext cx="5181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506D-794A-4B32-8625-38DF656B7ACC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FE925-604A-4F5F-A252-281A83D5D7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FFC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381000"/>
            <a:ext cx="9144000" cy="762000"/>
          </a:xfrm>
          <a:prstGeom prst="rect">
            <a:avLst/>
          </a:prstGeom>
          <a:solidFill>
            <a:srgbClr val="78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D:\cygwin64\home\Home\Projects\thesis-proposal\presentation\diagrams\template_graphics\logo_uofm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0000" y="381000"/>
            <a:ext cx="4064000" cy="685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krcaw7EdjLQ?rel=0&amp;controls=0&amp;showinfo=0&amp;start=76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dXGWwIgvU9M?rel=0&amp;controls=0&amp;showinfo=0&amp;start=68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7B001A"/>
          </a:solidFill>
        </p:spPr>
        <p:txBody>
          <a:bodyPr/>
          <a:lstStyle/>
          <a:p>
            <a:r>
              <a:rPr lang="en-US" dirty="0">
                <a:solidFill>
                  <a:srgbClr val="FFCC34"/>
                </a:solidFill>
              </a:rPr>
              <a:t>Visual Monitoring of Subtle Human Motion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Robert F.K. Martin</a:t>
            </a:r>
          </a:p>
          <a:p>
            <a:r>
              <a:rPr lang="en-US" sz="2400" dirty="0"/>
              <a:t>Department of Computer Science</a:t>
            </a:r>
          </a:p>
          <a:p>
            <a:r>
              <a:rPr lang="en-US" sz="2400" dirty="0"/>
              <a:t>University of Minnesota</a:t>
            </a:r>
          </a:p>
          <a:p>
            <a:endParaRPr lang="en-US" sz="2600" dirty="0"/>
          </a:p>
          <a:p>
            <a:r>
              <a:rPr lang="en-US" sz="2600" dirty="0"/>
              <a:t>August 28,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/>
              <a:t>Object Tracking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/>
              <a:t>Activity Recognition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/>
              <a:t>Subtle Human Motion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/>
              <a:t>Psychopathology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Initial Work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Face Gestures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Hand Gestures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Proposed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Contributions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49C84-778D-4A64-9E84-4C58AD9B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1" baseline="0" dirty="0"/>
              <a:t>Object Tracking</a:t>
            </a:r>
          </a:p>
          <a:p>
            <a:pPr lvl="1"/>
            <a:r>
              <a:rPr lang="en-US" b="1" dirty="0"/>
              <a:t>finding a moving object(s) over a time sequence of images.</a:t>
            </a:r>
          </a:p>
          <a:p>
            <a:pPr lvl="1"/>
            <a:r>
              <a:rPr lang="en-US" b="1" baseline="0" dirty="0"/>
              <a:t>Adaptive background modeling </a:t>
            </a:r>
            <a:r>
              <a:rPr lang="en-US" sz="2000" baseline="0" dirty="0"/>
              <a:t>(Stauffer, </a:t>
            </a:r>
            <a:r>
              <a:rPr lang="en-US" sz="2000" baseline="0" dirty="0" err="1"/>
              <a:t>Grimson</a:t>
            </a:r>
            <a:r>
              <a:rPr lang="en-US" sz="2000" baseline="0" dirty="0"/>
              <a:t>)</a:t>
            </a:r>
          </a:p>
          <a:p>
            <a:pPr lvl="1"/>
            <a:r>
              <a:rPr lang="en-US" b="1" baseline="0" dirty="0"/>
              <a:t>Mean shift </a:t>
            </a:r>
            <a:r>
              <a:rPr lang="en-US" sz="2000" dirty="0"/>
              <a:t>(</a:t>
            </a:r>
            <a:r>
              <a:rPr lang="en-US" sz="2000" dirty="0" err="1"/>
              <a:t>Comaniciu</a:t>
            </a:r>
            <a:r>
              <a:rPr lang="en-US" sz="2000" dirty="0"/>
              <a:t>, Meer)</a:t>
            </a:r>
          </a:p>
          <a:p>
            <a:pPr lvl="1"/>
            <a:r>
              <a:rPr lang="en-US" b="1" dirty="0"/>
              <a:t>Optical flow</a:t>
            </a:r>
          </a:p>
          <a:p>
            <a:pPr lvl="1"/>
            <a:r>
              <a:rPr lang="en-US" b="1" dirty="0"/>
              <a:t>SIFT/SURF</a:t>
            </a:r>
          </a:p>
          <a:p>
            <a:pPr lvl="1"/>
            <a:endParaRPr lang="en-US" sz="2000" b="1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24E94-1524-4E04-A458-670DC174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8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baseline="0" dirty="0"/>
              <a:t>Object Tracking</a:t>
            </a:r>
          </a:p>
          <a:p>
            <a:pPr lvl="1"/>
            <a:r>
              <a:rPr lang="en-US" b="1" dirty="0"/>
              <a:t>Typical problems include:</a:t>
            </a:r>
          </a:p>
          <a:p>
            <a:pPr lvl="2"/>
            <a:r>
              <a:rPr lang="en-US" b="1" dirty="0"/>
              <a:t>Appearance changes(shape, color)</a:t>
            </a:r>
          </a:p>
          <a:p>
            <a:pPr lvl="2"/>
            <a:r>
              <a:rPr lang="en-US" b="1" dirty="0"/>
              <a:t>Occlusions</a:t>
            </a:r>
          </a:p>
          <a:p>
            <a:pPr lvl="1"/>
            <a:r>
              <a:rPr lang="en-US" b="1" dirty="0"/>
              <a:t>Occlusion handling</a:t>
            </a:r>
          </a:p>
          <a:p>
            <a:pPr lvl="2"/>
            <a:r>
              <a:rPr lang="en-US" b="1" dirty="0"/>
              <a:t>Smooth trajectory</a:t>
            </a:r>
          </a:p>
          <a:p>
            <a:pPr lvl="2"/>
            <a:r>
              <a:rPr lang="en-US" b="1" dirty="0"/>
              <a:t>Localization</a:t>
            </a:r>
          </a:p>
          <a:p>
            <a:pPr lvl="2"/>
            <a:r>
              <a:rPr lang="en-US" b="1" dirty="0"/>
              <a:t>Permanence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76827-87A9-443D-AAC3-71C04F57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5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/>
              <a:t>Activity Recognition</a:t>
            </a:r>
          </a:p>
          <a:p>
            <a:pPr lvl="1"/>
            <a:r>
              <a:rPr lang="en-US" b="1" dirty="0"/>
              <a:t>Subcategory of object recognition</a:t>
            </a:r>
          </a:p>
          <a:p>
            <a:pPr lvl="1"/>
            <a:r>
              <a:rPr lang="en-US" b="1" dirty="0"/>
              <a:t>Seeks to define the motions of a found object(person) into one or several categories</a:t>
            </a:r>
          </a:p>
          <a:p>
            <a:pPr lvl="2"/>
            <a:r>
              <a:rPr lang="en-US" b="1" dirty="0"/>
              <a:t>Running, walking, jumping</a:t>
            </a:r>
          </a:p>
          <a:p>
            <a:pPr lvl="2"/>
            <a:r>
              <a:rPr lang="en-US" b="1" dirty="0"/>
              <a:t>Shopping, playing a sport,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0E4E8-7DDD-4DCA-A0CC-40BC9FD7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6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/>
              <a:t>Activity Recognition</a:t>
            </a:r>
          </a:p>
          <a:p>
            <a:pPr lvl="1"/>
            <a:r>
              <a:rPr lang="en-US" b="1" dirty="0"/>
              <a:t>Simple classifications</a:t>
            </a:r>
          </a:p>
          <a:p>
            <a:pPr lvl="1"/>
            <a:r>
              <a:rPr lang="en-US" b="1" dirty="0"/>
              <a:t>Complex</a:t>
            </a:r>
          </a:p>
          <a:p>
            <a:pPr lvl="2"/>
            <a:r>
              <a:rPr lang="en-US" b="1" dirty="0"/>
              <a:t>Apply PCA on shape analysis</a:t>
            </a:r>
          </a:p>
          <a:p>
            <a:pPr lvl="2"/>
            <a:r>
              <a:rPr lang="en-US" b="1" dirty="0"/>
              <a:t>Use volumetric analysis compared to template</a:t>
            </a:r>
          </a:p>
          <a:p>
            <a:pPr lvl="2"/>
            <a:r>
              <a:rPr lang="en-US" b="1" dirty="0"/>
              <a:t>Fails due to projection of non-rigid 3D shape onto 2D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33653-8FFE-48BB-89A1-79E62E34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/>
              <a:t>Activity Recognition/Gait Analysis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C024C764-0D49-4DB8-9235-C73571C3AC2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2819400"/>
            <a:ext cx="4572000" cy="25717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1FFD1-E73F-442C-A364-1A0A6EAD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1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baseline="0" dirty="0"/>
              <a:t>Subtle Human Motion</a:t>
            </a:r>
          </a:p>
          <a:p>
            <a:pPr lvl="1"/>
            <a:r>
              <a:rPr lang="en-US" b="1" dirty="0"/>
              <a:t>Also known as gestures</a:t>
            </a:r>
          </a:p>
          <a:p>
            <a:pPr lvl="1"/>
            <a:r>
              <a:rPr lang="en-US" b="1" baseline="0" dirty="0"/>
              <a:t>Meant to interact with the world(HCI) or communicate(ASL, emotions)</a:t>
            </a:r>
          </a:p>
          <a:p>
            <a:pPr lvl="1"/>
            <a:r>
              <a:rPr lang="en-US" b="1" dirty="0"/>
              <a:t>Tracked with instrumented clothing, body mounted accelerometers, cameras</a:t>
            </a:r>
          </a:p>
          <a:p>
            <a:pPr lvl="1"/>
            <a:endParaRPr lang="en-US" b="1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3A780-B595-40BE-B731-B642CB4F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58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baseline="0" dirty="0"/>
              <a:t>Subtle Human Motion in HCI</a:t>
            </a:r>
          </a:p>
          <a:p>
            <a:pPr lvl="1"/>
            <a:r>
              <a:rPr lang="en-US" sz="1600" dirty="0"/>
              <a:t>G. R. </a:t>
            </a:r>
            <a:r>
              <a:rPr lang="en-US" sz="1600" dirty="0" err="1"/>
              <a:t>Bradski</a:t>
            </a:r>
            <a:r>
              <a:rPr lang="en-US" sz="1600" dirty="0"/>
              <a:t>, “Computer vision face tracking for use in a perceptual user interface," 1998</a:t>
            </a:r>
            <a:endParaRPr lang="en-US" sz="1600" b="1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3A780-B595-40BE-B731-B642CB4F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0F532-7C8A-4E7B-8531-2D36D8B18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623069"/>
            <a:ext cx="4922704" cy="36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18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baseline="0" dirty="0"/>
              <a:t>Blinks – Chau, </a:t>
            </a:r>
            <a:r>
              <a:rPr lang="en-US" b="1" baseline="0" dirty="0" err="1"/>
              <a:t>Soukupova</a:t>
            </a:r>
            <a:r>
              <a:rPr lang="en-US" b="1" baseline="0" dirty="0"/>
              <a:t>, </a:t>
            </a:r>
            <a:r>
              <a:rPr lang="en-US" b="1" baseline="0" dirty="0" err="1"/>
              <a:t>Grauman</a:t>
            </a:r>
            <a:endParaRPr lang="en-US" b="1" baseline="0" dirty="0"/>
          </a:p>
          <a:p>
            <a:pPr marR="0" lvl="0" rtl="0"/>
            <a:endParaRPr lang="en-US" b="1" dirty="0"/>
          </a:p>
          <a:p>
            <a:pPr marR="0" lvl="0" rtl="0"/>
            <a:r>
              <a:rPr lang="en-US" b="1" dirty="0"/>
              <a:t>Faces – Voila, Cech</a:t>
            </a:r>
          </a:p>
          <a:p>
            <a:pPr marR="0" lvl="0" rtl="0"/>
            <a:endParaRPr lang="en-US" b="1" dirty="0"/>
          </a:p>
          <a:p>
            <a:pPr marR="0" lvl="0" rtl="0"/>
            <a:r>
              <a:rPr lang="en-US" b="1" dirty="0"/>
              <a:t>Hands - </a:t>
            </a:r>
            <a:r>
              <a:rPr lang="en-US" b="1" dirty="0" err="1"/>
              <a:t>Kolsch</a:t>
            </a:r>
            <a:endParaRPr lang="en-US" b="1" dirty="0"/>
          </a:p>
          <a:p>
            <a:pPr lvl="1"/>
            <a:endParaRPr lang="en-US" b="1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3A780-B595-40BE-B731-B642CB4F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66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baseline="0" dirty="0"/>
              <a:t>Psychopathology</a:t>
            </a:r>
          </a:p>
          <a:p>
            <a:pPr lvl="1"/>
            <a:r>
              <a:rPr lang="en-US" b="1" dirty="0"/>
              <a:t>The behavior associated with some mental condition or disorder</a:t>
            </a:r>
          </a:p>
          <a:p>
            <a:pPr lvl="1"/>
            <a:r>
              <a:rPr lang="en-US" b="1" baseline="0" dirty="0"/>
              <a:t>Typically diagnosed through self-reporting and observation</a:t>
            </a:r>
          </a:p>
          <a:p>
            <a:pPr lvl="1"/>
            <a:r>
              <a:rPr lang="en-US" b="1" dirty="0"/>
              <a:t>Common disorders with observable conditions: depression, OCD, ADHD, PTSD, anxiety, Tourette’s</a:t>
            </a:r>
            <a:endParaRPr lang="en-US" b="1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0B38A-D7F0-497D-AEEB-351D1DD2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6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/>
              <a:t>Object Tracking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/>
              <a:t>Activity Recognition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/>
              <a:t>Subtle Human Motion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/>
              <a:t>Psychopathology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 Work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/>
              <a:t>Face Gestures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/>
              <a:t>Hand Gestures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Proposed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Contributions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2A8E4-4284-44D0-B2C0-488E66D1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baseline="0" dirty="0"/>
              <a:t>Psychopathology(Tourett</a:t>
            </a:r>
            <a:r>
              <a:rPr lang="en-US" b="1" dirty="0"/>
              <a:t>e’s)</a:t>
            </a:r>
          </a:p>
          <a:p>
            <a:pPr lvl="1"/>
            <a:r>
              <a:rPr lang="en-US" b="1" dirty="0"/>
              <a:t>Onset typically in childhood</a:t>
            </a:r>
          </a:p>
          <a:p>
            <a:pPr lvl="1"/>
            <a:r>
              <a:rPr lang="en-US" b="1" dirty="0"/>
              <a:t>Affects 1% of school age children</a:t>
            </a:r>
          </a:p>
          <a:p>
            <a:pPr lvl="1"/>
            <a:r>
              <a:rPr lang="en-US" b="1" dirty="0"/>
              <a:t>Used a standardized checklist(YGTSS)</a:t>
            </a:r>
          </a:p>
          <a:p>
            <a:pPr lvl="1"/>
            <a:r>
              <a:rPr lang="en-US" b="1" dirty="0"/>
              <a:t>??? Used body mounted accelerometers to quantify tics</a:t>
            </a:r>
          </a:p>
          <a:p>
            <a:pPr lvl="1"/>
            <a:r>
              <a:rPr lang="en-US" b="1" dirty="0"/>
              <a:t>??? Used video to analyze patients but found it too time intensive</a:t>
            </a:r>
          </a:p>
          <a:p>
            <a:pPr lvl="1"/>
            <a:endParaRPr lang="en-US" b="1" baseline="0" dirty="0"/>
          </a:p>
          <a:p>
            <a:pPr lvl="1"/>
            <a:endParaRPr lang="en-US" b="1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0B38A-D7F0-497D-AEEB-351D1DD2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82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baseline="0" dirty="0"/>
              <a:t>Psychopathology(OCD)</a:t>
            </a:r>
          </a:p>
          <a:p>
            <a:pPr lvl="1"/>
            <a:r>
              <a:rPr lang="en-US" b="1" dirty="0"/>
              <a:t>What age does this start?</a:t>
            </a:r>
          </a:p>
          <a:p>
            <a:pPr lvl="1"/>
            <a:r>
              <a:rPr lang="en-US" b="1" baseline="0" dirty="0"/>
              <a:t>Scored with CY-BOCS</a:t>
            </a:r>
          </a:p>
          <a:p>
            <a:pPr lvl="1"/>
            <a:r>
              <a:rPr lang="en-US" b="1" dirty="0"/>
              <a:t>Obsessions(recurrent, intrusive thoughts)</a:t>
            </a:r>
          </a:p>
          <a:p>
            <a:pPr lvl="1"/>
            <a:r>
              <a:rPr lang="en-US" b="1" baseline="0" dirty="0"/>
              <a:t>Compulsions(actions to reduce anxiety)</a:t>
            </a:r>
          </a:p>
          <a:p>
            <a:pPr lvl="2"/>
            <a:r>
              <a:rPr lang="en-US" b="1" dirty="0"/>
              <a:t>Hand washing</a:t>
            </a:r>
          </a:p>
          <a:p>
            <a:pPr lvl="2"/>
            <a:r>
              <a:rPr lang="en-US" b="1" baseline="0" dirty="0"/>
              <a:t>Checking</a:t>
            </a:r>
          </a:p>
          <a:p>
            <a:pPr lvl="2"/>
            <a:r>
              <a:rPr lang="en-US" b="1" dirty="0"/>
              <a:t>Arranging</a:t>
            </a:r>
          </a:p>
          <a:p>
            <a:pPr lvl="2"/>
            <a:r>
              <a:rPr lang="en-US" b="1" dirty="0"/>
              <a:t>Object preference/avoidance</a:t>
            </a:r>
            <a:endParaRPr lang="en-US" b="1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0B38A-D7F0-497D-AEEB-351D1DD2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49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Background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Object Tracking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Activity Recognition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Subtle Human Motion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Psychopathology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 Work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/>
              <a:t>Face Gestures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/>
              <a:t>Hand Gestures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Proposed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Contributions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B0B96-4F0A-4812-8070-772D0A7B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371CF-165B-4329-96AC-E4052168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00"/>
            <a:ext cx="7181850" cy="3638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Initial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R="0" lvl="0" rtl="0"/>
            <a:r>
              <a:rPr lang="en-US" b="1" baseline="0" dirty="0"/>
              <a:t>Facial Gestures</a:t>
            </a:r>
          </a:p>
          <a:p>
            <a:pPr marR="0" lvl="0" rtl="0"/>
            <a:endParaRPr lang="en-US" b="1" dirty="0"/>
          </a:p>
          <a:p>
            <a:pPr marR="0" lvl="0" rtl="0"/>
            <a:endParaRPr lang="en-US" b="1" baseline="0" dirty="0"/>
          </a:p>
          <a:p>
            <a:pPr marR="0" lvl="0" rtl="0"/>
            <a:endParaRPr lang="en-US" b="1" dirty="0"/>
          </a:p>
          <a:p>
            <a:pPr marR="0" lvl="0" rtl="0"/>
            <a:endParaRPr lang="en-US" b="1" baseline="0" dirty="0"/>
          </a:p>
          <a:p>
            <a:pPr marR="0" lvl="0" rtl="0"/>
            <a:endParaRPr lang="en-US" b="1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C. </a:t>
            </a:r>
            <a:r>
              <a:rPr lang="en-US" sz="1400" dirty="0" err="1"/>
              <a:t>Ganos</a:t>
            </a:r>
            <a:r>
              <a:rPr lang="en-US" sz="1400" dirty="0"/>
              <a:t>, J. </a:t>
            </a:r>
            <a:r>
              <a:rPr lang="en-US" sz="1400" dirty="0" err="1"/>
              <a:t>Bongert</a:t>
            </a:r>
            <a:r>
              <a:rPr lang="en-US" sz="1400" dirty="0"/>
              <a:t>, L. </a:t>
            </a:r>
            <a:r>
              <a:rPr lang="en-US" sz="1400" dirty="0" err="1"/>
              <a:t>Asmuss</a:t>
            </a:r>
            <a:r>
              <a:rPr lang="en-US" sz="1400" dirty="0"/>
              <a:t>, D. Martino, P. Haggard, and A. </a:t>
            </a:r>
            <a:r>
              <a:rPr lang="en-US" sz="1400" dirty="0" err="1"/>
              <a:t>Munchau</a:t>
            </a:r>
            <a:r>
              <a:rPr lang="en-US" sz="1400" dirty="0"/>
              <a:t>, “</a:t>
            </a:r>
            <a:r>
              <a:rPr lang="en-US" sz="1400" i="1" dirty="0"/>
              <a:t>The somatotopy of tic inhibition: here and how much?“ </a:t>
            </a:r>
            <a:r>
              <a:rPr lang="en-US" sz="1400" dirty="0"/>
              <a:t>MOVEMENT DISORD, vol. 30, no. 9, pp. 1184{9, 8 2015, 2015 International Parkinson and Movement Disorder Society.</a:t>
            </a:r>
            <a:endParaRPr lang="en-US" sz="1400" b="1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0B4ED-3643-4689-9D9D-68D34150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Initial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baseline="0" dirty="0"/>
              <a:t>Facial Gestures</a:t>
            </a:r>
          </a:p>
          <a:p>
            <a:pPr lvl="1"/>
            <a:r>
              <a:rPr lang="en-US" b="1" baseline="0" dirty="0"/>
              <a:t>Face tics account for 45% of typical tic behavior</a:t>
            </a:r>
          </a:p>
          <a:p>
            <a:pPr lvl="1"/>
            <a:r>
              <a:rPr lang="en-US" b="1" dirty="0"/>
              <a:t>Blinks are involuntary(15-20/min)</a:t>
            </a:r>
          </a:p>
          <a:p>
            <a:pPr lvl="1"/>
            <a:r>
              <a:rPr lang="en-US" b="1" baseline="0" dirty="0"/>
              <a:t>Blinking tics are typically forceful and non-periodic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0B4ED-3643-4689-9D9D-68D34150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34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Initial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baseline="0" dirty="0"/>
              <a:t>Facial Gestures</a:t>
            </a:r>
          </a:p>
          <a:p>
            <a:pPr lvl="1"/>
            <a:r>
              <a:rPr lang="en-US" b="1" baseline="0" dirty="0"/>
              <a:t>Record subject </a:t>
            </a:r>
            <a:r>
              <a:rPr lang="en-US" b="1" dirty="0"/>
              <a:t>sitting still</a:t>
            </a:r>
          </a:p>
          <a:p>
            <a:pPr lvl="1"/>
            <a:r>
              <a:rPr lang="en-US" b="1" baseline="0" dirty="0"/>
              <a:t>View from mid-tors</a:t>
            </a:r>
            <a:r>
              <a:rPr lang="en-US" b="1" dirty="0"/>
              <a:t>o and above</a:t>
            </a:r>
          </a:p>
          <a:p>
            <a:pPr lvl="1"/>
            <a:r>
              <a:rPr lang="en-US" b="1" baseline="0" dirty="0"/>
              <a:t>Need t</a:t>
            </a:r>
            <a:r>
              <a:rPr lang="en-US" b="1" dirty="0"/>
              <a:t>o be robust to lighting and scene variations</a:t>
            </a:r>
            <a:endParaRPr lang="en-US" b="1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0B4ED-3643-4689-9D9D-68D34150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CFC734-C7E7-4253-B2D7-F7FAD258A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07" y="3852164"/>
            <a:ext cx="3942304" cy="22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6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Initial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6248400" cy="4953000"/>
          </a:xfrm>
        </p:spPr>
        <p:txBody>
          <a:bodyPr>
            <a:normAutofit fontScale="77500" lnSpcReduction="20000"/>
          </a:bodyPr>
          <a:lstStyle/>
          <a:p>
            <a:pPr marR="0" lvl="0" rtl="0"/>
            <a:r>
              <a:rPr lang="en-US" b="1" baseline="0" dirty="0"/>
              <a:t>Facial Gestures</a:t>
            </a:r>
          </a:p>
          <a:p>
            <a:pPr lvl="1"/>
            <a:r>
              <a:rPr lang="en-US" b="1" dirty="0"/>
              <a:t>Use facial landmark detection as implemented in </a:t>
            </a:r>
            <a:r>
              <a:rPr lang="en-US" b="1" dirty="0" err="1"/>
              <a:t>dlib</a:t>
            </a:r>
            <a:r>
              <a:rPr lang="en-US" b="1" dirty="0"/>
              <a:t> library for Python</a:t>
            </a:r>
          </a:p>
          <a:p>
            <a:pPr lvl="1"/>
            <a:r>
              <a:rPr lang="en-US" b="1" dirty="0"/>
              <a:t>Provides </a:t>
            </a:r>
            <a:r>
              <a:rPr lang="en-US" b="1" dirty="0" err="1"/>
              <a:t>x,y</a:t>
            </a:r>
            <a:r>
              <a:rPr lang="en-US" b="1" dirty="0"/>
              <a:t> of 68 features points</a:t>
            </a:r>
          </a:p>
          <a:p>
            <a:pPr lvl="1"/>
            <a:r>
              <a:rPr lang="en-US" b="1" dirty="0"/>
              <a:t>To detect forceful blinking, measure eye “openness” and shape and position of eyebrows</a:t>
            </a:r>
          </a:p>
          <a:p>
            <a:pPr lvl="1"/>
            <a:r>
              <a:rPr lang="en-US" b="1" dirty="0"/>
              <a:t>To detect head motion, calculate gaze direction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lnSpc>
                <a:spcPct val="110000"/>
              </a:lnSpc>
              <a:buNone/>
            </a:pPr>
            <a:endParaRPr lang="en-US" sz="1400" i="1" dirty="0"/>
          </a:p>
          <a:p>
            <a:pPr marL="457200" lvl="1" indent="0">
              <a:lnSpc>
                <a:spcPct val="110000"/>
              </a:lnSpc>
              <a:buNone/>
            </a:pPr>
            <a:endParaRPr lang="en-US" sz="1400" i="1" dirty="0"/>
          </a:p>
          <a:p>
            <a:pPr marL="457200" lvl="1" indent="0">
              <a:lnSpc>
                <a:spcPct val="110000"/>
              </a:lnSpc>
              <a:buNone/>
            </a:pPr>
            <a:endParaRPr lang="en-US" sz="1400" i="1" dirty="0"/>
          </a:p>
          <a:p>
            <a:pPr marL="457200" lvl="1" indent="0">
              <a:lnSpc>
                <a:spcPct val="110000"/>
              </a:lnSpc>
              <a:buNone/>
            </a:pPr>
            <a:endParaRPr lang="en-US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400" dirty="0" err="1"/>
              <a:t>Kazemi</a:t>
            </a:r>
            <a:r>
              <a:rPr lang="en-US" sz="1400" dirty="0"/>
              <a:t>, V., &amp; Sullivan, J. (2014). </a:t>
            </a:r>
            <a:r>
              <a:rPr lang="en-US" sz="1400" i="1" dirty="0"/>
              <a:t>One millisecond face alignment with an ensemble of regression trees</a:t>
            </a:r>
            <a:r>
              <a:rPr lang="en-US" sz="1400" dirty="0"/>
              <a:t>. 2014 IEEE Conference on Computer Vision and Pattern Recognition, 1867-1874.</a:t>
            </a:r>
            <a:endParaRPr lang="en-US" dirty="0"/>
          </a:p>
          <a:p>
            <a:pPr lvl="1"/>
            <a:endParaRPr lang="en-US" b="1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0B4ED-3643-4689-9D9D-68D34150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95B643-649F-4B32-A05F-D2FFF6BD5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44613"/>
            <a:ext cx="2133600" cy="352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49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Initial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baseline="0" dirty="0"/>
              <a:t>Facial Gestures(blinks)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0B4ED-3643-4689-9D9D-68D34150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CED50-386C-413E-8D35-93593D9D5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3841540"/>
            <a:ext cx="4114800" cy="231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C495BA-3A9F-4849-85D2-48CF7FF58C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91840"/>
            <a:ext cx="4023360" cy="301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24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Initial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baseline="0" dirty="0"/>
              <a:t>Facial Gestures(blinks)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0B4ED-3643-4689-9D9D-68D34150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C807E2-1A5E-4A8C-9FD0-C0DEF6201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3840480"/>
            <a:ext cx="4114800" cy="23145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0229BC-12EB-419E-93A9-50A2F622E0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91840"/>
            <a:ext cx="4023360" cy="30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87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Initial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baseline="0" dirty="0"/>
              <a:t>Facial Gestures(blinks)</a:t>
            </a:r>
          </a:p>
          <a:p>
            <a:pPr lvl="1"/>
            <a:r>
              <a:rPr lang="en-US" b="1" baseline="0" dirty="0"/>
              <a:t>Work good as a first pass heuristic</a:t>
            </a:r>
          </a:p>
          <a:p>
            <a:pPr lvl="1"/>
            <a:r>
              <a:rPr lang="en-US" b="1" dirty="0"/>
              <a:t>But may not be applicable to general population or robust to all tics</a:t>
            </a:r>
          </a:p>
          <a:p>
            <a:pPr lvl="1"/>
            <a:r>
              <a:rPr lang="en-US" b="1" dirty="0"/>
              <a:t>I</a:t>
            </a:r>
            <a:r>
              <a:rPr lang="en-US" b="1" baseline="0" dirty="0"/>
              <a:t>ncorporate more</a:t>
            </a:r>
            <a:r>
              <a:rPr lang="en-US" b="1" dirty="0"/>
              <a:t> landmarks</a:t>
            </a:r>
            <a:endParaRPr lang="en-US" b="1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0B4ED-3643-4689-9D9D-68D34150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8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94612-EB04-4F5A-B735-874293A2D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891506"/>
            <a:ext cx="5715000" cy="3943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Camera trends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100" dirty="0"/>
              <a:t>https://indranilsinharoy.com/2014/02/09/pixel-resolution-in-digital-cameras/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33C38-E613-4762-B447-0F4BCEE0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5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Initial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/>
              <a:t>Facial Gestures(head movement)</a:t>
            </a:r>
          </a:p>
          <a:p>
            <a:pPr lvl="1"/>
            <a:r>
              <a:rPr lang="en-US" b="1" dirty="0"/>
              <a:t>Use subset of landmarks to compute gaze direction</a:t>
            </a:r>
          </a:p>
          <a:p>
            <a:pPr lvl="1"/>
            <a:r>
              <a:rPr lang="en-US" b="1" dirty="0"/>
              <a:t>Assume planar 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0B4ED-3643-4689-9D9D-68D34150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57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Initial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/>
              <a:t>Facial Gestures(head movement)</a:t>
            </a:r>
          </a:p>
          <a:p>
            <a:pPr lvl="1"/>
            <a:r>
              <a:rPr lang="en-US" b="1" dirty="0"/>
              <a:t>Use subset of landmarks to compute gaze direction</a:t>
            </a:r>
          </a:p>
          <a:p>
            <a:pPr lvl="1"/>
            <a:r>
              <a:rPr lang="en-US" b="1" dirty="0"/>
              <a:t>Assume planar face</a:t>
            </a:r>
          </a:p>
          <a:p>
            <a:pPr lvl="1"/>
            <a:r>
              <a:rPr lang="en-US" b="1" dirty="0"/>
              <a:t>Compute plane normal given camera calibration</a:t>
            </a:r>
          </a:p>
          <a:p>
            <a:pPr lvl="1"/>
            <a:r>
              <a:rPr lang="en-US" b="1" dirty="0"/>
              <a:t>Calculate large or fast deviations from “straight ahead” gaze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0B4ED-3643-4689-9D9D-68D34150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2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Initial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baseline="0" dirty="0"/>
              <a:t>Facial Gestures(head motion)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0B4ED-3643-4689-9D9D-68D34150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9677D-0130-436A-9CCE-837B3F310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3840480"/>
            <a:ext cx="4114800" cy="2314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1D098A-67A1-4A89-B71F-2CB200EE36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91840"/>
            <a:ext cx="4023360" cy="30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76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Initial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baseline="0" dirty="0"/>
              <a:t>Hand Gestures</a:t>
            </a:r>
          </a:p>
          <a:p>
            <a:pPr lvl="1"/>
            <a:r>
              <a:rPr lang="en-US" b="1" dirty="0"/>
              <a:t>OCD is manifested in certain behaviors, some observable</a:t>
            </a:r>
          </a:p>
          <a:p>
            <a:pPr lvl="1"/>
            <a:r>
              <a:rPr lang="en-US" b="1" baseline="0" dirty="0"/>
              <a:t>Create a situation that might elicit some of those behaviors</a:t>
            </a:r>
          </a:p>
          <a:p>
            <a:pPr lvl="1"/>
            <a:r>
              <a:rPr lang="en-US" b="1" dirty="0"/>
              <a:t>Given some objects, ask the subject to arrange them in a particular way and measure results</a:t>
            </a:r>
            <a:endParaRPr lang="en-US" b="1" baseline="0" dirty="0"/>
          </a:p>
          <a:p>
            <a:pPr lvl="1"/>
            <a:endParaRPr lang="en-US" b="1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0B4ED-3643-4689-9D9D-68D34150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13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Initial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baseline="0" dirty="0"/>
              <a:t>Hand Gestures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0B4ED-3643-4689-9D9D-68D34150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34</a:t>
            </a:fld>
            <a:endParaRPr lang="en-US"/>
          </a:p>
        </p:txBody>
      </p:sp>
      <p:pic>
        <p:nvPicPr>
          <p:cNvPr id="6" name="arrange">
            <a:hlinkClick r:id="" action="ppaction://media"/>
            <a:extLst>
              <a:ext uri="{FF2B5EF4-FFF2-40B4-BE49-F238E27FC236}">
                <a16:creationId xmlns:a16="http://schemas.microsoft.com/office/drawing/2014/main" id="{2BC8FEE8-F5A0-4CE9-9BB3-71A2EB9DDB3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47800" y="2362200"/>
            <a:ext cx="5946423" cy="33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1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22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Initial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/>
              <a:t>Hand Gestures</a:t>
            </a:r>
          </a:p>
          <a:p>
            <a:pPr lvl="1"/>
            <a:r>
              <a:rPr lang="en-US" b="1" dirty="0"/>
              <a:t>Use top down view to minimize object occlusion</a:t>
            </a:r>
          </a:p>
          <a:p>
            <a:pPr lvl="1"/>
            <a:r>
              <a:rPr lang="en-US" b="1" dirty="0"/>
              <a:t>Align the objects with either circle or line</a:t>
            </a:r>
          </a:p>
          <a:p>
            <a:pPr lvl="1"/>
            <a:r>
              <a:rPr lang="en-US" b="1" dirty="0"/>
              <a:t>Use a simple surface and </a:t>
            </a:r>
            <a:r>
              <a:rPr lang="en-US" b="1" dirty="0" err="1"/>
              <a:t>monocolored</a:t>
            </a:r>
            <a:r>
              <a:rPr lang="en-US" b="1" dirty="0"/>
              <a:t> objects to minimize segmentation difficulties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0B4ED-3643-4689-9D9D-68D34150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74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Initial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baseline="0" dirty="0"/>
              <a:t>Hand Gestures</a:t>
            </a:r>
          </a:p>
          <a:p>
            <a:pPr lvl="1"/>
            <a:r>
              <a:rPr lang="en-US" b="1" dirty="0"/>
              <a:t>Metrics</a:t>
            </a:r>
          </a:p>
          <a:p>
            <a:pPr lvl="2"/>
            <a:r>
              <a:rPr lang="en-US" b="1" dirty="0"/>
              <a:t>Engagement: touching and moving</a:t>
            </a:r>
          </a:p>
          <a:p>
            <a:pPr lvl="3"/>
            <a:r>
              <a:rPr lang="en-US" b="1" baseline="0" dirty="0"/>
              <a:t>Total time of engagements</a:t>
            </a:r>
          </a:p>
          <a:p>
            <a:pPr lvl="3"/>
            <a:r>
              <a:rPr lang="en-US" b="1" baseline="0" dirty="0"/>
              <a:t>Engagement time per object</a:t>
            </a:r>
          </a:p>
          <a:p>
            <a:pPr lvl="3"/>
            <a:r>
              <a:rPr lang="en-US" b="1" dirty="0"/>
              <a:t>Total distance moved</a:t>
            </a:r>
            <a:endParaRPr lang="en-US" b="1" baseline="0" dirty="0"/>
          </a:p>
          <a:p>
            <a:pPr lvl="2"/>
            <a:r>
              <a:rPr lang="en-US" b="1" baseline="0" dirty="0"/>
              <a:t>Arrangement: how close does the shape match</a:t>
            </a:r>
          </a:p>
          <a:p>
            <a:pPr lvl="3"/>
            <a:r>
              <a:rPr lang="en-US" b="1" baseline="0" dirty="0"/>
              <a:t>Line</a:t>
            </a:r>
          </a:p>
          <a:p>
            <a:pPr lvl="3"/>
            <a:r>
              <a:rPr lang="en-US" b="1" dirty="0"/>
              <a:t>Circle</a:t>
            </a:r>
            <a:endParaRPr lang="en-US" b="1" baseline="0" dirty="0"/>
          </a:p>
          <a:p>
            <a:pPr lvl="1"/>
            <a:endParaRPr lang="en-US" b="1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0B4ED-3643-4689-9D9D-68D34150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39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Initial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/>
              <a:t>Hand Gestures</a:t>
            </a:r>
          </a:p>
          <a:p>
            <a:pPr lvl="1"/>
            <a:r>
              <a:rPr lang="en-US" b="1" dirty="0"/>
              <a:t>Need to calibrate scene</a:t>
            </a:r>
          </a:p>
          <a:p>
            <a:pPr lvl="1"/>
            <a:r>
              <a:rPr lang="en-US" b="1" dirty="0"/>
              <a:t>Need to focus on set-up to bootstrap good segmentation</a:t>
            </a:r>
          </a:p>
          <a:p>
            <a:pPr lvl="1"/>
            <a:r>
              <a:rPr lang="en-US" b="1" dirty="0"/>
              <a:t>No explicit tracking of arms or hands and occlusions will occur</a:t>
            </a:r>
          </a:p>
          <a:p>
            <a:pPr lvl="2"/>
            <a:r>
              <a:rPr lang="en-US" b="1" dirty="0"/>
              <a:t>Assume occlusions are a touching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0B4ED-3643-4689-9D9D-68D34150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50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Background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Object Tracking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Activity Recognition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Subtle Human Motion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Psychopathology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Initial Work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Face Gestures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Hand Gestures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Proposed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Contributions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8A7F-349F-4AFA-B35E-4564B87C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Proposed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  <a:p>
            <a:pPr lvl="1"/>
            <a:r>
              <a:rPr lang="en-US" dirty="0"/>
              <a:t>Need to collect more </a:t>
            </a:r>
            <a:r>
              <a:rPr lang="en-US" dirty="0" err="1"/>
              <a:t>videe</a:t>
            </a:r>
            <a:endParaRPr lang="en-US" dirty="0"/>
          </a:p>
          <a:p>
            <a:pPr lvl="1"/>
            <a:r>
              <a:rPr lang="en-US" dirty="0"/>
              <a:t>Ground truth the videos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5635F-8ABD-44CC-A0A4-16208FD2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Processing and memory trends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100" dirty="0"/>
              <a:t>http://www.mkomo.com/cost-per-gigabyte</a:t>
            </a:r>
          </a:p>
          <a:p>
            <a:pPr marL="0" indent="0">
              <a:buNone/>
            </a:pPr>
            <a:r>
              <a:rPr lang="en-US" sz="1100" dirty="0"/>
              <a:t>			http://www.hamiltonproject.org/charts/cost_of_computing_power_equal_to_an_ipad2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448B2-0955-43DA-8781-D56173725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8" y="2514600"/>
            <a:ext cx="4275665" cy="2198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EBED95-0B7A-4EEC-A4EF-2A5997CC3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588" y="2478795"/>
            <a:ext cx="3943457" cy="265611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8DBFB7-6966-4575-8E31-1925CF44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05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Proposed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Scene variety</a:t>
            </a:r>
          </a:p>
          <a:p>
            <a:pPr lvl="1"/>
            <a:r>
              <a:rPr lang="en-US" dirty="0"/>
              <a:t>Busy backgrounds</a:t>
            </a:r>
          </a:p>
          <a:p>
            <a:pPr lvl="1"/>
            <a:r>
              <a:rPr lang="en-US" dirty="0"/>
              <a:t>Wider variety of shapes, sizes, and colors of objects</a:t>
            </a:r>
          </a:p>
          <a:p>
            <a:pPr lvl="1"/>
            <a:r>
              <a:rPr lang="en-US" dirty="0"/>
              <a:t>If possible, examine other camera placement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5635F-8ABD-44CC-A0A4-16208FD2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20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Proposed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face landmarks</a:t>
            </a:r>
          </a:p>
          <a:p>
            <a:pPr lvl="1"/>
            <a:r>
              <a:rPr lang="en-US" dirty="0"/>
              <a:t>Busy backgrounds</a:t>
            </a:r>
          </a:p>
          <a:p>
            <a:pPr lvl="1"/>
            <a:r>
              <a:rPr lang="en-US" dirty="0"/>
              <a:t>Wider variety of shapes, sizes, and colors of objects</a:t>
            </a:r>
          </a:p>
          <a:p>
            <a:pPr lvl="1"/>
            <a:r>
              <a:rPr lang="en-US" dirty="0"/>
              <a:t>If possible, examine other camera placement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5635F-8ABD-44CC-A0A4-16208FD2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31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Proposed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learning</a:t>
            </a:r>
          </a:p>
          <a:p>
            <a:pPr lvl="1"/>
            <a:r>
              <a:rPr lang="en-US" dirty="0"/>
              <a:t>HMM</a:t>
            </a:r>
          </a:p>
          <a:p>
            <a:pPr lvl="1"/>
            <a:r>
              <a:rPr lang="en-US" dirty="0"/>
              <a:t>RNN/LSTM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5635F-8ABD-44CC-A0A4-16208FD2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1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Proposed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Dyadic Interactions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5635F-8ABD-44CC-A0A4-16208FD2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17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Background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Object Tracking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Activity Recognition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Subtle Human Motion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Psychopathology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Initial Work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Face Gestures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Hand Gestures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Proposed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Contributions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C85C3-F567-435A-A542-819CD98A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Contributions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Medical Observation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386F7-B768-4486-BE80-CC9C8E18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Contributions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Subject/Object interaction and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386F7-B768-4486-BE80-CC9C8E18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0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Background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Object Tracking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Activity Recognition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Subtle Human Motion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Psychopathology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Initial Work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Face Gestures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Hand Gestures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Proposed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Contributions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61FFC-6804-4684-8C09-364E7C2F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Timeline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August 2018 – March 2019</a:t>
            </a:r>
          </a:p>
          <a:p>
            <a:pPr lvl="1"/>
            <a:r>
              <a:rPr lang="en-US" dirty="0"/>
              <a:t>Gather and ground truth tic videos of control and diagnosed population</a:t>
            </a:r>
          </a:p>
          <a:p>
            <a:pPr lvl="1"/>
            <a:r>
              <a:rPr lang="en-US" dirty="0"/>
              <a:t>Gather videos of simple arranging task</a:t>
            </a:r>
          </a:p>
          <a:p>
            <a:pPr lvl="1"/>
            <a:r>
              <a:rPr lang="en-US" dirty="0"/>
              <a:t>Create processing framework for batch processing video</a:t>
            </a:r>
          </a:p>
          <a:p>
            <a:pPr lvl="1"/>
            <a:r>
              <a:rPr lang="en-US" dirty="0"/>
              <a:t>Create software for metrics and camera calibration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7712E-5CE3-415C-B612-32D8EA08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Timeline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April 2019 – October 2019</a:t>
            </a:r>
          </a:p>
          <a:p>
            <a:pPr lvl="1"/>
            <a:r>
              <a:rPr lang="en-US" dirty="0"/>
              <a:t>Process tic and arranging videos</a:t>
            </a:r>
          </a:p>
          <a:p>
            <a:pPr lvl="1"/>
            <a:r>
              <a:rPr lang="en-US" dirty="0"/>
              <a:t>Refine tracking algorithms and metrics as needed</a:t>
            </a:r>
          </a:p>
          <a:p>
            <a:pPr lvl="1"/>
            <a:r>
              <a:rPr lang="en-US" dirty="0"/>
              <a:t>Record additional arranging task videos under more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6921A-E94C-4298-B4A1-06FC6D45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9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image/video analysis has been a useful tool for may areas</a:t>
            </a:r>
          </a:p>
          <a:p>
            <a:pPr lvl="1"/>
            <a:r>
              <a:rPr lang="en-US" dirty="0"/>
              <a:t>Traffic monitoring</a:t>
            </a:r>
          </a:p>
          <a:p>
            <a:pPr lvl="1"/>
            <a:r>
              <a:rPr lang="en-US" dirty="0"/>
              <a:t>Autonomous driving</a:t>
            </a:r>
          </a:p>
          <a:p>
            <a:pPr lvl="1"/>
            <a:r>
              <a:rPr lang="en-US" dirty="0"/>
              <a:t>Manufacturing/construction</a:t>
            </a:r>
          </a:p>
          <a:p>
            <a:pPr lvl="1"/>
            <a:r>
              <a:rPr lang="en-US" dirty="0"/>
              <a:t>Surveillance/open space monitoring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D99F6-99F5-46C5-8473-13C9102F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5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Timeline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November 2019 – May 2020</a:t>
            </a:r>
          </a:p>
          <a:p>
            <a:pPr lvl="1"/>
            <a:r>
              <a:rPr lang="en-US" dirty="0"/>
              <a:t>Investigate HMM/RNN for use with facial features for more advances tic analysis</a:t>
            </a:r>
          </a:p>
          <a:p>
            <a:pPr lvl="1"/>
            <a:r>
              <a:rPr lang="en-US" dirty="0"/>
              <a:t>Analyze new arranging task videos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0C6DA-6368-4B68-A8A2-A2308E3E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145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Timeline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June 2020 – December 2020</a:t>
            </a:r>
          </a:p>
          <a:p>
            <a:pPr lvl="1"/>
            <a:r>
              <a:rPr lang="en-US" dirty="0"/>
              <a:t>Review final results</a:t>
            </a:r>
          </a:p>
          <a:p>
            <a:pPr lvl="1"/>
            <a:r>
              <a:rPr lang="en-US" dirty="0"/>
              <a:t>Write final 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3B74D-89ED-4879-8FA1-2351CD35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980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r>
              <a:rPr lang="en-US" sz="48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D6FA4-4C73-493F-A118-FBA33ADB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Healthcare</a:t>
            </a:r>
          </a:p>
          <a:p>
            <a:pPr lvl="1"/>
            <a:r>
              <a:rPr lang="en-US" dirty="0"/>
              <a:t>Tissue segmentation/analysis</a:t>
            </a:r>
          </a:p>
          <a:p>
            <a:pPr lvl="1"/>
            <a:r>
              <a:rPr lang="en-US" dirty="0"/>
              <a:t>Automatic cell counts</a:t>
            </a:r>
          </a:p>
          <a:p>
            <a:pPr lvl="1"/>
            <a:r>
              <a:rPr lang="en-US" dirty="0"/>
              <a:t>Volumetric analysis of organs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C84E2-7131-418C-A74F-D6EE68C2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6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CFF88FDB-C28A-4D8F-8121-B9754CBEAE4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86000" y="2143125"/>
            <a:ext cx="4572000" cy="25717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96D28-E395-4C98-B2C9-39E36090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6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Categories of tic behavior</a:t>
            </a:r>
          </a:p>
          <a:p>
            <a:pPr lvl="1"/>
            <a:r>
              <a:rPr lang="en-US" dirty="0"/>
              <a:t>Forceful blinking</a:t>
            </a:r>
          </a:p>
          <a:p>
            <a:pPr lvl="1"/>
            <a:r>
              <a:rPr lang="en-US" dirty="0"/>
              <a:t>Eye movements</a:t>
            </a:r>
          </a:p>
          <a:p>
            <a:pPr lvl="1"/>
            <a:r>
              <a:rPr lang="en-US" dirty="0"/>
              <a:t>Face twitches</a:t>
            </a:r>
          </a:p>
          <a:p>
            <a:pPr lvl="1"/>
            <a:r>
              <a:rPr lang="en-US" dirty="0"/>
              <a:t>Head shaking/rolling/jerking</a:t>
            </a:r>
          </a:p>
          <a:p>
            <a:pPr lvl="1"/>
            <a:r>
              <a:rPr lang="en-US" dirty="0"/>
              <a:t>Mouth movement</a:t>
            </a:r>
          </a:p>
          <a:p>
            <a:pPr lvl="1"/>
            <a:r>
              <a:rPr lang="en-US" dirty="0"/>
              <a:t>Should shrugging/arm movements</a:t>
            </a:r>
          </a:p>
          <a:p>
            <a:pPr lvl="1"/>
            <a:r>
              <a:rPr lang="en-US" dirty="0"/>
              <a:t>Vocal tics(throat clearing, grunting, sniffling)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E16DC-3C33-48BF-9C22-67AE6A92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algn="l" rtl="0"/>
            <a:r>
              <a:rPr lang="en-US" b="1" baseline="0" dirty="0">
                <a:solidFill>
                  <a:srgbClr val="FFCC34"/>
                </a:solidFill>
                <a:latin typeface="+mn-lt"/>
              </a:rPr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Something about observation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9D754-951B-4FFE-AFD1-00F57148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B5E6-7B1D-42AB-AD06-710577C91C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4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1781</Words>
  <Application>Microsoft Office PowerPoint</Application>
  <PresentationFormat>On-screen Show (4:3)</PresentationFormat>
  <Paragraphs>407</Paragraphs>
  <Slides>52</Slides>
  <Notes>16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Calibri</vt:lpstr>
      <vt:lpstr>Office Theme</vt:lpstr>
      <vt:lpstr>Visual Monitoring of Subtle Human Motion</vt:lpstr>
      <vt:lpstr>Outline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Outline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Outline</vt:lpstr>
      <vt:lpstr>Initial Work</vt:lpstr>
      <vt:lpstr>Initial Work</vt:lpstr>
      <vt:lpstr>Initial Work</vt:lpstr>
      <vt:lpstr>Initial Work</vt:lpstr>
      <vt:lpstr>Initial Work</vt:lpstr>
      <vt:lpstr>Initial Work</vt:lpstr>
      <vt:lpstr>Initial Work</vt:lpstr>
      <vt:lpstr>Initial Work</vt:lpstr>
      <vt:lpstr>Initial Work</vt:lpstr>
      <vt:lpstr>Initial Work</vt:lpstr>
      <vt:lpstr>Initial Work</vt:lpstr>
      <vt:lpstr>Initial Work</vt:lpstr>
      <vt:lpstr>Initial Work</vt:lpstr>
      <vt:lpstr>Initial Work</vt:lpstr>
      <vt:lpstr>Initial Work</vt:lpstr>
      <vt:lpstr>Outline</vt:lpstr>
      <vt:lpstr>Proposed Work</vt:lpstr>
      <vt:lpstr>Proposed Work</vt:lpstr>
      <vt:lpstr>Proposed Work</vt:lpstr>
      <vt:lpstr>Proposed Work</vt:lpstr>
      <vt:lpstr>Proposed Work</vt:lpstr>
      <vt:lpstr>Outline</vt:lpstr>
      <vt:lpstr>Contributions</vt:lpstr>
      <vt:lpstr>Contributions</vt:lpstr>
      <vt:lpstr>Outline</vt:lpstr>
      <vt:lpstr>Timeline</vt:lpstr>
      <vt:lpstr>Timeline</vt:lpstr>
      <vt:lpstr>Timeline</vt:lpstr>
      <vt:lpstr>Timeline</vt:lpstr>
      <vt:lpstr>Thank You!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Monitoring of Subtle Human Motion</dc:title>
  <dc:creator>Home</dc:creator>
  <cp:lastModifiedBy>Home</cp:lastModifiedBy>
  <cp:revision>44</cp:revision>
  <dcterms:created xsi:type="dcterms:W3CDTF">2018-08-23T16:28:30Z</dcterms:created>
  <dcterms:modified xsi:type="dcterms:W3CDTF">2018-08-24T23:30:43Z</dcterms:modified>
</cp:coreProperties>
</file>