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627" r:id="rId2"/>
    <p:sldId id="279" r:id="rId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6"/>
    <p:restoredTop sz="94628"/>
  </p:normalViewPr>
  <p:slideViewPr>
    <p:cSldViewPr snapToGrid="0" snapToObjects="1">
      <p:cViewPr varScale="1">
        <p:scale>
          <a:sx n="153" d="100"/>
          <a:sy n="153" d="100"/>
        </p:scale>
        <p:origin x="376" y="1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AA34A-B98B-374C-9696-DDF9501E09F3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36040-656E-2D4D-968D-94ED36ADA2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1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06E946-4E9C-4094-B6E0-07BF07D4B72E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82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A36040-656E-2D4D-968D-94ED36ADA2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7/1/25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7/1/25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FAC5967D-1FC5-1C4E-9B47-CD7C30D04CB2}"/>
              </a:ext>
            </a:extLst>
          </p:cNvPr>
          <p:cNvSpPr txBox="1">
            <a:spLocks/>
          </p:cNvSpPr>
          <p:nvPr/>
        </p:nvSpPr>
        <p:spPr>
          <a:xfrm>
            <a:off x="415635" y="2214099"/>
            <a:ext cx="8312727" cy="94476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700" b="1" dirty="0">
                <a:latin typeface="Garamond" panose="02020404030301010803" pitchFamily="18" charset="0"/>
                <a:cs typeface="Times New Roman" panose="02020603050405020304" pitchFamily="18" charset="0"/>
              </a:rPr>
              <a:t>Quality control on markers</a:t>
            </a:r>
          </a:p>
        </p:txBody>
      </p:sp>
      <p:sp>
        <p:nvSpPr>
          <p:cNvPr id="10" name="Google Shape;89;p17">
            <a:extLst>
              <a:ext uri="{FF2B5EF4-FFF2-40B4-BE49-F238E27FC236}">
                <a16:creationId xmlns:a16="http://schemas.microsoft.com/office/drawing/2014/main" id="{99D5CA0B-F10C-B148-9ADF-BEB8C1CC30F9}"/>
              </a:ext>
            </a:extLst>
          </p:cNvPr>
          <p:cNvSpPr txBox="1">
            <a:spLocks/>
          </p:cNvSpPr>
          <p:nvPr/>
        </p:nvSpPr>
        <p:spPr>
          <a:xfrm>
            <a:off x="1406045" y="3606328"/>
            <a:ext cx="6331909" cy="11609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5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Roberto Fritsche-Neto</a:t>
            </a:r>
          </a:p>
          <a:p>
            <a:pPr marL="0" indent="0" algn="ctr">
              <a:buNone/>
            </a:pPr>
            <a:r>
              <a:rPr lang="en-US" sz="1500" dirty="0">
                <a:latin typeface="Garamond" panose="02020404030301010803" pitchFamily="18" charset="0"/>
                <a:cs typeface="Times New Roman" pitchFamily="18" charset="0"/>
              </a:rPr>
              <a:t>Assistant Professor - Vegetable Molecular Breeding</a:t>
            </a:r>
          </a:p>
          <a:p>
            <a:pPr marL="0" indent="0" algn="ctr">
              <a:buNone/>
            </a:pPr>
            <a:endParaRPr lang="en-US" sz="1500" dirty="0">
              <a:latin typeface="Garamond" panose="02020404030301010803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1500" b="1" dirty="0">
                <a:solidFill>
                  <a:srgbClr val="C00000"/>
                </a:solidFill>
                <a:latin typeface="Garamond" panose="02020404030301010803" pitchFamily="18" charset="0"/>
                <a:cs typeface="Times New Roman" pitchFamily="18" charset="0"/>
              </a:rPr>
              <a:t>2025</a:t>
            </a:r>
            <a:endParaRPr lang="en-US" sz="15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A55D11-4277-D210-2D3D-60458432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D4FFB-4E99-450A-8CB0-F98DC51F07B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Google Shape;88;p17">
            <a:extLst>
              <a:ext uri="{FF2B5EF4-FFF2-40B4-BE49-F238E27FC236}">
                <a16:creationId xmlns:a16="http://schemas.microsoft.com/office/drawing/2014/main" id="{189A9E52-426E-EC94-92A8-622436F87D02}"/>
              </a:ext>
            </a:extLst>
          </p:cNvPr>
          <p:cNvSpPr txBox="1">
            <a:spLocks/>
          </p:cNvSpPr>
          <p:nvPr/>
        </p:nvSpPr>
        <p:spPr>
          <a:xfrm>
            <a:off x="415636" y="579209"/>
            <a:ext cx="8312727" cy="15215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College of Agriculture and Life Sciences</a:t>
            </a:r>
          </a:p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Department of Horticulture Sciences</a:t>
            </a:r>
          </a:p>
          <a:p>
            <a:r>
              <a:rPr lang="en-US" sz="1800" dirty="0">
                <a:latin typeface="Garamond" panose="02020404030301010803" pitchFamily="18" charset="0"/>
                <a:cs typeface="Times New Roman" pitchFamily="18" charset="0"/>
              </a:rPr>
              <a:t>Plant Breeding Consortium</a:t>
            </a:r>
          </a:p>
          <a:p>
            <a:r>
              <a:rPr lang="en-US" altLang="x-none" sz="1800" dirty="0">
                <a:latin typeface="Garamond" panose="02020404030301010803" pitchFamily="18" charset="0"/>
                <a:cs typeface="Times New Roman" pitchFamily="18" charset="0"/>
              </a:rPr>
              <a:t>CS/HS 541 Plant Breeding Methods</a:t>
            </a:r>
            <a:endParaRPr lang="en-US" sz="1800" dirty="0">
              <a:latin typeface="Garamond" panose="02020404030301010803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53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1449287" y="189315"/>
            <a:ext cx="6172200" cy="6512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x-none" sz="27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Steps</a:t>
            </a:r>
            <a:endParaRPr lang="pt-BR" altLang="pt-BR" sz="2700" b="1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9" y="512392"/>
            <a:ext cx="31147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 algn="just">
              <a:buFont typeface="Arial" charset="0"/>
              <a:buChar char="•"/>
            </a:pPr>
            <a:r>
              <a:rPr lang="en-US" sz="16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Sweep samples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Eliminate individuals with low quality regarding genotyping</a:t>
            </a:r>
            <a:endParaRPr lang="en-US" sz="1600" b="1" dirty="0">
              <a:solidFill>
                <a:srgbClr val="FF0000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257175" indent="-257175" algn="just">
              <a:buFont typeface="Arial" charset="0"/>
              <a:buChar char="•"/>
            </a:pPr>
            <a:r>
              <a:rPr lang="en-US" sz="16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Call rate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Eliminate markers with low quality across all individuals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MAF</a:t>
            </a:r>
            <a:endParaRPr lang="en-US" sz="1600" dirty="0"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257175" indent="-257175" algn="just">
              <a:buFont typeface="Arial" charset="0"/>
              <a:buChar char="•"/>
            </a:pPr>
            <a:r>
              <a:rPr lang="en-US" sz="16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Eliminate monomorphic markers and with low-frequency alleles (&lt;0.05)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Other filters </a:t>
            </a:r>
            <a:r>
              <a:rPr lang="en-US" sz="1600" b="1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– Het, HWE and LD</a:t>
            </a:r>
            <a:endParaRPr lang="en-US" sz="1600" b="1" dirty="0">
              <a:solidFill>
                <a:srgbClr val="FF0000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257175" indent="-257175" algn="just">
              <a:buFont typeface="Arial" charset="0"/>
              <a:buChar char="•"/>
            </a:pPr>
            <a:r>
              <a:rPr lang="en-US" sz="1600" b="1" dirty="0" err="1">
                <a:solidFill>
                  <a:srgbClr val="FF0000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Inputation</a:t>
            </a:r>
            <a:endParaRPr lang="en-US" sz="1600" b="1" dirty="0">
              <a:solidFill>
                <a:srgbClr val="FF0000"/>
              </a:solidFill>
              <a:latin typeface="Garamond" panose="02020404030301010803" pitchFamily="18" charset="0"/>
              <a:ea typeface="Times New Roman" charset="0"/>
              <a:cs typeface="Times New Roman" charset="0"/>
            </a:endParaRPr>
          </a:p>
          <a:p>
            <a:pPr marL="257175" indent="-257175" algn="just">
              <a:buFont typeface="Arial" charset="0"/>
              <a:buChar char="•"/>
            </a:pPr>
            <a:r>
              <a:rPr lang="en-US" sz="16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Replace NA with a likely genotype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Recode</a:t>
            </a:r>
          </a:p>
          <a:p>
            <a:pPr marL="257175" indent="-257175" algn="just">
              <a:buFont typeface="Arial" charset="0"/>
              <a:buChar char="•"/>
            </a:pPr>
            <a:r>
              <a:rPr lang="en-US" sz="1600" dirty="0">
                <a:latin typeface="Garamond" panose="02020404030301010803" pitchFamily="18" charset="0"/>
                <a:ea typeface="Times New Roman" charset="0"/>
                <a:cs typeface="Times New Roman" charset="0"/>
              </a:rPr>
              <a:t>Recode the matrix to an incidence matrix (0, 1, or 2)</a:t>
            </a:r>
            <a:r>
              <a:rPr lang="en-US" sz="1600" b="1" dirty="0">
                <a:solidFill>
                  <a:srgbClr val="FF0000"/>
                </a:solidFill>
                <a:latin typeface="Garamond" panose="02020404030301010803" pitchFamily="18" charset="0"/>
                <a:ea typeface="Times New Roman" charset="0"/>
                <a:cs typeface="Times New Roman" charset="0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934AD8-115E-A943-ACE1-3FC55526F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856525"/>
              </p:ext>
            </p:extLst>
          </p:nvPr>
        </p:nvGraphicFramePr>
        <p:xfrm>
          <a:off x="3211829" y="1307451"/>
          <a:ext cx="2902746" cy="167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346282822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143144204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6653544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2660081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0460452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2600140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211821493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8388306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47993223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5439664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3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4935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CD6039-F158-F548-8E19-EBDDD861C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61137"/>
              </p:ext>
            </p:extLst>
          </p:nvPr>
        </p:nvGraphicFramePr>
        <p:xfrm>
          <a:off x="3211829" y="3055081"/>
          <a:ext cx="2807496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28">
                  <a:extLst>
                    <a:ext uri="{9D8B030D-6E8A-4147-A177-3AD203B41FA5}">
                      <a16:colId xmlns:a16="http://schemas.microsoft.com/office/drawing/2014/main" val="346282822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143144204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6653544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2660081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0460452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2600140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211821493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8388306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47993223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54396649"/>
                    </a:ext>
                  </a:extLst>
                </a:gridCol>
                <a:gridCol w="298847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NA</a:t>
                      </a:r>
                      <a:endParaRPr lang="en-US" sz="8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34CD212-A88D-664F-99FC-7A0E137C0721}"/>
              </a:ext>
            </a:extLst>
          </p:cNvPr>
          <p:cNvSpPr/>
          <p:nvPr/>
        </p:nvSpPr>
        <p:spPr>
          <a:xfrm>
            <a:off x="3170419" y="1799475"/>
            <a:ext cx="2970068" cy="138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888496-00EB-DB4D-ABE0-FCE34482017D}"/>
              </a:ext>
            </a:extLst>
          </p:cNvPr>
          <p:cNvSpPr/>
          <p:nvPr/>
        </p:nvSpPr>
        <p:spPr>
          <a:xfrm rot="5400000">
            <a:off x="3344456" y="3711691"/>
            <a:ext cx="1524000" cy="23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FEE075-522E-384F-894D-9D959AE54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365411"/>
              </p:ext>
            </p:extLst>
          </p:nvPr>
        </p:nvGraphicFramePr>
        <p:xfrm>
          <a:off x="6273511" y="488571"/>
          <a:ext cx="256222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28">
                  <a:extLst>
                    <a:ext uri="{9D8B030D-6E8A-4147-A177-3AD203B41FA5}">
                      <a16:colId xmlns:a16="http://schemas.microsoft.com/office/drawing/2014/main" val="346282822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143144204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6653544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0460452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2600140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211821493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8388306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47993223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54396649"/>
                    </a:ext>
                  </a:extLst>
                </a:gridCol>
                <a:gridCol w="298847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snp5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NA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A90DE878-F84D-424B-B922-D64198BDF750}"/>
              </a:ext>
            </a:extLst>
          </p:cNvPr>
          <p:cNvSpPr/>
          <p:nvPr/>
        </p:nvSpPr>
        <p:spPr>
          <a:xfrm rot="5400000">
            <a:off x="6340489" y="1145181"/>
            <a:ext cx="1676400" cy="23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C2E136-48AC-F24B-A4E0-0282C012E58E}"/>
              </a:ext>
            </a:extLst>
          </p:cNvPr>
          <p:cNvSpPr/>
          <p:nvPr/>
        </p:nvSpPr>
        <p:spPr>
          <a:xfrm rot="5400000">
            <a:off x="5834538" y="1145181"/>
            <a:ext cx="1676400" cy="231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274BECF-76A6-B746-9DE1-856D9671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33614"/>
              </p:ext>
            </p:extLst>
          </p:nvPr>
        </p:nvGraphicFramePr>
        <p:xfrm>
          <a:off x="6288751" y="2186339"/>
          <a:ext cx="1883355" cy="125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44">
                  <a:extLst>
                    <a:ext uri="{9D8B030D-6E8A-4147-A177-3AD203B41FA5}">
                      <a16:colId xmlns:a16="http://schemas.microsoft.com/office/drawing/2014/main" val="3462828229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3665354491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1726001400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2118214930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3838830645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3479932239"/>
                    </a:ext>
                  </a:extLst>
                </a:gridCol>
                <a:gridCol w="222972">
                  <a:extLst>
                    <a:ext uri="{9D8B030D-6E8A-4147-A177-3AD203B41FA5}">
                      <a16:colId xmlns:a16="http://schemas.microsoft.com/office/drawing/2014/main" val="1754396649"/>
                    </a:ext>
                  </a:extLst>
                </a:gridCol>
                <a:gridCol w="271679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25950">
                <a:tc>
                  <a:txBody>
                    <a:bodyPr/>
                    <a:lstStyle/>
                    <a:p>
                      <a:pPr algn="ctr" fontAlgn="b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snp2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snp5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snp6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snp7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snp8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snp9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>
                          <a:effectLst/>
                        </a:rPr>
                        <a:t>snp10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1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>
                          <a:effectLst/>
                        </a:rPr>
                        <a:t>gid 2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TT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4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>
                          <a:effectLst/>
                        </a:rPr>
                        <a:t>gid 5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TT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>
                          <a:effectLst/>
                        </a:rPr>
                        <a:t>gid 6</a:t>
                      </a:r>
                      <a:endParaRPr lang="en-US" sz="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NA</a:t>
                      </a:r>
                      <a:endParaRPr lang="en-US" sz="6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7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8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9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CG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TT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259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1" u="none" strike="noStrike" dirty="0" err="1">
                          <a:effectLst/>
                        </a:rPr>
                        <a:t>gid</a:t>
                      </a:r>
                      <a:r>
                        <a:rPr lang="en-US" sz="600" b="1" u="none" strike="noStrike" dirty="0">
                          <a:effectLst/>
                        </a:rPr>
                        <a:t> 10</a:t>
                      </a:r>
                      <a:endParaRPr lang="en-US" sz="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GG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AC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GG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>
                          <a:effectLst/>
                        </a:rPr>
                        <a:t>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u="none" strike="noStrike" dirty="0">
                          <a:effectLst/>
                        </a:rPr>
                        <a:t>AG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5" marR="6495" marT="590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632099C-2376-654A-9041-7FE56080D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782391"/>
              </p:ext>
            </p:extLst>
          </p:nvPr>
        </p:nvGraphicFramePr>
        <p:xfrm>
          <a:off x="6273877" y="3527207"/>
          <a:ext cx="2071689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1228">
                  <a:extLst>
                    <a:ext uri="{9D8B030D-6E8A-4147-A177-3AD203B41FA5}">
                      <a16:colId xmlns:a16="http://schemas.microsoft.com/office/drawing/2014/main" val="346282822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665354491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2600140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2118214930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838830645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3479932239"/>
                    </a:ext>
                  </a:extLst>
                </a:gridCol>
                <a:gridCol w="245269">
                  <a:extLst>
                    <a:ext uri="{9D8B030D-6E8A-4147-A177-3AD203B41FA5}">
                      <a16:colId xmlns:a16="http://schemas.microsoft.com/office/drawing/2014/main" val="1754396649"/>
                    </a:ext>
                  </a:extLst>
                </a:gridCol>
                <a:gridCol w="298847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2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CC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5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TT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>
                          <a:effectLst/>
                        </a:rPr>
                        <a:t>gid 6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AC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CG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TT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AA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 err="1">
                          <a:effectLst/>
                        </a:rPr>
                        <a:t>gid</a:t>
                      </a:r>
                      <a:r>
                        <a:rPr lang="en-US" sz="800" b="1" u="none" strike="noStrike" dirty="0">
                          <a:effectLst/>
                        </a:rPr>
                        <a:t> 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GG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AC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GG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>
                          <a:effectLst/>
                        </a:rPr>
                        <a:t>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AG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A56E97B-BBBA-E241-9FF5-66250E224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96286"/>
              </p:ext>
            </p:extLst>
          </p:nvPr>
        </p:nvGraphicFramePr>
        <p:xfrm>
          <a:off x="8597066" y="3527207"/>
          <a:ext cx="298847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8847">
                  <a:extLst>
                    <a:ext uri="{9D8B030D-6E8A-4147-A177-3AD203B41FA5}">
                      <a16:colId xmlns:a16="http://schemas.microsoft.com/office/drawing/2014/main" val="259250162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u="none" strike="noStrike" dirty="0">
                          <a:effectLst/>
                        </a:rPr>
                        <a:t>snp10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5372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96485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01756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0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8615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89031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747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20808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24499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326718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u="none" strike="noStrike" dirty="0">
                          <a:effectLst/>
                        </a:rPr>
                        <a:t>1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144" marR="7144" marT="714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947228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816949D9-3A33-484B-A608-78CF5BEF291D}"/>
              </a:ext>
            </a:extLst>
          </p:cNvPr>
          <p:cNvSpPr/>
          <p:nvPr/>
        </p:nvSpPr>
        <p:spPr>
          <a:xfrm rot="5400000">
            <a:off x="7704804" y="3865527"/>
            <a:ext cx="1600199" cy="9235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7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7" grpId="0" animBg="1"/>
      <p:bldP spid="18" grpId="0" animBg="1"/>
      <p:bldP spid="22" grpId="0" animBg="1"/>
    </p:bldLst>
  </p:timing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275</TotalTime>
  <Words>640</Words>
  <Application>Microsoft Macintosh PowerPoint</Application>
  <PresentationFormat>On-screen Show (16:9)</PresentationFormat>
  <Paragraphs>520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Garamond</vt:lpstr>
      <vt:lpstr>NCStateU-horizontal-left-logo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Fritsche Neto</dc:creator>
  <cp:lastModifiedBy>Roberto Fritsche Neto</cp:lastModifiedBy>
  <cp:revision>68</cp:revision>
  <dcterms:created xsi:type="dcterms:W3CDTF">2025-05-02T14:01:45Z</dcterms:created>
  <dcterms:modified xsi:type="dcterms:W3CDTF">2025-07-01T18:07:02Z</dcterms:modified>
</cp:coreProperties>
</file>