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6" r:id="rId6"/>
    <p:sldId id="262" r:id="rId7"/>
    <p:sldId id="259" r:id="rId8"/>
    <p:sldId id="260" r:id="rId9"/>
    <p:sldId id="264" r:id="rId10"/>
    <p:sldId id="269" r:id="rId11"/>
    <p:sldId id="268" r:id="rId12"/>
    <p:sldId id="267" r:id="rId13"/>
    <p:sldId id="265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A5D46-0D1F-420A-81DB-05294A5CEEB2}" v="156" dt="2024-07-15T02:53:58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1D91-CF51-4C79-933A-FAC8D89816A8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5BB9-36BD-4C48-9140-DB1833DDD5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9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DRONE – zangão em </a:t>
            </a:r>
            <a:r>
              <a:rPr lang="pt-BR" dirty="0" err="1"/>
              <a:t>ingles</a:t>
            </a:r>
            <a:endParaRPr lang="pt-BR" dirty="0"/>
          </a:p>
          <a:p>
            <a:r>
              <a:rPr lang="pt-BR" dirty="0"/>
              <a:t>RPA – autônomo e não autônomo</a:t>
            </a:r>
          </a:p>
          <a:p>
            <a:r>
              <a:rPr lang="pt-BR" dirty="0"/>
              <a:t>Falar da interação humana e a ilegalidade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5BB9-36BD-4C48-9140-DB1833DDD5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4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MOSAICO ANATEL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5BB9-36BD-4C48-9140-DB1833DDD5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95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3A11-8BC0-6DF0-3F99-A389F02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269" y="2197510"/>
            <a:ext cx="9389461" cy="1873045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Princípios básicos e pilotagem de drone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A5504-E064-1600-5F8D-37870941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104" y="4441897"/>
            <a:ext cx="987970" cy="504656"/>
          </a:xfrm>
        </p:spPr>
        <p:txBody>
          <a:bodyPr>
            <a:normAutofit/>
          </a:bodyPr>
          <a:lstStyle/>
          <a:p>
            <a:r>
              <a:rPr lang="pt-BR" dirty="0"/>
              <a:t>Bira Jr</a:t>
            </a:r>
          </a:p>
          <a:p>
            <a:endParaRPr lang="pt-BR" dirty="0"/>
          </a:p>
        </p:txBody>
      </p:sp>
      <p:pic>
        <p:nvPicPr>
          <p:cNvPr id="1028" name="Picture 4" descr="Corpo Docente – Programa de Pós-Graduação em Agronomia/Fitotecnia">
            <a:extLst>
              <a:ext uri="{FF2B5EF4-FFF2-40B4-BE49-F238E27FC236}">
                <a16:creationId xmlns:a16="http://schemas.microsoft.com/office/drawing/2014/main" id="{292E79FC-8AFE-FD34-D6B8-D3C87486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28" y="309388"/>
            <a:ext cx="1012123" cy="10121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gimento e Estrutura do Curso - Outubro 2015 (VFinal)">
            <a:extLst>
              <a:ext uri="{FF2B5EF4-FFF2-40B4-BE49-F238E27FC236}">
                <a16:creationId xmlns:a16="http://schemas.microsoft.com/office/drawing/2014/main" id="{A0D7EDED-5982-09AD-0DB6-32DDF9DE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6741" y="309389"/>
            <a:ext cx="1016989" cy="10121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0" name="Rectangle 7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BF9C58-0E36-B183-FE70-EFC32E9C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BR" sz="3200" dirty="0"/>
              <a:t>DJI M3M</a:t>
            </a:r>
          </a:p>
        </p:txBody>
      </p:sp>
      <p:pic>
        <p:nvPicPr>
          <p:cNvPr id="5" name="Imagem 4" descr="Foto preta e branca de tanque de guerra&#10;&#10;Descrição gerada automaticamente com confiança baixa">
            <a:extLst>
              <a:ext uri="{FF2B5EF4-FFF2-40B4-BE49-F238E27FC236}">
                <a16:creationId xmlns:a16="http://schemas.microsoft.com/office/drawing/2014/main" id="{1654BEAE-C65C-4DB3-119A-E5C23EE53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71" r="28895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CE90A-C571-FFA0-9A29-30FD28EF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pt-BR" sz="1800" dirty="0"/>
              <a:t>DJI – </a:t>
            </a:r>
            <a:r>
              <a:rPr lang="pt-BR" sz="1800" dirty="0" err="1"/>
              <a:t>Mavic</a:t>
            </a:r>
            <a:r>
              <a:rPr lang="pt-BR" sz="1800" dirty="0"/>
              <a:t> 3 </a:t>
            </a:r>
            <a:r>
              <a:rPr lang="pt-BR" sz="1800" dirty="0" err="1"/>
              <a:t>Multi</a:t>
            </a:r>
            <a:r>
              <a:rPr lang="pt-BR" sz="1800" dirty="0"/>
              <a:t> Espectral</a:t>
            </a:r>
          </a:p>
          <a:p>
            <a:pPr lvl="1"/>
            <a:r>
              <a:rPr lang="pt-BR" sz="1800" dirty="0"/>
              <a:t>Bateria – 43 Min</a:t>
            </a:r>
          </a:p>
          <a:p>
            <a:pPr lvl="1"/>
            <a:r>
              <a:rPr lang="pt-BR" sz="1800" dirty="0"/>
              <a:t>Carregador – 100W</a:t>
            </a:r>
          </a:p>
          <a:p>
            <a:pPr lvl="1"/>
            <a:r>
              <a:rPr lang="pt-BR" sz="1800" dirty="0"/>
              <a:t>RC – 15 Km</a:t>
            </a:r>
          </a:p>
          <a:p>
            <a:pPr lvl="1"/>
            <a:r>
              <a:rPr lang="pt-BR" sz="1800" dirty="0"/>
              <a:t>Câmera</a:t>
            </a:r>
          </a:p>
        </p:txBody>
      </p:sp>
    </p:spTree>
    <p:extLst>
      <p:ext uri="{BB962C8B-B14F-4D97-AF65-F5344CB8AC3E}">
        <p14:creationId xmlns:p14="http://schemas.microsoft.com/office/powerpoint/2010/main" val="349702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BF9C58-0E36-B183-FE70-EFC32E9C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pt-BR" sz="3200" dirty="0"/>
              <a:t>DJI M3M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CE90A-C571-FFA0-9A29-30FD28EF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169" y="2249487"/>
            <a:ext cx="4200374" cy="3541714"/>
          </a:xfrm>
        </p:spPr>
        <p:txBody>
          <a:bodyPr>
            <a:normAutofit/>
          </a:bodyPr>
          <a:lstStyle/>
          <a:p>
            <a:r>
              <a:rPr lang="pt-BR" dirty="0"/>
              <a:t>DJI – </a:t>
            </a:r>
            <a:r>
              <a:rPr lang="pt-BR" dirty="0" err="1"/>
              <a:t>Mavic</a:t>
            </a:r>
            <a:r>
              <a:rPr lang="pt-BR" dirty="0"/>
              <a:t> 3 </a:t>
            </a:r>
            <a:r>
              <a:rPr lang="pt-BR" dirty="0" err="1"/>
              <a:t>Multi</a:t>
            </a:r>
            <a:r>
              <a:rPr lang="pt-BR" dirty="0"/>
              <a:t> Espectral</a:t>
            </a:r>
          </a:p>
          <a:p>
            <a:pPr lvl="1"/>
            <a:r>
              <a:rPr lang="pt-BR" sz="1800" dirty="0"/>
              <a:t>Bateria – 43 Min</a:t>
            </a:r>
          </a:p>
          <a:p>
            <a:pPr lvl="1"/>
            <a:r>
              <a:rPr lang="pt-BR" sz="1800" dirty="0"/>
              <a:t>Carregador – 100W</a:t>
            </a:r>
          </a:p>
          <a:p>
            <a:pPr lvl="1"/>
            <a:r>
              <a:rPr lang="pt-BR" sz="1800" dirty="0"/>
              <a:t>RC – 15 Km</a:t>
            </a:r>
          </a:p>
          <a:p>
            <a:pPr lvl="1"/>
            <a:r>
              <a:rPr lang="pt-BR" sz="1800" dirty="0"/>
              <a:t>Câmera</a:t>
            </a:r>
          </a:p>
          <a:p>
            <a:pPr marL="457200" lvl="1" indent="0">
              <a:buNone/>
            </a:pPr>
            <a:endParaRPr lang="pt-BR" sz="1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4098" name="Picture 2" descr="DJI Mavic 3 Multispectral - Revenda de Drones no Brasil desde 2012">
            <a:extLst>
              <a:ext uri="{FF2B5EF4-FFF2-40B4-BE49-F238E27FC236}">
                <a16:creationId xmlns:a16="http://schemas.microsoft.com/office/drawing/2014/main" id="{74C1E040-9B58-1236-E72F-913EF27B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2" y="244323"/>
            <a:ext cx="694372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BF9C58-0E36-B183-FE70-EFC32E9C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pt-BR" sz="3200" dirty="0"/>
              <a:t>DJI M3M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C5F146-19E9-D7E7-3906-484599C1A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8023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553E65-C611-B9AA-14DD-898CF6115A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8" r="-19"/>
          <a:stretch/>
        </p:blipFill>
        <p:spPr>
          <a:xfrm>
            <a:off x="-5597" y="3427414"/>
            <a:ext cx="7585398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CE90A-C571-FFA0-9A29-30FD28EF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169" y="2249487"/>
            <a:ext cx="4200374" cy="3541714"/>
          </a:xfrm>
        </p:spPr>
        <p:txBody>
          <a:bodyPr>
            <a:normAutofit/>
          </a:bodyPr>
          <a:lstStyle/>
          <a:p>
            <a:r>
              <a:rPr lang="pt-BR" dirty="0"/>
              <a:t>DJI – </a:t>
            </a:r>
            <a:r>
              <a:rPr lang="pt-BR" dirty="0" err="1"/>
              <a:t>Mavic</a:t>
            </a:r>
            <a:r>
              <a:rPr lang="pt-BR" dirty="0"/>
              <a:t> 3 </a:t>
            </a:r>
            <a:r>
              <a:rPr lang="pt-BR" dirty="0" err="1"/>
              <a:t>Multi</a:t>
            </a:r>
            <a:r>
              <a:rPr lang="pt-BR" dirty="0"/>
              <a:t> Espectral</a:t>
            </a:r>
          </a:p>
          <a:p>
            <a:pPr lvl="1"/>
            <a:r>
              <a:rPr lang="pt-BR" sz="1800" dirty="0"/>
              <a:t>Câmera</a:t>
            </a:r>
          </a:p>
          <a:p>
            <a:pPr lvl="1"/>
            <a:r>
              <a:rPr lang="pt-BR" sz="1800" dirty="0"/>
              <a:t>Bateria</a:t>
            </a:r>
          </a:p>
          <a:p>
            <a:pPr lvl="1"/>
            <a:r>
              <a:rPr lang="pt-BR" sz="1800" dirty="0"/>
              <a:t>Carregador</a:t>
            </a:r>
          </a:p>
          <a:p>
            <a:pPr lvl="1"/>
            <a:r>
              <a:rPr lang="pt-BR" sz="1800" dirty="0"/>
              <a:t>Corpo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220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0D4C5F91-EE83-A9FA-3D77-692D5FEC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08" y="272716"/>
            <a:ext cx="5519456" cy="6263550"/>
          </a:xfrm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err="1"/>
              <a:t>Sticks</a:t>
            </a:r>
            <a:r>
              <a:rPr lang="pt-BR" sz="1800" dirty="0"/>
              <a:t> de controle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Voltar/Função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RTH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de pausa de voo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Interruptor de modo de voo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5D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De Energia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de confirmação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touchscreen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Orifício de Parafuso M4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Slot para cartão </a:t>
            </a:r>
            <a:r>
              <a:rPr lang="pt-BR" sz="1800" dirty="0" err="1"/>
              <a:t>microSD</a:t>
            </a:r>
            <a:endParaRPr lang="pt-BR" sz="1800" dirty="0"/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Porta USB-C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Mini porta HDMI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Microfone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Mostrador do </a:t>
            </a:r>
            <a:r>
              <a:rPr lang="pt-BR" sz="1800" dirty="0" err="1"/>
              <a:t>Gimbal</a:t>
            </a:r>
            <a:endParaRPr lang="pt-BR" sz="1800" dirty="0"/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Gravar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antenas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LED de status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LEDs de nível de bateria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de foco/obturador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Dial de configurações da câmera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Saída de 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Ranhura de armazenamento das varas de controle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C1 personalizável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Palestrantes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Botão c2 personalizável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Entrada de ar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44F0E6-D84E-7F45-919E-1C18BA6A3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195"/>
          <a:stretch/>
        </p:blipFill>
        <p:spPr>
          <a:xfrm>
            <a:off x="6420908" y="790568"/>
            <a:ext cx="2364317" cy="1802145"/>
          </a:xfrm>
          <a:prstGeom prst="rect">
            <a:avLst/>
          </a:prstGeom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37FFB9EB-B801-121F-3285-A4EA9771E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685"/>
          <a:stretch/>
        </p:blipFill>
        <p:spPr>
          <a:xfrm>
            <a:off x="9502775" y="805349"/>
            <a:ext cx="2364317" cy="1772583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BB66903C-FBEE-038C-D57D-479B21D70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4" r="2934" b="-1"/>
          <a:stretch/>
        </p:blipFill>
        <p:spPr>
          <a:xfrm>
            <a:off x="6683561" y="3796452"/>
            <a:ext cx="4931895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C3E2-E625-F9B0-DE1C-B721F6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para voo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D44CAC-98DB-631E-42CE-E83F38B23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142" y="1876174"/>
            <a:ext cx="4276725" cy="33623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132165-715E-80C5-0A7E-E92090A1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34" y="1020178"/>
            <a:ext cx="46863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C3E2-E625-F9B0-DE1C-B721F6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para voo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458F69-9873-F320-CED4-E85D301C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Ligar ou Desligar Motores</a:t>
            </a:r>
          </a:p>
          <a:p>
            <a:pPr lvl="1"/>
            <a:r>
              <a:rPr lang="pt-BR" dirty="0"/>
              <a:t>ATENÇÃO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Decolar e Aterrissar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A1FF5E-5F07-3577-1FF4-33F4F068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08" y="2047875"/>
            <a:ext cx="3857625" cy="13811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5109F1-DA27-7ADF-BC1A-31DB9F5C3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04" t="6452" b="16695"/>
          <a:stretch/>
        </p:blipFill>
        <p:spPr>
          <a:xfrm>
            <a:off x="5242008" y="3633811"/>
            <a:ext cx="2943224" cy="11346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1FA9FE-2ACE-9E9A-CECE-2F9DD5313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79" r="36320"/>
          <a:stretch/>
        </p:blipFill>
        <p:spPr>
          <a:xfrm>
            <a:off x="7170820" y="3637155"/>
            <a:ext cx="1928813" cy="11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93D37-901A-57F1-EB4A-631D27F2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drone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CE201-F68A-FEF5-28AB-6E42E66F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C78C5D-0254-1C72-BCF6-29619BFD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5" y="1763378"/>
            <a:ext cx="8721892" cy="48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1115B71-2334-52FE-8B96-BA6951270D6F}"/>
              </a:ext>
            </a:extLst>
          </p:cNvPr>
          <p:cNvGrpSpPr/>
          <p:nvPr/>
        </p:nvGrpSpPr>
        <p:grpSpPr>
          <a:xfrm>
            <a:off x="1299019" y="643467"/>
            <a:ext cx="3900127" cy="5571066"/>
            <a:chOff x="1927860" y="1592580"/>
            <a:chExt cx="2608580" cy="372617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122FBC47-14C6-7759-5563-0FFCB13C03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7860" y="1592580"/>
              <a:ext cx="2608580" cy="3726179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8DC7289-7832-6E40-91AF-A9720EDB6695}"/>
                </a:ext>
              </a:extLst>
            </p:cNvPr>
            <p:cNvSpPr/>
            <p:nvPr/>
          </p:nvSpPr>
          <p:spPr>
            <a:xfrm>
              <a:off x="3442970" y="1873250"/>
              <a:ext cx="1007744" cy="802640"/>
            </a:xfrm>
            <a:custGeom>
              <a:avLst/>
              <a:gdLst/>
              <a:ahLst/>
              <a:cxnLst/>
              <a:rect l="l" t="t" r="r" b="b"/>
              <a:pathLst>
                <a:path w="1007745" h="802639">
                  <a:moveTo>
                    <a:pt x="0" y="802640"/>
                  </a:moveTo>
                  <a:lnTo>
                    <a:pt x="497713" y="802640"/>
                  </a:lnTo>
                  <a:lnTo>
                    <a:pt x="497713" y="632714"/>
                  </a:lnTo>
                  <a:lnTo>
                    <a:pt x="0" y="632714"/>
                  </a:lnTo>
                  <a:lnTo>
                    <a:pt x="0" y="802640"/>
                  </a:lnTo>
                  <a:close/>
                </a:path>
                <a:path w="1007745" h="802639">
                  <a:moveTo>
                    <a:pt x="610488" y="169925"/>
                  </a:moveTo>
                  <a:lnTo>
                    <a:pt x="1007744" y="169925"/>
                  </a:lnTo>
                  <a:lnTo>
                    <a:pt x="1007744" y="0"/>
                  </a:lnTo>
                  <a:lnTo>
                    <a:pt x="610488" y="0"/>
                  </a:lnTo>
                  <a:lnTo>
                    <a:pt x="610488" y="16992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5">
            <a:extLst>
              <a:ext uri="{FF2B5EF4-FFF2-40B4-BE49-F238E27FC236}">
                <a16:creationId xmlns:a16="http://schemas.microsoft.com/office/drawing/2014/main" id="{569CC43C-CBEB-C6E5-95A0-87AD4489AC13}"/>
              </a:ext>
            </a:extLst>
          </p:cNvPr>
          <p:cNvGrpSpPr/>
          <p:nvPr/>
        </p:nvGrpSpPr>
        <p:grpSpPr>
          <a:xfrm>
            <a:off x="6342888" y="1443878"/>
            <a:ext cx="5211231" cy="3531918"/>
            <a:chOff x="1993900" y="7327900"/>
            <a:chExt cx="3208020" cy="2174239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EAFCBD0-CB42-403C-B048-4502EA2787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3900" y="7327900"/>
              <a:ext cx="1788160" cy="1333500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F821756-2EF0-2E42-55A6-434FA57A04F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060" y="8161019"/>
              <a:ext cx="1800860" cy="1341120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F4C5B9F8-C908-BCB4-1766-1966DA4BDA5B}"/>
                </a:ext>
              </a:extLst>
            </p:cNvPr>
            <p:cNvSpPr/>
            <p:nvPr/>
          </p:nvSpPr>
          <p:spPr>
            <a:xfrm>
              <a:off x="3858260" y="7759700"/>
              <a:ext cx="495300" cy="337820"/>
            </a:xfrm>
            <a:custGeom>
              <a:avLst/>
              <a:gdLst/>
              <a:ahLst/>
              <a:cxnLst/>
              <a:rect l="l" t="t" r="r" b="b"/>
              <a:pathLst>
                <a:path w="495300" h="337820">
                  <a:moveTo>
                    <a:pt x="313181" y="0"/>
                  </a:moveTo>
                  <a:lnTo>
                    <a:pt x="0" y="0"/>
                  </a:lnTo>
                  <a:lnTo>
                    <a:pt x="0" y="84962"/>
                  </a:lnTo>
                  <a:lnTo>
                    <a:pt x="313181" y="84962"/>
                  </a:lnTo>
                  <a:lnTo>
                    <a:pt x="336930" y="89407"/>
                  </a:lnTo>
                  <a:lnTo>
                    <a:pt x="356362" y="103250"/>
                  </a:lnTo>
                  <a:lnTo>
                    <a:pt x="369062" y="123570"/>
                  </a:lnTo>
                  <a:lnTo>
                    <a:pt x="373888" y="147700"/>
                  </a:lnTo>
                  <a:lnTo>
                    <a:pt x="373888" y="253492"/>
                  </a:lnTo>
                  <a:lnTo>
                    <a:pt x="333248" y="253492"/>
                  </a:lnTo>
                  <a:lnTo>
                    <a:pt x="414527" y="337819"/>
                  </a:lnTo>
                  <a:lnTo>
                    <a:pt x="495300" y="253492"/>
                  </a:lnTo>
                  <a:lnTo>
                    <a:pt x="454660" y="253492"/>
                  </a:lnTo>
                  <a:lnTo>
                    <a:pt x="454660" y="147700"/>
                  </a:lnTo>
                  <a:lnTo>
                    <a:pt x="447293" y="101345"/>
                  </a:lnTo>
                  <a:lnTo>
                    <a:pt x="427354" y="60832"/>
                  </a:lnTo>
                  <a:lnTo>
                    <a:pt x="397001" y="28575"/>
                  </a:lnTo>
                  <a:lnTo>
                    <a:pt x="358139" y="7619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CB0957C4-870E-AD98-5941-28BAAEF641D7}"/>
                </a:ext>
              </a:extLst>
            </p:cNvPr>
            <p:cNvSpPr/>
            <p:nvPr/>
          </p:nvSpPr>
          <p:spPr>
            <a:xfrm>
              <a:off x="3859529" y="7760969"/>
              <a:ext cx="495300" cy="337820"/>
            </a:xfrm>
            <a:custGeom>
              <a:avLst/>
              <a:gdLst/>
              <a:ahLst/>
              <a:cxnLst/>
              <a:rect l="l" t="t" r="r" b="b"/>
              <a:pathLst>
                <a:path w="495300" h="337820">
                  <a:moveTo>
                    <a:pt x="0" y="0"/>
                  </a:moveTo>
                  <a:lnTo>
                    <a:pt x="313182" y="0"/>
                  </a:lnTo>
                  <a:lnTo>
                    <a:pt x="358140" y="7619"/>
                  </a:lnTo>
                  <a:lnTo>
                    <a:pt x="397002" y="28574"/>
                  </a:lnTo>
                  <a:lnTo>
                    <a:pt x="427355" y="60832"/>
                  </a:lnTo>
                  <a:lnTo>
                    <a:pt x="447294" y="101345"/>
                  </a:lnTo>
                  <a:lnTo>
                    <a:pt x="454660" y="147700"/>
                  </a:lnTo>
                  <a:lnTo>
                    <a:pt x="454660" y="253491"/>
                  </a:lnTo>
                  <a:lnTo>
                    <a:pt x="495300" y="253491"/>
                  </a:lnTo>
                  <a:lnTo>
                    <a:pt x="414528" y="337819"/>
                  </a:lnTo>
                  <a:lnTo>
                    <a:pt x="333248" y="253491"/>
                  </a:lnTo>
                  <a:lnTo>
                    <a:pt x="373888" y="253491"/>
                  </a:lnTo>
                  <a:lnTo>
                    <a:pt x="373888" y="147700"/>
                  </a:lnTo>
                  <a:lnTo>
                    <a:pt x="369062" y="123570"/>
                  </a:lnTo>
                  <a:lnTo>
                    <a:pt x="356362" y="103250"/>
                  </a:lnTo>
                  <a:lnTo>
                    <a:pt x="336931" y="89407"/>
                  </a:lnTo>
                  <a:lnTo>
                    <a:pt x="313182" y="84962"/>
                  </a:lnTo>
                  <a:lnTo>
                    <a:pt x="0" y="8496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47EF5FD0-33C4-C0E9-C6A5-FD0AC5E1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849" y="-536054"/>
            <a:ext cx="9905998" cy="1478570"/>
          </a:xfrm>
        </p:spPr>
        <p:txBody>
          <a:bodyPr/>
          <a:lstStyle/>
          <a:p>
            <a:r>
              <a:rPr lang="pt-BR" dirty="0"/>
              <a:t>calibração</a:t>
            </a:r>
          </a:p>
        </p:txBody>
      </p:sp>
    </p:spTree>
    <p:extLst>
      <p:ext uri="{BB962C8B-B14F-4D97-AF65-F5344CB8AC3E}">
        <p14:creationId xmlns:p14="http://schemas.microsoft.com/office/powerpoint/2010/main" val="118207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7B9E-B53C-EA93-A0BF-0B620914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Planejamento de Voo: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EE941-E371-39A2-4907-5E37BA17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Definir a área a ser mapeada:</a:t>
            </a:r>
            <a:r>
              <a:rPr lang="pt-BR" dirty="0"/>
              <a:t> Utilizar aplicativos como o Google Earth e criar KML.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Definir a resolução (GSD):</a:t>
            </a:r>
            <a:r>
              <a:rPr lang="pt-BR" dirty="0"/>
              <a:t> Quanto menor o GSD, maior o nível de detalhe.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Definir a sobreposição de imagens:</a:t>
            </a:r>
            <a:r>
              <a:rPr lang="pt-BR" dirty="0"/>
              <a:t> Longitudinal (entre fotos) e lateral (entre faixas de voo).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Definir a altura de voo:</a:t>
            </a:r>
            <a:r>
              <a:rPr lang="pt-BR" dirty="0"/>
              <a:t> Depende do GSD desejado e da câmera utilizada.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Definir pontos de controle:</a:t>
            </a:r>
            <a:r>
              <a:rPr lang="pt-BR" dirty="0"/>
              <a:t> Pontos de referência no solo para garantir a precisão do mapa.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09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3A11-8BC0-6DF0-3F99-A389F02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269" y="2197510"/>
            <a:ext cx="9389461" cy="1873045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Princípios básicos e pilotagem de drone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A5504-E064-1600-5F8D-37870941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103" y="4441897"/>
            <a:ext cx="7384043" cy="1269092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Obrigado!</a:t>
            </a:r>
          </a:p>
        </p:txBody>
      </p:sp>
      <p:pic>
        <p:nvPicPr>
          <p:cNvPr id="1028" name="Picture 4" descr="Corpo Docente – Programa de Pós-Graduação em Agronomia/Fitotecnia">
            <a:extLst>
              <a:ext uri="{FF2B5EF4-FFF2-40B4-BE49-F238E27FC236}">
                <a16:creationId xmlns:a16="http://schemas.microsoft.com/office/drawing/2014/main" id="{292E79FC-8AFE-FD34-D6B8-D3C87486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28" y="309388"/>
            <a:ext cx="1012123" cy="10121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gimento e Estrutura do Curso - Outubro 2015 (VFinal)">
            <a:extLst>
              <a:ext uri="{FF2B5EF4-FFF2-40B4-BE49-F238E27FC236}">
                <a16:creationId xmlns:a16="http://schemas.microsoft.com/office/drawing/2014/main" id="{A0D7EDED-5982-09AD-0DB6-32DDF9DE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6741" y="309389"/>
            <a:ext cx="1016989" cy="10121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04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3B9C-EDC1-C973-D1D6-970E295F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pt-BR" dirty="0"/>
              <a:t>Terminologias</a:t>
            </a:r>
          </a:p>
        </p:txBody>
      </p:sp>
      <p:sp>
        <p:nvSpPr>
          <p:cNvPr id="2056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Guerra estimulou busca de governos europeus por drones dos EUA">
            <a:extLst>
              <a:ext uri="{FF2B5EF4-FFF2-40B4-BE49-F238E27FC236}">
                <a16:creationId xmlns:a16="http://schemas.microsoft.com/office/drawing/2014/main" id="{EC1893D2-9F7E-1430-D4E6-D061EC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863546"/>
            <a:ext cx="2258568" cy="12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6" descr="Diagrama&#10;&#10;Descrição gerada automaticamente">
            <a:extLst>
              <a:ext uri="{FF2B5EF4-FFF2-40B4-BE49-F238E27FC236}">
                <a16:creationId xmlns:a16="http://schemas.microsoft.com/office/drawing/2014/main" id="{7F263593-27A2-B1AA-6DE2-CEBED51C30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51" y="2915349"/>
            <a:ext cx="2258568" cy="988123"/>
          </a:xfrm>
          <a:prstGeom prst="rect">
            <a:avLst/>
          </a:prstGeom>
        </p:spPr>
      </p:pic>
      <p:sp>
        <p:nvSpPr>
          <p:cNvPr id="2060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7" descr="Imagem em preto e branco de tanque de guerra de brinquedo&#10;&#10;Descrição gerada automaticamente com confiança baixa">
            <a:extLst>
              <a:ext uri="{FF2B5EF4-FFF2-40B4-BE49-F238E27FC236}">
                <a16:creationId xmlns:a16="http://schemas.microsoft.com/office/drawing/2014/main" id="{F1EA0493-7E68-A410-4A59-E46F7A881A2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551" y="4832881"/>
            <a:ext cx="2258568" cy="98247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07DD6A3-F94F-73F6-D2CB-23E4752B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599" y="2249487"/>
            <a:ext cx="7389812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VANT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(Veículo Aéreo Não Tripulado) é a terminologia oficial no Brasil.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Drone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é um termo genérico e informal.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RPAS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7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Remotely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7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Piloted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7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Aircraft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System) é um termo internacional para sistemas de aeronaves não tripuladas.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Multirotor</a:t>
            </a: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Drone com múltiplos rotores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que permite decolagem vertical e voo pairado. </a:t>
            </a: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2D021750-7584-D9EF-7B25-8CAFCC94EF5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7599" y="1706888"/>
            <a:ext cx="7389810" cy="46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72A0-9AB9-57DB-B649-79CB61EF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201" y="68773"/>
            <a:ext cx="4747088" cy="1478570"/>
          </a:xfrm>
        </p:spPr>
        <p:txBody>
          <a:bodyPr>
            <a:normAutofit/>
          </a:bodyPr>
          <a:lstStyle/>
          <a:p>
            <a:r>
              <a:rPr lang="pt-BR" dirty="0"/>
              <a:t>Órgãos reguladores</a:t>
            </a:r>
          </a:p>
        </p:txBody>
      </p:sp>
      <p:sp>
        <p:nvSpPr>
          <p:cNvPr id="20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0D56DEED-5088-94C2-7919-0D0C2A89DFD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2573" y="1513216"/>
            <a:ext cx="4645152" cy="1126449"/>
          </a:xfrm>
          <a:prstGeom prst="rect">
            <a:avLst/>
          </a:prstGeom>
        </p:spPr>
      </p:pic>
      <p:sp>
        <p:nvSpPr>
          <p:cNvPr id="22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BE3873E7-E014-40E1-58C0-2B5B10CB62D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898" y="3827664"/>
            <a:ext cx="1573873" cy="1892808"/>
          </a:xfrm>
          <a:prstGeom prst="rect">
            <a:avLst/>
          </a:prstGeom>
        </p:spPr>
      </p:pic>
      <p:sp>
        <p:nvSpPr>
          <p:cNvPr id="24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1C14DC94-8821-BE09-30D1-572ACA555DA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4287" y="3827663"/>
            <a:ext cx="1822331" cy="18928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470262E-D3FC-E494-B14F-E9B78BD0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0104" y="1393119"/>
            <a:ext cx="4914362" cy="39034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Anatel: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Homologação dos drones para evitar interferência de radiofrequência.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ANAC: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Regulamenta o uso de drones, incluindo cadastro, licença e seguro.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DECEA: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Controla o espaço aéreo e define regras de voo.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Necessidade de Autorização: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Depende do peso da aeronave e do tipo de operação. </a:t>
            </a: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876298B5-135C-02CB-50AA-812C0CA48861}"/>
              </a:ext>
            </a:extLst>
          </p:cNvPr>
          <p:cNvGrpSpPr/>
          <p:nvPr/>
        </p:nvGrpSpPr>
        <p:grpSpPr>
          <a:xfrm>
            <a:off x="798953" y="1113388"/>
            <a:ext cx="5177791" cy="1926104"/>
            <a:chOff x="4107179" y="1894839"/>
            <a:chExt cx="1717039" cy="1028700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E6071DA-1299-BCC0-16C7-A12B806BBD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7179" y="1894839"/>
              <a:ext cx="1717039" cy="102870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767D6840-F8BC-37AC-D178-4FF35D0E0C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519" y="1940559"/>
              <a:ext cx="1610360" cy="937259"/>
            </a:xfrm>
            <a:prstGeom prst="rect">
              <a:avLst/>
            </a:prstGeom>
          </p:spPr>
        </p:pic>
      </p:grpSp>
      <p:grpSp>
        <p:nvGrpSpPr>
          <p:cNvPr id="12" name="object 4">
            <a:extLst>
              <a:ext uri="{FF2B5EF4-FFF2-40B4-BE49-F238E27FC236}">
                <a16:creationId xmlns:a16="http://schemas.microsoft.com/office/drawing/2014/main" id="{BC8DF927-BD0D-CE74-B750-84EE551847C0}"/>
              </a:ext>
            </a:extLst>
          </p:cNvPr>
          <p:cNvGrpSpPr/>
          <p:nvPr/>
        </p:nvGrpSpPr>
        <p:grpSpPr>
          <a:xfrm>
            <a:off x="6345449" y="168981"/>
            <a:ext cx="5438512" cy="6482542"/>
            <a:chOff x="426719" y="1437639"/>
            <a:chExt cx="3489960" cy="5295900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5D84584C-A534-CDA1-E046-3583A47E53A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719" y="1437639"/>
              <a:ext cx="3489960" cy="5295899"/>
            </a:xfrm>
            <a:prstGeom prst="rect">
              <a:avLst/>
            </a:prstGeom>
          </p:spPr>
        </p:pic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1F0CE42B-CFD1-EFEF-5EB9-2227E394BC3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9159" y="3528060"/>
              <a:ext cx="1671319" cy="111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8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7239056-58AA-6BCA-203C-10E59BD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BR" sz="3200"/>
              <a:t>Tipos de drone – legislação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AD55F-DC62-2B94-9088-F7DCF282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896106" cy="3541714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Tipos</a:t>
            </a:r>
            <a:r>
              <a:rPr lang="en-US" sz="1800" b="1" dirty="0"/>
              <a:t> de </a:t>
            </a:r>
            <a:r>
              <a:rPr lang="en-US" sz="1800" b="1" dirty="0" err="1"/>
              <a:t>Operação</a:t>
            </a:r>
            <a:r>
              <a:rPr lang="en-US" sz="1800" b="1" dirty="0"/>
              <a:t>:</a:t>
            </a:r>
            <a:r>
              <a:rPr lang="en-US" sz="1800" dirty="0"/>
              <a:t> VLOS (Visual Line of Sight), EVLOS (Extended Visual Line of Sight) e BVLOS (Beyond Visual Line of Sight).</a:t>
            </a:r>
            <a:endParaRPr lang="pt-BR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92BCDC4-0B35-C482-D2C9-FDECDAB8E7E1}"/>
              </a:ext>
            </a:extLst>
          </p:cNvPr>
          <p:cNvPicPr/>
          <p:nvPr/>
        </p:nvPicPr>
        <p:blipFill rotWithShape="1">
          <a:blip r:embed="rId4" cstate="print"/>
          <a:srcRect l="74" t="742" r="2" b="68711"/>
          <a:stretch/>
        </p:blipFill>
        <p:spPr>
          <a:xfrm>
            <a:off x="44244" y="46548"/>
            <a:ext cx="7320252" cy="2109332"/>
          </a:xfrm>
          <a:prstGeom prst="rect">
            <a:avLst/>
          </a:prstGeom>
        </p:spPr>
      </p:pic>
      <p:pic>
        <p:nvPicPr>
          <p:cNvPr id="73" name="object 7">
            <a:extLst>
              <a:ext uri="{FF2B5EF4-FFF2-40B4-BE49-F238E27FC236}">
                <a16:creationId xmlns:a16="http://schemas.microsoft.com/office/drawing/2014/main" id="{1EE18119-EAEE-6A16-6D76-C119189E9179}"/>
              </a:ext>
            </a:extLst>
          </p:cNvPr>
          <p:cNvPicPr/>
          <p:nvPr/>
        </p:nvPicPr>
        <p:blipFill rotWithShape="1">
          <a:blip r:embed="rId4" cstate="print"/>
          <a:srcRect l="2" t="30721" r="74" b="43611"/>
          <a:stretch/>
        </p:blipFill>
        <p:spPr>
          <a:xfrm>
            <a:off x="38645" y="2132014"/>
            <a:ext cx="7320252" cy="1772397"/>
          </a:xfrm>
          <a:prstGeom prst="rect">
            <a:avLst/>
          </a:prstGeom>
        </p:spPr>
      </p:pic>
      <p:pic>
        <p:nvPicPr>
          <p:cNvPr id="74" name="object 7">
            <a:extLst>
              <a:ext uri="{FF2B5EF4-FFF2-40B4-BE49-F238E27FC236}">
                <a16:creationId xmlns:a16="http://schemas.microsoft.com/office/drawing/2014/main" id="{6CCE1569-CE96-006E-D877-47628C25A719}"/>
              </a:ext>
            </a:extLst>
          </p:cNvPr>
          <p:cNvPicPr/>
          <p:nvPr/>
        </p:nvPicPr>
        <p:blipFill rotWithShape="1">
          <a:blip r:embed="rId4" cstate="print"/>
          <a:srcRect l="-1398" t="56683" r="-1751" b="2503"/>
          <a:stretch/>
        </p:blipFill>
        <p:spPr>
          <a:xfrm>
            <a:off x="-64284" y="3921792"/>
            <a:ext cx="7556463" cy="2818224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AE756C0F-1236-2CC7-A6B6-5330568A384D}"/>
              </a:ext>
            </a:extLst>
          </p:cNvPr>
          <p:cNvSpPr/>
          <p:nvPr/>
        </p:nvSpPr>
        <p:spPr>
          <a:xfrm>
            <a:off x="97639" y="3816089"/>
            <a:ext cx="7796664" cy="319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1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39056-58AA-6BCA-203C-10E59BD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800"/>
              <a:t>Tipos de drone – legislação </a:t>
            </a:r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D9E7C9B8-5937-E1AE-F6C0-BB803B7C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11434"/>
            <a:ext cx="6112382" cy="242967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AD55F-DC62-2B94-9088-F7DCF282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b="1"/>
              <a:t>Tipos</a:t>
            </a:r>
            <a:r>
              <a:rPr lang="en-US" sz="1800" b="1" dirty="0"/>
              <a:t> de </a:t>
            </a:r>
            <a:r>
              <a:rPr lang="en-US" sz="1800" b="1"/>
              <a:t>Operação</a:t>
            </a:r>
            <a:r>
              <a:rPr lang="en-US" sz="1800" b="1" dirty="0"/>
              <a:t>:</a:t>
            </a:r>
            <a:r>
              <a:rPr lang="en-US" sz="1800" dirty="0"/>
              <a:t> VLOS (Visual Line of Sight), EVLOS (Extended Visual Line of Sight) e BVLOS (Beyond Visual Line of Sight).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35968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66D8A-51A5-B1B4-76F2-1AD6500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F2BA6-B34A-4211-4B4D-F77D68F6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9BF38AAB-8592-A89B-57B5-753F375D2D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478" y="594427"/>
            <a:ext cx="10741239" cy="56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716BB-7EE9-D551-A788-190C019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27" y="103372"/>
            <a:ext cx="9905998" cy="963427"/>
          </a:xfrm>
        </p:spPr>
        <p:txBody>
          <a:bodyPr/>
          <a:lstStyle/>
          <a:p>
            <a:r>
              <a:rPr lang="pt-BR" dirty="0"/>
              <a:t>Regras de pilotagem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2E17-EC07-9E87-2D99-D7ED9D4F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DB4F8E6-8FCE-9CC6-4B95-D039A55E8F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875" y="990601"/>
            <a:ext cx="5430520" cy="2438399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829899A8-2898-B578-C3A5-940C08E49F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932" y="1009967"/>
            <a:ext cx="5430520" cy="2438399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C8673440-5D1F-5FB0-E041-84D620FED4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75" y="3565672"/>
            <a:ext cx="5430520" cy="2456180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292FF0EC-EE16-8BC7-19FD-53BA9E5420C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1932" y="3565672"/>
            <a:ext cx="5430520" cy="24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716BB-7EE9-D551-A788-190C019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27" y="103372"/>
            <a:ext cx="9905998" cy="963427"/>
          </a:xfrm>
        </p:spPr>
        <p:txBody>
          <a:bodyPr/>
          <a:lstStyle/>
          <a:p>
            <a:r>
              <a:rPr lang="pt-BR" dirty="0"/>
              <a:t>Regras de pilotagem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2E17-EC07-9E87-2D99-D7ED9D4F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5F36151-6592-0A6B-500C-4DFB137CAC73}"/>
              </a:ext>
            </a:extLst>
          </p:cNvPr>
          <p:cNvGrpSpPr/>
          <p:nvPr/>
        </p:nvGrpSpPr>
        <p:grpSpPr>
          <a:xfrm>
            <a:off x="616420" y="1708712"/>
            <a:ext cx="10959159" cy="3727000"/>
            <a:chOff x="632204" y="1862639"/>
            <a:chExt cx="10311099" cy="3132721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965D2B7C-808E-4FE2-1371-6F1C247CC43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204" y="1862639"/>
              <a:ext cx="7022208" cy="3132721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D38C6804-C09C-BFB7-741E-7FD35828DA25}"/>
                </a:ext>
              </a:extLst>
            </p:cNvPr>
            <p:cNvPicPr/>
            <p:nvPr/>
          </p:nvPicPr>
          <p:blipFill rotWithShape="1">
            <a:blip r:embed="rId3" cstate="print"/>
            <a:srcRect r="50411"/>
            <a:stretch/>
          </p:blipFill>
          <p:spPr>
            <a:xfrm>
              <a:off x="7654412" y="1862639"/>
              <a:ext cx="3288891" cy="3132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91781-86AE-21A5-004B-7F24C562B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 do drone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AE6DB-2DE3-38D9-EF0B-93D70019F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Dji</a:t>
            </a:r>
            <a:r>
              <a:rPr lang="pt-BR" dirty="0"/>
              <a:t> </a:t>
            </a:r>
            <a:r>
              <a:rPr lang="pt-BR" dirty="0" err="1"/>
              <a:t>maciv</a:t>
            </a:r>
            <a:r>
              <a:rPr lang="pt-BR" dirty="0"/>
              <a:t> 3mem</a:t>
            </a:r>
          </a:p>
        </p:txBody>
      </p:sp>
    </p:spTree>
    <p:extLst>
      <p:ext uri="{BB962C8B-B14F-4D97-AF65-F5344CB8AC3E}">
        <p14:creationId xmlns:p14="http://schemas.microsoft.com/office/powerpoint/2010/main" val="63588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606</TotalTime>
  <Words>471</Words>
  <Application>Microsoft Office PowerPoint</Application>
  <PresentationFormat>Widescreen</PresentationFormat>
  <Paragraphs>95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Circuito</vt:lpstr>
      <vt:lpstr>Princípios básicos e pilotagem de drone </vt:lpstr>
      <vt:lpstr>Terminologias</vt:lpstr>
      <vt:lpstr>Órgãos reguladores</vt:lpstr>
      <vt:lpstr>Tipos de drone – legislação </vt:lpstr>
      <vt:lpstr>Tipos de drone – legislação </vt:lpstr>
      <vt:lpstr>PowerPoint Presentation</vt:lpstr>
      <vt:lpstr>Regras de pilotagem</vt:lpstr>
      <vt:lpstr>Regras de pilotagem</vt:lpstr>
      <vt:lpstr>Componentes do drone</vt:lpstr>
      <vt:lpstr>DJI M3M</vt:lpstr>
      <vt:lpstr>DJI M3M</vt:lpstr>
      <vt:lpstr>DJI M3M</vt:lpstr>
      <vt:lpstr>PowerPoint Presentation</vt:lpstr>
      <vt:lpstr>Preparando para voo</vt:lpstr>
      <vt:lpstr>Preparando para voo</vt:lpstr>
      <vt:lpstr>Controlando drone</vt:lpstr>
      <vt:lpstr>calibração</vt:lpstr>
      <vt:lpstr>Planejamento de Voo: </vt:lpstr>
      <vt:lpstr>Princípios básicos e pilotagem de drone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básicos e pilotagem de drone </dc:title>
  <dc:creator>Bira Jr</dc:creator>
  <cp:lastModifiedBy>Bira Jr</cp:lastModifiedBy>
  <cp:revision>3</cp:revision>
  <dcterms:created xsi:type="dcterms:W3CDTF">2024-07-14T16:48:08Z</dcterms:created>
  <dcterms:modified xsi:type="dcterms:W3CDTF">2024-07-16T15:22:02Z</dcterms:modified>
</cp:coreProperties>
</file>