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55" autoAdjust="0"/>
  </p:normalViewPr>
  <p:slideViewPr>
    <p:cSldViewPr snapToGrid="0">
      <p:cViewPr varScale="1">
        <p:scale>
          <a:sx n="55" d="100"/>
          <a:sy n="5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2AAD-92DF-4FA0-92E2-FC1EC726480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09EF-3C57-419E-AC2C-681721C4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Para calagem são necessários</a:t>
            </a:r>
            <a:r>
              <a:rPr lang="pt-BR" baseline="0" dirty="0" smtClean="0"/>
              <a:t> dados da cultura, como por exemplo V%, x e  </a:t>
            </a:r>
            <a:r>
              <a:rPr lang="pt-BR" baseline="0" dirty="0" err="1" smtClean="0"/>
              <a:t>mt</a:t>
            </a:r>
            <a:r>
              <a:rPr lang="pt-BR" baseline="0" dirty="0" smtClean="0"/>
              <a:t>. Pensei em quando a pessoa selecionar a cultura automaticamente já carregar esses dados nessa </a:t>
            </a:r>
            <a:r>
              <a:rPr lang="pt-BR" baseline="0" dirty="0" smtClean="0"/>
              <a:t>aba logo abaixo da cultura. </a:t>
            </a:r>
            <a:r>
              <a:rPr lang="pt-BR" baseline="0" dirty="0" smtClean="0"/>
              <a:t>O que vocês acham?</a:t>
            </a:r>
          </a:p>
          <a:p>
            <a:endParaRPr lang="pt-B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 Y: pode ser calculado em função da % de argila ou </a:t>
            </a:r>
            <a:r>
              <a:rPr lang="pt-BR" dirty="0" err="1" smtClean="0"/>
              <a:t>P-rem</a:t>
            </a:r>
            <a:r>
              <a:rPr lang="pt-BR" dirty="0" smtClean="0"/>
              <a:t>,  existem as duas formulas para o cálculos.</a:t>
            </a:r>
            <a:r>
              <a:rPr lang="pt-BR" baseline="0" dirty="0" smtClean="0"/>
              <a:t> Tem como a pessoa entrar com um dos dois valores e o Y será calculado? </a:t>
            </a:r>
            <a:r>
              <a:rPr lang="pt-BR" baseline="0" dirty="0" err="1" smtClean="0"/>
              <a:t>Obs</a:t>
            </a:r>
            <a:r>
              <a:rPr lang="pt-BR" baseline="0" dirty="0" smtClean="0"/>
              <a:t>: existe ainda a possibilidade da análise de solo não ter nenhuma dessas informações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0,0302 + 0,06532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0,000257 Arg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R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0,9996 (usando % de argila)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4,002 – 0,125901 P-rem + 0,001205 P-rem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0,00000362 P-rem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0,9998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P-rem)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a pessoa não tiver nenhum das duas informações poderíamos dar a opção de usar Y médio que é igual a 2.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aseline="0" dirty="0" smtClean="0"/>
              <a:t>Logo abaixo de cada equação apareceria o resultado.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09EF-3C57-419E-AC2C-681721C48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calculo da</a:t>
            </a:r>
            <a:r>
              <a:rPr lang="pt-BR" baseline="0" dirty="0" smtClean="0"/>
              <a:t> quantidade e Custo efetivo a formula é igual para todos os  métodos.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09EF-3C57-419E-AC2C-681721C48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B7D8-E4D0-47FE-8684-FF97398B542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9E04-12DF-43B5-B66C-C7CB0DD462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4270"/>
              </p:ext>
            </p:extLst>
          </p:nvPr>
        </p:nvGraphicFramePr>
        <p:xfrm>
          <a:off x="0" y="1"/>
          <a:ext cx="292608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784927051"/>
                    </a:ext>
                  </a:extLst>
                </a:gridCol>
              </a:tblGrid>
              <a:tr h="112439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Soil</a:t>
                      </a:r>
                      <a:r>
                        <a:rPr lang="pt-BR" dirty="0" smtClean="0"/>
                        <a:t> APP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66552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13965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33087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lang="pt-BR" dirty="0" smtClean="0"/>
                        <a:t>Calagem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79544"/>
                  </a:ext>
                </a:extLst>
              </a:tr>
              <a:tr h="595064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 Necessidade de Calagem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6049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09913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889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8812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39582"/>
              </p:ext>
            </p:extLst>
          </p:nvPr>
        </p:nvGraphicFramePr>
        <p:xfrm>
          <a:off x="2926080" y="3"/>
          <a:ext cx="4017108" cy="685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7108">
                  <a:extLst>
                    <a:ext uri="{9D8B030D-6E8A-4147-A177-3AD203B41FA5}">
                      <a16:colId xmlns:a16="http://schemas.microsoft.com/office/drawing/2014/main" val="38585293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Cultura: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422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302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Análise de Solo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503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</a:t>
                      </a:r>
                      <a:r>
                        <a:rPr lang="pt-BR" baseline="30000" dirty="0" smtClean="0"/>
                        <a:t>2+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617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Mg</a:t>
                      </a:r>
                      <a:r>
                        <a:rPr lang="pt-BR" baseline="30000" dirty="0" smtClean="0"/>
                        <a:t>2+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571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Al</a:t>
                      </a:r>
                      <a:r>
                        <a:rPr lang="pt-BR" baseline="30000" dirty="0" smtClean="0"/>
                        <a:t>3+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8858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CTC</a:t>
                      </a:r>
                      <a:r>
                        <a:rPr lang="pt-BR" baseline="0" dirty="0" smtClean="0"/>
                        <a:t> efetiva (</a:t>
                      </a:r>
                      <a:r>
                        <a:rPr lang="pt-BR" baseline="0" dirty="0" err="1" smtClean="0"/>
                        <a:t>mmol</a:t>
                      </a:r>
                      <a:r>
                        <a:rPr lang="pt-BR" baseline="-25000" dirty="0" err="1" smtClean="0"/>
                        <a:t>c</a:t>
                      </a:r>
                      <a:r>
                        <a:rPr lang="pt-BR" baseline="0" dirty="0" smtClean="0"/>
                        <a:t> dm</a:t>
                      </a:r>
                      <a:r>
                        <a:rPr lang="pt-BR" baseline="30000" dirty="0" smtClean="0"/>
                        <a:t>-3</a:t>
                      </a:r>
                      <a:r>
                        <a:rPr lang="pt-BR" baseline="0" dirty="0" smtClean="0"/>
                        <a:t>)</a:t>
                      </a:r>
                      <a:endParaRPr lang="en-US" baseline="30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866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V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7734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 smtClean="0"/>
                        <a:t> Y (% de argila ou </a:t>
                      </a:r>
                      <a:r>
                        <a:rPr lang="pt-BR" dirty="0" err="1" smtClean="0"/>
                        <a:t>P-rem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031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6943188" y="554637"/>
                <a:ext cx="5248812" cy="5921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Método da Saturação por Bases (Boletim 100)</a:t>
                </a:r>
              </a:p>
              <a:p>
                <a:r>
                  <a:rPr lang="pt-BR" dirty="0" smtClean="0"/>
                  <a:t>NC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32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32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𝐶𝑇𝐶</m:t>
                            </m:r>
                          </m:num>
                          <m:den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</m:e>
                    </m:box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Método da neutralização do Al</a:t>
                </a:r>
                <a:r>
                  <a:rPr lang="pt-BR" baseline="30000" dirty="0" smtClean="0"/>
                  <a:t>3+ </a:t>
                </a:r>
                <a:r>
                  <a:rPr lang="pt-BR" dirty="0" smtClean="0"/>
                  <a:t>e Elevação dos teores de Ca</a:t>
                </a:r>
                <a:r>
                  <a:rPr lang="pt-BR" baseline="30000" dirty="0" smtClean="0"/>
                  <a:t>2+</a:t>
                </a:r>
                <a:r>
                  <a:rPr lang="pt-BR" dirty="0" smtClean="0"/>
                  <a:t> e Mg</a:t>
                </a:r>
                <a:r>
                  <a:rPr lang="pt-BR" baseline="30000" dirty="0" smtClean="0"/>
                  <a:t>2+ </a:t>
                </a:r>
                <a:r>
                  <a:rPr lang="pt-BR" dirty="0" smtClean="0"/>
                  <a:t>( 5ª Aproximação)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[</m:t>
                      </m:r>
                      <m:r>
                        <m:rPr>
                          <m:nor/>
                        </m:rPr>
                        <a:rPr lang="pt-BR"/>
                        <m:t>Y</m:t>
                      </m:r>
                      <m:r>
                        <m:rPr>
                          <m:nor/>
                        </m:rPr>
                        <a:rPr lang="pt-BR"/>
                        <m:t> [</m:t>
                      </m:r>
                      <m:r>
                        <m:rPr>
                          <m:nor/>
                        </m:rPr>
                        <a:rPr lang="pt-BR"/>
                        <m:t>Al</m:t>
                      </m:r>
                      <m:r>
                        <m:rPr>
                          <m:nor/>
                        </m:rPr>
                        <a:rPr lang="pt-BR" baseline="30000"/>
                        <m:t>3+ </m:t>
                      </m:r>
                      <m:r>
                        <m:rPr>
                          <m:nor/>
                        </m:rPr>
                        <a:rPr lang="pt-BR"/>
                        <m:t>– (</m:t>
                      </m:r>
                      <m:r>
                        <m:rPr>
                          <m:nor/>
                        </m:rPr>
                        <a:rPr lang="pt-BR"/>
                        <m:t>mt</m:t>
                      </m:r>
                      <m:r>
                        <m:rPr>
                          <m:nor/>
                        </m:rPr>
                        <a:rPr lang="pt-BR"/>
                        <m:t> . </m:t>
                      </m:r>
                      <m:r>
                        <m:rPr>
                          <m:nor/>
                        </m:rPr>
                        <a:rPr lang="pt-BR"/>
                        <m:t>t</m:t>
                      </m:r>
                      <m:r>
                        <m:rPr>
                          <m:nor/>
                        </m:rPr>
                        <a:rPr lang="pt-BR"/>
                        <m:t>/100)] + </m:t>
                      </m:r>
                      <m:r>
                        <m:rPr>
                          <m:nor/>
                        </m:rPr>
                        <a:rPr lang="pt-BR"/>
                        <m:t>X</m:t>
                      </m:r>
                      <m:r>
                        <m:rPr>
                          <m:nor/>
                        </m:rPr>
                        <a:rPr lang="pt-BR"/>
                        <m:t> − (</m:t>
                      </m:r>
                      <m:r>
                        <m:rPr>
                          <m:nor/>
                        </m:rPr>
                        <a:rPr lang="pt-BR"/>
                        <m:t>Ca</m:t>
                      </m:r>
                      <m:r>
                        <m:rPr>
                          <m:nor/>
                        </m:rPr>
                        <a:rPr lang="pt-BR" baseline="30000"/>
                        <m:t>2+</m:t>
                      </m:r>
                      <m:r>
                        <m:rPr>
                          <m:nor/>
                        </m:rPr>
                        <a:rPr lang="pt-BR"/>
                        <m:t> + </m:t>
                      </m:r>
                      <m:r>
                        <m:rPr>
                          <m:nor/>
                        </m:rPr>
                        <a:rPr lang="pt-BR"/>
                        <m:t>Mg</m:t>
                      </m:r>
                      <m:r>
                        <m:rPr>
                          <m:nor/>
                        </m:rPr>
                        <a:rPr lang="pt-BR" baseline="30000"/>
                        <m:t>2+</m:t>
                      </m:r>
                      <m:r>
                        <m:rPr>
                          <m:nor/>
                        </m:rPr>
                        <a:rPr lang="pt-BR"/>
                        <m:t>)]/10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3º Método </a:t>
                </a:r>
                <a:r>
                  <a:rPr lang="pt-BR" dirty="0" smtClean="0"/>
                  <a:t>– Estou tentando encontrar o boletim do paraná para comprar. É um dos mais recentes lançados</a:t>
                </a:r>
                <a:r>
                  <a:rPr lang="pt-BR" dirty="0" smtClean="0"/>
                  <a:t>. (todos os boletins são bastante velhos, seria legal ter algo novo)</a:t>
                </a:r>
                <a:endParaRPr lang="pt-BR" baseline="30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88" y="554637"/>
                <a:ext cx="5248812" cy="5921114"/>
              </a:xfrm>
              <a:prstGeom prst="rect">
                <a:avLst/>
              </a:prstGeom>
              <a:blipFill>
                <a:blip r:embed="rId3"/>
                <a:stretch>
                  <a:fillRect l="-927" t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8257735" y="1561514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NC=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57735" y="2934151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NC=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57735" y="4704951"/>
            <a:ext cx="1688123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NC=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16410"/>
              </p:ext>
            </p:extLst>
          </p:nvPr>
        </p:nvGraphicFramePr>
        <p:xfrm>
          <a:off x="0" y="1"/>
          <a:ext cx="2926080" cy="690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784927051"/>
                    </a:ext>
                  </a:extLst>
                </a:gridCol>
              </a:tblGrid>
              <a:tr h="112439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Soil</a:t>
                      </a:r>
                      <a:r>
                        <a:rPr lang="pt-BR" dirty="0" smtClean="0"/>
                        <a:t> APP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66552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13965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33087"/>
                  </a:ext>
                </a:extLst>
              </a:tr>
              <a:tr h="575458">
                <a:tc>
                  <a:txBody>
                    <a:bodyPr/>
                    <a:lstStyle/>
                    <a:p>
                      <a:r>
                        <a:rPr lang="pt-BR" dirty="0" smtClean="0"/>
                        <a:t>Calagem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79544"/>
                  </a:ext>
                </a:extLst>
              </a:tr>
              <a:tr h="595064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 Necessidade de Calagem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6049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Calcário e Custo Efetivo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09913"/>
                  </a:ext>
                </a:extLst>
              </a:tr>
              <a:tr h="594954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889"/>
                  </a:ext>
                </a:extLst>
              </a:tr>
              <a:tr h="1124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8812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2649"/>
              </p:ext>
            </p:extLst>
          </p:nvPr>
        </p:nvGraphicFramePr>
        <p:xfrm>
          <a:off x="2926080" y="738551"/>
          <a:ext cx="4017108" cy="573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7108">
                  <a:extLst>
                    <a:ext uri="{9D8B030D-6E8A-4147-A177-3AD203B41FA5}">
                      <a16:colId xmlns:a16="http://schemas.microsoft.com/office/drawing/2014/main" val="3858529304"/>
                    </a:ext>
                  </a:extLst>
                </a:gridCol>
              </a:tblGrid>
              <a:tr h="1264388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Calcário e Custo Total Efetivo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42252"/>
                  </a:ext>
                </a:extLst>
              </a:tr>
              <a:tr h="596375">
                <a:tc>
                  <a:txBody>
                    <a:bodyPr/>
                    <a:lstStyle/>
                    <a:p>
                      <a:r>
                        <a:rPr lang="pt-BR" dirty="0" smtClean="0"/>
                        <a:t>Profundidade</a:t>
                      </a:r>
                      <a:r>
                        <a:rPr lang="pt-BR" baseline="0" dirty="0" smtClean="0"/>
                        <a:t> de incorporação (cm)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30216"/>
                  </a:ext>
                </a:extLst>
              </a:tr>
              <a:tr h="596375">
                <a:tc>
                  <a:txBody>
                    <a:bodyPr/>
                    <a:lstStyle/>
                    <a:p>
                      <a:r>
                        <a:rPr lang="pt-BR" dirty="0" smtClean="0"/>
                        <a:t>PRNT em %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50367"/>
                  </a:ext>
                </a:extLst>
              </a:tr>
              <a:tr h="1043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Área superficial de aplicação (SC) em %</a:t>
                      </a:r>
                      <a:endParaRPr lang="en-US" baseline="30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61787"/>
                  </a:ext>
                </a:extLst>
              </a:tr>
              <a:tr h="596375">
                <a:tc>
                  <a:txBody>
                    <a:bodyPr/>
                    <a:lstStyle/>
                    <a:p>
                      <a:r>
                        <a:rPr lang="pt-BR" dirty="0" smtClean="0"/>
                        <a:t>Área total de aplicação – A (ha)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82738"/>
                  </a:ext>
                </a:extLst>
              </a:tr>
              <a:tr h="596375">
                <a:tc>
                  <a:txBody>
                    <a:bodyPr/>
                    <a:lstStyle/>
                    <a:p>
                      <a:r>
                        <a:rPr lang="pt-BR" dirty="0" smtClean="0"/>
                        <a:t>Preço por tonelada de calcário</a:t>
                      </a:r>
                      <a:r>
                        <a:rPr lang="pt-BR" baseline="0" dirty="0" smtClean="0"/>
                        <a:t> – PT (R$)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2382"/>
                  </a:ext>
                </a:extLst>
              </a:tr>
              <a:tr h="1043656">
                <a:tc>
                  <a:txBody>
                    <a:bodyPr/>
                    <a:lstStyle/>
                    <a:p>
                      <a:r>
                        <a:rPr lang="pt-BR" dirty="0" smtClean="0"/>
                        <a:t>Custo frete</a:t>
                      </a:r>
                      <a:r>
                        <a:rPr lang="pt-BR" baseline="0" dirty="0" smtClean="0"/>
                        <a:t> por tonelada de calcário – CF (R$)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988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6943188" y="554637"/>
                <a:ext cx="5248812" cy="5921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dirty="0" smtClean="0"/>
                  <a:t>Quantidade de Calcário</a:t>
                </a:r>
              </a:p>
              <a:p>
                <a:r>
                  <a:rPr lang="pt-BR" dirty="0" smtClean="0"/>
                  <a:t>QC = NC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𝑃𝑅𝑁𝑇</m:t>
                        </m:r>
                      </m:den>
                    </m:f>
                  </m:oMath>
                </a14:m>
                <a:r>
                  <a:rPr lang="pt-BR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Método da Saturação por Bases (Boletim 100)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𝑄𝐶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t ha</a:t>
                </a:r>
                <a:r>
                  <a:rPr lang="pt-BR" baseline="30000" dirty="0" smtClean="0"/>
                  <a:t>-1</a:t>
                </a:r>
                <a:endParaRPr lang="pt-BR" dirty="0" smtClean="0"/>
              </a:p>
              <a:p>
                <a:pPr algn="ctr"/>
                <a:r>
                  <a:rPr lang="pt-BR" dirty="0" smtClean="0"/>
                  <a:t>CT = R$</a:t>
                </a:r>
              </a:p>
              <a:p>
                <a:pPr algn="ctr"/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Método da neutralização do Al</a:t>
                </a:r>
                <a:r>
                  <a:rPr lang="pt-BR" baseline="30000" dirty="0" smtClean="0"/>
                  <a:t>3+ </a:t>
                </a:r>
                <a:r>
                  <a:rPr lang="pt-BR" dirty="0" smtClean="0"/>
                  <a:t>e Elevação dos teores de Ca</a:t>
                </a:r>
                <a:r>
                  <a:rPr lang="pt-BR" baseline="30000" dirty="0" smtClean="0"/>
                  <a:t>2+</a:t>
                </a:r>
                <a:r>
                  <a:rPr lang="pt-BR" dirty="0" smtClean="0"/>
                  <a:t> e Mg</a:t>
                </a:r>
                <a:r>
                  <a:rPr lang="pt-BR" baseline="30000" dirty="0" smtClean="0"/>
                  <a:t>2+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𝑄𝐶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t ha</a:t>
                </a:r>
                <a:r>
                  <a:rPr lang="pt-BR" baseline="30000" dirty="0" smtClean="0"/>
                  <a:t>-1</a:t>
                </a:r>
              </a:p>
              <a:p>
                <a:pPr algn="ctr"/>
                <a:r>
                  <a:rPr lang="pt-BR" dirty="0" smtClean="0"/>
                  <a:t>CT = R$</a:t>
                </a:r>
                <a:endParaRPr lang="pt-BR" baseline="30000" dirty="0" smtClean="0"/>
              </a:p>
              <a:p>
                <a:pPr algn="ctr"/>
                <a:endParaRPr lang="pt-BR" baseline="30000" dirty="0" smtClean="0"/>
              </a:p>
              <a:p>
                <a:pPr algn="ctr"/>
                <a:endParaRPr lang="pt-BR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3º Método</a:t>
                </a:r>
                <a:endParaRPr lang="pt-BR" baseline="30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𝑄𝐶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t ha</a:t>
                </a:r>
                <a:r>
                  <a:rPr lang="pt-BR" baseline="30000" dirty="0" smtClean="0"/>
                  <a:t>-1</a:t>
                </a:r>
              </a:p>
              <a:p>
                <a:pPr algn="ctr"/>
                <a:r>
                  <a:rPr lang="pt-BR" dirty="0" smtClean="0"/>
                  <a:t>CT = R$</a:t>
                </a:r>
              </a:p>
              <a:p>
                <a:endParaRPr lang="pt-BR" baseline="30000" dirty="0" smtClean="0"/>
              </a:p>
              <a:p>
                <a:pPr algn="ctr"/>
                <a:endParaRPr lang="pt-BR" baseline="30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88" y="554637"/>
                <a:ext cx="5248812" cy="5921114"/>
              </a:xfrm>
              <a:prstGeom prst="rect">
                <a:avLst/>
              </a:prstGeom>
              <a:blipFill>
                <a:blip r:embed="rId3"/>
                <a:stretch>
                  <a:fillRect l="-927" t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9650437" y="442095"/>
            <a:ext cx="2541563" cy="1091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Custo Total Efetivo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CT = A x (PT + CF) x QC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8653194" y="2096086"/>
            <a:ext cx="1828800" cy="7596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8650846" y="3444239"/>
            <a:ext cx="1828800" cy="7596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8650846" y="4583723"/>
            <a:ext cx="1828800" cy="7596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338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Lílian Moreira</dc:creator>
  <cp:lastModifiedBy>Lílian Moreira</cp:lastModifiedBy>
  <cp:revision>9</cp:revision>
  <dcterms:created xsi:type="dcterms:W3CDTF">2018-03-27T23:45:27Z</dcterms:created>
  <dcterms:modified xsi:type="dcterms:W3CDTF">2018-03-30T19:51:50Z</dcterms:modified>
</cp:coreProperties>
</file>