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727" autoAdjust="0"/>
  </p:normalViewPr>
  <p:slideViewPr>
    <p:cSldViewPr snapToGrid="0">
      <p:cViewPr varScale="1">
        <p:scale>
          <a:sx n="46" d="100"/>
          <a:sy n="46" d="100"/>
        </p:scale>
        <p:origin x="1632" y="54"/>
      </p:cViewPr>
      <p:guideLst/>
    </p:cSldViewPr>
  </p:slideViewPr>
  <p:notesTextViewPr>
    <p:cViewPr>
      <p:scale>
        <a:sx n="1" d="1"/>
        <a:sy n="1" d="1"/>
      </p:scale>
      <p:origin x="0" y="-4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82AAD-92DF-4FA0-92E2-FC1EC7264803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09EF-3C57-419E-AC2C-681721C48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9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pt-BR" dirty="0" err="1" smtClean="0"/>
                  <a:t>Obs</a:t>
                </a:r>
                <a:r>
                  <a:rPr lang="pt-BR" dirty="0" smtClean="0"/>
                  <a:t>: algumas fórmulas</a:t>
                </a:r>
                <a:r>
                  <a:rPr lang="pt-BR" baseline="0" dirty="0" smtClean="0"/>
                  <a:t> sofreram ajustes (fatores de correção) para padronização das entradas em </a:t>
                </a:r>
                <a:r>
                  <a:rPr lang="pt-BR" baseline="0" dirty="0" err="1" smtClean="0"/>
                  <a:t>mmol</a:t>
                </a:r>
                <a:r>
                  <a:rPr lang="pt-BR" baseline="-25000" dirty="0" err="1" smtClean="0"/>
                  <a:t>c</a:t>
                </a:r>
                <a:r>
                  <a:rPr lang="pt-BR" baseline="0" dirty="0" smtClean="0"/>
                  <a:t> dm</a:t>
                </a:r>
                <a:r>
                  <a:rPr lang="pt-BR" baseline="30000" dirty="0" smtClean="0"/>
                  <a:t>-3</a:t>
                </a:r>
              </a:p>
              <a:p>
                <a:pPr marL="171450" marR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No caso da</a:t>
                </a:r>
                <a:r>
                  <a:rPr lang="pt-BR" baseline="0" dirty="0" smtClean="0"/>
                  <a:t> </a:t>
                </a:r>
                <a:r>
                  <a:rPr lang="pt-BR" baseline="0" dirty="0" err="1" smtClean="0"/>
                  <a:t>gessagem</a:t>
                </a:r>
                <a:r>
                  <a:rPr lang="pt-BR" baseline="0" dirty="0" smtClean="0"/>
                  <a:t> todas as informações são derivadas da análise de Solo.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pt-BR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pt-BR" dirty="0" smtClean="0"/>
              </a:p>
              <a:p>
                <a:pPr marL="171450" marR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Recomendação baseada na textura do Solo/</a:t>
                </a:r>
                <a:r>
                  <a:rPr lang="pt-BR" dirty="0" err="1" smtClean="0"/>
                  <a:t>P-rem</a:t>
                </a:r>
                <a:r>
                  <a:rPr lang="pt-BR" dirty="0" smtClean="0"/>
                  <a:t> ( 5ª Aproximação)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pt-BR" dirty="0" smtClean="0"/>
                  <a:t>Se</a:t>
                </a:r>
                <a:r>
                  <a:rPr lang="pt-BR" baseline="0" dirty="0" smtClean="0"/>
                  <a:t> for considerada % de argila será usada a primeira fórmula, se for considerado </a:t>
                </a:r>
                <a:r>
                  <a:rPr lang="pt-BR" baseline="0" dirty="0" err="1" smtClean="0"/>
                  <a:t>P-rem</a:t>
                </a:r>
                <a:r>
                  <a:rPr lang="pt-BR" baseline="0" dirty="0" smtClean="0"/>
                  <a:t> deve ser usado a segunda fórmula.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pt-BR" baseline="0" dirty="0" smtClean="0"/>
                  <a:t> Eu acredito que deveria aparecer a fórmula baseado no que a pessoa tem de dado. Por exemplo, se eu completei com % de argila, apareceria está fórmula na saída do programa.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Embrapa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𝑁𝐺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50 x % de </a:t>
                </a:r>
                <a:r>
                  <a:rPr lang="en-US" dirty="0" err="1"/>
                  <a:t>A</a:t>
                </a:r>
                <a:r>
                  <a:rPr lang="en-US" dirty="0" err="1" smtClean="0"/>
                  <a:t>rgila</a:t>
                </a:r>
                <a:r>
                  <a:rPr lang="en-US" dirty="0" smtClean="0"/>
                  <a:t> </a:t>
                </a:r>
              </a:p>
              <a:p>
                <a:r>
                  <a:rPr lang="pt-BR" dirty="0"/>
                  <a:t> </a:t>
                </a:r>
                <a:r>
                  <a:rPr lang="pt-BR" dirty="0" smtClean="0"/>
                  <a:t>ou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𝑁𝐺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75 x % de </a:t>
                </a:r>
                <a:r>
                  <a:rPr lang="en-US" dirty="0" err="1" smtClean="0"/>
                  <a:t>Argila</a:t>
                </a:r>
                <a:endParaRPr lang="en-US" baseline="30000" dirty="0"/>
              </a:p>
              <a:p>
                <a:r>
                  <a:rPr lang="pt-BR" dirty="0" smtClean="0"/>
                  <a:t>O uso da primeira fórmula</a:t>
                </a:r>
                <a:r>
                  <a:rPr lang="pt-BR" baseline="0" dirty="0" smtClean="0"/>
                  <a:t> será para culturas anuais e a segunda fórmula para culturas perenes, seria legal se ao indicar a cultura o aplicativo já indicasse qual a fórmula será usada. ( enviei junto uma planilha </a:t>
                </a:r>
                <a:r>
                  <a:rPr lang="pt-BR" baseline="0" dirty="0" err="1" smtClean="0"/>
                  <a:t>excel</a:t>
                </a:r>
                <a:r>
                  <a:rPr lang="pt-BR" baseline="0" dirty="0" smtClean="0"/>
                  <a:t> marcando quais culturas são anuais e quais são perenes)</a:t>
                </a:r>
                <a:endParaRPr lang="en-US" dirty="0"/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pt-BR" dirty="0" err="1" smtClean="0"/>
                  <a:t>Obs</a:t>
                </a:r>
                <a:r>
                  <a:rPr lang="pt-BR" dirty="0" smtClean="0"/>
                  <a:t>: algumas fórmulas</a:t>
                </a:r>
                <a:r>
                  <a:rPr lang="pt-BR" baseline="0" dirty="0" smtClean="0"/>
                  <a:t> sofreram ajustes (fatores de correção) para padronização das entradas em </a:t>
                </a:r>
                <a:r>
                  <a:rPr lang="pt-BR" baseline="0" dirty="0" err="1" smtClean="0"/>
                  <a:t>mmol</a:t>
                </a:r>
                <a:r>
                  <a:rPr lang="pt-BR" baseline="-25000" dirty="0" err="1" smtClean="0"/>
                  <a:t>c</a:t>
                </a:r>
                <a:r>
                  <a:rPr lang="pt-BR" baseline="0" dirty="0" smtClean="0"/>
                  <a:t> dm</a:t>
                </a:r>
                <a:r>
                  <a:rPr lang="pt-BR" baseline="30000" dirty="0" smtClean="0"/>
                  <a:t>-3</a:t>
                </a:r>
              </a:p>
              <a:p>
                <a:pPr marL="171450" marR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No caso da</a:t>
                </a:r>
                <a:r>
                  <a:rPr lang="pt-BR" baseline="0" dirty="0" smtClean="0"/>
                  <a:t> </a:t>
                </a:r>
                <a:r>
                  <a:rPr lang="pt-BR" baseline="0" dirty="0" err="1" smtClean="0"/>
                  <a:t>gessagem</a:t>
                </a:r>
                <a:r>
                  <a:rPr lang="pt-BR" baseline="0" dirty="0" smtClean="0"/>
                  <a:t> todas as informações são derivadas da análise de Solo.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pt-BR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pt-BR" dirty="0" smtClean="0"/>
              </a:p>
              <a:p>
                <a:pPr marL="171450" marR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Recomendação baseada na textura do Solo/</a:t>
                </a:r>
                <a:r>
                  <a:rPr lang="pt-BR" dirty="0" err="1" smtClean="0"/>
                  <a:t>P-rem</a:t>
                </a:r>
                <a:r>
                  <a:rPr lang="pt-BR" dirty="0" smtClean="0"/>
                  <a:t> ( 5ª Aproximação)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pt-BR" dirty="0" smtClean="0"/>
                  <a:t>Se</a:t>
                </a:r>
                <a:r>
                  <a:rPr lang="pt-BR" baseline="0" dirty="0" smtClean="0"/>
                  <a:t> for considerada % de argila será usada a primeira fórmula, se for considerado </a:t>
                </a:r>
                <a:r>
                  <a:rPr lang="pt-BR" baseline="0" dirty="0" err="1" smtClean="0"/>
                  <a:t>P-rem</a:t>
                </a:r>
                <a:r>
                  <a:rPr lang="pt-BR" baseline="0" dirty="0" smtClean="0"/>
                  <a:t> deve ser usado a segunda fórmula.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pt-BR" baseline="0" dirty="0" smtClean="0"/>
                  <a:t> Eu acredito que deveria aparecer a fórmula baseado no que a pessoa tem de dado. Por exemplo, se eu completei com % de argila, apareceria está fórmula na saída do programa.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Embrapa</a:t>
                </a:r>
              </a:p>
              <a:p>
                <a:r>
                  <a:rPr lang="pt-BR" i="0">
                    <a:latin typeface="Cambria Math" panose="02040503050406030204" pitchFamily="18" charset="0"/>
                  </a:rPr>
                  <a:t>𝑁𝐺= </a:t>
                </a:r>
                <a:r>
                  <a:rPr lang="en-US" dirty="0" smtClean="0"/>
                  <a:t>50 x % de </a:t>
                </a:r>
                <a:r>
                  <a:rPr lang="en-US" dirty="0" err="1"/>
                  <a:t>A</a:t>
                </a:r>
                <a:r>
                  <a:rPr lang="en-US" dirty="0" err="1" smtClean="0"/>
                  <a:t>rgila</a:t>
                </a:r>
                <a:r>
                  <a:rPr lang="en-US" dirty="0" smtClean="0"/>
                  <a:t> </a:t>
                </a:r>
              </a:p>
              <a:p>
                <a:r>
                  <a:rPr lang="pt-BR" dirty="0"/>
                  <a:t> </a:t>
                </a:r>
                <a:r>
                  <a:rPr lang="pt-BR" dirty="0" smtClean="0"/>
                  <a:t>ou</a:t>
                </a:r>
              </a:p>
              <a:p>
                <a:r>
                  <a:rPr lang="pt-BR" i="0">
                    <a:latin typeface="Cambria Math" panose="02040503050406030204" pitchFamily="18" charset="0"/>
                  </a:rPr>
                  <a:t>𝑁𝐺= </a:t>
                </a:r>
                <a:r>
                  <a:rPr lang="en-US" dirty="0" smtClean="0"/>
                  <a:t>75 x % de </a:t>
                </a:r>
                <a:r>
                  <a:rPr lang="en-US" dirty="0" err="1" smtClean="0"/>
                  <a:t>Argila</a:t>
                </a:r>
                <a:endParaRPr lang="en-US" baseline="30000" dirty="0"/>
              </a:p>
              <a:p>
                <a:r>
                  <a:rPr lang="pt-BR" dirty="0" smtClean="0"/>
                  <a:t>O uso da primeira fórmula</a:t>
                </a:r>
                <a:r>
                  <a:rPr lang="pt-BR" baseline="0" dirty="0" smtClean="0"/>
                  <a:t> será para culturas anuais e a segunda fórmula para culturas perenes, seria legal se ao indicar a cultura o aplicativo já indicasse qual a fórmula será usada. ( enviei junto uma planilha </a:t>
                </a:r>
                <a:r>
                  <a:rPr lang="pt-BR" baseline="0" dirty="0" err="1" smtClean="0"/>
                  <a:t>excel</a:t>
                </a:r>
                <a:r>
                  <a:rPr lang="pt-BR" baseline="0" dirty="0" smtClean="0"/>
                  <a:t> marcando quais culturas são anuais e quais são perenes)</a:t>
                </a:r>
                <a:endParaRPr lang="en-US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709EF-3C57-419E-AC2C-681721C48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3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5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4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0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1813"/>
              </p:ext>
            </p:extLst>
          </p:nvPr>
        </p:nvGraphicFramePr>
        <p:xfrm>
          <a:off x="0" y="1"/>
          <a:ext cx="2926080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3784927051"/>
                    </a:ext>
                  </a:extLst>
                </a:gridCol>
              </a:tblGrid>
              <a:tr h="112439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Soil</a:t>
                      </a:r>
                      <a:r>
                        <a:rPr lang="pt-BR" dirty="0" smtClean="0"/>
                        <a:t> APP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666552"/>
                  </a:ext>
                </a:extLst>
              </a:tr>
              <a:tr h="1124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13965"/>
                  </a:ext>
                </a:extLst>
              </a:tr>
              <a:tr h="1124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33087"/>
                  </a:ext>
                </a:extLst>
              </a:tr>
              <a:tr h="575458">
                <a:tc>
                  <a:txBody>
                    <a:bodyPr/>
                    <a:lstStyle/>
                    <a:p>
                      <a:r>
                        <a:rPr lang="pt-BR" dirty="0" smtClean="0"/>
                        <a:t>Gessagem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79544"/>
                  </a:ext>
                </a:extLst>
              </a:tr>
              <a:tr h="595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16049"/>
                  </a:ext>
                </a:extLst>
              </a:tr>
              <a:tr h="5949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209913"/>
                  </a:ext>
                </a:extLst>
              </a:tr>
              <a:tr h="594954"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889"/>
                  </a:ext>
                </a:extLst>
              </a:tr>
              <a:tr h="1124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88124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0774"/>
              </p:ext>
            </p:extLst>
          </p:nvPr>
        </p:nvGraphicFramePr>
        <p:xfrm>
          <a:off x="2926080" y="3"/>
          <a:ext cx="401710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17108">
                  <a:extLst>
                    <a:ext uri="{9D8B030D-6E8A-4147-A177-3AD203B41FA5}">
                      <a16:colId xmlns:a16="http://schemas.microsoft.com/office/drawing/2014/main" val="38585293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pt-BR" dirty="0" smtClean="0"/>
                        <a:t>Cultura: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4225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302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Análise de </a:t>
                      </a:r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Solo (subsuperficie)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5036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% de Argila</a:t>
                      </a:r>
                      <a:endParaRPr lang="en-US" baseline="30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6178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P-rem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2571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CTC efetiva (t- </a:t>
                      </a:r>
                      <a:r>
                        <a:rPr lang="pt-BR" baseline="0" dirty="0" err="1" smtClean="0"/>
                        <a:t>mmol</a:t>
                      </a:r>
                      <a:r>
                        <a:rPr lang="pt-BR" baseline="-25000" dirty="0" err="1" smtClean="0"/>
                        <a:t>c</a:t>
                      </a:r>
                      <a:r>
                        <a:rPr lang="pt-BR" baseline="0" dirty="0" smtClean="0"/>
                        <a:t> dm</a:t>
                      </a:r>
                      <a:r>
                        <a:rPr lang="pt-BR" baseline="30000" dirty="0" smtClean="0"/>
                        <a:t>-3</a:t>
                      </a:r>
                      <a:r>
                        <a:rPr lang="pt-BR" baseline="0" dirty="0" smtClean="0"/>
                        <a:t>)</a:t>
                      </a:r>
                      <a:endParaRPr lang="en-US" baseline="30000" dirty="0" smtClean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8858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pt-BR" dirty="0" smtClean="0"/>
                        <a:t>Ca</a:t>
                      </a:r>
                      <a:r>
                        <a:rPr lang="pt-BR" baseline="30000" dirty="0" smtClean="0"/>
                        <a:t>2+ </a:t>
                      </a:r>
                      <a:r>
                        <a:rPr lang="pt-BR" baseline="0" dirty="0" smtClean="0"/>
                        <a:t>(</a:t>
                      </a:r>
                      <a:r>
                        <a:rPr lang="pt-BR" baseline="0" dirty="0" err="1" smtClean="0"/>
                        <a:t>mmol</a:t>
                      </a:r>
                      <a:r>
                        <a:rPr lang="pt-BR" baseline="-25000" dirty="0" err="1" smtClean="0"/>
                        <a:t>c</a:t>
                      </a:r>
                      <a:r>
                        <a:rPr lang="pt-BR" baseline="0" dirty="0" smtClean="0"/>
                        <a:t> dm</a:t>
                      </a:r>
                      <a:r>
                        <a:rPr lang="pt-BR" baseline="30000" dirty="0" smtClean="0"/>
                        <a:t>-3</a:t>
                      </a:r>
                      <a:r>
                        <a:rPr lang="pt-BR" baseline="0" dirty="0" smtClean="0"/>
                        <a:t>)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866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37734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3031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6943188" y="0"/>
                <a:ext cx="5248812" cy="71489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Recomendação em f</a:t>
                </a:r>
                <a:r>
                  <a:rPr lang="pt-BR" dirty="0" smtClean="0"/>
                  <a:t>unção da Textura do solo (Boletim 100)</a:t>
                </a:r>
              </a:p>
              <a:p>
                <a:r>
                  <a:rPr lang="pt-BR" dirty="0" smtClean="0"/>
                  <a:t>NG = % argila x 60</a:t>
                </a: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Recomendação baseada na textura do Solo/</a:t>
                </a:r>
                <a:r>
                  <a:rPr lang="pt-BR" dirty="0" err="1" smtClean="0"/>
                  <a:t>P-rem</a:t>
                </a:r>
                <a:r>
                  <a:rPr lang="pt-BR" dirty="0" smtClean="0"/>
                  <a:t> ( </a:t>
                </a:r>
                <a:r>
                  <a:rPr lang="pt-BR" dirty="0" smtClean="0"/>
                  <a:t>5ª Aproximação)</a:t>
                </a:r>
              </a:p>
              <a:p>
                <a:pPr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/>
                  <a:t>0,00034 – 0,002445 X</a:t>
                </a:r>
                <a:r>
                  <a:rPr lang="en-US" baseline="30000" dirty="0"/>
                  <a:t>0,5</a:t>
                </a:r>
                <a:r>
                  <a:rPr lang="en-US" dirty="0"/>
                  <a:t> + 0,0338886 X – 0,00176366 </a:t>
                </a:r>
                <a:r>
                  <a:rPr lang="en-US" dirty="0" smtClean="0"/>
                  <a:t>X</a:t>
                </a:r>
                <a:r>
                  <a:rPr lang="en-US" baseline="30000" dirty="0" smtClean="0"/>
                  <a:t>1,5</a:t>
                </a:r>
                <a:r>
                  <a:rPr lang="en-US" dirty="0" smtClean="0"/>
                  <a:t>) x 1000</a:t>
                </a:r>
              </a:p>
              <a:p>
                <a:pPr/>
                <a:endParaRPr lang="pt-BR" baseline="30000" dirty="0"/>
              </a:p>
              <a:p>
                <a:pPr/>
                <a:r>
                  <a:rPr lang="pt-BR" dirty="0" smtClean="0"/>
                  <a:t>Ou 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𝑁𝐺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[315,8 </a:t>
                </a:r>
                <a:r>
                  <a:rPr lang="en-US" dirty="0"/>
                  <a:t>– 25,5066 P-rem</a:t>
                </a:r>
                <a:r>
                  <a:rPr lang="en-US" baseline="30000" dirty="0"/>
                  <a:t>0,5</a:t>
                </a:r>
                <a:r>
                  <a:rPr lang="en-US" dirty="0"/>
                  <a:t> – 5,70675 P-rem + 0,485335 </a:t>
                </a:r>
                <a:r>
                  <a:rPr lang="en-US" dirty="0" smtClean="0"/>
                  <a:t>P-rem</a:t>
                </a:r>
                <a:r>
                  <a:rPr lang="en-US" baseline="30000" dirty="0" smtClean="0"/>
                  <a:t>1,5</a:t>
                </a:r>
                <a:r>
                  <a:rPr lang="en-US" dirty="0" smtClean="0"/>
                  <a:t>] x 1000/(% Ca no Gesso)</a:t>
                </a:r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Recomendação Embrapa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𝑁𝐺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50 x % de </a:t>
                </a:r>
                <a:r>
                  <a:rPr lang="en-US" dirty="0" err="1"/>
                  <a:t>A</a:t>
                </a:r>
                <a:r>
                  <a:rPr lang="en-US" dirty="0" err="1" smtClean="0"/>
                  <a:t>rgila</a:t>
                </a:r>
                <a:r>
                  <a:rPr lang="en-US" dirty="0" smtClean="0"/>
                  <a:t> </a:t>
                </a:r>
              </a:p>
              <a:p>
                <a:r>
                  <a:rPr lang="pt-BR" dirty="0"/>
                  <a:t> </a:t>
                </a:r>
                <a:r>
                  <a:rPr lang="pt-BR" dirty="0" smtClean="0"/>
                  <a:t>ou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𝑁𝐺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75 x % de </a:t>
                </a:r>
                <a:r>
                  <a:rPr lang="en-US" dirty="0" err="1" smtClean="0"/>
                  <a:t>Argila</a:t>
                </a:r>
                <a:endParaRPr lang="en-US" baseline="30000" dirty="0"/>
              </a:p>
              <a:p>
                <a:endParaRPr lang="en-US" baseline="30000" dirty="0"/>
              </a:p>
              <a:p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mtClean="0"/>
                  <a:t>Recomendação para Elevação </a:t>
                </a:r>
                <a:r>
                  <a:rPr lang="pt-BR" dirty="0" smtClean="0"/>
                  <a:t>da saturação por Ca na CTC efetiva</a:t>
                </a:r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𝑁𝐺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(0,6 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𝐶𝑇𝐶𝑒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—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𝑡𝑒𝑜𝑟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𝐶𝑎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640</a:t>
                </a:r>
                <a:endParaRPr lang="en-US" dirty="0"/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188" y="0"/>
                <a:ext cx="5248812" cy="7148945"/>
              </a:xfrm>
              <a:prstGeom prst="rect">
                <a:avLst/>
              </a:prstGeom>
              <a:blipFill>
                <a:blip r:embed="rId3"/>
                <a:stretch>
                  <a:fillRect l="-927" t="-340" r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8181145" y="944935"/>
            <a:ext cx="1688123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NG= kg/ha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181144" y="5211458"/>
            <a:ext cx="1688123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NG= kg/ha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181144" y="3620194"/>
            <a:ext cx="1688123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NG= kg/ha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181144" y="6436962"/>
            <a:ext cx="1688123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NG= kg/ha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9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314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Lílian Moreira</dc:creator>
  <cp:lastModifiedBy>Lílian Moreira</cp:lastModifiedBy>
  <cp:revision>18</cp:revision>
  <dcterms:created xsi:type="dcterms:W3CDTF">2018-03-27T23:45:27Z</dcterms:created>
  <dcterms:modified xsi:type="dcterms:W3CDTF">2018-03-30T21:07:39Z</dcterms:modified>
</cp:coreProperties>
</file>