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59" r:id="rId5"/>
    <p:sldId id="263" r:id="rId6"/>
    <p:sldId id="264" r:id="rId7"/>
    <p:sldId id="265" r:id="rId8"/>
    <p:sldId id="260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45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F464-77F9-45B0-929A-3F3EEF1F1743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DBD44-1A31-4668-83E9-6F8B90044D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67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DBD44-1A31-4668-83E9-6F8B90044D06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57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DBD44-1A31-4668-83E9-6F8B90044D06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61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DBD44-1A31-4668-83E9-6F8B90044D0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756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DBD44-1A31-4668-83E9-6F8B90044D0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DDBD44-1A31-4668-83E9-6F8B90044D06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43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DDBD44-1A31-4668-83E9-6F8B90044D06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6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DDBD44-1A31-4668-83E9-6F8B90044D06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30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DDBD44-1A31-4668-83E9-6F8B90044D06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4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424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411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3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59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69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34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29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446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11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569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23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9FB5-496A-44D1-A216-0B728BBB35B8}" type="datetimeFigureOut">
              <a:rPr lang="sk-SK" smtClean="0"/>
              <a:t>25.4.2017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21C4-8883-4C1F-8407-27DDAF8F4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20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techcasestudies/devops/2016/12/23/Millennium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kub2/SetRBAConARMmodel" TargetMode="External"/><Relationship Id="rId2" Type="http://schemas.openxmlformats.org/officeDocument/2006/relationships/hyperlink" Target="https://microsoft.github.io/techcasestudies/devops/2016/12/23/Millenniu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vyvojari/2016/11/29/ako-nasadit-asp-net-framework-aplikacie-do-windows-kontajnerov-v-azure-pomocou-vsts-krok-za-krokom/" TargetMode="External"/><Relationship Id="rId5" Type="http://schemas.openxmlformats.org/officeDocument/2006/relationships/hyperlink" Target="https://blogs.msdn.microsoft.com/vyvojari/2016/11/15/ako-kontajnerizovat-asp-net-framework-aplikacie-v-azure-krok-za-krokom/" TargetMode="External"/><Relationship Id="rId4" Type="http://schemas.openxmlformats.org/officeDocument/2006/relationships/hyperlink" Target="https://blogs.msdn.microsoft.com/vyvojari/2016/10/26/ako-v-kode-nastavovat-prava-na-zdroje-azure-vyvojarom-a-itckar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techcasestudies/devops/2016/12/23/Millennium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kub2/SetRBAConARMmode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kub2/SetRBAConARMmodel" TargetMode="External"/><Relationship Id="rId2" Type="http://schemas.openxmlformats.org/officeDocument/2006/relationships/hyperlink" Target="https://microsoft.github.io/techcasestudies/devops/2016/12/23/Millenniu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vyvojari/2016/11/29/ako-nasadit-asp-net-framework-aplikacie-do-windows-kontajnerov-v-azure-pomocou-vsts-krok-za-krokom/" TargetMode="External"/><Relationship Id="rId5" Type="http://schemas.openxmlformats.org/officeDocument/2006/relationships/hyperlink" Target="https://blogs.msdn.microsoft.com/vyvojari/2016/11/15/ako-kontajnerizovat-asp-net-framework-aplikacie-v-azure-krok-za-krokom/" TargetMode="External"/><Relationship Id="rId4" Type="http://schemas.openxmlformats.org/officeDocument/2006/relationships/hyperlink" Target="https://blogs.msdn.microsoft.com/vyvojari/2016/10/26/ako-v-kode-nastavovat-prava-na-zdroje-azure-vyvojarom-a-itckar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kub2/SetRBAConARMmode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509" y="1904084"/>
            <a:ext cx="994365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Provisioning </a:t>
            </a:r>
            <a:r>
              <a:rPr lang="en-US" b="1" dirty="0" err="1"/>
              <a:t>vývojárskych-testovacích</a:t>
            </a:r>
            <a:r>
              <a:rPr lang="en-US" b="1" dirty="0"/>
              <a:t> </a:t>
            </a:r>
            <a:r>
              <a:rPr lang="en-US" b="1" dirty="0" err="1"/>
              <a:t>prostredí</a:t>
            </a:r>
            <a:r>
              <a:rPr lang="en-US" b="1" dirty="0"/>
              <a:t> v  „cloud only“ </a:t>
            </a:r>
            <a:r>
              <a:rPr lang="en-US" b="1" dirty="0" err="1"/>
              <a:t>softwarehouse</a:t>
            </a:r>
            <a:r>
              <a:rPr lang="en-US" b="1" dirty="0"/>
              <a:t> „v.2“  (EN)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77691"/>
            <a:ext cx="9144000" cy="494833"/>
          </a:xfrm>
        </p:spPr>
        <p:txBody>
          <a:bodyPr/>
          <a:lstStyle/>
          <a:p>
            <a:pPr algn="l"/>
            <a:r>
              <a:rPr lang="en-US" dirty="0"/>
              <a:t>Miroslav Kubovcik, TE, DX Czech Republic and Slovakia</a:t>
            </a:r>
            <a:endParaRPr lang="sk-SK" dirty="0"/>
          </a:p>
        </p:txBody>
      </p:sp>
      <p:sp>
        <p:nvSpPr>
          <p:cNvPr id="5" name="Rectangle 4"/>
          <p:cNvSpPr/>
          <p:nvPr/>
        </p:nvSpPr>
        <p:spPr>
          <a:xfrm>
            <a:off x="1521131" y="5581605"/>
            <a:ext cx="931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https://microsoft.github.io/techcasestudies/devops/2016/12/23/Millennium.html</a:t>
            </a:r>
            <a:r>
              <a:rPr lang="en-US" dirty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94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6278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Materials published for technical community</a:t>
            </a:r>
          </a:p>
          <a:p>
            <a:pPr marL="457200" lvl="1" indent="0">
              <a:buNone/>
            </a:pPr>
            <a:r>
              <a:rPr lang="en-US" dirty="0"/>
              <a:t>Microsoft Technical Case Study - </a:t>
            </a:r>
            <a:r>
              <a:rPr lang="en-US" dirty="0">
                <a:hlinkClick r:id="rId2"/>
              </a:rPr>
              <a:t>https://microsoft.github.io/techcasestudies/devops/2016/12/23/Millennium.html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Quickstart</a:t>
            </a:r>
            <a:r>
              <a:rPr lang="en-US" dirty="0"/>
              <a:t> project for “upgrade” to ARM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https://github.com/mirkub2/SetRBAConARMmodel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Related technical articles published on a local blog: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https://blogs.msdn.microsoft.com/vyvojari/2016/10/26/ako-v-kode-nastavovat-prava-na-zdroje-azure-vyvojarom-a-itckarom/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https://blogs.msdn.microsoft.com/vyvojari/2016/11/15/ako-kontajnerizovat-asp-net-framework-aplikacie-v-azure-krok-za-krokom/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https://blogs.msdn.microsoft.com/vyvojari/2016/11/29/ako-nasadit-asp-net-framework-aplikacie-do-windows-kontajnerov-v-azure-pomocou-vsts-krok-za-krokom/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26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509" y="1904084"/>
            <a:ext cx="994365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Provisioning </a:t>
            </a:r>
            <a:r>
              <a:rPr lang="en-US" b="1" dirty="0" err="1"/>
              <a:t>vývojárskych-testovacích</a:t>
            </a:r>
            <a:r>
              <a:rPr lang="en-US" b="1" dirty="0"/>
              <a:t> </a:t>
            </a:r>
            <a:r>
              <a:rPr lang="en-US" b="1" dirty="0" err="1"/>
              <a:t>prostredí</a:t>
            </a:r>
            <a:r>
              <a:rPr lang="en-US" b="1" dirty="0"/>
              <a:t> v  „cloud only“ </a:t>
            </a:r>
            <a:r>
              <a:rPr lang="en-US" b="1" dirty="0" err="1"/>
              <a:t>softwarehouse</a:t>
            </a:r>
            <a:r>
              <a:rPr lang="en-US" b="1" dirty="0"/>
              <a:t> „v.2“ (SK)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77691"/>
            <a:ext cx="9144000" cy="494833"/>
          </a:xfrm>
        </p:spPr>
        <p:txBody>
          <a:bodyPr/>
          <a:lstStyle/>
          <a:p>
            <a:pPr algn="l"/>
            <a:r>
              <a:rPr lang="en-US" dirty="0"/>
              <a:t>Miroslav Kubovcik, TE, DX Czech Republic and Slovakia</a:t>
            </a:r>
            <a:endParaRPr lang="sk-SK" dirty="0"/>
          </a:p>
        </p:txBody>
      </p:sp>
      <p:sp>
        <p:nvSpPr>
          <p:cNvPr id="5" name="Rectangle 4"/>
          <p:cNvSpPr/>
          <p:nvPr/>
        </p:nvSpPr>
        <p:spPr>
          <a:xfrm>
            <a:off x="1521131" y="5581605"/>
            <a:ext cx="931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https://microsoft.github.io/techcasestudies/devops/2016/12/23/Millennium.html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044"/>
            <a:ext cx="10515600" cy="13255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sk-SK" dirty="0"/>
              <a:t>ákazník a jeho vízia zlepšenia stavu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81654"/>
            <a:ext cx="10887635" cy="48557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ISV, 15 </a:t>
            </a:r>
            <a:r>
              <a:rPr lang="sk-SK" sz="3200" dirty="0"/>
              <a:t>rokov, zastúpenia na Slovensku, v Českej Republike a v USA</a:t>
            </a:r>
            <a:endParaRPr lang="en-US" sz="3200" dirty="0"/>
          </a:p>
          <a:p>
            <a:r>
              <a:rPr lang="en-US" sz="3200" b="1" u="sng" dirty="0"/>
              <a:t>99.99% </a:t>
            </a:r>
            <a:r>
              <a:rPr lang="sk-SK" sz="3200" b="1" u="sng" dirty="0"/>
              <a:t>vývojárskych riešení postavených na </a:t>
            </a:r>
            <a:r>
              <a:rPr lang="en-US" sz="3200" b="1" u="sng" dirty="0"/>
              <a:t>Windows platform</a:t>
            </a:r>
            <a:r>
              <a:rPr lang="sk-SK" sz="3200" b="1" u="sng" dirty="0"/>
              <a:t>e</a:t>
            </a:r>
            <a:endParaRPr lang="en-US" sz="3200" b="1" u="sng" dirty="0"/>
          </a:p>
          <a:p>
            <a:r>
              <a:rPr lang="sk-SK" sz="3200" b="1" u="sng" dirty="0"/>
              <a:t>Od roku 2</a:t>
            </a:r>
            <a:r>
              <a:rPr lang="en-US" sz="3200" b="1" u="sng" dirty="0"/>
              <a:t>014 </a:t>
            </a:r>
            <a:r>
              <a:rPr lang="sk-SK" sz="3200" b="1" u="sng" dirty="0"/>
              <a:t>celá infraštruktúra </a:t>
            </a:r>
            <a:r>
              <a:rPr lang="en-US" sz="3200" b="1" u="sng" dirty="0"/>
              <a:t>(intern</a:t>
            </a:r>
            <a:r>
              <a:rPr lang="sk-SK" sz="3200" b="1" u="sng" dirty="0"/>
              <a:t>ý</a:t>
            </a:r>
            <a:r>
              <a:rPr lang="en-US" sz="3200" b="1" u="sng" dirty="0"/>
              <a:t> dev/test/prod) </a:t>
            </a:r>
            <a:r>
              <a:rPr lang="sk-SK" sz="3200" b="1" u="sng" dirty="0"/>
              <a:t>v</a:t>
            </a:r>
            <a:r>
              <a:rPr lang="en-US" sz="3200" b="1" u="sng" dirty="0"/>
              <a:t> Azure</a:t>
            </a:r>
          </a:p>
          <a:p>
            <a:endParaRPr lang="en-US" sz="3200" b="1" u="sng" dirty="0"/>
          </a:p>
          <a:p>
            <a:r>
              <a:rPr lang="sk-SK" sz="3200" dirty="0"/>
              <a:t>Prečo nás ISV požiadal o pomoc</a:t>
            </a:r>
            <a:r>
              <a:rPr lang="en-US" sz="3200" dirty="0"/>
              <a:t>?</a:t>
            </a:r>
          </a:p>
          <a:p>
            <a:pPr lvl="1"/>
            <a:r>
              <a:rPr lang="sk-SK" sz="3200" dirty="0"/>
              <a:t>Existujúci interný </a:t>
            </a:r>
            <a:r>
              <a:rPr lang="en-US" sz="3200" dirty="0"/>
              <a:t>provisioning </a:t>
            </a:r>
            <a:r>
              <a:rPr lang="en-US" sz="3200" dirty="0" err="1"/>
              <a:t>syst</a:t>
            </a:r>
            <a:r>
              <a:rPr lang="sk-SK" sz="3200" dirty="0"/>
              <a:t>é</a:t>
            </a:r>
            <a:r>
              <a:rPr lang="en-US" sz="3200" dirty="0"/>
              <a:t>m </a:t>
            </a:r>
            <a:r>
              <a:rPr lang="sk-SK" sz="3200" dirty="0"/>
              <a:t>založený na starom </a:t>
            </a:r>
            <a:r>
              <a:rPr lang="en-US" sz="3200" dirty="0"/>
              <a:t>Azure model</a:t>
            </a:r>
            <a:r>
              <a:rPr lang="sk-SK" sz="3200" dirty="0"/>
              <a:t>e</a:t>
            </a:r>
            <a:endParaRPr lang="en-US" sz="3200" dirty="0"/>
          </a:p>
          <a:p>
            <a:pPr lvl="2"/>
            <a:r>
              <a:rPr lang="en-US" sz="2800" dirty="0"/>
              <a:t>N</a:t>
            </a:r>
            <a:r>
              <a:rPr lang="sk-SK" sz="2800" dirty="0"/>
              <a:t>edá sa v ňom aplikovať </a:t>
            </a:r>
            <a:r>
              <a:rPr lang="en-US" sz="2800" dirty="0"/>
              <a:t>Infrastructure As Code</a:t>
            </a:r>
          </a:p>
          <a:p>
            <a:pPr lvl="1"/>
            <a:r>
              <a:rPr lang="sk-SK" sz="3200" dirty="0"/>
              <a:t>Malé praktické znalosti kontajnerizácie na</a:t>
            </a:r>
            <a:r>
              <a:rPr lang="en-US" sz="3200" dirty="0"/>
              <a:t> Windows</a:t>
            </a:r>
          </a:p>
          <a:p>
            <a:pPr lvl="2"/>
            <a:r>
              <a:rPr lang="en-US" sz="2800" dirty="0"/>
              <a:t>N</a:t>
            </a:r>
            <a:r>
              <a:rPr lang="sk-SK" sz="2800" dirty="0"/>
              <a:t>ová vízia je </a:t>
            </a:r>
            <a:r>
              <a:rPr lang="en-US" sz="2800" dirty="0"/>
              <a:t>CI/CD </a:t>
            </a:r>
            <a:r>
              <a:rPr lang="sk-SK" sz="2800" dirty="0"/>
              <a:t>do</a:t>
            </a:r>
            <a:r>
              <a:rPr lang="en-US" sz="2800" dirty="0"/>
              <a:t> Windows </a:t>
            </a:r>
            <a:r>
              <a:rPr lang="sk-SK" sz="2800" dirty="0"/>
              <a:t>kontajnerov</a:t>
            </a:r>
            <a:endParaRPr lang="en-US" sz="2800" dirty="0"/>
          </a:p>
          <a:p>
            <a:endParaRPr lang="en-US" dirty="0"/>
          </a:p>
          <a:p>
            <a:endParaRPr lang="sk-SK" b="1" u="sng" dirty="0"/>
          </a:p>
        </p:txBody>
      </p:sp>
    </p:spTree>
    <p:extLst>
      <p:ext uri="{BB962C8B-B14F-4D97-AF65-F5344CB8AC3E}">
        <p14:creationId xmlns:p14="http://schemas.microsoft.com/office/powerpoint/2010/main" val="19375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04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DevOps </a:t>
            </a:r>
            <a:r>
              <a:rPr lang="en-US" dirty="0" err="1"/>
              <a:t>aspe</a:t>
            </a:r>
            <a:r>
              <a:rPr lang="sk-SK" dirty="0"/>
              <a:t>kty a dnešný </a:t>
            </a:r>
            <a:r>
              <a:rPr lang="en-US" dirty="0"/>
              <a:t>meetup</a:t>
            </a:r>
            <a:br>
              <a:rPr lang="en-US" dirty="0"/>
            </a:br>
            <a:r>
              <a:rPr lang="sk-SK" sz="3200" dirty="0"/>
              <a:t>Alebo, čo sme riešili u</a:t>
            </a:r>
            <a:r>
              <a:rPr lang="en-US" sz="3200" dirty="0"/>
              <a:t> ISV </a:t>
            </a:r>
            <a:r>
              <a:rPr lang="sk-SK" sz="3200" dirty="0"/>
              <a:t>firmy</a:t>
            </a:r>
            <a:r>
              <a:rPr lang="en-US" sz="3200" dirty="0"/>
              <a:t>…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808"/>
            <a:ext cx="10515600" cy="4855779"/>
          </a:xfrm>
        </p:spPr>
        <p:txBody>
          <a:bodyPr>
            <a:normAutofit/>
          </a:bodyPr>
          <a:lstStyle/>
          <a:p>
            <a:r>
              <a:rPr lang="sk-SK" sz="3200" dirty="0"/>
              <a:t>Vývoj kódu</a:t>
            </a:r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Continuous integration (CI)</a:t>
            </a:r>
          </a:p>
          <a:p>
            <a:r>
              <a:rPr lang="en-US" sz="3200" dirty="0"/>
              <a:t>Test</a:t>
            </a:r>
            <a:r>
              <a:rPr lang="sk-SK" sz="3200" dirty="0"/>
              <a:t>ovanie a vplyv výsledkov testov</a:t>
            </a:r>
            <a:endParaRPr lang="en-US" sz="3200" dirty="0"/>
          </a:p>
          <a:p>
            <a:r>
              <a:rPr lang="sk-SK" sz="3200" dirty="0"/>
              <a:t>Prednasadenie aplikácie</a:t>
            </a:r>
            <a:endParaRPr lang="en-US" sz="3200" dirty="0"/>
          </a:p>
          <a:p>
            <a:r>
              <a:rPr lang="sk-SK" sz="3200" dirty="0">
                <a:solidFill>
                  <a:srgbClr val="FF0000"/>
                </a:solidFill>
              </a:rPr>
              <a:t>Automatizácia nasadenia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sk-SK" sz="3200" dirty="0">
                <a:solidFill>
                  <a:srgbClr val="FF0000"/>
                </a:solidFill>
              </a:rPr>
              <a:t>Priebežné nasadenie</a:t>
            </a:r>
            <a:r>
              <a:rPr lang="en-US" sz="3200" dirty="0">
                <a:solidFill>
                  <a:srgbClr val="FF0000"/>
                </a:solidFill>
              </a:rPr>
              <a:t> (CD)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Infra</a:t>
            </a:r>
            <a:r>
              <a:rPr lang="sk-SK" sz="3200" dirty="0">
                <a:solidFill>
                  <a:srgbClr val="FF0000"/>
                </a:solidFill>
              </a:rPr>
              <a:t>štruktúra ako kód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sk-SK" sz="3200" dirty="0"/>
              <a:t>Monitorovanie výkonu aplikácií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16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7"/>
            <a:ext cx="10515600" cy="1325563"/>
          </a:xfrm>
        </p:spPr>
        <p:txBody>
          <a:bodyPr/>
          <a:lstStyle/>
          <a:p>
            <a:r>
              <a:rPr lang="sk-SK" dirty="0"/>
              <a:t>Kroky k finálnemu riešeniu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18"/>
            <a:ext cx="10515600" cy="4351338"/>
          </a:xfrm>
        </p:spPr>
        <p:txBody>
          <a:bodyPr>
            <a:normAutofit/>
          </a:bodyPr>
          <a:lstStyle/>
          <a:p>
            <a:r>
              <a:rPr lang="sk-SK" dirty="0"/>
              <a:t>Školenie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Azure Resource Manager model, Windows </a:t>
            </a:r>
            <a:r>
              <a:rPr lang="en-US" dirty="0" err="1"/>
              <a:t>kontajnery</a:t>
            </a:r>
            <a:endParaRPr lang="en-US" dirty="0"/>
          </a:p>
          <a:p>
            <a:r>
              <a:rPr lang="en-US" dirty="0"/>
              <a:t>Value Stream Mapping</a:t>
            </a:r>
          </a:p>
          <a:p>
            <a:r>
              <a:rPr lang="sk-SK" dirty="0"/>
              <a:t>Návrh novej architektúry </a:t>
            </a:r>
            <a:r>
              <a:rPr lang="en-US" dirty="0"/>
              <a:t>(intern</a:t>
            </a:r>
            <a:r>
              <a:rPr lang="sk-SK" dirty="0"/>
              <a:t>ý</a:t>
            </a:r>
            <a:r>
              <a:rPr lang="en-US" dirty="0"/>
              <a:t> </a:t>
            </a:r>
            <a:r>
              <a:rPr lang="en-US" dirty="0" err="1"/>
              <a:t>hackfest</a:t>
            </a:r>
            <a:r>
              <a:rPr lang="en-US" dirty="0"/>
              <a:t>)</a:t>
            </a:r>
          </a:p>
          <a:p>
            <a:r>
              <a:rPr lang="sk-SK" dirty="0"/>
              <a:t>„</a:t>
            </a:r>
            <a:r>
              <a:rPr lang="en-US" dirty="0" err="1"/>
              <a:t>Quickstart</a:t>
            </a:r>
            <a:r>
              <a:rPr lang="sk-SK" dirty="0"/>
              <a:t>“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sk-SK" dirty="0"/>
              <a:t>k</a:t>
            </a:r>
            <a:r>
              <a:rPr lang="en-US" dirty="0"/>
              <a:t>t</a:t>
            </a:r>
            <a:r>
              <a:rPr lang="sk-SK" dirty="0"/>
              <a:t> (kód) na akceleráciu </a:t>
            </a:r>
            <a:r>
              <a:rPr lang="en-US" dirty="0"/>
              <a:t>“</a:t>
            </a:r>
            <a:r>
              <a:rPr lang="en-US" dirty="0" err="1"/>
              <a:t>upgrad</a:t>
            </a:r>
            <a:r>
              <a:rPr lang="sk-SK" dirty="0"/>
              <a:t>u</a:t>
            </a:r>
            <a:r>
              <a:rPr lang="en-US" dirty="0"/>
              <a:t>” (coding sessions)</a:t>
            </a:r>
          </a:p>
          <a:p>
            <a:r>
              <a:rPr lang="sk-SK" dirty="0"/>
              <a:t>Rady pri implementácii</a:t>
            </a:r>
            <a:r>
              <a:rPr lang="en-US" dirty="0"/>
              <a:t> (coding sessions, email, skype)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3911184"/>
            <a:ext cx="5051612" cy="28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1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8" y="431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Mapping</a:t>
            </a: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15" y="129093"/>
            <a:ext cx="9791116" cy="66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044"/>
            <a:ext cx="10515600" cy="1325563"/>
          </a:xfrm>
        </p:spPr>
        <p:txBody>
          <a:bodyPr/>
          <a:lstStyle/>
          <a:p>
            <a:r>
              <a:rPr lang="sk-SK" dirty="0"/>
              <a:t>Základné detaily riešenia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654"/>
            <a:ext cx="10515600" cy="48557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sk-SK" sz="3200" dirty="0"/>
              <a:t>Knižnice v Azure úložisku pre </a:t>
            </a:r>
            <a:r>
              <a:rPr lang="en-US" sz="3200" dirty="0"/>
              <a:t>VHD image &amp; </a:t>
            </a:r>
            <a:r>
              <a:rPr lang="sk-SK" sz="3200" dirty="0"/>
              <a:t>šablóny </a:t>
            </a:r>
            <a:r>
              <a:rPr lang="en-US" sz="3200" dirty="0"/>
              <a:t>Azure Resource Manager</a:t>
            </a:r>
          </a:p>
          <a:p>
            <a:pPr marL="514350" indent="-514350">
              <a:buAutoNum type="arabicPeriod"/>
            </a:pPr>
            <a:r>
              <a:rPr lang="en-US" sz="3200" dirty="0"/>
              <a:t>Provisioning </a:t>
            </a:r>
            <a:r>
              <a:rPr lang="sk-SK" sz="3200" dirty="0"/>
              <a:t>kód pre </a:t>
            </a:r>
            <a:r>
              <a:rPr lang="en-US" sz="3200" dirty="0"/>
              <a:t>Infra As Code </a:t>
            </a:r>
            <a:r>
              <a:rPr lang="sk-SK" sz="3200" dirty="0"/>
              <a:t>založený na šablónach</a:t>
            </a:r>
            <a:r>
              <a:rPr lang="en-US" sz="3200" dirty="0"/>
              <a:t> Azure Resource Manager</a:t>
            </a:r>
          </a:p>
          <a:p>
            <a:pPr marL="514350" indent="-514350">
              <a:buAutoNum type="arabicPeriod"/>
            </a:pPr>
            <a:r>
              <a:rPr lang="en-US" sz="3200" dirty="0"/>
              <a:t>Role Based Access </a:t>
            </a:r>
            <a:r>
              <a:rPr lang="sk-SK" sz="3200" dirty="0"/>
              <a:t>kód pre </a:t>
            </a:r>
            <a:r>
              <a:rPr lang="en-US" sz="3200" dirty="0"/>
              <a:t>provisioning </a:t>
            </a:r>
            <a:r>
              <a:rPr lang="en-US" sz="3200" dirty="0" err="1"/>
              <a:t>syst</a:t>
            </a:r>
            <a:r>
              <a:rPr lang="sk-SK" sz="3200" dirty="0"/>
              <a:t>é</a:t>
            </a:r>
            <a:r>
              <a:rPr lang="en-US" sz="3200" dirty="0"/>
              <a:t>m, </a:t>
            </a:r>
            <a:r>
              <a:rPr lang="sk-SK" sz="3200" dirty="0"/>
              <a:t>ktorý pridelí presné práva k Azure zdrojom členom</a:t>
            </a:r>
            <a:r>
              <a:rPr lang="en-US" sz="3200" dirty="0"/>
              <a:t> </a:t>
            </a:r>
            <a:r>
              <a:rPr lang="en-US" sz="3200" dirty="0" err="1"/>
              <a:t>proje</a:t>
            </a:r>
            <a:r>
              <a:rPr lang="sk-SK" sz="3200" dirty="0"/>
              <a:t>ktového tímu na Azure portále</a:t>
            </a:r>
            <a:r>
              <a:rPr lang="en-US" sz="3200" dirty="0"/>
              <a:t> (bonus </a:t>
            </a:r>
            <a:r>
              <a:rPr lang="en-US" sz="3200" dirty="0">
                <a:sym typeface="Wingdings" panose="05000000000000000000" pitchFamily="2" charset="2"/>
              </a:rPr>
              <a:t> )</a:t>
            </a:r>
          </a:p>
          <a:p>
            <a:pPr marL="514350" indent="-514350">
              <a:buAutoNum type="arabicPeriod"/>
            </a:pPr>
            <a:r>
              <a:rPr lang="sk-SK" sz="3200" dirty="0">
                <a:sym typeface="Wingdings" panose="05000000000000000000" pitchFamily="2" charset="2"/>
              </a:rPr>
              <a:t>Kód pre správu </a:t>
            </a:r>
            <a:r>
              <a:rPr lang="en-US" sz="3200" dirty="0">
                <a:sym typeface="Wingdings" panose="05000000000000000000" pitchFamily="2" charset="2"/>
              </a:rPr>
              <a:t>Azure </a:t>
            </a:r>
            <a:r>
              <a:rPr lang="sk-SK" sz="3200" dirty="0">
                <a:sym typeface="Wingdings" panose="05000000000000000000" pitchFamily="2" charset="2"/>
              </a:rPr>
              <a:t>zdrojov v Azure</a:t>
            </a:r>
            <a:r>
              <a:rPr lang="en-US" sz="3200" dirty="0">
                <a:sym typeface="Wingdings" panose="05000000000000000000" pitchFamily="2" charset="2"/>
              </a:rPr>
              <a:t> Resource Manager model</a:t>
            </a:r>
            <a:r>
              <a:rPr lang="sk-SK" sz="3200" dirty="0">
                <a:sym typeface="Wingdings" panose="05000000000000000000" pitchFamily="2" charset="2"/>
              </a:rPr>
              <a:t>e</a:t>
            </a:r>
            <a:r>
              <a:rPr lang="en-US" sz="3200" dirty="0">
                <a:sym typeface="Wingdings" panose="05000000000000000000" pitchFamily="2" charset="2"/>
              </a:rPr>
              <a:t> (provision, </a:t>
            </a:r>
            <a:r>
              <a:rPr lang="sk-SK" sz="3200" dirty="0">
                <a:sym typeface="Wingdings" panose="05000000000000000000" pitchFamily="2" charset="2"/>
              </a:rPr>
              <a:t>naštartuj zdroj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sk-SK" sz="3200" dirty="0">
                <a:sym typeface="Wingdings" panose="05000000000000000000" pitchFamily="2" charset="2"/>
              </a:rPr>
              <a:t>zastav zdroj atď</a:t>
            </a:r>
            <a:r>
              <a:rPr lang="en-US" sz="3200" dirty="0">
                <a:sym typeface="Wingdings" panose="05000000000000000000" pitchFamily="2" charset="2"/>
              </a:rPr>
              <a:t>.)</a:t>
            </a:r>
          </a:p>
          <a:p>
            <a:pPr marL="514350" indent="-514350">
              <a:buAutoNum type="arabicPeriod"/>
            </a:pPr>
            <a:r>
              <a:rPr lang="en-US" sz="3200" dirty="0">
                <a:sym typeface="Wingdings" panose="05000000000000000000" pitchFamily="2" charset="2"/>
              </a:rPr>
              <a:t>Pilot Visual Studio Team Services web</a:t>
            </a:r>
            <a:r>
              <a:rPr lang="sk-SK" sz="3200" dirty="0">
                <a:sym typeface="Wingdings" panose="05000000000000000000" pitchFamily="2" charset="2"/>
              </a:rPr>
              <a:t>ového projektu s</a:t>
            </a:r>
            <a:r>
              <a:rPr lang="en-US" sz="3200" dirty="0">
                <a:sym typeface="Wingdings" panose="05000000000000000000" pitchFamily="2" charset="2"/>
              </a:rPr>
              <a:t> build/release </a:t>
            </a:r>
            <a:r>
              <a:rPr lang="sk-SK" sz="3200" dirty="0">
                <a:sym typeface="Wingdings" panose="05000000000000000000" pitchFamily="2" charset="2"/>
              </a:rPr>
              <a:t>do</a:t>
            </a:r>
            <a:r>
              <a:rPr lang="en-US" sz="3200" dirty="0">
                <a:sym typeface="Wingdings" panose="05000000000000000000" pitchFamily="2" charset="2"/>
              </a:rPr>
              <a:t> Windows </a:t>
            </a:r>
            <a:r>
              <a:rPr lang="sk-SK" sz="3200" dirty="0">
                <a:sym typeface="Wingdings" panose="05000000000000000000" pitchFamily="2" charset="2"/>
              </a:rPr>
              <a:t>kontajnera v </a:t>
            </a:r>
            <a:r>
              <a:rPr lang="en-US" sz="3200" dirty="0">
                <a:sym typeface="Wingdings" panose="05000000000000000000" pitchFamily="2" charset="2"/>
              </a:rPr>
              <a:t>Azure VM </a:t>
            </a:r>
          </a:p>
          <a:p>
            <a:endParaRPr lang="en-US" dirty="0"/>
          </a:p>
          <a:p>
            <a:endParaRPr lang="sk-SK" b="1" u="sng" dirty="0"/>
          </a:p>
        </p:txBody>
      </p:sp>
    </p:spTree>
    <p:extLst>
      <p:ext uri="{BB962C8B-B14F-4D97-AF65-F5344CB8AC3E}">
        <p14:creationId xmlns:p14="http://schemas.microsoft.com/office/powerpoint/2010/main" val="418242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Krátke ukážky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Provisioning </a:t>
            </a:r>
            <a:r>
              <a:rPr lang="sk-SK" sz="3600" dirty="0"/>
              <a:t>kód založený na</a:t>
            </a:r>
            <a:r>
              <a:rPr lang="en-US" sz="3600" dirty="0"/>
              <a:t> </a:t>
            </a:r>
            <a:r>
              <a:rPr lang="sk-SK" sz="3600" dirty="0"/>
              <a:t>šablónach </a:t>
            </a:r>
            <a:r>
              <a:rPr lang="en-US" sz="3600" dirty="0"/>
              <a:t>Azure Resource Manager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en-US" sz="3600" dirty="0">
                <a:hlinkClick r:id="rId2"/>
              </a:rPr>
              <a:t>https://github.com/mirkub2/SetRBAConARMmodel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Infrastructure as code </a:t>
            </a:r>
            <a:r>
              <a:rPr lang="sk-SK" sz="3600" dirty="0"/>
              <a:t>pre</a:t>
            </a:r>
            <a:r>
              <a:rPr lang="en-US" sz="3600" dirty="0"/>
              <a:t> Azure VM</a:t>
            </a:r>
            <a:r>
              <a:rPr lang="sk-SK" sz="3600" dirty="0"/>
              <a:t> v </a:t>
            </a:r>
            <a:r>
              <a:rPr lang="en-US" sz="3600" dirty="0"/>
              <a:t>Visual Studio Team Services (</a:t>
            </a:r>
            <a:r>
              <a:rPr lang="en-US" sz="3600" dirty="0" err="1"/>
              <a:t>proje</a:t>
            </a:r>
            <a:r>
              <a:rPr lang="sk-SK" sz="3600" dirty="0"/>
              <a:t>ktová správa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3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82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Diagram </a:t>
            </a:r>
            <a:r>
              <a:rPr lang="sk-SK" dirty="0"/>
              <a:t>pre</a:t>
            </a:r>
            <a:r>
              <a:rPr lang="en-US" dirty="0"/>
              <a:t> pilot (Windows Containers)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8" y="1253807"/>
            <a:ext cx="7245010" cy="53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6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Krátka ukážka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CI/CD </a:t>
            </a:r>
            <a:r>
              <a:rPr lang="sk-SK" sz="3600" dirty="0"/>
              <a:t>pre</a:t>
            </a:r>
            <a:r>
              <a:rPr lang="en-US" sz="3600" dirty="0"/>
              <a:t> ASP.NET Framework web</a:t>
            </a:r>
            <a:r>
              <a:rPr lang="sk-SK" sz="3600" dirty="0"/>
              <a:t>ovú aplikáciu do</a:t>
            </a:r>
            <a:r>
              <a:rPr lang="en-US" sz="3600" dirty="0"/>
              <a:t> Windows </a:t>
            </a:r>
            <a:r>
              <a:rPr lang="sk-SK" sz="3600" dirty="0"/>
              <a:t>kontajnera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044"/>
            <a:ext cx="10515600" cy="1325563"/>
          </a:xfrm>
        </p:spPr>
        <p:txBody>
          <a:bodyPr/>
          <a:lstStyle/>
          <a:p>
            <a:r>
              <a:rPr lang="en-US" dirty="0"/>
              <a:t>Customer baseline status and pain points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654"/>
            <a:ext cx="10515600" cy="48557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ISV, 15 years on Slovak, Czech, U.S. markets</a:t>
            </a:r>
          </a:p>
          <a:p>
            <a:r>
              <a:rPr lang="en-US" sz="3200" b="1" u="sng" dirty="0"/>
              <a:t>99.99% of development focused on Windows platform</a:t>
            </a:r>
          </a:p>
          <a:p>
            <a:r>
              <a:rPr lang="en-US" sz="3200" b="1" u="sng" dirty="0"/>
              <a:t>From 2014 all infrastructure (internal dev/test/prod) in Azure</a:t>
            </a:r>
          </a:p>
          <a:p>
            <a:endParaRPr lang="en-US" sz="3200" b="1" u="sng" dirty="0"/>
          </a:p>
          <a:p>
            <a:r>
              <a:rPr lang="en-US" sz="3200" dirty="0"/>
              <a:t>Why ISV asked for our help?</a:t>
            </a:r>
          </a:p>
          <a:p>
            <a:pPr lvl="1"/>
            <a:r>
              <a:rPr lang="en-US" sz="3200" dirty="0"/>
              <a:t>Actual provisioning system based on old Azure model</a:t>
            </a:r>
          </a:p>
          <a:p>
            <a:pPr lvl="2"/>
            <a:r>
              <a:rPr lang="en-US" sz="2800" dirty="0"/>
              <a:t>Not applicable Infrastructure As Code</a:t>
            </a:r>
          </a:p>
          <a:p>
            <a:pPr lvl="1"/>
            <a:r>
              <a:rPr lang="en-US" sz="3200" dirty="0"/>
              <a:t>Zero practical knowledge of containerization on Windows</a:t>
            </a:r>
          </a:p>
          <a:p>
            <a:pPr lvl="2"/>
            <a:r>
              <a:rPr lang="en-US" sz="2800" dirty="0"/>
              <a:t>New vision in CI/CD to Windows Containers</a:t>
            </a:r>
          </a:p>
          <a:p>
            <a:endParaRPr lang="en-US" dirty="0"/>
          </a:p>
          <a:p>
            <a:endParaRPr lang="sk-SK" b="1" u="sng" dirty="0"/>
          </a:p>
        </p:txBody>
      </p:sp>
    </p:spTree>
    <p:extLst>
      <p:ext uri="{BB962C8B-B14F-4D97-AF65-F5344CB8AC3E}">
        <p14:creationId xmlns:p14="http://schemas.microsoft.com/office/powerpoint/2010/main" val="104634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Pozrite si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6278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Materi</a:t>
            </a:r>
            <a:r>
              <a:rPr lang="sk-SK" b="1" dirty="0"/>
              <a:t>á</a:t>
            </a:r>
            <a:r>
              <a:rPr lang="en-US" b="1" dirty="0"/>
              <a:t>l</a:t>
            </a:r>
            <a:r>
              <a:rPr lang="sk-SK" b="1" dirty="0"/>
              <a:t>y</a:t>
            </a:r>
            <a:r>
              <a:rPr lang="en-US" b="1" dirty="0"/>
              <a:t> </a:t>
            </a:r>
            <a:r>
              <a:rPr lang="en-US" b="1" dirty="0" err="1"/>
              <a:t>publi</a:t>
            </a:r>
            <a:r>
              <a:rPr lang="sk-SK" b="1" dirty="0"/>
              <a:t>kované pre technickú komunitu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Microsoft Technical Case Study - </a:t>
            </a:r>
            <a:r>
              <a:rPr lang="en-US" dirty="0">
                <a:hlinkClick r:id="rId2"/>
              </a:rPr>
              <a:t>https://microsoft.github.io/techcasestudies/devops/2016/12/23/Millennium.html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sk-SK" dirty="0"/>
              <a:t>k</a:t>
            </a:r>
            <a:r>
              <a:rPr lang="en-US" dirty="0"/>
              <a:t>t </a:t>
            </a:r>
            <a:r>
              <a:rPr lang="sk-SK" dirty="0"/>
              <a:t>pre</a:t>
            </a:r>
            <a:r>
              <a:rPr lang="en-US" dirty="0"/>
              <a:t> “upgrade” </a:t>
            </a:r>
            <a:r>
              <a:rPr lang="sk-SK" dirty="0"/>
              <a:t>na</a:t>
            </a:r>
            <a:r>
              <a:rPr lang="en-US" dirty="0"/>
              <a:t> ARM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https://github.com/mirkub2/SetRBAConARMmodel</a:t>
            </a:r>
            <a:endParaRPr lang="en-US" dirty="0"/>
          </a:p>
          <a:p>
            <a:pPr marL="457200" lvl="1" indent="0">
              <a:buNone/>
            </a:pPr>
            <a:r>
              <a:rPr lang="sk-SK" dirty="0"/>
              <a:t>Súvisiace technické články publikované na DX </a:t>
            </a:r>
            <a:r>
              <a:rPr lang="en-US" dirty="0"/>
              <a:t>blog</a:t>
            </a:r>
            <a:r>
              <a:rPr lang="sk-SK" dirty="0"/>
              <a:t>u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https://blogs.msdn.microsoft.com/vyvojari/2016/10/26/ako-v-kode-nastavovat-prava-na-zdroje-azure-vyvojarom-a-itckarom/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https://blogs.msdn.microsoft.com/vyvojari/2016/11/15/ako-kontajnerizovat-asp-net-framework-aplikacie-v-azure-krok-za-krokom/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https://blogs.msdn.microsoft.com/vyvojari/2016/11/29/ako-nasadit-asp-net-framework-aplikacie-do-windows-kontajnerov-v-azure-pomocou-vsts-krok-za-krokom/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825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044"/>
            <a:ext cx="10515600" cy="1325563"/>
          </a:xfrm>
        </p:spPr>
        <p:txBody>
          <a:bodyPr/>
          <a:lstStyle/>
          <a:p>
            <a:r>
              <a:rPr lang="en-US" dirty="0"/>
              <a:t>DevOps aspects and today meetup</a:t>
            </a:r>
            <a:br>
              <a:rPr lang="en-US" dirty="0"/>
            </a:br>
            <a:r>
              <a:rPr lang="en-US" sz="3200" dirty="0"/>
              <a:t>What we solved in one ISV company…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654"/>
            <a:ext cx="10515600" cy="4855779"/>
          </a:xfrm>
        </p:spPr>
        <p:txBody>
          <a:bodyPr>
            <a:normAutofit/>
          </a:bodyPr>
          <a:lstStyle/>
          <a:p>
            <a:r>
              <a:rPr lang="en-US" sz="3200" dirty="0"/>
              <a:t>Code development and review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Continuous integration (CI)</a:t>
            </a:r>
          </a:p>
          <a:p>
            <a:r>
              <a:rPr lang="en-US" sz="3200" dirty="0"/>
              <a:t>Test and results impact</a:t>
            </a:r>
          </a:p>
          <a:p>
            <a:r>
              <a:rPr lang="en-US" sz="3200" dirty="0"/>
              <a:t>Application pre-deployment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Release automation/Continuous deployment (CD)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Infrastructure as Code</a:t>
            </a:r>
          </a:p>
          <a:p>
            <a:r>
              <a:rPr lang="en-US" sz="3200" dirty="0"/>
              <a:t>Applications performance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263057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7"/>
            <a:ext cx="10515600" cy="1325563"/>
          </a:xfrm>
        </p:spPr>
        <p:txBody>
          <a:bodyPr/>
          <a:lstStyle/>
          <a:p>
            <a:r>
              <a:rPr lang="en-US" dirty="0"/>
              <a:t>Steps to final solution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1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Learning (internal </a:t>
            </a:r>
            <a:r>
              <a:rPr lang="en-US" dirty="0" err="1"/>
              <a:t>hackfest</a:t>
            </a:r>
            <a:r>
              <a:rPr lang="en-US" dirty="0"/>
              <a:t>)</a:t>
            </a:r>
          </a:p>
          <a:p>
            <a:r>
              <a:rPr lang="en-US" dirty="0"/>
              <a:t>Value Stream Mapping</a:t>
            </a:r>
          </a:p>
          <a:p>
            <a:r>
              <a:rPr lang="en-US" dirty="0"/>
              <a:t>Architecture design (internal </a:t>
            </a:r>
            <a:r>
              <a:rPr lang="en-US" dirty="0" err="1"/>
              <a:t>hackfest</a:t>
            </a:r>
            <a:r>
              <a:rPr lang="en-US" dirty="0"/>
              <a:t>)</a:t>
            </a:r>
          </a:p>
          <a:p>
            <a:r>
              <a:rPr lang="en-US" dirty="0" err="1"/>
              <a:t>Quickstart</a:t>
            </a:r>
            <a:r>
              <a:rPr lang="en-US" dirty="0"/>
              <a:t> project to accelerate “upgrade” (coding sessions)</a:t>
            </a:r>
          </a:p>
          <a:p>
            <a:r>
              <a:rPr lang="en-US" dirty="0"/>
              <a:t>Implementation advisory (coding sessions, email, skype)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3911184"/>
            <a:ext cx="5051612" cy="28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8" y="431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Mapping</a:t>
            </a: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15" y="129093"/>
            <a:ext cx="9791116" cy="66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6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044"/>
            <a:ext cx="10515600" cy="1325563"/>
          </a:xfrm>
        </p:spPr>
        <p:txBody>
          <a:bodyPr/>
          <a:lstStyle/>
          <a:p>
            <a:r>
              <a:rPr lang="en-US" dirty="0"/>
              <a:t>Solution proposal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654"/>
            <a:ext cx="10515600" cy="48557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3200" dirty="0"/>
              <a:t>Storage libraries for VHD images &amp; Azure Resource Manager templates </a:t>
            </a:r>
          </a:p>
          <a:p>
            <a:pPr marL="514350" indent="-514350">
              <a:buAutoNum type="arabicPeriod"/>
            </a:pPr>
            <a:r>
              <a:rPr lang="en-US" sz="3200" dirty="0"/>
              <a:t>Provisioning code for Infra As Code based on Azure Resource Manager templates</a:t>
            </a:r>
          </a:p>
          <a:p>
            <a:pPr marL="514350" indent="-514350">
              <a:buAutoNum type="arabicPeriod"/>
            </a:pPr>
            <a:r>
              <a:rPr lang="en-US" sz="3200" dirty="0"/>
              <a:t>Role Based Access code for provisioning system, which will add right permissions to Azure resources for project team members in Azure portal (bonus </a:t>
            </a:r>
            <a:r>
              <a:rPr lang="en-US" sz="3200" dirty="0">
                <a:sym typeface="Wingdings" panose="05000000000000000000" pitchFamily="2" charset="2"/>
              </a:rPr>
              <a:t> )</a:t>
            </a:r>
          </a:p>
          <a:p>
            <a:pPr marL="514350" indent="-514350">
              <a:buAutoNum type="arabicPeriod"/>
            </a:pPr>
            <a:r>
              <a:rPr lang="en-US" sz="3200" dirty="0">
                <a:sym typeface="Wingdings" panose="05000000000000000000" pitchFamily="2" charset="2"/>
              </a:rPr>
              <a:t>Code for management of Azure resources in new Resource Manager model (provision, start resource, stop resource etc.)</a:t>
            </a:r>
          </a:p>
          <a:p>
            <a:pPr marL="514350" indent="-514350">
              <a:buAutoNum type="arabicPeriod"/>
            </a:pPr>
            <a:r>
              <a:rPr lang="en-US" sz="3200" dirty="0">
                <a:sym typeface="Wingdings" panose="05000000000000000000" pitchFamily="2" charset="2"/>
              </a:rPr>
              <a:t>Pilot Visual Studio Team Services </a:t>
            </a:r>
            <a:r>
              <a:rPr lang="en-US" sz="3200" dirty="0" err="1">
                <a:sym typeface="Wingdings" panose="05000000000000000000" pitchFamily="2" charset="2"/>
              </a:rPr>
              <a:t>webapp</a:t>
            </a:r>
            <a:r>
              <a:rPr lang="en-US" sz="3200" dirty="0">
                <a:sym typeface="Wingdings" panose="05000000000000000000" pitchFamily="2" charset="2"/>
              </a:rPr>
              <a:t> project with build/release to Windows Container in Azure VM </a:t>
            </a:r>
          </a:p>
          <a:p>
            <a:endParaRPr lang="en-US" dirty="0"/>
          </a:p>
          <a:p>
            <a:endParaRPr lang="sk-SK" b="1" u="sng" dirty="0"/>
          </a:p>
        </p:txBody>
      </p:sp>
    </p:spTree>
    <p:extLst>
      <p:ext uri="{BB962C8B-B14F-4D97-AF65-F5344CB8AC3E}">
        <p14:creationId xmlns:p14="http://schemas.microsoft.com/office/powerpoint/2010/main" val="313692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Provisioning code based on Azure Resource Manager templates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en-US" sz="3600" dirty="0">
                <a:hlinkClick r:id="rId2"/>
              </a:rPr>
              <a:t>https://github.com/mirkub2/SetRBAConARMmodel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Infrastructure as code for Azure VMs in Visual Studio Team Services (project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82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Diagram for pilot (Windows Containers)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8" y="1253807"/>
            <a:ext cx="7245010" cy="53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CI/CD for ASP.NET Framework web application to Windows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7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Widescreen</PresentationFormat>
  <Paragraphs>110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Provisioning vývojárskych-testovacích prostredí v  „cloud only“ softwarehouse „v.2“  (EN)</vt:lpstr>
      <vt:lpstr>Customer baseline status and pain points</vt:lpstr>
      <vt:lpstr>DevOps aspects and today meetup What we solved in one ISV company…</vt:lpstr>
      <vt:lpstr>Steps to final solution</vt:lpstr>
      <vt:lpstr>Value Stream Mapping</vt:lpstr>
      <vt:lpstr>Solution proposal</vt:lpstr>
      <vt:lpstr>Short demos</vt:lpstr>
      <vt:lpstr>Diagram for pilot (Windows Containers)</vt:lpstr>
      <vt:lpstr>Short demo</vt:lpstr>
      <vt:lpstr>Takeaways</vt:lpstr>
      <vt:lpstr>Provisioning vývojárskych-testovacích prostredí v  „cloud only“ softwarehouse „v.2“ (SK)</vt:lpstr>
      <vt:lpstr>Zákazník a jeho vízia zlepšenia stavu</vt:lpstr>
      <vt:lpstr>DevOps aspekty a dnešný meetup Alebo, čo sme riešili u ISV firmy…</vt:lpstr>
      <vt:lpstr>Kroky k finálnemu riešeniu</vt:lpstr>
      <vt:lpstr>Value Stream Mapping</vt:lpstr>
      <vt:lpstr>Základné detaily riešenia</vt:lpstr>
      <vt:lpstr>Krátke ukážky</vt:lpstr>
      <vt:lpstr>Diagram pre pilot (Windows Containers)</vt:lpstr>
      <vt:lpstr>Krátka ukážka</vt:lpstr>
      <vt:lpstr>Pozrite si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2017-04-25T05:56:43Z</dcterms:created>
  <dcterms:modified xsi:type="dcterms:W3CDTF">2017-04-25T05:56:50Z</dcterms:modified>
</cp:coreProperties>
</file>