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9" r:id="rId1"/>
    <p:sldMasterId id="2147483710" r:id="rId2"/>
    <p:sldMasterId id="2147483711" r:id="rId3"/>
  </p:sldMasterIdLst>
  <p:notesMasterIdLst>
    <p:notesMasterId r:id="rId33"/>
  </p:notesMasterIdLst>
  <p:sldIdLst>
    <p:sldId id="256" r:id="rId4"/>
    <p:sldId id="307" r:id="rId5"/>
    <p:sldId id="302" r:id="rId6"/>
    <p:sldId id="301" r:id="rId7"/>
    <p:sldId id="303" r:id="rId8"/>
    <p:sldId id="305" r:id="rId9"/>
    <p:sldId id="267" r:id="rId10"/>
    <p:sldId id="268" r:id="rId11"/>
    <p:sldId id="272" r:id="rId12"/>
    <p:sldId id="273" r:id="rId13"/>
    <p:sldId id="274" r:id="rId14"/>
    <p:sldId id="276" r:id="rId15"/>
    <p:sldId id="277" r:id="rId16"/>
    <p:sldId id="308" r:id="rId17"/>
    <p:sldId id="30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300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868C"/>
    <a:srgbClr val="87B09B"/>
    <a:srgbClr val="7B1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/>
    <p:restoredTop sz="94740"/>
  </p:normalViewPr>
  <p:slideViewPr>
    <p:cSldViewPr snapToGrid="0" snapToObjects="1">
      <p:cViewPr varScale="1">
        <p:scale>
          <a:sx n="165" d="100"/>
          <a:sy n="16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Shape 8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/>
          </a:p>
        </p:txBody>
      </p:sp>
      <p:sp>
        <p:nvSpPr>
          <p:cNvPr id="816" name="Shape 8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5" name="Shape 8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0" name="Shape 9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/>
          </a:p>
        </p:txBody>
      </p:sp>
      <p:sp>
        <p:nvSpPr>
          <p:cNvPr id="971" name="Shape 9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5" name="Shape 8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495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press release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Shape 10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4788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press release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Shape 10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Shape 10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Shape 10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Shape 10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8" name="Shape 10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6985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6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7" name="Shape 10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6985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endParaRPr sz="1400">
              <a:solidFill>
                <a:schemeClr val="dk2"/>
              </a:solidFill>
            </a:endParaRPr>
          </a:p>
          <a:p>
            <a:pPr lvl="0" indent="-6985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0" name="Shape 10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6985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endParaRPr/>
          </a:p>
          <a:p>
            <a:pPr lvl="0" indent="-6985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endParaRPr/>
          </a:p>
          <a:p>
            <a:pPr lvl="0" indent="-6985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2" name="Shape 1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6985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Shape 1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7" name="Shape 1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8" name="Shape 1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400">
              <a:solidFill>
                <a:schemeClr val="dk2"/>
              </a:solidFill>
            </a:endParaRPr>
          </a:p>
          <a:p>
            <a:pPr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Shape 1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1" name="Shape 1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hape 1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2" name="Shape 1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Shape 1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7" name="Shape 1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Shape 1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8" name="Shape 1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Shape 1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Shape 1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21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65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16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351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lvl="0" indent="0" rtl="0"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00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Shape 7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5580479" y="365"/>
            <a:ext cx="3563400" cy="51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336150" tIns="1277400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81000" y="1819377"/>
            <a:ext cx="5199600" cy="7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2424"/>
              <a:buFont typeface="Raleway"/>
              <a:buNone/>
              <a:defRPr sz="33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100000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100000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100000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100000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100000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100000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100000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1000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81000" y="2571750"/>
            <a:ext cx="5199600" cy="3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rgbClr val="3E4346"/>
              </a:buClr>
              <a:buSzPct val="73333"/>
              <a:buFont typeface="Arial"/>
              <a:buNone/>
              <a:defRPr sz="15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342900" marR="0" lvl="1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909192"/>
              </a:buClr>
              <a:buSzPct val="78570"/>
              <a:buFont typeface="Arial"/>
              <a:buNone/>
              <a:defRPr sz="1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685800" marR="0" lvl="2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5"/>
              <a:buFont typeface="Noto Sans Symbols"/>
              <a:buNone/>
              <a:defRPr sz="12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028700" marR="0" lvl="3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371600" marR="0" lvl="4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714500" marR="0" lvl="5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057400" marR="0" lvl="6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400300" marR="0" lvl="7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743200" marR="0" lvl="8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381000" y="3474188"/>
            <a:ext cx="5199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3E4346"/>
              </a:buClr>
              <a:buSzPct val="91666"/>
              <a:buFont typeface="Arial"/>
              <a:buNone/>
              <a:defRPr sz="12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778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5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3429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5"/>
              <a:buFont typeface="Noto Sans Symbols"/>
              <a:buNone/>
              <a:defRPr sz="12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699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Noto Sans Symbols"/>
              <a:buNone/>
              <a:defRPr sz="12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5969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Noto Sans Symbols"/>
              <a:buNone/>
              <a:defRPr sz="12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9333" y="1154321"/>
            <a:ext cx="2865900" cy="28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3E4346"/>
                </a:solidFill>
              </a:rPr>
              <a:t>‹#›</a:t>
            </a:fld>
            <a:endParaRPr lang="en">
              <a:solidFill>
                <a:srgbClr val="3E4346"/>
              </a:solidFill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6923"/>
              <a:buFont typeface="Raleway"/>
              <a:buNone/>
              <a:defRPr sz="5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algn="ctr" rtl="0">
              <a:spcBef>
                <a:spcPts val="0"/>
              </a:spcBef>
              <a:buSzPct val="26923"/>
              <a:buFont typeface="Arial"/>
              <a:buNone/>
              <a:defRPr sz="5200"/>
            </a:lvl2pPr>
            <a:lvl3pPr lvl="2" indent="0" algn="ctr" rtl="0">
              <a:spcBef>
                <a:spcPts val="0"/>
              </a:spcBef>
              <a:buSzPct val="26923"/>
              <a:buFont typeface="Arial"/>
              <a:buNone/>
              <a:defRPr sz="5200"/>
            </a:lvl3pPr>
            <a:lvl4pPr lvl="3" indent="0" algn="ctr" rtl="0">
              <a:spcBef>
                <a:spcPts val="0"/>
              </a:spcBef>
              <a:buSzPct val="26923"/>
              <a:buFont typeface="Arial"/>
              <a:buNone/>
              <a:defRPr sz="5200"/>
            </a:lvl4pPr>
            <a:lvl5pPr lvl="4" indent="0" algn="ctr" rtl="0">
              <a:spcBef>
                <a:spcPts val="0"/>
              </a:spcBef>
              <a:buSzPct val="26923"/>
              <a:buFont typeface="Arial"/>
              <a:buNone/>
              <a:defRPr sz="5200"/>
            </a:lvl5pPr>
            <a:lvl6pPr lvl="5" indent="0" algn="ctr" rtl="0">
              <a:spcBef>
                <a:spcPts val="0"/>
              </a:spcBef>
              <a:buSzPct val="26923"/>
              <a:buFont typeface="Arial"/>
              <a:buNone/>
              <a:defRPr sz="5200"/>
            </a:lvl6pPr>
            <a:lvl7pPr lvl="6" indent="0" algn="ctr" rtl="0">
              <a:spcBef>
                <a:spcPts val="0"/>
              </a:spcBef>
              <a:buSzPct val="26923"/>
              <a:buFont typeface="Arial"/>
              <a:buNone/>
              <a:defRPr sz="5200"/>
            </a:lvl7pPr>
            <a:lvl8pPr lvl="7" indent="0" algn="ctr" rtl="0">
              <a:spcBef>
                <a:spcPts val="0"/>
              </a:spcBef>
              <a:buSzPct val="26923"/>
              <a:buFont typeface="Arial"/>
              <a:buNone/>
              <a:defRPr sz="5200"/>
            </a:lvl8pPr>
            <a:lvl9pPr lvl="8" indent="0" algn="ctr" rtl="0">
              <a:spcBef>
                <a:spcPts val="0"/>
              </a:spcBef>
              <a:buSzPct val="26923"/>
              <a:buFont typeface="Arial"/>
              <a:buNone/>
              <a:defRPr sz="52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9285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39285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1600" marR="0" lvl="2" indent="50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39285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90500" marR="0" lvl="3" indent="25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32142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92100" marR="0" lvl="4" indent="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32142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409700" marR="0" lvl="5" indent="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571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1663700" marR="0" lvl="6" indent="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571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1930400" marR="0" lvl="7" indent="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571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184400" marR="0" lvl="8" indent="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571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2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81003" y="1044111"/>
            <a:ext cx="8382000" cy="32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78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buClr>
                <a:srgbClr val="3E4346"/>
              </a:buClr>
              <a:buSzPct val="61111"/>
              <a:buFont typeface="Arial"/>
              <a:buNone/>
              <a:defRPr sz="1800" b="0" i="0" u="none" strike="noStrike" cap="none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342900" marR="0" lvl="1" indent="-12701" algn="l" rtl="0"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buClr>
                <a:srgbClr val="3E4346"/>
              </a:buClr>
              <a:buSzPct val="26666"/>
              <a:buFont typeface="Arial"/>
              <a:buChar char="•"/>
              <a:defRPr sz="1500" b="0" i="0" u="none" strike="noStrike" cap="none">
                <a:solidFill>
                  <a:srgbClr val="43546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469900" marR="0" lvl="2" indent="7937" algn="l" rtl="0"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buClr>
                <a:srgbClr val="3E4346"/>
              </a:buClr>
              <a:buSzPct val="25000"/>
              <a:buFont typeface="Arial"/>
              <a:buChar char="•"/>
              <a:defRPr sz="1300" b="0" i="0" u="none" strike="noStrike" cap="none">
                <a:solidFill>
                  <a:srgbClr val="43546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596900" marR="0" lvl="3" indent="-6350" algn="l" rtl="0"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buClr>
                <a:srgbClr val="3E4346"/>
              </a:buClr>
              <a:buSzPct val="25000"/>
              <a:buFont typeface="Arial"/>
              <a:buChar char="•"/>
              <a:defRPr sz="1200" b="0" i="0" u="none" strike="noStrike" cap="none">
                <a:solidFill>
                  <a:srgbClr val="43546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736600" marR="0" lvl="4" indent="-6350" algn="l" rtl="0"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buClr>
                <a:srgbClr val="3E4346"/>
              </a:buClr>
              <a:buSzPct val="25000"/>
              <a:buFont typeface="Arial"/>
              <a:buChar char="•"/>
              <a:defRPr sz="1200" b="0" i="0" u="none" strike="noStrike" cap="none">
                <a:solidFill>
                  <a:srgbClr val="43546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089150" marR="0" lvl="5" indent="-1143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19350" marR="0" lvl="6" indent="-101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62250" marR="0" lvl="7" indent="-101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05150" marR="0" lvl="8" indent="-101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1003" y="342902"/>
            <a:ext cx="8382000" cy="51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6666"/>
              <a:buFont typeface="Arial"/>
              <a:buNone/>
              <a:defRPr sz="3000" b="0" i="0" u="none" strike="noStrike" cap="none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127272"/>
              <a:buFont typeface="Arial"/>
              <a:buNone/>
              <a:defRPr sz="1100"/>
            </a:lvl2pPr>
            <a:lvl3pPr lvl="2" indent="0" rtl="0">
              <a:spcBef>
                <a:spcPts val="0"/>
              </a:spcBef>
              <a:buSzPct val="127272"/>
              <a:buFont typeface="Arial"/>
              <a:buNone/>
              <a:defRPr sz="1100"/>
            </a:lvl3pPr>
            <a:lvl4pPr lvl="3" indent="0" rtl="0">
              <a:spcBef>
                <a:spcPts val="0"/>
              </a:spcBef>
              <a:buSzPct val="127272"/>
              <a:buFont typeface="Arial"/>
              <a:buNone/>
              <a:defRPr sz="1100"/>
            </a:lvl4pPr>
            <a:lvl5pPr lvl="4" indent="0" rtl="0">
              <a:spcBef>
                <a:spcPts val="0"/>
              </a:spcBef>
              <a:buSzPct val="127272"/>
              <a:buFont typeface="Arial"/>
              <a:buNone/>
              <a:defRPr sz="1100"/>
            </a:lvl5pPr>
            <a:lvl6pPr lvl="5" indent="0" rtl="0">
              <a:spcBef>
                <a:spcPts val="0"/>
              </a:spcBef>
              <a:buSzPct val="127272"/>
              <a:buFont typeface="Arial"/>
              <a:buNone/>
              <a:defRPr sz="1100"/>
            </a:lvl6pPr>
            <a:lvl7pPr lvl="6" indent="0" rtl="0">
              <a:spcBef>
                <a:spcPts val="0"/>
              </a:spcBef>
              <a:buSzPct val="127272"/>
              <a:buFont typeface="Arial"/>
              <a:buNone/>
              <a:defRPr sz="1100"/>
            </a:lvl7pPr>
            <a:lvl8pPr lvl="7" indent="0" rtl="0">
              <a:spcBef>
                <a:spcPts val="0"/>
              </a:spcBef>
              <a:buSzPct val="127272"/>
              <a:buFont typeface="Arial"/>
              <a:buNone/>
              <a:defRPr sz="1100"/>
            </a:lvl8pPr>
            <a:lvl9pPr lvl="8" indent="0" rtl="0">
              <a:spcBef>
                <a:spcPts val="0"/>
              </a:spcBef>
              <a:buSzPct val="127272"/>
              <a:buFont typeface="Arial"/>
              <a:buNone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435464"/>
                </a:solidFill>
              </a:rPr>
              <a:t>‹#›</a:t>
            </a:fld>
            <a:endParaRPr lang="en">
              <a:solidFill>
                <a:srgbClr val="435464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1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5580478" y="365"/>
            <a:ext cx="3563400" cy="51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336150" tIns="1277400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381000" y="1819375"/>
            <a:ext cx="5199600" cy="7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2424"/>
              <a:buFont typeface="Raleway"/>
              <a:buNone/>
              <a:defRPr sz="33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100000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100000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100000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100000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100000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100000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100000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1000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381000" y="2571750"/>
            <a:ext cx="5199600" cy="3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rgbClr val="3E4346"/>
              </a:buClr>
              <a:buSzPct val="73333"/>
              <a:buFont typeface="Arial"/>
              <a:buNone/>
              <a:defRPr sz="15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342900" marR="0" lvl="1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909192"/>
              </a:buClr>
              <a:buSzPct val="78570"/>
              <a:buFont typeface="Arial"/>
              <a:buNone/>
              <a:defRPr sz="1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685800" marR="0" lvl="2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5"/>
              <a:buFont typeface="Noto Sans Symbols"/>
              <a:buNone/>
              <a:defRPr sz="12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028700" marR="0" lvl="3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371600" marR="0" lvl="4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714500" marR="0" lvl="5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057400" marR="0" lvl="6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400300" marR="0" lvl="7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743200" marR="0" lvl="8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9332" y="1154320"/>
            <a:ext cx="2865900" cy="28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subTitle" idx="2"/>
          </p:nvPr>
        </p:nvSpPr>
        <p:spPr>
          <a:xfrm>
            <a:off x="381000" y="3487025"/>
            <a:ext cx="5199600" cy="3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rgbClr val="3E4346"/>
              </a:buClr>
              <a:buSzPct val="91666"/>
              <a:buFont typeface="Arial"/>
              <a:buNone/>
              <a:defRPr sz="12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342900" marR="0" lvl="1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909192"/>
              </a:buClr>
              <a:buSzPct val="78570"/>
              <a:buFont typeface="Arial"/>
              <a:buNone/>
              <a:defRPr sz="1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685800" marR="0" lvl="2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5"/>
              <a:buFont typeface="Noto Sans Symbols"/>
              <a:buNone/>
              <a:defRPr sz="12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028700" marR="0" lvl="3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371600" marR="0" lvl="4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714500" marR="0" lvl="5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057400" marR="0" lvl="6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400300" marR="0" lvl="7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743200" marR="0" lvl="8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5580479" y="365"/>
            <a:ext cx="3563400" cy="51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336150" tIns="1277400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381000" y="1819378"/>
            <a:ext cx="5199600" cy="752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33333"/>
              <a:buFont typeface="Raleway"/>
              <a:buNone/>
              <a:defRPr sz="33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381000" y="2571750"/>
            <a:ext cx="5199600" cy="34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rgbClr val="3E4346"/>
              </a:buClr>
              <a:buSzPct val="73333"/>
              <a:buFont typeface="Arial"/>
              <a:buNone/>
              <a:defRPr sz="15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342900" marR="0" lvl="1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909192"/>
              </a:buClr>
              <a:buSzPct val="78571"/>
              <a:buFont typeface="Arial"/>
              <a:buNone/>
              <a:defRPr sz="1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685800" marR="0" lvl="2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028700" marR="0" lvl="3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371600" marR="0" lvl="4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714500" marR="0" lvl="5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057400" marR="0" lvl="6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400300" marR="0" lvl="7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743200" marR="0" lvl="8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9334" y="1154322"/>
            <a:ext cx="2865900" cy="28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subTitle" idx="2"/>
          </p:nvPr>
        </p:nvSpPr>
        <p:spPr>
          <a:xfrm>
            <a:off x="381000" y="3487025"/>
            <a:ext cx="5199600" cy="34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rgbClr val="3E4346"/>
              </a:buClr>
              <a:buSzPct val="66666"/>
              <a:buFont typeface="Arial"/>
              <a:buNone/>
              <a:defRPr sz="12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342900" marR="0" lvl="1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909192"/>
              </a:buClr>
              <a:buSzPct val="78571"/>
              <a:buFont typeface="Arial"/>
              <a:buNone/>
              <a:defRPr sz="1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685800" marR="0" lvl="2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028700" marR="0" lvl="3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371600" marR="0" lvl="4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714500" marR="0" lvl="5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057400" marR="0" lvl="6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400300" marR="0" lvl="7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743200" marR="0" lvl="8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ullets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36666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81000" y="1107576"/>
            <a:ext cx="8382000" cy="2208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-635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0" y="3579876"/>
            <a:ext cx="9144000" cy="156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336150" tIns="1277400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78125" y="79750"/>
            <a:ext cx="305100" cy="3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ullets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5199600" cy="415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36666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5199600" cy="3007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-635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580479" y="365"/>
            <a:ext cx="3563400" cy="51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336150" tIns="1277400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381000" y="1819378"/>
            <a:ext cx="6866700" cy="752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33333"/>
              <a:buFont typeface="Raleway"/>
              <a:buNone/>
              <a:defRPr sz="33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381000" y="2571750"/>
            <a:ext cx="6866700" cy="34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rgbClr val="3E4346"/>
              </a:buClr>
              <a:buSzPct val="73333"/>
              <a:buFont typeface="Arial"/>
              <a:buNone/>
              <a:defRPr sz="15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342900" marR="0" lvl="1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909192"/>
              </a:buClr>
              <a:buSzPct val="78571"/>
              <a:buFont typeface="Arial"/>
              <a:buNone/>
              <a:defRPr sz="1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685800" marR="0" lvl="2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028700" marR="0" lvl="3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371600" marR="0" lvl="4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714500" marR="0" lvl="5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057400" marR="0" lvl="6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400300" marR="0" lvl="7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743200" marR="0" lvl="8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381000" y="3474188"/>
            <a:ext cx="6866700" cy="304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3E4346"/>
              </a:buClr>
              <a:buSzPct val="91666"/>
              <a:buFont typeface="Arial"/>
              <a:buNone/>
              <a:defRPr sz="12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778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3429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None/>
              <a:defRPr sz="12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699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Noto Sans Symbols"/>
              <a:buNone/>
              <a:defRPr sz="12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5969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Noto Sans Symbols"/>
              <a:buNone/>
              <a:defRPr sz="12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40527" y="3406450"/>
            <a:ext cx="1422600" cy="13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3E4346"/>
                </a:solidFill>
              </a:rPr>
              <a:t>‹#›</a:t>
            </a:fld>
            <a:endParaRPr lang="en">
              <a:solidFill>
                <a:srgbClr val="3E4346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bg>
      <p:bgPr>
        <a:solidFill>
          <a:schemeClr val="accen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xfrm>
            <a:off x="381000" y="1819378"/>
            <a:ext cx="6172200" cy="752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ct val="33333"/>
              <a:buFont typeface="Raleway"/>
              <a:buNone/>
              <a:defRPr sz="33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381000" y="3058668"/>
            <a:ext cx="6172200" cy="34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lt2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342900" marR="0" lvl="1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909192"/>
              </a:buClr>
              <a:buSzPct val="78571"/>
              <a:buFont typeface="Arial"/>
              <a:buNone/>
              <a:defRPr sz="1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685800" marR="0" lvl="2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028700" marR="0" lvl="3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371600" marR="0" lvl="4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714500" marR="0" lvl="5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057400" marR="0" lvl="6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400300" marR="0" lvl="7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743200" marR="0" lvl="8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ullets"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5199600" cy="415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36666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5199600" cy="3007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-635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5580479" y="365"/>
            <a:ext cx="3563400" cy="51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336150" tIns="1277400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1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46666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100000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100000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100000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100000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100000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100000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100000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1000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380500" cy="300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63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5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190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190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381000" y="779400"/>
            <a:ext cx="8382000" cy="24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63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5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190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190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4180" y="4695043"/>
            <a:ext cx="305100" cy="3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>
            <a:off x="7954525" y="14875"/>
            <a:ext cx="1197000" cy="76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8" name="Shape 28" descr="Image result for habita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5366" y="235063"/>
            <a:ext cx="603900" cy="2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ullets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36666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81000" y="1066801"/>
            <a:ext cx="8382000" cy="2208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-635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0" y="3579876"/>
            <a:ext cx="9144000" cy="15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336150" tIns="1277400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78125" y="79750"/>
            <a:ext cx="305100" cy="3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randing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2">
            <a:alphaModFix/>
          </a:blip>
          <a:srcRect b="9321"/>
          <a:stretch/>
        </p:blipFill>
        <p:spPr>
          <a:xfrm>
            <a:off x="3143250" y="1016551"/>
            <a:ext cx="2857500" cy="28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31428"/>
              <a:buFont typeface="Raleway"/>
              <a:buNone/>
              <a:defRPr sz="35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81000" y="1035919"/>
            <a:ext cx="8382000" cy="3244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-635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78125" y="79750"/>
            <a:ext cx="305100" cy="3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36666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-6350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7620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7620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78125" y="79750"/>
            <a:ext cx="305100" cy="3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81001" y="342901"/>
            <a:ext cx="8382000" cy="380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35464"/>
              </a:buClr>
              <a:buSzPct val="40740"/>
              <a:buFont typeface="Gill Sans"/>
              <a:buNone/>
              <a:defRPr sz="2700" b="0" i="0" u="none" strike="noStrike" cap="none">
                <a:solidFill>
                  <a:srgbClr val="43546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 rtl="0">
              <a:spcBef>
                <a:spcPts val="0"/>
              </a:spcBef>
              <a:buSzPct val="100000"/>
              <a:buNone/>
              <a:defRPr sz="1100"/>
            </a:lvl2pPr>
            <a:lvl3pPr lvl="2" indent="0" rtl="0">
              <a:spcBef>
                <a:spcPts val="0"/>
              </a:spcBef>
              <a:buSzPct val="100000"/>
              <a:buNone/>
              <a:defRPr sz="1100"/>
            </a:lvl3pPr>
            <a:lvl4pPr lvl="3" indent="0" rtl="0">
              <a:spcBef>
                <a:spcPts val="0"/>
              </a:spcBef>
              <a:buSzPct val="100000"/>
              <a:buNone/>
              <a:defRPr sz="1100"/>
            </a:lvl4pPr>
            <a:lvl5pPr lvl="4" indent="0" rtl="0">
              <a:spcBef>
                <a:spcPts val="0"/>
              </a:spcBef>
              <a:buSzPct val="100000"/>
              <a:buNone/>
              <a:defRPr sz="1100"/>
            </a:lvl5pPr>
            <a:lvl6pPr lvl="5" indent="0" rtl="0">
              <a:spcBef>
                <a:spcPts val="0"/>
              </a:spcBef>
              <a:buSzPct val="100000"/>
              <a:buNone/>
              <a:defRPr sz="1100"/>
            </a:lvl6pPr>
            <a:lvl7pPr lvl="6" indent="0" rtl="0">
              <a:spcBef>
                <a:spcPts val="0"/>
              </a:spcBef>
              <a:buSzPct val="100000"/>
              <a:buNone/>
              <a:defRPr sz="1100"/>
            </a:lvl7pPr>
            <a:lvl8pPr lvl="7" indent="0" rtl="0">
              <a:spcBef>
                <a:spcPts val="0"/>
              </a:spcBef>
              <a:buSzPct val="100000"/>
              <a:buNone/>
              <a:defRPr sz="1100"/>
            </a:lvl8pPr>
            <a:lvl9pPr lvl="8" indent="0" rtl="0">
              <a:spcBef>
                <a:spcPts val="0"/>
              </a:spcBef>
              <a:buSzPct val="100000"/>
              <a:buNone/>
              <a:defRPr sz="1100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1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46666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100000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100000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100000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100000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100000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100000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100000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1000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380500" cy="300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63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5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190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190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381000" y="779400"/>
            <a:ext cx="8382000" cy="24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63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5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190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190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4180" y="4695043"/>
            <a:ext cx="305100" cy="3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>
            <a:off x="7954525" y="14875"/>
            <a:ext cx="1197000" cy="76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8" name="Shape 28" descr="Image result for habita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5366" y="235063"/>
            <a:ext cx="603900" cy="2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4943466"/>
      </p:ext>
    </p:extLst>
  </p:cSld>
  <p:clrMapOvr>
    <a:masterClrMapping/>
  </p:clrMapOvr>
  <p:transition spd="med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36666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380500" cy="3007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-635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78125" y="79750"/>
            <a:ext cx="305100" cy="3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5580479" y="365"/>
            <a:ext cx="3563400" cy="51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336150" tIns="1277400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381000" y="1819378"/>
            <a:ext cx="5199600" cy="752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33333"/>
              <a:buFont typeface="Raleway"/>
              <a:buNone/>
              <a:defRPr sz="33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381000" y="2571750"/>
            <a:ext cx="5199600" cy="34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rgbClr val="3E4346"/>
              </a:buClr>
              <a:buSzPct val="73333"/>
              <a:buFont typeface="Arial"/>
              <a:buNone/>
              <a:defRPr sz="15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342900" marR="0" lvl="1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909192"/>
              </a:buClr>
              <a:buSzPct val="78571"/>
              <a:buFont typeface="Arial"/>
              <a:buNone/>
              <a:defRPr sz="1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685800" marR="0" lvl="2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028700" marR="0" lvl="3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371600" marR="0" lvl="4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714500" marR="0" lvl="5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057400" marR="0" lvl="6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400300" marR="0" lvl="7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743200" marR="0" lvl="8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9334" y="1154322"/>
            <a:ext cx="2865900" cy="28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>
            <a:spLocks noGrp="1"/>
          </p:cNvSpPr>
          <p:nvPr>
            <p:ph type="subTitle" idx="2"/>
          </p:nvPr>
        </p:nvSpPr>
        <p:spPr>
          <a:xfrm>
            <a:off x="381000" y="3487025"/>
            <a:ext cx="5199600" cy="34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rgbClr val="3E4346"/>
              </a:buClr>
              <a:buSzPct val="66666"/>
              <a:buFont typeface="Arial"/>
              <a:buNone/>
              <a:defRPr sz="12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342900" marR="0" lvl="1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909192"/>
              </a:buClr>
              <a:buSzPct val="78571"/>
              <a:buFont typeface="Arial"/>
              <a:buNone/>
              <a:defRPr sz="1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685800" marR="0" lvl="2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028700" marR="0" lvl="3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371600" marR="0" lvl="4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714500" marR="0" lvl="5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057400" marR="0" lvl="6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400300" marR="0" lvl="7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743200" marR="0" lvl="8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vider Slide">
    <p:bg>
      <p:bgPr>
        <a:solidFill>
          <a:schemeClr val="accent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ctrTitle"/>
          </p:nvPr>
        </p:nvSpPr>
        <p:spPr>
          <a:xfrm>
            <a:off x="381000" y="1819378"/>
            <a:ext cx="6172200" cy="752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ct val="33333"/>
              <a:buFont typeface="Raleway"/>
              <a:buNone/>
              <a:defRPr sz="33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1"/>
          </p:nvPr>
        </p:nvSpPr>
        <p:spPr>
          <a:xfrm>
            <a:off x="381000" y="3058668"/>
            <a:ext cx="6172200" cy="34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lt2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342900" marR="0" lvl="1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909192"/>
              </a:buClr>
              <a:buSzPct val="78571"/>
              <a:buFont typeface="Arial"/>
              <a:buNone/>
              <a:defRPr sz="1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685800" marR="0" lvl="2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028700" marR="0" lvl="3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371600" marR="0" lvl="4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714500" marR="0" lvl="5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057400" marR="0" lvl="6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400300" marR="0" lvl="7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743200" marR="0" lvl="8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ullets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36666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81000" y="1107576"/>
            <a:ext cx="8382000" cy="2208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-635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0" y="3579876"/>
            <a:ext cx="9144000" cy="156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336150" tIns="1277400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78125" y="79750"/>
            <a:ext cx="305100" cy="3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46666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100000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100000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100000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100000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100000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100000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100000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1000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ullets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5199600" cy="415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36666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5199600" cy="3007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-635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580479" y="365"/>
            <a:ext cx="3563400" cy="51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336150" tIns="1277400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381000" y="1819378"/>
            <a:ext cx="6866700" cy="752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33333"/>
              <a:buFont typeface="Raleway"/>
              <a:buNone/>
              <a:defRPr sz="33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ubTitle" idx="1"/>
          </p:nvPr>
        </p:nvSpPr>
        <p:spPr>
          <a:xfrm>
            <a:off x="381000" y="2571750"/>
            <a:ext cx="6866700" cy="34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rgbClr val="3E4346"/>
              </a:buClr>
              <a:buSzPct val="73333"/>
              <a:buFont typeface="Arial"/>
              <a:buNone/>
              <a:defRPr sz="15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342900" marR="0" lvl="1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909192"/>
              </a:buClr>
              <a:buSzPct val="78571"/>
              <a:buFont typeface="Arial"/>
              <a:buNone/>
              <a:defRPr sz="1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685800" marR="0" lvl="2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028700" marR="0" lvl="3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371600" marR="0" lvl="4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714500" marR="0" lvl="5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057400" marR="0" lvl="6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400300" marR="0" lvl="7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743200" marR="0" lvl="8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381000" y="3474188"/>
            <a:ext cx="6866700" cy="304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3E4346"/>
              </a:buClr>
              <a:buSzPct val="91666"/>
              <a:buFont typeface="Arial"/>
              <a:buNone/>
              <a:defRPr sz="12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778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3429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None/>
              <a:defRPr sz="12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699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Noto Sans Symbols"/>
              <a:buNone/>
              <a:defRPr sz="12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5969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Noto Sans Symbols"/>
              <a:buNone/>
              <a:defRPr sz="12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40527" y="3406450"/>
            <a:ext cx="1422600" cy="13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3E4346"/>
                </a:solidFill>
              </a:rPr>
              <a:t>‹#›</a:t>
            </a:fld>
            <a:endParaRPr lang="en">
              <a:solidFill>
                <a:srgbClr val="3E4346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bg>
      <p:bgPr>
        <a:solidFill>
          <a:schemeClr val="accen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381000" y="1819378"/>
            <a:ext cx="6172200" cy="752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ct val="33333"/>
              <a:buFont typeface="Raleway"/>
              <a:buNone/>
              <a:defRPr sz="33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1"/>
          </p:nvPr>
        </p:nvSpPr>
        <p:spPr>
          <a:xfrm>
            <a:off x="381000" y="3058668"/>
            <a:ext cx="6172200" cy="34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lt2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342900" marR="0" lvl="1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909192"/>
              </a:buClr>
              <a:buSzPct val="78571"/>
              <a:buFont typeface="Arial"/>
              <a:buNone/>
              <a:defRPr sz="1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685800" marR="0" lvl="2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028700" marR="0" lvl="3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371600" marR="0" lvl="4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714500" marR="0" lvl="5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057400" marR="0" lvl="6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400300" marR="0" lvl="7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743200" marR="0" lvl="8" indent="-12700" algn="ctr" rtl="0">
              <a:spcBef>
                <a:spcPts val="300"/>
              </a:spcBef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ullets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5199600" cy="415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36666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5199600" cy="3007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-635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5580479" y="365"/>
            <a:ext cx="3563400" cy="51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336150" tIns="1277400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ullets"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36666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81000" y="1066801"/>
            <a:ext cx="8382000" cy="2208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-635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0" y="3579876"/>
            <a:ext cx="9144000" cy="15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336150" tIns="1277400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endParaRPr sz="10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78125" y="79750"/>
            <a:ext cx="305100" cy="3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randing"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 rotWithShape="1">
          <a:blip r:embed="rId2">
            <a:alphaModFix/>
          </a:blip>
          <a:srcRect b="9321"/>
          <a:stretch/>
        </p:blipFill>
        <p:spPr>
          <a:xfrm>
            <a:off x="3143250" y="1016551"/>
            <a:ext cx="2857500" cy="28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31428"/>
              <a:buFont typeface="Raleway"/>
              <a:buNone/>
              <a:defRPr sz="35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81000" y="1035919"/>
            <a:ext cx="8382000" cy="3244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-635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78125" y="79750"/>
            <a:ext cx="305100" cy="3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36666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-6350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7620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7620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78125" y="79750"/>
            <a:ext cx="305100" cy="3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81001" y="342901"/>
            <a:ext cx="8382000" cy="380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35464"/>
              </a:buClr>
              <a:buSzPct val="40740"/>
              <a:buFont typeface="Gill Sans"/>
              <a:buNone/>
              <a:defRPr sz="2700" b="0" i="0" u="none" strike="noStrike" cap="none">
                <a:solidFill>
                  <a:srgbClr val="43546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 rtl="0">
              <a:spcBef>
                <a:spcPts val="0"/>
              </a:spcBef>
              <a:buSzPct val="100000"/>
              <a:buNone/>
              <a:defRPr sz="1100"/>
            </a:lvl2pPr>
            <a:lvl3pPr lvl="2" indent="0" rtl="0">
              <a:spcBef>
                <a:spcPts val="0"/>
              </a:spcBef>
              <a:buSzPct val="100000"/>
              <a:buNone/>
              <a:defRPr sz="1100"/>
            </a:lvl3pPr>
            <a:lvl4pPr lvl="3" indent="0" rtl="0">
              <a:spcBef>
                <a:spcPts val="0"/>
              </a:spcBef>
              <a:buSzPct val="100000"/>
              <a:buNone/>
              <a:defRPr sz="1100"/>
            </a:lvl4pPr>
            <a:lvl5pPr lvl="4" indent="0" rtl="0">
              <a:spcBef>
                <a:spcPts val="0"/>
              </a:spcBef>
              <a:buSzPct val="100000"/>
              <a:buNone/>
              <a:defRPr sz="1100"/>
            </a:lvl5pPr>
            <a:lvl6pPr lvl="5" indent="0" rtl="0">
              <a:spcBef>
                <a:spcPts val="0"/>
              </a:spcBef>
              <a:buSzPct val="100000"/>
              <a:buNone/>
              <a:defRPr sz="1100"/>
            </a:lvl6pPr>
            <a:lvl7pPr lvl="6" indent="0" rtl="0">
              <a:spcBef>
                <a:spcPts val="0"/>
              </a:spcBef>
              <a:buSzPct val="100000"/>
              <a:buNone/>
              <a:defRPr sz="1100"/>
            </a:lvl7pPr>
            <a:lvl8pPr lvl="7" indent="0" rtl="0">
              <a:spcBef>
                <a:spcPts val="0"/>
              </a:spcBef>
              <a:buSzPct val="100000"/>
              <a:buNone/>
              <a:defRPr sz="1100"/>
            </a:lvl8pPr>
            <a:lvl9pPr lvl="8" indent="0" rtl="0">
              <a:spcBef>
                <a:spcPts val="0"/>
              </a:spcBef>
              <a:buSzPct val="100000"/>
              <a:buNone/>
              <a:defRPr sz="1100"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1"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36666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380500" cy="3007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63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5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190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190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2"/>
          </p:nvPr>
        </p:nvSpPr>
        <p:spPr>
          <a:xfrm>
            <a:off x="381000" y="779400"/>
            <a:ext cx="8382000" cy="249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63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5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190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190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4180" y="4695043"/>
            <a:ext cx="305100" cy="3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7954525" y="14875"/>
            <a:ext cx="1197000" cy="76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22" name="Shape 222" descr="Image result for habita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5366" y="235063"/>
            <a:ext cx="603900" cy="2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46666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100000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100000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100000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100000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100000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100000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100000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100000"/>
              <a:buFont typeface="Arial"/>
              <a:buNone/>
              <a:defRPr sz="1400"/>
            </a:lvl9pPr>
          </a:lstStyle>
          <a:p>
            <a:endParaRPr/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4180" y="4695043"/>
            <a:ext cx="305100" cy="3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>
            <a:off x="7954525" y="14875"/>
            <a:ext cx="1197000" cy="76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7" name="Shape 37" descr="Image result for habita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5366" y="235063"/>
            <a:ext cx="603900" cy="2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36666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Font typeface="Arial"/>
              <a:buNone/>
              <a:defRPr sz="1400"/>
            </a:lvl9pPr>
          </a:lstStyle>
          <a:p>
            <a:endParaRPr/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4180" y="4695043"/>
            <a:ext cx="305100" cy="3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7954525" y="14875"/>
            <a:ext cx="1197000" cy="76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30" name="Shape 230" descr="Image result for habita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5366" y="235063"/>
            <a:ext cx="603900" cy="2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2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36666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380500" cy="3007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63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5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190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190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2"/>
          </p:nvPr>
        </p:nvSpPr>
        <p:spPr>
          <a:xfrm>
            <a:off x="381000" y="779400"/>
            <a:ext cx="8382000" cy="249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63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5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190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190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randing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 b="6916"/>
          <a:stretch/>
        </p:blipFill>
        <p:spPr>
          <a:xfrm>
            <a:off x="3143250" y="1016551"/>
            <a:ext cx="2857500" cy="28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381000" y="1819377"/>
            <a:ext cx="6172200" cy="7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42424"/>
              <a:buFont typeface="Raleway"/>
              <a:buNone/>
              <a:defRPr sz="33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100000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100000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100000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100000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100000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100000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100000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1000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381000" y="3058667"/>
            <a:ext cx="6172200" cy="3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lt2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342900" marR="0" lvl="1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909192"/>
              </a:buClr>
              <a:buSzPct val="78570"/>
              <a:buFont typeface="Arial"/>
              <a:buNone/>
              <a:defRPr sz="1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685800" marR="0" lvl="2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5"/>
              <a:buFont typeface="Noto Sans Symbols"/>
              <a:buNone/>
              <a:defRPr sz="12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028700" marR="0" lvl="3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371600" marR="0" lvl="4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714500" marR="0" lvl="5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057400" marR="0" lvl="6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400300" marR="0" lvl="7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743200" marR="0" lvl="8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381000" y="1819377"/>
            <a:ext cx="6866700" cy="7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2424"/>
              <a:buFont typeface="Raleway"/>
              <a:buNone/>
              <a:defRPr sz="33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100000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100000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100000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100000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100000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100000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100000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1000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381000" y="2571750"/>
            <a:ext cx="6866700" cy="3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rgbClr val="3E4346"/>
              </a:buClr>
              <a:buSzPct val="73333"/>
              <a:buFont typeface="Arial"/>
              <a:buNone/>
              <a:defRPr sz="15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342900" marR="0" lvl="1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909192"/>
              </a:buClr>
              <a:buSzPct val="78570"/>
              <a:buFont typeface="Arial"/>
              <a:buNone/>
              <a:defRPr sz="1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685800" marR="0" lvl="2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5"/>
              <a:buFont typeface="Noto Sans Symbols"/>
              <a:buNone/>
              <a:defRPr sz="12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028700" marR="0" lvl="3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371600" marR="0" lvl="4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714500" marR="0" lvl="5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057400" marR="0" lvl="6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400300" marR="0" lvl="7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743200" marR="0" lvl="8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381000" y="3474188"/>
            <a:ext cx="68667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3E4346"/>
              </a:buClr>
              <a:buSzPct val="91666"/>
              <a:buFont typeface="Arial"/>
              <a:buNone/>
              <a:defRPr sz="12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778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5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3429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5"/>
              <a:buFont typeface="Noto Sans Symbols"/>
              <a:buNone/>
              <a:defRPr sz="12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699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Noto Sans Symbols"/>
              <a:buNone/>
              <a:defRPr sz="12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5969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5000"/>
              <a:buFont typeface="Noto Sans Symbols"/>
              <a:buNone/>
              <a:defRPr sz="12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40526" y="3406449"/>
            <a:ext cx="1422600" cy="13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3E4346"/>
                </a:solidFill>
              </a:rPr>
              <a:t>‹#›</a:t>
            </a:fld>
            <a:endParaRPr lang="en">
              <a:solidFill>
                <a:srgbClr val="3E4346"/>
              </a:solidFill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vider Slide">
    <p:bg>
      <p:bgPr>
        <a:solidFill>
          <a:schemeClr val="accent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81000" y="1819377"/>
            <a:ext cx="6172200" cy="7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42424"/>
              <a:buFont typeface="Raleway"/>
              <a:buNone/>
              <a:defRPr sz="33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100000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100000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100000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100000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100000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100000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100000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1000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381000" y="3058667"/>
            <a:ext cx="6172200" cy="3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lt2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342900" marR="0" lvl="1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909192"/>
              </a:buClr>
              <a:buSzPct val="78570"/>
              <a:buFont typeface="Arial"/>
              <a:buNone/>
              <a:defRPr sz="1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685800" marR="0" lvl="2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5"/>
              <a:buFont typeface="Noto Sans Symbols"/>
              <a:buNone/>
              <a:defRPr sz="12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028700" marR="0" lvl="3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371600" marR="0" lvl="4" indent="-12700" algn="ctr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None/>
              <a:defRPr sz="11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714500" marR="0" lvl="5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057400" marR="0" lvl="6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400300" marR="0" lvl="7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743200" marR="0" lvl="8" indent="-127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0919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91200" y="-7150"/>
            <a:ext cx="852900" cy="752400"/>
          </a:xfrm>
          <a:prstGeom prst="rect">
            <a:avLst/>
          </a:prstGeom>
          <a:solidFill>
            <a:srgbClr val="43546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81000" y="342898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40000"/>
              <a:buFont typeface="Raleway"/>
              <a:buNone/>
              <a:defRPr sz="35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100000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100000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100000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100000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100000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100000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100000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1000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81000" y="1035917"/>
            <a:ext cx="8382000" cy="32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3348" marR="0" lvl="2" indent="63501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5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317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317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98650" marR="0" lvl="5" indent="76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41550" marR="0" lvl="6" indent="76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84450" marR="0" lvl="7" indent="76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27350" marR="0" lvl="8" indent="76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346"/>
              </a:buClr>
              <a:buSzPct val="25000"/>
              <a:buFont typeface="Raleway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lang="en" sz="1400" b="0" i="0" u="none" strike="noStrike" cap="none">
              <a:solidFill>
                <a:srgbClr val="3E434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2.xml"/><Relationship Id="rId18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46666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100000"/>
              <a:buFont typeface="Arial"/>
              <a:buNone/>
              <a:defRPr sz="1400"/>
            </a:lvl2pPr>
            <a:lvl3pPr lvl="2" indent="0" rtl="0">
              <a:spcBef>
                <a:spcPts val="0"/>
              </a:spcBef>
              <a:buSzPct val="100000"/>
              <a:buFont typeface="Arial"/>
              <a:buNone/>
              <a:defRPr sz="1400"/>
            </a:lvl3pPr>
            <a:lvl4pPr lvl="3" indent="0" rtl="0">
              <a:spcBef>
                <a:spcPts val="0"/>
              </a:spcBef>
              <a:buSzPct val="100000"/>
              <a:buFont typeface="Arial"/>
              <a:buNone/>
              <a:defRPr sz="1400"/>
            </a:lvl4pPr>
            <a:lvl5pPr lvl="4" indent="0" rtl="0">
              <a:spcBef>
                <a:spcPts val="0"/>
              </a:spcBef>
              <a:buSzPct val="100000"/>
              <a:buFont typeface="Arial"/>
              <a:buNone/>
              <a:defRPr sz="1400"/>
            </a:lvl5pPr>
            <a:lvl6pPr lvl="5" indent="0" rtl="0">
              <a:spcBef>
                <a:spcPts val="0"/>
              </a:spcBef>
              <a:buSzPct val="100000"/>
              <a:buFont typeface="Arial"/>
              <a:buNone/>
              <a:defRPr sz="1400"/>
            </a:lvl6pPr>
            <a:lvl7pPr lvl="6" indent="0" rtl="0">
              <a:spcBef>
                <a:spcPts val="0"/>
              </a:spcBef>
              <a:buSzPct val="100000"/>
              <a:buFont typeface="Arial"/>
              <a:buNone/>
              <a:defRPr sz="1400"/>
            </a:lvl7pPr>
            <a:lvl8pPr lvl="7" indent="0" rtl="0">
              <a:spcBef>
                <a:spcPts val="0"/>
              </a:spcBef>
              <a:buSzPct val="100000"/>
              <a:buFont typeface="Arial"/>
              <a:buNone/>
              <a:defRPr sz="1400"/>
            </a:lvl8pPr>
            <a:lvl9pPr lvl="8" indent="0" rtl="0">
              <a:spcBef>
                <a:spcPts val="0"/>
              </a:spcBef>
              <a:buSzPct val="1000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1000" y="1035918"/>
            <a:ext cx="8382000" cy="32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698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0"/>
              <a:buFont typeface="Arial"/>
              <a:buChar char="○"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63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5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190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190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684180" y="203693"/>
            <a:ext cx="305100" cy="3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lang="en"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36666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81000" y="1035919"/>
            <a:ext cx="8382000" cy="3244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Char char="○"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-635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lang="en"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71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36666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81000" y="1035919"/>
            <a:ext cx="8382000" cy="3244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Char char="○"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-635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lang="en"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ransition spd="med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ctrTitle"/>
          </p:nvPr>
        </p:nvSpPr>
        <p:spPr>
          <a:xfrm>
            <a:off x="381000" y="1819375"/>
            <a:ext cx="5142000" cy="752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Raleway"/>
              <a:buNone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Modern Application Automation with Chef</a:t>
            </a:r>
            <a:endParaRPr lang="en" b="1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ubTitle" idx="1"/>
          </p:nvPr>
        </p:nvSpPr>
        <p:spPr>
          <a:xfrm>
            <a:off x="381000" y="2571750"/>
            <a:ext cx="5199600" cy="346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4346"/>
              </a:buClr>
              <a:buSzPct val="25000"/>
              <a:buFont typeface="Arial"/>
              <a:buNone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Prague, 2018</a:t>
            </a:r>
            <a:endParaRPr lang="en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ubTitle" idx="2"/>
          </p:nvPr>
        </p:nvSpPr>
        <p:spPr>
          <a:xfrm>
            <a:off x="381000" y="3466125"/>
            <a:ext cx="5199600" cy="3462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dk1"/>
                </a:solidFill>
                <a:latin typeface="Raleway" charset="0"/>
                <a:ea typeface="Raleway" charset="0"/>
                <a:cs typeface="Raleway" charset="0"/>
              </a:rPr>
              <a:t>Christian Johannsen, Solutions Architect EMEA</a:t>
            </a:r>
            <a:endParaRPr sz="1100" dirty="0">
              <a:solidFill>
                <a:schemeClr val="accent1"/>
              </a:solidFill>
              <a:latin typeface="Raleway" charset="0"/>
              <a:ea typeface="Raleway" charset="0"/>
              <a:cs typeface="Raleway" charset="0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Raleway" charset="0"/>
              <a:ea typeface="Raleway" charset="0"/>
              <a:cs typeface="Raleway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Raleway"/>
              <a:buNone/>
            </a:pPr>
            <a:r>
              <a:rPr lang="en"/>
              <a:t>Habitat design point</a:t>
            </a:r>
          </a:p>
        </p:txBody>
      </p:sp>
      <p:sp>
        <p:nvSpPr>
          <p:cNvPr id="808" name="Shape 808"/>
          <p:cNvSpPr txBox="1">
            <a:spLocks noGrp="1"/>
          </p:cNvSpPr>
          <p:nvPr>
            <p:ph type="body" idx="2"/>
          </p:nvPr>
        </p:nvSpPr>
        <p:spPr>
          <a:xfrm>
            <a:off x="381000" y="779400"/>
            <a:ext cx="8381999" cy="2492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"/>
              <a:t>The right implementation philosophy </a:t>
            </a:r>
            <a:r>
              <a:rPr lang="en" sz="18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for cloud native operations</a:t>
            </a:r>
          </a:p>
        </p:txBody>
      </p:sp>
      <p:sp>
        <p:nvSpPr>
          <p:cNvPr id="809" name="Shape 809"/>
          <p:cNvSpPr txBox="1"/>
          <p:nvPr/>
        </p:nvSpPr>
        <p:spPr>
          <a:xfrm>
            <a:off x="381743" y="1413050"/>
            <a:ext cx="3985200" cy="300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 b="1">
                <a:solidFill>
                  <a:srgbClr val="87B09A"/>
                </a:solidFill>
                <a:latin typeface="Raleway"/>
                <a:ea typeface="Raleway"/>
                <a:cs typeface="Raleway"/>
                <a:sym typeface="Raleway"/>
              </a:rPr>
              <a:t>Implementing 12 Factor app patterns</a:t>
            </a:r>
          </a:p>
          <a:p>
            <a:pPr marL="228600" lvl="2" indent="-231140" rtl="0">
              <a:lnSpc>
                <a:spcPct val="90000"/>
              </a:lnSpc>
              <a:spcBef>
                <a:spcPts val="1200"/>
              </a:spcBef>
              <a:buClr>
                <a:schemeClr val="accent3"/>
              </a:buClr>
              <a:buSzPct val="100000"/>
              <a:buFont typeface="Noto Sans Symbols"/>
              <a:buChar char="▪"/>
            </a:pPr>
            <a:r>
              <a:rPr lang="en" sz="13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Decoupling the app</a:t>
            </a:r>
            <a:r>
              <a:rPr lang="en" sz="13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from operating system dependencies.</a:t>
            </a:r>
          </a:p>
          <a:p>
            <a:pPr marL="228600" lvl="2" indent="-231140" rtl="0">
              <a:lnSpc>
                <a:spcPct val="90000"/>
              </a:lnSpc>
              <a:spcBef>
                <a:spcPts val="1200"/>
              </a:spcBef>
              <a:buClr>
                <a:schemeClr val="accent3"/>
              </a:buClr>
              <a:buSzPct val="100000"/>
              <a:buFont typeface="Noto Sans Symbols"/>
              <a:buChar char="▪"/>
            </a:pPr>
            <a:r>
              <a:rPr lang="en" sz="13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Decoupled build and run dependencies</a:t>
            </a:r>
            <a:r>
              <a:rPr lang="en" sz="13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and explicitly declaration of those dependencies.</a:t>
            </a:r>
          </a:p>
          <a:p>
            <a:pPr marL="228600" lvl="2" indent="-231140" rtl="0">
              <a:lnSpc>
                <a:spcPct val="90000"/>
              </a:lnSpc>
              <a:spcBef>
                <a:spcPts val="1200"/>
              </a:spcBef>
              <a:buClr>
                <a:schemeClr val="accent3"/>
              </a:buClr>
              <a:buSzPct val="100000"/>
              <a:buFont typeface="Noto Sans Symbols"/>
              <a:buChar char="▪"/>
            </a:pPr>
            <a:r>
              <a:rPr lang="en" sz="13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Separating concerns</a:t>
            </a:r>
            <a:r>
              <a:rPr lang="en" sz="13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of ‘build’ from ‘deploy’ to provide improved DevOps collaboration.</a:t>
            </a:r>
          </a:p>
          <a:p>
            <a:pPr marL="228600" lvl="2" indent="-231140" rtl="0">
              <a:lnSpc>
                <a:spcPct val="90000"/>
              </a:lnSpc>
              <a:spcBef>
                <a:spcPts val="1200"/>
              </a:spcBef>
              <a:buClr>
                <a:schemeClr val="accent3"/>
              </a:buClr>
              <a:buSzPct val="100000"/>
              <a:buFont typeface="Noto Sans Symbols"/>
              <a:buChar char="▪"/>
            </a:pPr>
            <a:r>
              <a:rPr lang="en" sz="13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Providing </a:t>
            </a:r>
            <a:r>
              <a:rPr lang="en" sz="13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declarative deployment</a:t>
            </a:r>
            <a:r>
              <a:rPr lang="en" sz="13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capabilities.</a:t>
            </a:r>
          </a:p>
          <a:p>
            <a:pPr lvl="0" rtl="0">
              <a:lnSpc>
                <a:spcPct val="90000"/>
              </a:lnSpc>
              <a:spcBef>
                <a:spcPts val="600"/>
              </a:spcBef>
              <a:buNone/>
            </a:pPr>
            <a:endParaRPr sz="1300">
              <a:solidFill>
                <a:srgbClr val="F18B2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0" name="Shape 810"/>
          <p:cNvSpPr txBox="1"/>
          <p:nvPr/>
        </p:nvSpPr>
        <p:spPr>
          <a:xfrm>
            <a:off x="4963543" y="1413050"/>
            <a:ext cx="3985200" cy="300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 b="1">
                <a:solidFill>
                  <a:srgbClr val="87B09A"/>
                </a:solidFill>
                <a:latin typeface="Raleway"/>
                <a:ea typeface="Raleway"/>
                <a:cs typeface="Raleway"/>
                <a:sym typeface="Raleway"/>
              </a:rPr>
              <a:t>DevOps for modern app teams</a:t>
            </a:r>
          </a:p>
          <a:p>
            <a:pPr marL="228600" lvl="2" indent="-231140" rtl="0">
              <a:lnSpc>
                <a:spcPct val="90000"/>
              </a:lnSpc>
              <a:spcBef>
                <a:spcPts val="1200"/>
              </a:spcBef>
              <a:buClr>
                <a:schemeClr val="accent3"/>
              </a:buClr>
              <a:buSzPct val="100000"/>
              <a:buFont typeface="Noto Sans Symbols"/>
              <a:buChar char="▪"/>
            </a:pPr>
            <a:r>
              <a:rPr lang="en" sz="13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Provides </a:t>
            </a:r>
            <a:r>
              <a:rPr lang="en" sz="13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freedom of choice</a:t>
            </a:r>
            <a:r>
              <a:rPr lang="en" sz="13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for language, services, and infrastructure.</a:t>
            </a:r>
          </a:p>
          <a:p>
            <a:pPr marL="228600" lvl="2" indent="-231140" rtl="0">
              <a:lnSpc>
                <a:spcPct val="90000"/>
              </a:lnSpc>
              <a:spcBef>
                <a:spcPts val="1200"/>
              </a:spcBef>
              <a:buClr>
                <a:schemeClr val="accent3"/>
              </a:buClr>
              <a:buSzPct val="100000"/>
              <a:buFont typeface="Noto Sans Symbols"/>
              <a:buChar char="▪"/>
            </a:pPr>
            <a:r>
              <a:rPr lang="en" sz="13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Provides </a:t>
            </a:r>
            <a:r>
              <a:rPr lang="en" sz="13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common process</a:t>
            </a:r>
            <a:r>
              <a:rPr lang="en" sz="13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across teams regardless of cloud, container platform, OS, VM platform.</a:t>
            </a:r>
          </a:p>
          <a:p>
            <a:pPr marL="228600" lvl="2" indent="-231140" rtl="0">
              <a:lnSpc>
                <a:spcPct val="90000"/>
              </a:lnSpc>
              <a:spcBef>
                <a:spcPts val="1200"/>
              </a:spcBef>
              <a:buClr>
                <a:schemeClr val="accent3"/>
              </a:buClr>
              <a:buSzPct val="100000"/>
              <a:buFont typeface="Noto Sans Symbols"/>
              <a:buChar char="▪"/>
            </a:pPr>
            <a:r>
              <a:rPr lang="en" sz="13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Delays </a:t>
            </a:r>
            <a:r>
              <a:rPr lang="en" sz="13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infrastructure choice closer to deployment</a:t>
            </a:r>
            <a:r>
              <a:rPr lang="en" sz="13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through correct separation of concerns.</a:t>
            </a:r>
          </a:p>
          <a:p>
            <a:pPr marL="228600" lvl="2" indent="-231140" rtl="0">
              <a:lnSpc>
                <a:spcPct val="90000"/>
              </a:lnSpc>
              <a:spcBef>
                <a:spcPts val="1200"/>
              </a:spcBef>
              <a:buClr>
                <a:schemeClr val="accent3"/>
              </a:buClr>
              <a:buSzPct val="100000"/>
              <a:buFont typeface="Noto Sans Symbols"/>
              <a:buChar char="▪"/>
            </a:pPr>
            <a:r>
              <a:rPr lang="en" sz="13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Common management paradigm</a:t>
            </a:r>
            <a:r>
              <a:rPr lang="en" sz="13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regardless of architectural choice.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endParaRPr sz="1300">
              <a:solidFill>
                <a:srgbClr val="F18B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90000"/>
              </a:lnSpc>
              <a:spcBef>
                <a:spcPts val="600"/>
              </a:spcBef>
              <a:buNone/>
            </a:pPr>
            <a:endParaRPr sz="1300">
              <a:solidFill>
                <a:srgbClr val="F18B2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11" name="Shape 811"/>
          <p:cNvCxnSpPr/>
          <p:nvPr/>
        </p:nvCxnSpPr>
        <p:spPr>
          <a:xfrm>
            <a:off x="4403850" y="1567466"/>
            <a:ext cx="0" cy="2519100"/>
          </a:xfrm>
          <a:prstGeom prst="straightConnector1">
            <a:avLst/>
          </a:prstGeom>
          <a:noFill/>
          <a:ln w="9525" cap="flat" cmpd="sng">
            <a:solidFill>
              <a:srgbClr val="7D868C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2" name="Shape 8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Raleway"/>
              <a:buNone/>
            </a:pPr>
            <a:r>
              <a:rPr lang="en"/>
              <a:t>Growing Product and Customer Momentum</a:t>
            </a:r>
          </a:p>
        </p:txBody>
      </p:sp>
      <p:cxnSp>
        <p:nvCxnSpPr>
          <p:cNvPr id="819" name="Shape 819"/>
          <p:cNvCxnSpPr/>
          <p:nvPr/>
        </p:nvCxnSpPr>
        <p:spPr>
          <a:xfrm>
            <a:off x="381750" y="1603025"/>
            <a:ext cx="8434500" cy="0"/>
          </a:xfrm>
          <a:prstGeom prst="straightConnector1">
            <a:avLst/>
          </a:prstGeom>
          <a:noFill/>
          <a:ln w="9525" cap="flat" cmpd="sng">
            <a:solidFill>
              <a:srgbClr val="7D868C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0" name="Shape 820"/>
          <p:cNvGrpSpPr/>
          <p:nvPr/>
        </p:nvGrpSpPr>
        <p:grpSpPr>
          <a:xfrm>
            <a:off x="6426950" y="1404908"/>
            <a:ext cx="729300" cy="822917"/>
            <a:chOff x="4415102" y="5732617"/>
            <a:chExt cx="729300" cy="822917"/>
          </a:xfrm>
        </p:grpSpPr>
        <p:grpSp>
          <p:nvGrpSpPr>
            <p:cNvPr id="821" name="Shape 821"/>
            <p:cNvGrpSpPr/>
            <p:nvPr/>
          </p:nvGrpSpPr>
          <p:grpSpPr>
            <a:xfrm>
              <a:off x="4539413" y="5732617"/>
              <a:ext cx="483609" cy="421657"/>
              <a:chOff x="159913" y="34739"/>
              <a:chExt cx="783300" cy="695344"/>
            </a:xfrm>
          </p:grpSpPr>
          <p:sp>
            <p:nvSpPr>
              <p:cNvPr id="822" name="Shape 822"/>
              <p:cNvSpPr/>
              <p:nvPr/>
            </p:nvSpPr>
            <p:spPr>
              <a:xfrm>
                <a:off x="167593" y="42419"/>
                <a:ext cx="768000" cy="687600"/>
              </a:xfrm>
              <a:prstGeom prst="roundRect">
                <a:avLst>
                  <a:gd name="adj" fmla="val 9922"/>
                </a:avLst>
              </a:prstGeom>
              <a:solidFill>
                <a:srgbClr val="FFFFFF"/>
              </a:solidFill>
              <a:ln w="25400" cap="flat" cmpd="sng">
                <a:solidFill>
                  <a:srgbClr val="E8E8E8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endParaRPr sz="2800" i="0" u="none" strike="noStrike" cap="none">
                  <a:solidFill>
                    <a:schemeClr val="accent3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823" name="Shape 823"/>
              <p:cNvSpPr/>
              <p:nvPr/>
            </p:nvSpPr>
            <p:spPr>
              <a:xfrm>
                <a:off x="159913" y="34739"/>
                <a:ext cx="783300" cy="249000"/>
              </a:xfrm>
              <a:prstGeom prst="rect">
                <a:avLst/>
              </a:prstGeom>
              <a:solidFill>
                <a:srgbClr val="87B09A"/>
              </a:solidFill>
              <a:ln>
                <a:noFill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2017</a:t>
                </a:r>
              </a:p>
            </p:txBody>
          </p:sp>
          <p:sp>
            <p:nvSpPr>
              <p:cNvPr id="824" name="Shape 824"/>
              <p:cNvSpPr/>
              <p:nvPr/>
            </p:nvSpPr>
            <p:spPr>
              <a:xfrm>
                <a:off x="201822" y="283683"/>
                <a:ext cx="6912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" sz="1200">
                    <a:solidFill>
                      <a:schemeClr val="accent3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Aug</a:t>
                </a:r>
              </a:p>
            </p:txBody>
          </p:sp>
        </p:grpSp>
        <p:sp>
          <p:nvSpPr>
            <p:cNvPr id="825" name="Shape 825"/>
            <p:cNvSpPr/>
            <p:nvPr/>
          </p:nvSpPr>
          <p:spPr>
            <a:xfrm>
              <a:off x="4415102" y="6242634"/>
              <a:ext cx="7293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900">
                  <a:solidFill>
                    <a:schemeClr val="accent3"/>
                  </a:solidFill>
                  <a:latin typeface="Raleway"/>
                  <a:ea typeface="Raleway"/>
                  <a:cs typeface="Raleway"/>
                  <a:sym typeface="Raleway"/>
                </a:rPr>
                <a:t>Kubernetes Operator Preview</a:t>
              </a:r>
            </a:p>
          </p:txBody>
        </p:sp>
      </p:grpSp>
      <p:grpSp>
        <p:nvGrpSpPr>
          <p:cNvPr id="826" name="Shape 826"/>
          <p:cNvGrpSpPr/>
          <p:nvPr/>
        </p:nvGrpSpPr>
        <p:grpSpPr>
          <a:xfrm>
            <a:off x="369813" y="1285062"/>
            <a:ext cx="783300" cy="695344"/>
            <a:chOff x="159913" y="34739"/>
            <a:chExt cx="783300" cy="695344"/>
          </a:xfrm>
        </p:grpSpPr>
        <p:sp>
          <p:nvSpPr>
            <p:cNvPr id="827" name="Shape 827"/>
            <p:cNvSpPr/>
            <p:nvPr/>
          </p:nvSpPr>
          <p:spPr>
            <a:xfrm>
              <a:off x="167593" y="42419"/>
              <a:ext cx="768000" cy="687600"/>
            </a:xfrm>
            <a:prstGeom prst="roundRect">
              <a:avLst>
                <a:gd name="adj" fmla="val 9922"/>
              </a:avLst>
            </a:prstGeom>
            <a:solidFill>
              <a:srgbClr val="FFFFFF"/>
            </a:solidFill>
            <a:ln w="25400" cap="flat" cmpd="sng">
              <a:solidFill>
                <a:srgbClr val="E8E8E8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3600" i="0" u="none" strike="noStrike" cap="none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159913" y="34739"/>
              <a:ext cx="783300" cy="249000"/>
            </a:xfrm>
            <a:prstGeom prst="rect">
              <a:avLst/>
            </a:prstGeom>
            <a:solidFill>
              <a:srgbClr val="87B09A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200" b="1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2016</a:t>
              </a:r>
            </a:p>
          </p:txBody>
        </p:sp>
        <p:sp>
          <p:nvSpPr>
            <p:cNvPr id="829" name="Shape 829"/>
            <p:cNvSpPr/>
            <p:nvPr/>
          </p:nvSpPr>
          <p:spPr>
            <a:xfrm>
              <a:off x="201822" y="283683"/>
              <a:ext cx="691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buSzPct val="25000"/>
                <a:buNone/>
              </a:pPr>
              <a:r>
                <a:rPr lang="en" sz="2300">
                  <a:solidFill>
                    <a:schemeClr val="accent3"/>
                  </a:solidFill>
                  <a:latin typeface="Raleway"/>
                  <a:ea typeface="Raleway"/>
                  <a:cs typeface="Raleway"/>
                  <a:sym typeface="Raleway"/>
                </a:rPr>
                <a:t>Jun</a:t>
              </a:r>
            </a:p>
          </p:txBody>
        </p:sp>
      </p:grpSp>
      <p:sp>
        <p:nvSpPr>
          <p:cNvPr id="830" name="Shape 830"/>
          <p:cNvSpPr/>
          <p:nvPr/>
        </p:nvSpPr>
        <p:spPr>
          <a:xfrm>
            <a:off x="209900" y="2065084"/>
            <a:ext cx="1095000" cy="282600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1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Habitat released</a:t>
            </a:r>
          </a:p>
        </p:txBody>
      </p:sp>
      <p:grpSp>
        <p:nvGrpSpPr>
          <p:cNvPr id="831" name="Shape 831"/>
          <p:cNvGrpSpPr/>
          <p:nvPr/>
        </p:nvGrpSpPr>
        <p:grpSpPr>
          <a:xfrm>
            <a:off x="7178400" y="1285062"/>
            <a:ext cx="1095000" cy="1062622"/>
            <a:chOff x="4818364" y="2910517"/>
            <a:chExt cx="1095000" cy="1062622"/>
          </a:xfrm>
        </p:grpSpPr>
        <p:grpSp>
          <p:nvGrpSpPr>
            <p:cNvPr id="832" name="Shape 832"/>
            <p:cNvGrpSpPr/>
            <p:nvPr/>
          </p:nvGrpSpPr>
          <p:grpSpPr>
            <a:xfrm>
              <a:off x="4978277" y="2910517"/>
              <a:ext cx="783300" cy="695344"/>
              <a:chOff x="159913" y="34739"/>
              <a:chExt cx="783300" cy="695344"/>
            </a:xfrm>
          </p:grpSpPr>
          <p:sp>
            <p:nvSpPr>
              <p:cNvPr id="833" name="Shape 833"/>
              <p:cNvSpPr/>
              <p:nvPr/>
            </p:nvSpPr>
            <p:spPr>
              <a:xfrm>
                <a:off x="167593" y="42419"/>
                <a:ext cx="768000" cy="687600"/>
              </a:xfrm>
              <a:prstGeom prst="roundRect">
                <a:avLst>
                  <a:gd name="adj" fmla="val 9922"/>
                </a:avLst>
              </a:prstGeom>
              <a:solidFill>
                <a:srgbClr val="FFFFFF"/>
              </a:solidFill>
              <a:ln w="25400" cap="flat" cmpd="sng">
                <a:solidFill>
                  <a:srgbClr val="E8E8E8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endParaRPr sz="3600" i="0" u="none" strike="noStrike" cap="none">
                  <a:solidFill>
                    <a:schemeClr val="accent3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834" name="Shape 834"/>
              <p:cNvSpPr/>
              <p:nvPr/>
            </p:nvSpPr>
            <p:spPr>
              <a:xfrm>
                <a:off x="159913" y="34739"/>
                <a:ext cx="783300" cy="249000"/>
              </a:xfrm>
              <a:prstGeom prst="rect">
                <a:avLst/>
              </a:prstGeom>
              <a:solidFill>
                <a:srgbClr val="87B09A"/>
              </a:solidFill>
              <a:ln>
                <a:noFill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" sz="1200" b="1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2017</a:t>
                </a:r>
              </a:p>
            </p:txBody>
          </p:sp>
          <p:sp>
            <p:nvSpPr>
              <p:cNvPr id="835" name="Shape 835"/>
              <p:cNvSpPr/>
              <p:nvPr/>
            </p:nvSpPr>
            <p:spPr>
              <a:xfrm>
                <a:off x="201822" y="283683"/>
                <a:ext cx="6912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" sz="2300">
                    <a:solidFill>
                      <a:schemeClr val="accent3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Oct</a:t>
                </a:r>
              </a:p>
            </p:txBody>
          </p:sp>
        </p:grpSp>
        <p:sp>
          <p:nvSpPr>
            <p:cNvPr id="836" name="Shape 836"/>
            <p:cNvSpPr/>
            <p:nvPr/>
          </p:nvSpPr>
          <p:spPr>
            <a:xfrm>
              <a:off x="4818364" y="3690539"/>
              <a:ext cx="1095000" cy="282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100" b="1">
                  <a:solidFill>
                    <a:schemeClr val="accent3"/>
                  </a:solidFill>
                  <a:latin typeface="Raleway"/>
                  <a:ea typeface="Raleway"/>
                  <a:cs typeface="Raleway"/>
                  <a:sym typeface="Raleway"/>
                </a:rPr>
                <a:t>Builder released</a:t>
              </a:r>
            </a:p>
          </p:txBody>
        </p:sp>
      </p:grpSp>
      <p:grpSp>
        <p:nvGrpSpPr>
          <p:cNvPr id="837" name="Shape 837"/>
          <p:cNvGrpSpPr/>
          <p:nvPr/>
        </p:nvGrpSpPr>
        <p:grpSpPr>
          <a:xfrm>
            <a:off x="8231800" y="1404908"/>
            <a:ext cx="729300" cy="822917"/>
            <a:chOff x="4415102" y="5732617"/>
            <a:chExt cx="729300" cy="822917"/>
          </a:xfrm>
        </p:grpSpPr>
        <p:grpSp>
          <p:nvGrpSpPr>
            <p:cNvPr id="838" name="Shape 838"/>
            <p:cNvGrpSpPr/>
            <p:nvPr/>
          </p:nvGrpSpPr>
          <p:grpSpPr>
            <a:xfrm>
              <a:off x="4539413" y="5732617"/>
              <a:ext cx="483609" cy="421657"/>
              <a:chOff x="159913" y="34739"/>
              <a:chExt cx="783300" cy="695344"/>
            </a:xfrm>
          </p:grpSpPr>
          <p:sp>
            <p:nvSpPr>
              <p:cNvPr id="839" name="Shape 839"/>
              <p:cNvSpPr/>
              <p:nvPr/>
            </p:nvSpPr>
            <p:spPr>
              <a:xfrm>
                <a:off x="167593" y="42419"/>
                <a:ext cx="768000" cy="687600"/>
              </a:xfrm>
              <a:prstGeom prst="roundRect">
                <a:avLst>
                  <a:gd name="adj" fmla="val 9922"/>
                </a:avLst>
              </a:prstGeom>
              <a:solidFill>
                <a:srgbClr val="FFFFFF"/>
              </a:solidFill>
              <a:ln w="25400" cap="flat" cmpd="sng">
                <a:solidFill>
                  <a:srgbClr val="E8E8E8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endParaRPr sz="2800" i="0" u="none" strike="noStrike" cap="none">
                  <a:solidFill>
                    <a:schemeClr val="accent3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840" name="Shape 840"/>
              <p:cNvSpPr/>
              <p:nvPr/>
            </p:nvSpPr>
            <p:spPr>
              <a:xfrm>
                <a:off x="159913" y="34739"/>
                <a:ext cx="783300" cy="249000"/>
              </a:xfrm>
              <a:prstGeom prst="rect">
                <a:avLst/>
              </a:prstGeom>
              <a:solidFill>
                <a:srgbClr val="87B09A"/>
              </a:solidFill>
              <a:ln>
                <a:noFill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2017</a:t>
                </a:r>
              </a:p>
            </p:txBody>
          </p:sp>
          <p:sp>
            <p:nvSpPr>
              <p:cNvPr id="841" name="Shape 841"/>
              <p:cNvSpPr/>
              <p:nvPr/>
            </p:nvSpPr>
            <p:spPr>
              <a:xfrm>
                <a:off x="201822" y="283683"/>
                <a:ext cx="6912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" sz="1200">
                    <a:solidFill>
                      <a:schemeClr val="accent3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Oct</a:t>
                </a:r>
              </a:p>
            </p:txBody>
          </p:sp>
        </p:grpSp>
        <p:sp>
          <p:nvSpPr>
            <p:cNvPr id="842" name="Shape 842"/>
            <p:cNvSpPr/>
            <p:nvPr/>
          </p:nvSpPr>
          <p:spPr>
            <a:xfrm>
              <a:off x="4415102" y="6242634"/>
              <a:ext cx="7293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900">
                  <a:solidFill>
                    <a:schemeClr val="accent3"/>
                  </a:solidFill>
                  <a:latin typeface="Raleway"/>
                  <a:ea typeface="Raleway"/>
                  <a:cs typeface="Raleway"/>
                  <a:sym typeface="Raleway"/>
                </a:rPr>
                <a:t>CF Integration</a:t>
              </a:r>
            </a:p>
          </p:txBody>
        </p:sp>
      </p:grpSp>
      <p:grpSp>
        <p:nvGrpSpPr>
          <p:cNvPr id="843" name="Shape 843"/>
          <p:cNvGrpSpPr/>
          <p:nvPr/>
        </p:nvGrpSpPr>
        <p:grpSpPr>
          <a:xfrm>
            <a:off x="2355411" y="1404908"/>
            <a:ext cx="483609" cy="421657"/>
            <a:chOff x="159913" y="34739"/>
            <a:chExt cx="783300" cy="695344"/>
          </a:xfrm>
        </p:grpSpPr>
        <p:sp>
          <p:nvSpPr>
            <p:cNvPr id="844" name="Shape 844"/>
            <p:cNvSpPr/>
            <p:nvPr/>
          </p:nvSpPr>
          <p:spPr>
            <a:xfrm>
              <a:off x="167593" y="42419"/>
              <a:ext cx="768000" cy="687600"/>
            </a:xfrm>
            <a:prstGeom prst="roundRect">
              <a:avLst>
                <a:gd name="adj" fmla="val 9922"/>
              </a:avLst>
            </a:prstGeom>
            <a:solidFill>
              <a:srgbClr val="FFFFFF"/>
            </a:solidFill>
            <a:ln w="25400" cap="flat" cmpd="sng">
              <a:solidFill>
                <a:srgbClr val="E8E8E8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280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159913" y="34739"/>
              <a:ext cx="783300" cy="249000"/>
            </a:xfrm>
            <a:prstGeom prst="rect">
              <a:avLst/>
            </a:prstGeom>
            <a:solidFill>
              <a:srgbClr val="87B09A"/>
            </a:solid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SzPct val="25000"/>
                <a:buNone/>
              </a:pPr>
              <a:r>
                <a:rPr lang="en" sz="11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2016</a:t>
              </a:r>
            </a:p>
          </p:txBody>
        </p:sp>
        <p:sp>
          <p:nvSpPr>
            <p:cNvPr id="846" name="Shape 846"/>
            <p:cNvSpPr/>
            <p:nvPr/>
          </p:nvSpPr>
          <p:spPr>
            <a:xfrm>
              <a:off x="201822" y="283683"/>
              <a:ext cx="691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chemeClr val="accent3"/>
                  </a:solidFill>
                  <a:latin typeface="Raleway"/>
                  <a:ea typeface="Raleway"/>
                  <a:cs typeface="Raleway"/>
                  <a:sym typeface="Raleway"/>
                </a:rPr>
                <a:t>Dec</a:t>
              </a:r>
            </a:p>
          </p:txBody>
        </p:sp>
      </p:grpSp>
      <p:sp>
        <p:nvSpPr>
          <p:cNvPr id="847" name="Shape 847"/>
          <p:cNvSpPr/>
          <p:nvPr/>
        </p:nvSpPr>
        <p:spPr>
          <a:xfrm>
            <a:off x="2231100" y="1914925"/>
            <a:ext cx="729300" cy="312900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Rolling Deploys Released</a:t>
            </a:r>
          </a:p>
        </p:txBody>
      </p:sp>
      <p:grpSp>
        <p:nvGrpSpPr>
          <p:cNvPr id="848" name="Shape 848"/>
          <p:cNvGrpSpPr/>
          <p:nvPr/>
        </p:nvGrpSpPr>
        <p:grpSpPr>
          <a:xfrm>
            <a:off x="4179475" y="1285062"/>
            <a:ext cx="1095000" cy="1320914"/>
            <a:chOff x="4818364" y="2910517"/>
            <a:chExt cx="1095000" cy="1320914"/>
          </a:xfrm>
        </p:grpSpPr>
        <p:grpSp>
          <p:nvGrpSpPr>
            <p:cNvPr id="849" name="Shape 849"/>
            <p:cNvGrpSpPr/>
            <p:nvPr/>
          </p:nvGrpSpPr>
          <p:grpSpPr>
            <a:xfrm>
              <a:off x="4978277" y="2910517"/>
              <a:ext cx="783300" cy="695344"/>
              <a:chOff x="159913" y="34739"/>
              <a:chExt cx="783300" cy="695344"/>
            </a:xfrm>
          </p:grpSpPr>
          <p:sp>
            <p:nvSpPr>
              <p:cNvPr id="850" name="Shape 850"/>
              <p:cNvSpPr/>
              <p:nvPr/>
            </p:nvSpPr>
            <p:spPr>
              <a:xfrm>
                <a:off x="167593" y="42419"/>
                <a:ext cx="768000" cy="687600"/>
              </a:xfrm>
              <a:prstGeom prst="roundRect">
                <a:avLst>
                  <a:gd name="adj" fmla="val 9922"/>
                </a:avLst>
              </a:prstGeom>
              <a:solidFill>
                <a:srgbClr val="FFFFFF"/>
              </a:solidFill>
              <a:ln w="25400" cap="flat" cmpd="sng">
                <a:solidFill>
                  <a:srgbClr val="E8E8E8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endParaRPr sz="3600" i="0" u="none" strike="noStrike" cap="none">
                  <a:solidFill>
                    <a:schemeClr val="accent3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851" name="Shape 851"/>
              <p:cNvSpPr/>
              <p:nvPr/>
            </p:nvSpPr>
            <p:spPr>
              <a:xfrm>
                <a:off x="159913" y="34739"/>
                <a:ext cx="783300" cy="249000"/>
              </a:xfrm>
              <a:prstGeom prst="rect">
                <a:avLst/>
              </a:prstGeom>
              <a:solidFill>
                <a:srgbClr val="87B09A"/>
              </a:solidFill>
              <a:ln>
                <a:noFill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" sz="1200" b="1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2017</a:t>
                </a:r>
              </a:p>
            </p:txBody>
          </p:sp>
          <p:sp>
            <p:nvSpPr>
              <p:cNvPr id="852" name="Shape 852"/>
              <p:cNvSpPr/>
              <p:nvPr/>
            </p:nvSpPr>
            <p:spPr>
              <a:xfrm>
                <a:off x="201822" y="283683"/>
                <a:ext cx="6912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" sz="2300">
                    <a:solidFill>
                      <a:schemeClr val="accent3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May</a:t>
                </a:r>
              </a:p>
            </p:txBody>
          </p:sp>
        </p:grpSp>
        <p:sp>
          <p:nvSpPr>
            <p:cNvPr id="853" name="Shape 853"/>
            <p:cNvSpPr/>
            <p:nvPr/>
          </p:nvSpPr>
          <p:spPr>
            <a:xfrm>
              <a:off x="4818364" y="3690531"/>
              <a:ext cx="10950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100" b="1">
                  <a:solidFill>
                    <a:schemeClr val="accent3"/>
                  </a:solidFill>
                  <a:latin typeface="Raleway"/>
                  <a:ea typeface="Raleway"/>
                  <a:cs typeface="Raleway"/>
                  <a:sym typeface="Raleway"/>
                </a:rPr>
                <a:t>Enterprise Plans &amp; Scaffolding </a:t>
              </a:r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5589850" y="1404908"/>
            <a:ext cx="729300" cy="822917"/>
            <a:chOff x="4415102" y="5732617"/>
            <a:chExt cx="729300" cy="822917"/>
          </a:xfrm>
        </p:grpSpPr>
        <p:grpSp>
          <p:nvGrpSpPr>
            <p:cNvPr id="855" name="Shape 855"/>
            <p:cNvGrpSpPr/>
            <p:nvPr/>
          </p:nvGrpSpPr>
          <p:grpSpPr>
            <a:xfrm>
              <a:off x="4539413" y="5732617"/>
              <a:ext cx="483609" cy="421657"/>
              <a:chOff x="159913" y="34739"/>
              <a:chExt cx="783300" cy="695344"/>
            </a:xfrm>
          </p:grpSpPr>
          <p:sp>
            <p:nvSpPr>
              <p:cNvPr id="856" name="Shape 856"/>
              <p:cNvSpPr/>
              <p:nvPr/>
            </p:nvSpPr>
            <p:spPr>
              <a:xfrm>
                <a:off x="167593" y="42419"/>
                <a:ext cx="768000" cy="687600"/>
              </a:xfrm>
              <a:prstGeom prst="roundRect">
                <a:avLst>
                  <a:gd name="adj" fmla="val 9922"/>
                </a:avLst>
              </a:prstGeom>
              <a:solidFill>
                <a:srgbClr val="FFFFFF"/>
              </a:solidFill>
              <a:ln w="25400" cap="flat" cmpd="sng">
                <a:solidFill>
                  <a:srgbClr val="E8E8E8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endParaRPr sz="2800" i="0" u="none" strike="noStrike" cap="none">
                  <a:solidFill>
                    <a:schemeClr val="accent3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857" name="Shape 857"/>
              <p:cNvSpPr/>
              <p:nvPr/>
            </p:nvSpPr>
            <p:spPr>
              <a:xfrm>
                <a:off x="159913" y="34739"/>
                <a:ext cx="783300" cy="249000"/>
              </a:xfrm>
              <a:prstGeom prst="rect">
                <a:avLst/>
              </a:prstGeom>
              <a:solidFill>
                <a:srgbClr val="87B09A"/>
              </a:solidFill>
              <a:ln>
                <a:noFill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" sz="1100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2017</a:t>
                </a:r>
              </a:p>
            </p:txBody>
          </p:sp>
          <p:sp>
            <p:nvSpPr>
              <p:cNvPr id="858" name="Shape 858"/>
              <p:cNvSpPr/>
              <p:nvPr/>
            </p:nvSpPr>
            <p:spPr>
              <a:xfrm>
                <a:off x="201822" y="283683"/>
                <a:ext cx="6912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" sz="1200">
                    <a:solidFill>
                      <a:schemeClr val="accent3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Jun</a:t>
                </a:r>
              </a:p>
            </p:txBody>
          </p:sp>
        </p:grpSp>
        <p:sp>
          <p:nvSpPr>
            <p:cNvPr id="859" name="Shape 859"/>
            <p:cNvSpPr/>
            <p:nvPr/>
          </p:nvSpPr>
          <p:spPr>
            <a:xfrm>
              <a:off x="4415102" y="6242634"/>
              <a:ext cx="7293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900">
                  <a:solidFill>
                    <a:schemeClr val="accent3"/>
                  </a:solidFill>
                  <a:latin typeface="Raleway"/>
                  <a:ea typeface="Raleway"/>
                  <a:cs typeface="Raleway"/>
                  <a:sym typeface="Raleway"/>
                </a:rPr>
                <a:t>BOSH Integration</a:t>
              </a:r>
            </a:p>
          </p:txBody>
        </p:sp>
      </p:grpSp>
      <p:sp>
        <p:nvSpPr>
          <p:cNvPr id="860" name="Shape 860"/>
          <p:cNvSpPr txBox="1">
            <a:spLocks noGrp="1"/>
          </p:cNvSpPr>
          <p:nvPr>
            <p:ph type="body" idx="4294967295"/>
          </p:nvPr>
        </p:nvSpPr>
        <p:spPr>
          <a:xfrm>
            <a:off x="381000" y="2923624"/>
            <a:ext cx="3385200" cy="263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b="1">
                <a:solidFill>
                  <a:srgbClr val="87B09A"/>
                </a:solidFill>
              </a:rPr>
              <a:t>Customer Design Partners</a:t>
            </a:r>
          </a:p>
          <a:p>
            <a:pPr marR="0" lvl="0" algn="l" rtl="0">
              <a:lnSpc>
                <a:spcPct val="90000"/>
              </a:lnSpc>
              <a:spcBef>
                <a:spcPts val="900"/>
              </a:spcBef>
              <a:spcAft>
                <a:spcPts val="1000"/>
              </a:spcAft>
              <a:buNone/>
            </a:pPr>
            <a:endParaRPr sz="1400" b="1">
              <a:solidFill>
                <a:srgbClr val="43546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rgbClr val="435464"/>
              </a:solidFill>
            </a:endParaRPr>
          </a:p>
        </p:txBody>
      </p:sp>
      <p:pic>
        <p:nvPicPr>
          <p:cNvPr id="861" name="Shape 8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0707" y="3291624"/>
            <a:ext cx="455750" cy="4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Shape 862"/>
          <p:cNvSpPr txBox="1">
            <a:spLocks noGrp="1"/>
          </p:cNvSpPr>
          <p:nvPr>
            <p:ph type="body" idx="4294967295"/>
          </p:nvPr>
        </p:nvSpPr>
        <p:spPr>
          <a:xfrm>
            <a:off x="4815550" y="2898387"/>
            <a:ext cx="3385200" cy="263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b="1">
                <a:solidFill>
                  <a:srgbClr val="87B09A"/>
                </a:solidFill>
              </a:rPr>
              <a:t>Engineering Partners</a:t>
            </a:r>
          </a:p>
        </p:txBody>
      </p:sp>
      <p:sp>
        <p:nvSpPr>
          <p:cNvPr id="863" name="Shape 863"/>
          <p:cNvSpPr txBox="1">
            <a:spLocks noGrp="1"/>
          </p:cNvSpPr>
          <p:nvPr>
            <p:ph type="body" idx="4294967295"/>
          </p:nvPr>
        </p:nvSpPr>
        <p:spPr>
          <a:xfrm>
            <a:off x="4815550" y="3966591"/>
            <a:ext cx="3385200" cy="1134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b="1">
                <a:solidFill>
                  <a:srgbClr val="87B09A"/>
                </a:solidFill>
              </a:rPr>
              <a:t>Community Momentum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1200">
                <a:solidFill>
                  <a:schemeClr val="accent3"/>
                </a:solidFill>
              </a:rPr>
              <a:t>Weekly release cadence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1200">
                <a:solidFill>
                  <a:schemeClr val="accent3"/>
                </a:solidFill>
              </a:rPr>
              <a:t>2 external core maintainers, &gt;70 external contributors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1200">
                <a:solidFill>
                  <a:schemeClr val="accent3"/>
                </a:solidFill>
              </a:rPr>
              <a:t>&gt;1400 Slack members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rgbClr val="435464"/>
              </a:solidFill>
            </a:endParaRPr>
          </a:p>
        </p:txBody>
      </p:sp>
      <p:pic>
        <p:nvPicPr>
          <p:cNvPr id="864" name="Shape 8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8377" y="3330627"/>
            <a:ext cx="377746" cy="377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Shape 8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5550" y="3334717"/>
            <a:ext cx="663032" cy="369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Shape 8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5916" y="3458383"/>
            <a:ext cx="964997" cy="122233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Shape 867"/>
          <p:cNvSpPr txBox="1">
            <a:spLocks noGrp="1"/>
          </p:cNvSpPr>
          <p:nvPr>
            <p:ph type="body" idx="4294967295"/>
          </p:nvPr>
        </p:nvSpPr>
        <p:spPr>
          <a:xfrm>
            <a:off x="381000" y="779400"/>
            <a:ext cx="8382000" cy="249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Core engineering combined with open-source, customer, and partner contrib</a:t>
            </a:r>
          </a:p>
        </p:txBody>
      </p:sp>
      <p:pic>
        <p:nvPicPr>
          <p:cNvPr id="868" name="Shape 868" descr="fastrobot.png"/>
          <p:cNvPicPr preferRelativeResize="0"/>
          <p:nvPr/>
        </p:nvPicPr>
        <p:blipFill rotWithShape="1">
          <a:blip r:embed="rId7">
            <a:alphaModFix/>
          </a:blip>
          <a:srcRect t="30304" b="32333"/>
          <a:stretch/>
        </p:blipFill>
        <p:spPr>
          <a:xfrm>
            <a:off x="7756251" y="3366625"/>
            <a:ext cx="1124145" cy="305748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Shape 869"/>
          <p:cNvSpPr txBox="1"/>
          <p:nvPr/>
        </p:nvSpPr>
        <p:spPr>
          <a:xfrm>
            <a:off x="335733" y="3162066"/>
            <a:ext cx="905100" cy="8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700" b="1">
                <a:solidFill>
                  <a:srgbClr val="87B09A"/>
                </a:solidFill>
                <a:latin typeface="Raleway"/>
                <a:ea typeface="Raleway"/>
                <a:cs typeface="Raleway"/>
                <a:sym typeface="Raleway"/>
              </a:rPr>
              <a:t>12</a:t>
            </a:r>
          </a:p>
        </p:txBody>
      </p:sp>
      <p:sp>
        <p:nvSpPr>
          <p:cNvPr id="870" name="Shape 870"/>
          <p:cNvSpPr txBox="1">
            <a:spLocks noGrp="1"/>
          </p:cNvSpPr>
          <p:nvPr>
            <p:ph type="body" idx="4294967295"/>
          </p:nvPr>
        </p:nvSpPr>
        <p:spPr>
          <a:xfrm>
            <a:off x="1240825" y="3458375"/>
            <a:ext cx="3041400" cy="455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Deep design engagements with enterprise customers moving Habitat to production.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rgbClr val="435464"/>
              </a:solidFill>
            </a:endParaRPr>
          </a:p>
        </p:txBody>
      </p:sp>
      <p:sp>
        <p:nvSpPr>
          <p:cNvPr id="871" name="Shape 871"/>
          <p:cNvSpPr txBox="1"/>
          <p:nvPr/>
        </p:nvSpPr>
        <p:spPr>
          <a:xfrm>
            <a:off x="335733" y="3877780"/>
            <a:ext cx="905100" cy="85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700" b="1">
                <a:solidFill>
                  <a:srgbClr val="87B09A"/>
                </a:solidFill>
                <a:latin typeface="Raleway"/>
                <a:ea typeface="Raleway"/>
                <a:cs typeface="Raleway"/>
                <a:sym typeface="Raleway"/>
              </a:rPr>
              <a:t>20</a:t>
            </a:r>
          </a:p>
        </p:txBody>
      </p:sp>
      <p:sp>
        <p:nvSpPr>
          <p:cNvPr id="872" name="Shape 872"/>
          <p:cNvSpPr txBox="1">
            <a:spLocks noGrp="1"/>
          </p:cNvSpPr>
          <p:nvPr>
            <p:ph type="body" idx="4294967295"/>
          </p:nvPr>
        </p:nvSpPr>
        <p:spPr>
          <a:xfrm>
            <a:off x="1240725" y="4174100"/>
            <a:ext cx="3041400" cy="455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Enterprise customers in the next set of design engagements.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rgbClr val="435464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/>
          <p:nvPr/>
        </p:nvSpPr>
        <p:spPr>
          <a:xfrm>
            <a:off x="1282150" y="2232725"/>
            <a:ext cx="1222500" cy="2598000"/>
          </a:xfrm>
          <a:prstGeom prst="rect">
            <a:avLst/>
          </a:prstGeom>
          <a:solidFill>
            <a:srgbClr val="D9EAD3">
              <a:alpha val="31372"/>
            </a:srgbClr>
          </a:solidFill>
          <a:ln w="28575" cap="flat" cmpd="sng">
            <a:solidFill>
              <a:srgbClr val="87B0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8" name="Shape 888"/>
          <p:cNvCxnSpPr/>
          <p:nvPr/>
        </p:nvCxnSpPr>
        <p:spPr>
          <a:xfrm>
            <a:off x="2222825" y="3320225"/>
            <a:ext cx="2094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89" name="Shape 889"/>
          <p:cNvSpPr/>
          <p:nvPr/>
        </p:nvSpPr>
        <p:spPr>
          <a:xfrm>
            <a:off x="2221500" y="2648600"/>
            <a:ext cx="446100" cy="13215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0" name="Shape 890"/>
          <p:cNvCxnSpPr/>
          <p:nvPr/>
        </p:nvCxnSpPr>
        <p:spPr>
          <a:xfrm>
            <a:off x="3537800" y="2858096"/>
            <a:ext cx="779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91" name="Shape 891"/>
          <p:cNvCxnSpPr/>
          <p:nvPr/>
        </p:nvCxnSpPr>
        <p:spPr>
          <a:xfrm>
            <a:off x="3537800" y="4244508"/>
            <a:ext cx="779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92" name="Shape 892"/>
          <p:cNvCxnSpPr/>
          <p:nvPr/>
        </p:nvCxnSpPr>
        <p:spPr>
          <a:xfrm>
            <a:off x="3537800" y="2386200"/>
            <a:ext cx="779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93" name="Shape 893"/>
          <p:cNvCxnSpPr/>
          <p:nvPr/>
        </p:nvCxnSpPr>
        <p:spPr>
          <a:xfrm>
            <a:off x="3537800" y="3782371"/>
            <a:ext cx="779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894" name="Shape 894" descr="Image result for cloud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1201" y="2185051"/>
            <a:ext cx="402300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Shape 895" descr="Image result for docker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7817" y="2629976"/>
            <a:ext cx="489300" cy="4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Shape 896" descr="Image result for kubernetes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18663" y="3107426"/>
            <a:ext cx="467400" cy="4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Shape 897" descr="Image result for mesosphere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0601" y="3581226"/>
            <a:ext cx="603600" cy="40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8" name="Shape 898"/>
          <p:cNvCxnSpPr/>
          <p:nvPr/>
        </p:nvCxnSpPr>
        <p:spPr>
          <a:xfrm>
            <a:off x="3537803" y="2376423"/>
            <a:ext cx="0" cy="2316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9" name="Shape 899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Raleway"/>
              <a:buNone/>
            </a:pPr>
            <a:r>
              <a:rPr lang="en"/>
              <a:t>Cloud Native</a:t>
            </a:r>
            <a:r>
              <a:rPr lang="en"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/>
              <a:t>O</a:t>
            </a:r>
            <a:r>
              <a:rPr lang="en"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perations with </a:t>
            </a:r>
            <a:r>
              <a:rPr lang="en"/>
              <a:t>Habitat</a:t>
            </a:r>
          </a:p>
        </p:txBody>
      </p:sp>
      <p:pic>
        <p:nvPicPr>
          <p:cNvPr id="900" name="Shape 900" descr="Image result for laptop icon"/>
          <p:cNvPicPr preferRelativeResize="0"/>
          <p:nvPr/>
        </p:nvPicPr>
        <p:blipFill rotWithShape="1">
          <a:blip r:embed="rId7">
            <a:alphaModFix/>
          </a:blip>
          <a:srcRect b="42136"/>
          <a:stretch/>
        </p:blipFill>
        <p:spPr>
          <a:xfrm>
            <a:off x="1442337" y="2422936"/>
            <a:ext cx="902100" cy="5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Shape 90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9651" y="2974838"/>
            <a:ext cx="682800" cy="6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Shape 902"/>
          <p:cNvSpPr/>
          <p:nvPr/>
        </p:nvSpPr>
        <p:spPr>
          <a:xfrm>
            <a:off x="6568224" y="2557722"/>
            <a:ext cx="1222500" cy="908100"/>
          </a:xfrm>
          <a:prstGeom prst="rect">
            <a:avLst/>
          </a:prstGeom>
          <a:solidFill>
            <a:srgbClr val="D9EAD3">
              <a:alpha val="31372"/>
            </a:srgbClr>
          </a:solidFill>
          <a:ln w="28575" cap="flat" cmpd="sng">
            <a:solidFill>
              <a:srgbClr val="87B0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3" name="Shape 90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82563" y="3250922"/>
            <a:ext cx="384000" cy="3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Shape 904"/>
          <p:cNvSpPr txBox="1"/>
          <p:nvPr/>
        </p:nvSpPr>
        <p:spPr>
          <a:xfrm>
            <a:off x="6724374" y="3037734"/>
            <a:ext cx="902100" cy="38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Raleway"/>
              <a:buNone/>
            </a:pPr>
            <a:r>
              <a:rPr lang="en" sz="1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Habitat</a:t>
            </a:r>
            <a:r>
              <a:rPr lang="en" sz="10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" sz="10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upervisor</a:t>
            </a:r>
          </a:p>
        </p:txBody>
      </p:sp>
      <p:sp>
        <p:nvSpPr>
          <p:cNvPr id="905" name="Shape 905"/>
          <p:cNvSpPr/>
          <p:nvPr/>
        </p:nvSpPr>
        <p:spPr>
          <a:xfrm>
            <a:off x="5256675" y="2310000"/>
            <a:ext cx="277800" cy="24444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Shape 906"/>
          <p:cNvSpPr/>
          <p:nvPr/>
        </p:nvSpPr>
        <p:spPr>
          <a:xfrm rot="10800000">
            <a:off x="6255975" y="2309950"/>
            <a:ext cx="277800" cy="24537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7" name="Shape 907"/>
          <p:cNvCxnSpPr/>
          <p:nvPr/>
        </p:nvCxnSpPr>
        <p:spPr>
          <a:xfrm>
            <a:off x="5534475" y="3531729"/>
            <a:ext cx="721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</p:spPr>
      </p:cxnSp>
      <p:grpSp>
        <p:nvGrpSpPr>
          <p:cNvPr id="908" name="Shape 908"/>
          <p:cNvGrpSpPr/>
          <p:nvPr/>
        </p:nvGrpSpPr>
        <p:grpSpPr>
          <a:xfrm>
            <a:off x="6988575" y="2659544"/>
            <a:ext cx="376592" cy="376462"/>
            <a:chOff x="9083432" y="4225716"/>
            <a:chExt cx="768712" cy="768446"/>
          </a:xfrm>
        </p:grpSpPr>
        <p:grpSp>
          <p:nvGrpSpPr>
            <p:cNvPr id="909" name="Shape 909"/>
            <p:cNvGrpSpPr/>
            <p:nvPr/>
          </p:nvGrpSpPr>
          <p:grpSpPr>
            <a:xfrm>
              <a:off x="9201275" y="4225716"/>
              <a:ext cx="528714" cy="768446"/>
              <a:chOff x="9201275" y="4225716"/>
              <a:chExt cx="528714" cy="768446"/>
            </a:xfrm>
          </p:grpSpPr>
          <p:sp>
            <p:nvSpPr>
              <p:cNvPr id="910" name="Shape 910"/>
              <p:cNvSpPr/>
              <p:nvPr/>
            </p:nvSpPr>
            <p:spPr>
              <a:xfrm>
                <a:off x="9201275" y="4347501"/>
                <a:ext cx="528714" cy="528714"/>
              </a:xfrm>
              <a:prstGeom prst="ellipse">
                <a:avLst/>
              </a:prstGeom>
              <a:noFill/>
              <a:ln w="412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11" name="Shape 911"/>
              <p:cNvGrpSpPr/>
              <p:nvPr/>
            </p:nvGrpSpPr>
            <p:grpSpPr>
              <a:xfrm>
                <a:off x="9338289" y="4225716"/>
                <a:ext cx="254686" cy="254686"/>
                <a:chOff x="9067388" y="4509612"/>
                <a:chExt cx="254686" cy="254686"/>
              </a:xfrm>
            </p:grpSpPr>
            <p:sp>
              <p:nvSpPr>
                <p:cNvPr id="912" name="Shape 912"/>
                <p:cNvSpPr/>
                <p:nvPr/>
              </p:nvSpPr>
              <p:spPr>
                <a:xfrm>
                  <a:off x="9067388" y="4509612"/>
                  <a:ext cx="254686" cy="254686"/>
                </a:xfrm>
                <a:prstGeom prst="rect">
                  <a:avLst/>
                </a:prstGeom>
                <a:solidFill>
                  <a:srgbClr val="F3F8F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Shape 913"/>
                <p:cNvSpPr/>
                <p:nvPr/>
              </p:nvSpPr>
              <p:spPr>
                <a:xfrm>
                  <a:off x="9129122" y="4571348"/>
                  <a:ext cx="131216" cy="131216"/>
                </a:xfrm>
                <a:prstGeom prst="rect">
                  <a:avLst/>
                </a:prstGeom>
                <a:noFill/>
                <a:ln w="41275" cap="sq" cmpd="sng">
                  <a:solidFill>
                    <a:schemeClr val="accent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4" name="Shape 914"/>
              <p:cNvGrpSpPr/>
              <p:nvPr/>
            </p:nvGrpSpPr>
            <p:grpSpPr>
              <a:xfrm>
                <a:off x="9338290" y="4739476"/>
                <a:ext cx="254686" cy="254686"/>
                <a:chOff x="9067389" y="4509614"/>
                <a:chExt cx="254686" cy="254686"/>
              </a:xfrm>
            </p:grpSpPr>
            <p:sp>
              <p:nvSpPr>
                <p:cNvPr id="915" name="Shape 915"/>
                <p:cNvSpPr/>
                <p:nvPr/>
              </p:nvSpPr>
              <p:spPr>
                <a:xfrm>
                  <a:off x="9067389" y="4509614"/>
                  <a:ext cx="254686" cy="254686"/>
                </a:xfrm>
                <a:prstGeom prst="rect">
                  <a:avLst/>
                </a:prstGeom>
                <a:solidFill>
                  <a:srgbClr val="F3F8F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6" name="Shape 916"/>
                <p:cNvSpPr/>
                <p:nvPr/>
              </p:nvSpPr>
              <p:spPr>
                <a:xfrm>
                  <a:off x="9129122" y="4571348"/>
                  <a:ext cx="131216" cy="131216"/>
                </a:xfrm>
                <a:prstGeom prst="rect">
                  <a:avLst/>
                </a:prstGeom>
                <a:noFill/>
                <a:ln w="41275" cap="sq" cmpd="sng">
                  <a:solidFill>
                    <a:schemeClr val="accent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17" name="Shape 917"/>
            <p:cNvGrpSpPr/>
            <p:nvPr/>
          </p:nvGrpSpPr>
          <p:grpSpPr>
            <a:xfrm>
              <a:off x="9083432" y="4484516"/>
              <a:ext cx="768712" cy="254686"/>
              <a:chOff x="9083432" y="4484516"/>
              <a:chExt cx="768712" cy="254686"/>
            </a:xfrm>
          </p:grpSpPr>
          <p:grpSp>
            <p:nvGrpSpPr>
              <p:cNvPr id="918" name="Shape 918"/>
              <p:cNvGrpSpPr/>
              <p:nvPr/>
            </p:nvGrpSpPr>
            <p:grpSpPr>
              <a:xfrm>
                <a:off x="9083432" y="4484516"/>
                <a:ext cx="254686" cy="254686"/>
                <a:chOff x="9067388" y="4509614"/>
                <a:chExt cx="254686" cy="254686"/>
              </a:xfrm>
            </p:grpSpPr>
            <p:sp>
              <p:nvSpPr>
                <p:cNvPr id="919" name="Shape 919"/>
                <p:cNvSpPr/>
                <p:nvPr/>
              </p:nvSpPr>
              <p:spPr>
                <a:xfrm>
                  <a:off x="9067388" y="4509614"/>
                  <a:ext cx="254686" cy="254686"/>
                </a:xfrm>
                <a:prstGeom prst="rect">
                  <a:avLst/>
                </a:prstGeom>
                <a:solidFill>
                  <a:srgbClr val="F3F8F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0" name="Shape 920"/>
                <p:cNvSpPr/>
                <p:nvPr/>
              </p:nvSpPr>
              <p:spPr>
                <a:xfrm>
                  <a:off x="9129122" y="4571348"/>
                  <a:ext cx="131216" cy="131216"/>
                </a:xfrm>
                <a:prstGeom prst="rect">
                  <a:avLst/>
                </a:prstGeom>
                <a:noFill/>
                <a:ln w="41275" cap="sq" cmpd="sng">
                  <a:solidFill>
                    <a:schemeClr val="accent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1" name="Shape 921"/>
              <p:cNvGrpSpPr/>
              <p:nvPr/>
            </p:nvGrpSpPr>
            <p:grpSpPr>
              <a:xfrm>
                <a:off x="9597458" y="4484516"/>
                <a:ext cx="254686" cy="254683"/>
                <a:chOff x="9067390" y="4509614"/>
                <a:chExt cx="254686" cy="254683"/>
              </a:xfrm>
            </p:grpSpPr>
            <p:sp>
              <p:nvSpPr>
                <p:cNvPr id="922" name="Shape 922"/>
                <p:cNvSpPr/>
                <p:nvPr/>
              </p:nvSpPr>
              <p:spPr>
                <a:xfrm>
                  <a:off x="9067390" y="4509614"/>
                  <a:ext cx="254686" cy="254683"/>
                </a:xfrm>
                <a:prstGeom prst="rect">
                  <a:avLst/>
                </a:prstGeom>
                <a:solidFill>
                  <a:srgbClr val="F3F8F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Shape 923"/>
                <p:cNvSpPr/>
                <p:nvPr/>
              </p:nvSpPr>
              <p:spPr>
                <a:xfrm>
                  <a:off x="9129122" y="4571348"/>
                  <a:ext cx="131216" cy="131216"/>
                </a:xfrm>
                <a:prstGeom prst="rect">
                  <a:avLst/>
                </a:prstGeom>
                <a:noFill/>
                <a:ln w="41275" cap="sq" cmpd="sng">
                  <a:solidFill>
                    <a:schemeClr val="accent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24" name="Shape 924"/>
          <p:cNvSpPr txBox="1"/>
          <p:nvPr/>
        </p:nvSpPr>
        <p:spPr>
          <a:xfrm>
            <a:off x="1291275" y="4533250"/>
            <a:ext cx="1204200" cy="13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>
                <a:latin typeface="Raleway"/>
                <a:ea typeface="Raleway"/>
                <a:cs typeface="Raleway"/>
                <a:sym typeface="Raleway"/>
              </a:rPr>
              <a:t>Habitat Builder</a:t>
            </a:r>
          </a:p>
        </p:txBody>
      </p:sp>
      <p:sp>
        <p:nvSpPr>
          <p:cNvPr id="925" name="Shape 925"/>
          <p:cNvSpPr/>
          <p:nvPr/>
        </p:nvSpPr>
        <p:spPr>
          <a:xfrm>
            <a:off x="380999" y="1200150"/>
            <a:ext cx="3223800" cy="746775"/>
          </a:xfrm>
          <a:prstGeom prst="homePlate">
            <a:avLst>
              <a:gd name="adj" fmla="val 50000"/>
            </a:avLst>
          </a:prstGeom>
          <a:solidFill>
            <a:srgbClr val="87B09A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Shape 926"/>
          <p:cNvSpPr txBox="1"/>
          <p:nvPr/>
        </p:nvSpPr>
        <p:spPr>
          <a:xfrm>
            <a:off x="1265400" y="1299264"/>
            <a:ext cx="2677275" cy="548550"/>
          </a:xfrm>
          <a:prstGeom prst="rect">
            <a:avLst/>
          </a:prstGeom>
          <a:noFill/>
          <a:ln>
            <a:noFill/>
          </a:ln>
        </p:spPr>
        <p:txBody>
          <a:bodyPr wrap="square" lIns="172025" tIns="86000" rIns="43000" bIns="8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BUILD</a:t>
            </a:r>
          </a:p>
        </p:txBody>
      </p:sp>
      <p:sp>
        <p:nvSpPr>
          <p:cNvPr id="927" name="Shape 927"/>
          <p:cNvSpPr/>
          <p:nvPr/>
        </p:nvSpPr>
        <p:spPr>
          <a:xfrm>
            <a:off x="2960077" y="1200150"/>
            <a:ext cx="3223800" cy="746775"/>
          </a:xfrm>
          <a:prstGeom prst="chevron">
            <a:avLst>
              <a:gd name="adj" fmla="val 50000"/>
            </a:avLst>
          </a:prstGeom>
          <a:solidFill>
            <a:srgbClr val="619579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Shape 928"/>
          <p:cNvSpPr txBox="1"/>
          <p:nvPr/>
        </p:nvSpPr>
        <p:spPr>
          <a:xfrm>
            <a:off x="4125994" y="1299264"/>
            <a:ext cx="1934325" cy="548550"/>
          </a:xfrm>
          <a:prstGeom prst="rect">
            <a:avLst/>
          </a:prstGeom>
          <a:noFill/>
          <a:ln>
            <a:noFill/>
          </a:ln>
        </p:spPr>
        <p:txBody>
          <a:bodyPr wrap="square" lIns="129000" tIns="86000" rIns="43000" bIns="8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DEPLOY</a:t>
            </a:r>
          </a:p>
        </p:txBody>
      </p:sp>
      <p:sp>
        <p:nvSpPr>
          <p:cNvPr id="929" name="Shape 929"/>
          <p:cNvSpPr/>
          <p:nvPr/>
        </p:nvSpPr>
        <p:spPr>
          <a:xfrm>
            <a:off x="5539154" y="1200150"/>
            <a:ext cx="3223800" cy="746775"/>
          </a:xfrm>
          <a:prstGeom prst="chevron">
            <a:avLst>
              <a:gd name="adj" fmla="val 50000"/>
            </a:avLst>
          </a:prstGeom>
          <a:solidFill>
            <a:srgbClr val="558169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Shape 930"/>
          <p:cNvSpPr txBox="1"/>
          <p:nvPr/>
        </p:nvSpPr>
        <p:spPr>
          <a:xfrm>
            <a:off x="6710038" y="1299264"/>
            <a:ext cx="1934325" cy="548550"/>
          </a:xfrm>
          <a:prstGeom prst="rect">
            <a:avLst/>
          </a:prstGeom>
          <a:noFill/>
          <a:ln>
            <a:noFill/>
          </a:ln>
        </p:spPr>
        <p:txBody>
          <a:bodyPr wrap="square" lIns="129000" tIns="86000" rIns="43000" bIns="8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r>
              <a:rPr lang="en"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MANAGE</a:t>
            </a:r>
          </a:p>
        </p:txBody>
      </p:sp>
      <p:sp>
        <p:nvSpPr>
          <p:cNvPr id="931" name="Shape 931"/>
          <p:cNvSpPr/>
          <p:nvPr/>
        </p:nvSpPr>
        <p:spPr>
          <a:xfrm>
            <a:off x="3523841" y="1310280"/>
            <a:ext cx="528044" cy="528044"/>
          </a:xfrm>
          <a:prstGeom prst="ellipse">
            <a:avLst/>
          </a:prstGeom>
          <a:solidFill>
            <a:schemeClr val="accent3"/>
          </a:solidFill>
          <a:ln w="44450" cap="flat" cmpd="sng">
            <a:solidFill>
              <a:srgbClr val="ECEEE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Shape 932"/>
          <p:cNvSpPr/>
          <p:nvPr/>
        </p:nvSpPr>
        <p:spPr>
          <a:xfrm>
            <a:off x="599488" y="1310275"/>
            <a:ext cx="528075" cy="528075"/>
          </a:xfrm>
          <a:prstGeom prst="ellipse">
            <a:avLst/>
          </a:prstGeom>
          <a:solidFill>
            <a:srgbClr val="B0B5B9"/>
          </a:solidFill>
          <a:ln w="44450" cap="flat" cmpd="sng">
            <a:solidFill>
              <a:srgbClr val="ECEEE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6107874" y="1310275"/>
            <a:ext cx="528075" cy="528075"/>
          </a:xfrm>
          <a:prstGeom prst="ellipse">
            <a:avLst/>
          </a:prstGeom>
          <a:solidFill>
            <a:srgbClr val="5D6469"/>
          </a:solidFill>
          <a:ln w="44450" cap="flat" cmpd="sng">
            <a:solidFill>
              <a:srgbClr val="ECEEE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4" name="Shape 934"/>
          <p:cNvCxnSpPr/>
          <p:nvPr/>
        </p:nvCxnSpPr>
        <p:spPr>
          <a:xfrm>
            <a:off x="3537800" y="4682575"/>
            <a:ext cx="779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935" name="Shape 9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06845" y="4577134"/>
            <a:ext cx="291000" cy="2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Shape 9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06845" y="4098939"/>
            <a:ext cx="291110" cy="291132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Shape 937"/>
          <p:cNvSpPr/>
          <p:nvPr/>
        </p:nvSpPr>
        <p:spPr>
          <a:xfrm>
            <a:off x="6550599" y="3706172"/>
            <a:ext cx="1222500" cy="908100"/>
          </a:xfrm>
          <a:prstGeom prst="rect">
            <a:avLst/>
          </a:prstGeom>
          <a:solidFill>
            <a:srgbClr val="D9EAD3">
              <a:alpha val="31370"/>
            </a:srgbClr>
          </a:solidFill>
          <a:ln w="28575" cap="flat" cmpd="sng">
            <a:solidFill>
              <a:srgbClr val="87B0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8" name="Shape 9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64938" y="4399372"/>
            <a:ext cx="384000" cy="3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Shape 939"/>
          <p:cNvSpPr txBox="1"/>
          <p:nvPr/>
        </p:nvSpPr>
        <p:spPr>
          <a:xfrm>
            <a:off x="6706749" y="4186184"/>
            <a:ext cx="902100" cy="38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Raleway"/>
              <a:buNone/>
            </a:pPr>
            <a:r>
              <a:rPr lang="en" sz="1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Habitat</a:t>
            </a:r>
            <a:r>
              <a:rPr lang="en" sz="10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" sz="10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upervisor</a:t>
            </a:r>
          </a:p>
        </p:txBody>
      </p:sp>
      <p:grpSp>
        <p:nvGrpSpPr>
          <p:cNvPr id="940" name="Shape 940"/>
          <p:cNvGrpSpPr/>
          <p:nvPr/>
        </p:nvGrpSpPr>
        <p:grpSpPr>
          <a:xfrm>
            <a:off x="6970950" y="3884194"/>
            <a:ext cx="376599" cy="376469"/>
            <a:chOff x="9083432" y="4225716"/>
            <a:chExt cx="768726" cy="768460"/>
          </a:xfrm>
        </p:grpSpPr>
        <p:grpSp>
          <p:nvGrpSpPr>
            <p:cNvPr id="941" name="Shape 941"/>
            <p:cNvGrpSpPr/>
            <p:nvPr/>
          </p:nvGrpSpPr>
          <p:grpSpPr>
            <a:xfrm>
              <a:off x="9201275" y="4225716"/>
              <a:ext cx="528600" cy="768460"/>
              <a:chOff x="9201275" y="4225716"/>
              <a:chExt cx="528600" cy="768460"/>
            </a:xfrm>
          </p:grpSpPr>
          <p:sp>
            <p:nvSpPr>
              <p:cNvPr id="942" name="Shape 942"/>
              <p:cNvSpPr/>
              <p:nvPr/>
            </p:nvSpPr>
            <p:spPr>
              <a:xfrm>
                <a:off x="9201275" y="4347501"/>
                <a:ext cx="528600" cy="528600"/>
              </a:xfrm>
              <a:prstGeom prst="ellipse">
                <a:avLst/>
              </a:prstGeom>
              <a:noFill/>
              <a:ln w="412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43" name="Shape 943"/>
              <p:cNvGrpSpPr/>
              <p:nvPr/>
            </p:nvGrpSpPr>
            <p:grpSpPr>
              <a:xfrm>
                <a:off x="9338289" y="4225716"/>
                <a:ext cx="254700" cy="254700"/>
                <a:chOff x="9067388" y="4509612"/>
                <a:chExt cx="254700" cy="254700"/>
              </a:xfrm>
            </p:grpSpPr>
            <p:sp>
              <p:nvSpPr>
                <p:cNvPr id="944" name="Shape 944"/>
                <p:cNvSpPr/>
                <p:nvPr/>
              </p:nvSpPr>
              <p:spPr>
                <a:xfrm>
                  <a:off x="9067388" y="4509612"/>
                  <a:ext cx="254700" cy="254700"/>
                </a:xfrm>
                <a:prstGeom prst="rect">
                  <a:avLst/>
                </a:prstGeom>
                <a:solidFill>
                  <a:srgbClr val="F3F8F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5" name="Shape 945"/>
                <p:cNvSpPr/>
                <p:nvPr/>
              </p:nvSpPr>
              <p:spPr>
                <a:xfrm>
                  <a:off x="9129122" y="4571348"/>
                  <a:ext cx="131100" cy="131100"/>
                </a:xfrm>
                <a:prstGeom prst="rect">
                  <a:avLst/>
                </a:prstGeom>
                <a:noFill/>
                <a:ln w="41275" cap="sq" cmpd="sng">
                  <a:solidFill>
                    <a:schemeClr val="accent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Shape 946"/>
              <p:cNvGrpSpPr/>
              <p:nvPr/>
            </p:nvGrpSpPr>
            <p:grpSpPr>
              <a:xfrm>
                <a:off x="9338290" y="4739476"/>
                <a:ext cx="254700" cy="254700"/>
                <a:chOff x="9067389" y="4509614"/>
                <a:chExt cx="254700" cy="254700"/>
              </a:xfrm>
            </p:grpSpPr>
            <p:sp>
              <p:nvSpPr>
                <p:cNvPr id="947" name="Shape 947"/>
                <p:cNvSpPr/>
                <p:nvPr/>
              </p:nvSpPr>
              <p:spPr>
                <a:xfrm>
                  <a:off x="9067389" y="4509614"/>
                  <a:ext cx="254700" cy="254700"/>
                </a:xfrm>
                <a:prstGeom prst="rect">
                  <a:avLst/>
                </a:prstGeom>
                <a:solidFill>
                  <a:srgbClr val="F3F8F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Shape 948"/>
                <p:cNvSpPr/>
                <p:nvPr/>
              </p:nvSpPr>
              <p:spPr>
                <a:xfrm>
                  <a:off x="9129122" y="4571348"/>
                  <a:ext cx="131100" cy="131100"/>
                </a:xfrm>
                <a:prstGeom prst="rect">
                  <a:avLst/>
                </a:prstGeom>
                <a:noFill/>
                <a:ln w="41275" cap="sq" cmpd="sng">
                  <a:solidFill>
                    <a:schemeClr val="accent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49" name="Shape 949"/>
            <p:cNvGrpSpPr/>
            <p:nvPr/>
          </p:nvGrpSpPr>
          <p:grpSpPr>
            <a:xfrm>
              <a:off x="9083432" y="4484516"/>
              <a:ext cx="768726" cy="254700"/>
              <a:chOff x="9083432" y="4484516"/>
              <a:chExt cx="768726" cy="254700"/>
            </a:xfrm>
          </p:grpSpPr>
          <p:grpSp>
            <p:nvGrpSpPr>
              <p:cNvPr id="950" name="Shape 950"/>
              <p:cNvGrpSpPr/>
              <p:nvPr/>
            </p:nvGrpSpPr>
            <p:grpSpPr>
              <a:xfrm>
                <a:off x="9083432" y="4484516"/>
                <a:ext cx="254700" cy="254700"/>
                <a:chOff x="9067388" y="4509614"/>
                <a:chExt cx="254700" cy="254700"/>
              </a:xfrm>
            </p:grpSpPr>
            <p:sp>
              <p:nvSpPr>
                <p:cNvPr id="951" name="Shape 951"/>
                <p:cNvSpPr/>
                <p:nvPr/>
              </p:nvSpPr>
              <p:spPr>
                <a:xfrm>
                  <a:off x="9067388" y="4509614"/>
                  <a:ext cx="254700" cy="254700"/>
                </a:xfrm>
                <a:prstGeom prst="rect">
                  <a:avLst/>
                </a:prstGeom>
                <a:solidFill>
                  <a:srgbClr val="F3F8F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2" name="Shape 952"/>
                <p:cNvSpPr/>
                <p:nvPr/>
              </p:nvSpPr>
              <p:spPr>
                <a:xfrm>
                  <a:off x="9129122" y="4571348"/>
                  <a:ext cx="131100" cy="131100"/>
                </a:xfrm>
                <a:prstGeom prst="rect">
                  <a:avLst/>
                </a:prstGeom>
                <a:noFill/>
                <a:ln w="41275" cap="sq" cmpd="sng">
                  <a:solidFill>
                    <a:schemeClr val="accent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53" name="Shape 953"/>
              <p:cNvGrpSpPr/>
              <p:nvPr/>
            </p:nvGrpSpPr>
            <p:grpSpPr>
              <a:xfrm>
                <a:off x="9597458" y="4484516"/>
                <a:ext cx="254700" cy="254700"/>
                <a:chOff x="9067390" y="4509614"/>
                <a:chExt cx="254700" cy="254700"/>
              </a:xfrm>
            </p:grpSpPr>
            <p:sp>
              <p:nvSpPr>
                <p:cNvPr id="954" name="Shape 954"/>
                <p:cNvSpPr/>
                <p:nvPr/>
              </p:nvSpPr>
              <p:spPr>
                <a:xfrm>
                  <a:off x="9067390" y="4509614"/>
                  <a:ext cx="254700" cy="254700"/>
                </a:xfrm>
                <a:prstGeom prst="rect">
                  <a:avLst/>
                </a:prstGeom>
                <a:solidFill>
                  <a:srgbClr val="F3F8F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Shape 955"/>
                <p:cNvSpPr/>
                <p:nvPr/>
              </p:nvSpPr>
              <p:spPr>
                <a:xfrm>
                  <a:off x="9129122" y="4571348"/>
                  <a:ext cx="131100" cy="131100"/>
                </a:xfrm>
                <a:prstGeom prst="rect">
                  <a:avLst/>
                </a:prstGeom>
                <a:noFill/>
                <a:ln w="41275" cap="sq" cmpd="sng">
                  <a:solidFill>
                    <a:schemeClr val="accent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56" name="Shape 956"/>
          <p:cNvSpPr/>
          <p:nvPr/>
        </p:nvSpPr>
        <p:spPr>
          <a:xfrm>
            <a:off x="1544474" y="3118849"/>
            <a:ext cx="682800" cy="415500"/>
          </a:xfrm>
          <a:prstGeom prst="rect">
            <a:avLst/>
          </a:prstGeom>
          <a:solidFill>
            <a:schemeClr val="accent3"/>
          </a:solidFill>
          <a:ln w="38100" cap="sq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aleway"/>
              <a:buNone/>
            </a:pPr>
            <a:r>
              <a:rPr lang="en" sz="9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PUBLIC </a:t>
            </a:r>
            <a:r>
              <a:rPr lang="en" sz="9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DEPOT</a:t>
            </a:r>
          </a:p>
        </p:txBody>
      </p:sp>
      <p:sp>
        <p:nvSpPr>
          <p:cNvPr id="957" name="Shape 957"/>
          <p:cNvSpPr/>
          <p:nvPr/>
        </p:nvSpPr>
        <p:spPr>
          <a:xfrm>
            <a:off x="1551999" y="3767584"/>
            <a:ext cx="682800" cy="415500"/>
          </a:xfrm>
          <a:prstGeom prst="rect">
            <a:avLst/>
          </a:prstGeom>
          <a:solidFill>
            <a:schemeClr val="accent3"/>
          </a:solidFill>
          <a:ln w="38100" cap="sq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aleway"/>
              <a:buNone/>
            </a:pPr>
            <a:r>
              <a:rPr lang="en" sz="9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PRIVATE </a:t>
            </a:r>
            <a:r>
              <a:rPr lang="en" sz="9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DEPOT</a:t>
            </a:r>
          </a:p>
        </p:txBody>
      </p:sp>
      <p:grpSp>
        <p:nvGrpSpPr>
          <p:cNvPr id="958" name="Shape 958"/>
          <p:cNvGrpSpPr/>
          <p:nvPr/>
        </p:nvGrpSpPr>
        <p:grpSpPr>
          <a:xfrm>
            <a:off x="6208354" y="1521708"/>
            <a:ext cx="342858" cy="183757"/>
            <a:chOff x="4263" y="1456"/>
            <a:chExt cx="737" cy="395"/>
          </a:xfrm>
        </p:grpSpPr>
        <p:sp>
          <p:nvSpPr>
            <p:cNvPr id="959" name="Shape 959"/>
            <p:cNvSpPr/>
            <p:nvPr/>
          </p:nvSpPr>
          <p:spPr>
            <a:xfrm>
              <a:off x="4263" y="1456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4400" y="1597"/>
              <a:ext cx="600" cy="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4400" y="1723"/>
              <a:ext cx="600" cy="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4400" y="1851"/>
              <a:ext cx="600" cy="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4400" y="1475"/>
              <a:ext cx="0" cy="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4" name="Shape 964" descr="Box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26375" y="1471863"/>
            <a:ext cx="362999" cy="2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Shape 965" descr="Dev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0850" y="1453363"/>
            <a:ext cx="401000" cy="272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Shape 966" descr="List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16001" y="1408775"/>
            <a:ext cx="323699" cy="3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Shape 9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" name="Shape 973"/>
          <p:cNvGrpSpPr/>
          <p:nvPr/>
        </p:nvGrpSpPr>
        <p:grpSpPr>
          <a:xfrm>
            <a:off x="380999" y="2198315"/>
            <a:ext cx="8381999" cy="746869"/>
            <a:chOff x="507999" y="1600200"/>
            <a:chExt cx="11175999" cy="995825"/>
          </a:xfrm>
        </p:grpSpPr>
        <p:sp>
          <p:nvSpPr>
            <p:cNvPr id="974" name="Shape 974"/>
            <p:cNvSpPr/>
            <p:nvPr/>
          </p:nvSpPr>
          <p:spPr>
            <a:xfrm>
              <a:off x="507999" y="1600200"/>
              <a:ext cx="4298459" cy="995825"/>
            </a:xfrm>
            <a:prstGeom prst="homePlate">
              <a:avLst>
                <a:gd name="adj" fmla="val 50000"/>
              </a:avLst>
            </a:prstGeom>
            <a:solidFill>
              <a:srgbClr val="87B09A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 txBox="1"/>
            <p:nvPr/>
          </p:nvSpPr>
          <p:spPr>
            <a:xfrm>
              <a:off x="1687201" y="1732352"/>
              <a:ext cx="3569730" cy="7315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72025" tIns="86000" rIns="43000" bIns="86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aleway"/>
                <a:buNone/>
              </a:pPr>
              <a:r>
                <a:rPr lang="en" sz="1800" b="1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BUILD</a:t>
              </a:r>
            </a:p>
          </p:txBody>
        </p:sp>
        <p:sp>
          <p:nvSpPr>
            <p:cNvPr id="976" name="Shape 976"/>
            <p:cNvSpPr/>
            <p:nvPr/>
          </p:nvSpPr>
          <p:spPr>
            <a:xfrm>
              <a:off x="3946769" y="1600200"/>
              <a:ext cx="4298459" cy="995825"/>
            </a:xfrm>
            <a:prstGeom prst="chevron">
              <a:avLst>
                <a:gd name="adj" fmla="val 50000"/>
              </a:avLst>
            </a:prstGeom>
            <a:solidFill>
              <a:srgbClr val="619579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 txBox="1"/>
            <p:nvPr/>
          </p:nvSpPr>
          <p:spPr>
            <a:xfrm>
              <a:off x="5501326" y="1732352"/>
              <a:ext cx="2579077" cy="7315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9000" tIns="86000" rIns="43000" bIns="86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aleway"/>
                <a:buNone/>
              </a:pPr>
              <a:r>
                <a:rPr lang="en" sz="1800" b="1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DEPLOY</a:t>
              </a:r>
            </a:p>
          </p:txBody>
        </p:sp>
        <p:sp>
          <p:nvSpPr>
            <p:cNvPr id="978" name="Shape 978"/>
            <p:cNvSpPr/>
            <p:nvPr/>
          </p:nvSpPr>
          <p:spPr>
            <a:xfrm>
              <a:off x="7385539" y="1600200"/>
              <a:ext cx="4298459" cy="995825"/>
            </a:xfrm>
            <a:prstGeom prst="chevron">
              <a:avLst>
                <a:gd name="adj" fmla="val 50000"/>
              </a:avLst>
            </a:prstGeom>
            <a:solidFill>
              <a:srgbClr val="558169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 txBox="1"/>
            <p:nvPr/>
          </p:nvSpPr>
          <p:spPr>
            <a:xfrm>
              <a:off x="8946717" y="1732352"/>
              <a:ext cx="2579077" cy="7315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9000" tIns="86000" rIns="43000" bIns="86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aleway"/>
                <a:buNone/>
              </a:pPr>
              <a:r>
                <a:rPr lang="en" sz="1800" b="1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SUPERVISE</a:t>
              </a:r>
            </a:p>
          </p:txBody>
        </p:sp>
        <p:grpSp>
          <p:nvGrpSpPr>
            <p:cNvPr id="980" name="Shape 980"/>
            <p:cNvGrpSpPr/>
            <p:nvPr/>
          </p:nvGrpSpPr>
          <p:grpSpPr>
            <a:xfrm>
              <a:off x="4698441" y="1747035"/>
              <a:ext cx="704004" cy="704004"/>
              <a:chOff x="4612275" y="1685933"/>
              <a:chExt cx="985728" cy="985728"/>
            </a:xfrm>
          </p:grpSpPr>
          <p:sp>
            <p:nvSpPr>
              <p:cNvPr id="981" name="Shape 981"/>
              <p:cNvSpPr/>
              <p:nvPr/>
            </p:nvSpPr>
            <p:spPr>
              <a:xfrm>
                <a:off x="4612275" y="1685933"/>
                <a:ext cx="985728" cy="985728"/>
              </a:xfrm>
              <a:prstGeom prst="ellipse">
                <a:avLst/>
              </a:prstGeom>
              <a:solidFill>
                <a:schemeClr val="accent3"/>
              </a:solidFill>
              <a:ln w="44450" cap="flat" cmpd="sng">
                <a:solidFill>
                  <a:srgbClr val="ECEEE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82" name="Shape 982"/>
              <p:cNvGrpSpPr/>
              <p:nvPr/>
            </p:nvGrpSpPr>
            <p:grpSpPr>
              <a:xfrm>
                <a:off x="4798307" y="1972364"/>
                <a:ext cx="677462" cy="412870"/>
                <a:chOff x="693737" y="4332287"/>
                <a:chExt cx="1211263" cy="738187"/>
              </a:xfrm>
            </p:grpSpPr>
            <p:sp>
              <p:nvSpPr>
                <p:cNvPr id="983" name="Shape 983"/>
                <p:cNvSpPr/>
                <p:nvPr/>
              </p:nvSpPr>
              <p:spPr>
                <a:xfrm>
                  <a:off x="693737" y="4332287"/>
                  <a:ext cx="803275" cy="7381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0988" y="110193"/>
                      </a:moveTo>
                      <a:lnTo>
                        <a:pt x="110988" y="110193"/>
                      </a:lnTo>
                      <a:lnTo>
                        <a:pt x="41976" y="110193"/>
                      </a:lnTo>
                      <a:lnTo>
                        <a:pt x="41976" y="34580"/>
                      </a:lnTo>
                      <a:lnTo>
                        <a:pt x="110988" y="34580"/>
                      </a:lnTo>
                      <a:lnTo>
                        <a:pt x="110988" y="51870"/>
                      </a:lnTo>
                      <a:lnTo>
                        <a:pt x="120000" y="51870"/>
                      </a:lnTo>
                      <a:lnTo>
                        <a:pt x="120000" y="27096"/>
                      </a:lnTo>
                      <a:lnTo>
                        <a:pt x="83241" y="0"/>
                      </a:lnTo>
                      <a:lnTo>
                        <a:pt x="0" y="0"/>
                      </a:lnTo>
                      <a:lnTo>
                        <a:pt x="0" y="92903"/>
                      </a:lnTo>
                      <a:lnTo>
                        <a:pt x="36047" y="120000"/>
                      </a:lnTo>
                      <a:lnTo>
                        <a:pt x="120000" y="120000"/>
                      </a:lnTo>
                      <a:lnTo>
                        <a:pt x="120000" y="110193"/>
                      </a:lnTo>
                      <a:lnTo>
                        <a:pt x="110988" y="110193"/>
                      </a:lnTo>
                      <a:close/>
                      <a:moveTo>
                        <a:pt x="32964" y="105290"/>
                      </a:moveTo>
                      <a:lnTo>
                        <a:pt x="9011" y="88000"/>
                      </a:lnTo>
                      <a:lnTo>
                        <a:pt x="9011" y="14709"/>
                      </a:lnTo>
                      <a:lnTo>
                        <a:pt x="32964" y="32000"/>
                      </a:lnTo>
                      <a:lnTo>
                        <a:pt x="32964" y="105290"/>
                      </a:lnTo>
                      <a:close/>
                      <a:moveTo>
                        <a:pt x="19446" y="9806"/>
                      </a:moveTo>
                      <a:lnTo>
                        <a:pt x="81106" y="9806"/>
                      </a:lnTo>
                      <a:lnTo>
                        <a:pt x="100553" y="24516"/>
                      </a:lnTo>
                      <a:lnTo>
                        <a:pt x="38893" y="24516"/>
                      </a:lnTo>
                      <a:lnTo>
                        <a:pt x="19446" y="980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4" name="Shape 984"/>
                <p:cNvSpPr/>
                <p:nvPr/>
              </p:nvSpPr>
              <p:spPr>
                <a:xfrm>
                  <a:off x="1220787" y="4600575"/>
                  <a:ext cx="684213" cy="4556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974" y="120000"/>
                      </a:moveTo>
                      <a:lnTo>
                        <a:pt x="60974" y="86550"/>
                      </a:lnTo>
                      <a:lnTo>
                        <a:pt x="0" y="86550"/>
                      </a:lnTo>
                      <a:lnTo>
                        <a:pt x="0" y="34703"/>
                      </a:lnTo>
                      <a:lnTo>
                        <a:pt x="60974" y="34703"/>
                      </a:lnTo>
                      <a:lnTo>
                        <a:pt x="60974" y="0"/>
                      </a:lnTo>
                      <a:lnTo>
                        <a:pt x="120000" y="59790"/>
                      </a:lnTo>
                      <a:lnTo>
                        <a:pt x="60974" y="120000"/>
                      </a:lnTo>
                      <a:close/>
                      <a:moveTo>
                        <a:pt x="10580" y="70662"/>
                      </a:moveTo>
                      <a:lnTo>
                        <a:pt x="71554" y="70662"/>
                      </a:lnTo>
                      <a:lnTo>
                        <a:pt x="71554" y="90731"/>
                      </a:lnTo>
                      <a:lnTo>
                        <a:pt x="101345" y="59790"/>
                      </a:lnTo>
                      <a:lnTo>
                        <a:pt x="71554" y="30522"/>
                      </a:lnTo>
                      <a:lnTo>
                        <a:pt x="71554" y="50592"/>
                      </a:lnTo>
                      <a:lnTo>
                        <a:pt x="10580" y="50592"/>
                      </a:lnTo>
                      <a:lnTo>
                        <a:pt x="10580" y="7066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985" name="Shape 985"/>
            <p:cNvSpPr/>
            <p:nvPr/>
          </p:nvSpPr>
          <p:spPr>
            <a:xfrm>
              <a:off x="799318" y="1747034"/>
              <a:ext cx="704004" cy="704004"/>
            </a:xfrm>
            <a:prstGeom prst="ellipse">
              <a:avLst/>
            </a:prstGeom>
            <a:solidFill>
              <a:srgbClr val="B0B5B9"/>
            </a:solidFill>
            <a:ln w="44450" cap="flat" cmpd="sng">
              <a:solidFill>
                <a:srgbClr val="ECEE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6" name="Shape 986"/>
            <p:cNvGrpSpPr/>
            <p:nvPr/>
          </p:nvGrpSpPr>
          <p:grpSpPr>
            <a:xfrm>
              <a:off x="884316" y="1941497"/>
              <a:ext cx="534650" cy="343658"/>
              <a:chOff x="2947" y="2704"/>
              <a:chExt cx="836" cy="538"/>
            </a:xfrm>
          </p:grpSpPr>
          <p:sp>
            <p:nvSpPr>
              <p:cNvPr id="987" name="Shape 987"/>
              <p:cNvSpPr/>
              <p:nvPr/>
            </p:nvSpPr>
            <p:spPr>
              <a:xfrm>
                <a:off x="2947" y="2727"/>
                <a:ext cx="442" cy="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5510" y="110454"/>
                    </a:moveTo>
                    <a:cubicBezTo>
                      <a:pt x="31836" y="105000"/>
                      <a:pt x="31836" y="103636"/>
                      <a:pt x="29387" y="96818"/>
                    </a:cubicBezTo>
                    <a:cubicBezTo>
                      <a:pt x="26938" y="91363"/>
                      <a:pt x="26938" y="91363"/>
                      <a:pt x="26938" y="91363"/>
                    </a:cubicBezTo>
                    <a:cubicBezTo>
                      <a:pt x="15918" y="92727"/>
                      <a:pt x="15918" y="92727"/>
                      <a:pt x="15918" y="92727"/>
                    </a:cubicBezTo>
                    <a:cubicBezTo>
                      <a:pt x="14693" y="75000"/>
                      <a:pt x="14693" y="75000"/>
                      <a:pt x="14693" y="75000"/>
                    </a:cubicBezTo>
                    <a:cubicBezTo>
                      <a:pt x="25714" y="73636"/>
                      <a:pt x="25714" y="73636"/>
                      <a:pt x="25714" y="73636"/>
                    </a:cubicBezTo>
                    <a:cubicBezTo>
                      <a:pt x="26938" y="68181"/>
                      <a:pt x="26938" y="68181"/>
                      <a:pt x="26938" y="68181"/>
                    </a:cubicBezTo>
                    <a:cubicBezTo>
                      <a:pt x="26938" y="64090"/>
                      <a:pt x="28163" y="61363"/>
                      <a:pt x="29387" y="58636"/>
                    </a:cubicBezTo>
                    <a:cubicBezTo>
                      <a:pt x="30612" y="54545"/>
                      <a:pt x="33061" y="51818"/>
                      <a:pt x="34285" y="49090"/>
                    </a:cubicBezTo>
                    <a:cubicBezTo>
                      <a:pt x="37959" y="45000"/>
                      <a:pt x="37959" y="45000"/>
                      <a:pt x="37959" y="45000"/>
                    </a:cubicBezTo>
                    <a:cubicBezTo>
                      <a:pt x="31836" y="35454"/>
                      <a:pt x="31836" y="35454"/>
                      <a:pt x="31836" y="35454"/>
                    </a:cubicBezTo>
                    <a:cubicBezTo>
                      <a:pt x="45306" y="24545"/>
                      <a:pt x="45306" y="24545"/>
                      <a:pt x="45306" y="24545"/>
                    </a:cubicBezTo>
                    <a:cubicBezTo>
                      <a:pt x="51428" y="34090"/>
                      <a:pt x="51428" y="34090"/>
                      <a:pt x="51428" y="34090"/>
                    </a:cubicBezTo>
                    <a:cubicBezTo>
                      <a:pt x="56326" y="32727"/>
                      <a:pt x="56326" y="32727"/>
                      <a:pt x="56326" y="32727"/>
                    </a:cubicBezTo>
                    <a:cubicBezTo>
                      <a:pt x="62448" y="30000"/>
                      <a:pt x="68571" y="30000"/>
                      <a:pt x="74693" y="31363"/>
                    </a:cubicBezTo>
                    <a:cubicBezTo>
                      <a:pt x="80816" y="31363"/>
                      <a:pt x="80816" y="31363"/>
                      <a:pt x="80816" y="31363"/>
                    </a:cubicBezTo>
                    <a:cubicBezTo>
                      <a:pt x="84489" y="20454"/>
                      <a:pt x="84489" y="20454"/>
                      <a:pt x="84489" y="20454"/>
                    </a:cubicBezTo>
                    <a:cubicBezTo>
                      <a:pt x="99183" y="28636"/>
                      <a:pt x="99183" y="28636"/>
                      <a:pt x="99183" y="28636"/>
                    </a:cubicBezTo>
                    <a:cubicBezTo>
                      <a:pt x="94285" y="39545"/>
                      <a:pt x="94285" y="39545"/>
                      <a:pt x="94285" y="39545"/>
                    </a:cubicBezTo>
                    <a:cubicBezTo>
                      <a:pt x="99183" y="43636"/>
                      <a:pt x="99183" y="43636"/>
                      <a:pt x="99183" y="43636"/>
                    </a:cubicBezTo>
                    <a:cubicBezTo>
                      <a:pt x="102857" y="47727"/>
                      <a:pt x="106530" y="53181"/>
                      <a:pt x="108979" y="57272"/>
                    </a:cubicBezTo>
                    <a:cubicBezTo>
                      <a:pt x="119999" y="49090"/>
                      <a:pt x="119999" y="49090"/>
                      <a:pt x="119999" y="49090"/>
                    </a:cubicBezTo>
                    <a:cubicBezTo>
                      <a:pt x="118775" y="43636"/>
                      <a:pt x="115102" y="39545"/>
                      <a:pt x="112653" y="35454"/>
                    </a:cubicBezTo>
                    <a:cubicBezTo>
                      <a:pt x="118775" y="20454"/>
                      <a:pt x="118775" y="20454"/>
                      <a:pt x="118775" y="20454"/>
                    </a:cubicBezTo>
                    <a:cubicBezTo>
                      <a:pt x="78367" y="0"/>
                      <a:pt x="78367" y="0"/>
                      <a:pt x="78367" y="0"/>
                    </a:cubicBezTo>
                    <a:cubicBezTo>
                      <a:pt x="72244" y="15000"/>
                      <a:pt x="72244" y="15000"/>
                      <a:pt x="72244" y="15000"/>
                    </a:cubicBezTo>
                    <a:cubicBezTo>
                      <a:pt x="67346" y="13636"/>
                      <a:pt x="62448" y="15000"/>
                      <a:pt x="57551" y="16363"/>
                    </a:cubicBezTo>
                    <a:cubicBezTo>
                      <a:pt x="48979" y="2727"/>
                      <a:pt x="48979" y="2727"/>
                      <a:pt x="48979" y="2727"/>
                    </a:cubicBezTo>
                    <a:cubicBezTo>
                      <a:pt x="12244" y="31363"/>
                      <a:pt x="12244" y="31363"/>
                      <a:pt x="12244" y="31363"/>
                    </a:cubicBezTo>
                    <a:cubicBezTo>
                      <a:pt x="20816" y="43636"/>
                      <a:pt x="20816" y="43636"/>
                      <a:pt x="20816" y="43636"/>
                    </a:cubicBezTo>
                    <a:cubicBezTo>
                      <a:pt x="18367" y="46363"/>
                      <a:pt x="17142" y="49090"/>
                      <a:pt x="17142" y="51818"/>
                    </a:cubicBezTo>
                    <a:cubicBezTo>
                      <a:pt x="15918" y="53181"/>
                      <a:pt x="14693" y="55909"/>
                      <a:pt x="13469" y="58636"/>
                    </a:cubicBezTo>
                    <a:cubicBezTo>
                      <a:pt x="0" y="60000"/>
                      <a:pt x="0" y="60000"/>
                      <a:pt x="0" y="60000"/>
                    </a:cubicBezTo>
                    <a:cubicBezTo>
                      <a:pt x="3673" y="110454"/>
                      <a:pt x="3673" y="110454"/>
                      <a:pt x="3673" y="110454"/>
                    </a:cubicBezTo>
                    <a:cubicBezTo>
                      <a:pt x="18367" y="109090"/>
                      <a:pt x="18367" y="109090"/>
                      <a:pt x="18367" y="109090"/>
                    </a:cubicBezTo>
                    <a:cubicBezTo>
                      <a:pt x="19591" y="113181"/>
                      <a:pt x="22040" y="115909"/>
                      <a:pt x="24489" y="120000"/>
                    </a:cubicBezTo>
                    <a:cubicBezTo>
                      <a:pt x="35510" y="110454"/>
                      <a:pt x="35510" y="110454"/>
                      <a:pt x="35510" y="110454"/>
                    </a:cubicBezTo>
                    <a:moveTo>
                      <a:pt x="35510" y="110454"/>
                    </a:moveTo>
                    <a:cubicBezTo>
                      <a:pt x="35510" y="110454"/>
                      <a:pt x="35510" y="110454"/>
                      <a:pt x="35510" y="11045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Shape 988"/>
              <p:cNvSpPr/>
              <p:nvPr/>
            </p:nvSpPr>
            <p:spPr>
              <a:xfrm>
                <a:off x="3087" y="2878"/>
                <a:ext cx="225" cy="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" y="120000"/>
                    </a:moveTo>
                    <a:cubicBezTo>
                      <a:pt x="4800" y="106363"/>
                      <a:pt x="0" y="92727"/>
                      <a:pt x="0" y="76363"/>
                    </a:cubicBezTo>
                    <a:cubicBezTo>
                      <a:pt x="0" y="35454"/>
                      <a:pt x="28800" y="0"/>
                      <a:pt x="64800" y="0"/>
                    </a:cubicBezTo>
                    <a:cubicBezTo>
                      <a:pt x="88800" y="0"/>
                      <a:pt x="108000" y="13636"/>
                      <a:pt x="120000" y="32727"/>
                    </a:cubicBezTo>
                    <a:cubicBezTo>
                      <a:pt x="96000" y="51818"/>
                      <a:pt x="96000" y="51818"/>
                      <a:pt x="96000" y="51818"/>
                    </a:cubicBezTo>
                    <a:cubicBezTo>
                      <a:pt x="88800" y="40909"/>
                      <a:pt x="79200" y="32727"/>
                      <a:pt x="64800" y="32727"/>
                    </a:cubicBezTo>
                    <a:cubicBezTo>
                      <a:pt x="45600" y="32727"/>
                      <a:pt x="28800" y="51818"/>
                      <a:pt x="28800" y="76363"/>
                    </a:cubicBezTo>
                    <a:cubicBezTo>
                      <a:pt x="28800" y="84545"/>
                      <a:pt x="31200" y="92727"/>
                      <a:pt x="36000" y="100909"/>
                    </a:cubicBezTo>
                    <a:lnTo>
                      <a:pt x="12000" y="120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Shape 989"/>
              <p:cNvSpPr/>
              <p:nvPr/>
            </p:nvSpPr>
            <p:spPr>
              <a:xfrm>
                <a:off x="3137" y="2704"/>
                <a:ext cx="646" cy="5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657" y="113898"/>
                    </a:moveTo>
                    <a:cubicBezTo>
                      <a:pt x="10909" y="92542"/>
                      <a:pt x="10909" y="92542"/>
                      <a:pt x="10909" y="92542"/>
                    </a:cubicBezTo>
                    <a:cubicBezTo>
                      <a:pt x="10909" y="92542"/>
                      <a:pt x="10909" y="92542"/>
                      <a:pt x="10909" y="92542"/>
                    </a:cubicBezTo>
                    <a:cubicBezTo>
                      <a:pt x="10909" y="92542"/>
                      <a:pt x="10909" y="92542"/>
                      <a:pt x="10909" y="92542"/>
                    </a:cubicBezTo>
                    <a:cubicBezTo>
                      <a:pt x="67132" y="47796"/>
                      <a:pt x="67132" y="47796"/>
                      <a:pt x="67132" y="47796"/>
                    </a:cubicBezTo>
                    <a:cubicBezTo>
                      <a:pt x="66293" y="44745"/>
                      <a:pt x="66293" y="44745"/>
                      <a:pt x="66293" y="44745"/>
                    </a:cubicBezTo>
                    <a:cubicBezTo>
                      <a:pt x="66293" y="43728"/>
                      <a:pt x="66293" y="42711"/>
                      <a:pt x="66293" y="41694"/>
                    </a:cubicBezTo>
                    <a:cubicBezTo>
                      <a:pt x="64615" y="34576"/>
                      <a:pt x="67132" y="27457"/>
                      <a:pt x="72167" y="21355"/>
                    </a:cubicBezTo>
                    <a:cubicBezTo>
                      <a:pt x="77202" y="15254"/>
                      <a:pt x="84755" y="12203"/>
                      <a:pt x="92307" y="13220"/>
                    </a:cubicBezTo>
                    <a:cubicBezTo>
                      <a:pt x="81398" y="21355"/>
                      <a:pt x="81398" y="21355"/>
                      <a:pt x="81398" y="21355"/>
                    </a:cubicBezTo>
                    <a:cubicBezTo>
                      <a:pt x="74685" y="38644"/>
                      <a:pt x="74685" y="38644"/>
                      <a:pt x="74685" y="38644"/>
                    </a:cubicBezTo>
                    <a:cubicBezTo>
                      <a:pt x="84755" y="55932"/>
                      <a:pt x="84755" y="55932"/>
                      <a:pt x="84755" y="55932"/>
                    </a:cubicBezTo>
                    <a:cubicBezTo>
                      <a:pt x="99860" y="55932"/>
                      <a:pt x="99860" y="55932"/>
                      <a:pt x="99860" y="55932"/>
                    </a:cubicBezTo>
                    <a:cubicBezTo>
                      <a:pt x="110769" y="46779"/>
                      <a:pt x="110769" y="46779"/>
                      <a:pt x="110769" y="46779"/>
                    </a:cubicBezTo>
                    <a:cubicBezTo>
                      <a:pt x="108251" y="54915"/>
                      <a:pt x="103216" y="63050"/>
                      <a:pt x="96503" y="66101"/>
                    </a:cubicBezTo>
                    <a:cubicBezTo>
                      <a:pt x="89790" y="69152"/>
                      <a:pt x="83076" y="69152"/>
                      <a:pt x="78041" y="64067"/>
                    </a:cubicBezTo>
                    <a:cubicBezTo>
                      <a:pt x="78041" y="64067"/>
                      <a:pt x="77202" y="64067"/>
                      <a:pt x="76363" y="63050"/>
                    </a:cubicBezTo>
                    <a:cubicBezTo>
                      <a:pt x="74685" y="61016"/>
                      <a:pt x="74685" y="61016"/>
                      <a:pt x="74685" y="61016"/>
                    </a:cubicBezTo>
                    <a:cubicBezTo>
                      <a:pt x="26853" y="98644"/>
                      <a:pt x="26853" y="98644"/>
                      <a:pt x="26853" y="98644"/>
                    </a:cubicBezTo>
                    <a:cubicBezTo>
                      <a:pt x="31888" y="106779"/>
                      <a:pt x="31888" y="106779"/>
                      <a:pt x="31888" y="106779"/>
                    </a:cubicBezTo>
                    <a:cubicBezTo>
                      <a:pt x="73846" y="73220"/>
                      <a:pt x="73846" y="73220"/>
                      <a:pt x="73846" y="73220"/>
                    </a:cubicBezTo>
                    <a:cubicBezTo>
                      <a:pt x="81398" y="79322"/>
                      <a:pt x="90629" y="80338"/>
                      <a:pt x="99860" y="75254"/>
                    </a:cubicBezTo>
                    <a:cubicBezTo>
                      <a:pt x="109930" y="70169"/>
                      <a:pt x="118321" y="57966"/>
                      <a:pt x="120000" y="44745"/>
                    </a:cubicBezTo>
                    <a:cubicBezTo>
                      <a:pt x="120000" y="43728"/>
                      <a:pt x="120000" y="42711"/>
                      <a:pt x="120000" y="41694"/>
                    </a:cubicBezTo>
                    <a:cubicBezTo>
                      <a:pt x="120000" y="39661"/>
                      <a:pt x="120000" y="37627"/>
                      <a:pt x="118321" y="35593"/>
                    </a:cubicBezTo>
                    <a:cubicBezTo>
                      <a:pt x="115804" y="30508"/>
                      <a:pt x="115804" y="30508"/>
                      <a:pt x="115804" y="30508"/>
                    </a:cubicBezTo>
                    <a:cubicBezTo>
                      <a:pt x="97342" y="45762"/>
                      <a:pt x="97342" y="45762"/>
                      <a:pt x="97342" y="45762"/>
                    </a:cubicBezTo>
                    <a:cubicBezTo>
                      <a:pt x="88951" y="45762"/>
                      <a:pt x="88951" y="45762"/>
                      <a:pt x="88951" y="45762"/>
                    </a:cubicBezTo>
                    <a:cubicBezTo>
                      <a:pt x="84755" y="37627"/>
                      <a:pt x="84755" y="37627"/>
                      <a:pt x="84755" y="37627"/>
                    </a:cubicBezTo>
                    <a:cubicBezTo>
                      <a:pt x="88111" y="28474"/>
                      <a:pt x="88111" y="28474"/>
                      <a:pt x="88111" y="28474"/>
                    </a:cubicBezTo>
                    <a:cubicBezTo>
                      <a:pt x="106573" y="13220"/>
                      <a:pt x="106573" y="13220"/>
                      <a:pt x="106573" y="13220"/>
                    </a:cubicBezTo>
                    <a:cubicBezTo>
                      <a:pt x="104055" y="9152"/>
                      <a:pt x="104055" y="9152"/>
                      <a:pt x="104055" y="9152"/>
                    </a:cubicBezTo>
                    <a:cubicBezTo>
                      <a:pt x="102377" y="6101"/>
                      <a:pt x="100699" y="5084"/>
                      <a:pt x="99860" y="4067"/>
                    </a:cubicBezTo>
                    <a:cubicBezTo>
                      <a:pt x="99020" y="4067"/>
                      <a:pt x="98181" y="4067"/>
                      <a:pt x="97342" y="4067"/>
                    </a:cubicBezTo>
                    <a:cubicBezTo>
                      <a:pt x="86433" y="0"/>
                      <a:pt x="73846" y="4067"/>
                      <a:pt x="66293" y="14237"/>
                    </a:cubicBezTo>
                    <a:cubicBezTo>
                      <a:pt x="58741" y="22372"/>
                      <a:pt x="56223" y="32542"/>
                      <a:pt x="57902" y="43728"/>
                    </a:cubicBezTo>
                    <a:cubicBezTo>
                      <a:pt x="0" y="89491"/>
                      <a:pt x="0" y="89491"/>
                      <a:pt x="0" y="89491"/>
                    </a:cubicBezTo>
                    <a:cubicBezTo>
                      <a:pt x="15944" y="120000"/>
                      <a:pt x="15944" y="120000"/>
                      <a:pt x="15944" y="120000"/>
                    </a:cubicBezTo>
                    <a:lnTo>
                      <a:pt x="22657" y="11389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0" name="Shape 990"/>
            <p:cNvGrpSpPr/>
            <p:nvPr/>
          </p:nvGrpSpPr>
          <p:grpSpPr>
            <a:xfrm>
              <a:off x="8143832" y="1747034"/>
              <a:ext cx="704004" cy="704004"/>
              <a:chOff x="8121532" y="1747034"/>
              <a:chExt cx="704004" cy="704004"/>
            </a:xfrm>
          </p:grpSpPr>
          <p:sp>
            <p:nvSpPr>
              <p:cNvPr id="991" name="Shape 991"/>
              <p:cNvSpPr/>
              <p:nvPr/>
            </p:nvSpPr>
            <p:spPr>
              <a:xfrm>
                <a:off x="8121532" y="1747034"/>
                <a:ext cx="704004" cy="704004"/>
              </a:xfrm>
              <a:prstGeom prst="ellipse">
                <a:avLst/>
              </a:prstGeom>
              <a:solidFill>
                <a:srgbClr val="5D6469"/>
              </a:solidFill>
              <a:ln w="44450" cap="flat" cmpd="sng">
                <a:solidFill>
                  <a:srgbClr val="ECEEE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2" name="Shape 992"/>
              <p:cNvGrpSpPr/>
              <p:nvPr/>
            </p:nvGrpSpPr>
            <p:grpSpPr>
              <a:xfrm>
                <a:off x="8255506" y="1879458"/>
                <a:ext cx="436675" cy="438536"/>
                <a:chOff x="4263" y="1215"/>
                <a:chExt cx="704" cy="707"/>
              </a:xfrm>
            </p:grpSpPr>
            <p:sp>
              <p:nvSpPr>
                <p:cNvPr id="993" name="Shape 993"/>
                <p:cNvSpPr/>
                <p:nvPr/>
              </p:nvSpPr>
              <p:spPr>
                <a:xfrm>
                  <a:off x="4263" y="1456"/>
                  <a:ext cx="90" cy="8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4" name="Shape 994"/>
                <p:cNvSpPr/>
                <p:nvPr/>
              </p:nvSpPr>
              <p:spPr>
                <a:xfrm>
                  <a:off x="4263" y="1578"/>
                  <a:ext cx="90" cy="9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5" name="Shape 995"/>
                <p:cNvSpPr/>
                <p:nvPr/>
              </p:nvSpPr>
              <p:spPr>
                <a:xfrm>
                  <a:off x="4263" y="1705"/>
                  <a:ext cx="90" cy="9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" name="Shape 996"/>
                <p:cNvSpPr/>
                <p:nvPr/>
              </p:nvSpPr>
              <p:spPr>
                <a:xfrm>
                  <a:off x="4263" y="1832"/>
                  <a:ext cx="90" cy="9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Shape 997"/>
                <p:cNvSpPr/>
                <p:nvPr/>
              </p:nvSpPr>
              <p:spPr>
                <a:xfrm>
                  <a:off x="4400" y="1597"/>
                  <a:ext cx="477" cy="55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8" name="Shape 998"/>
                <p:cNvSpPr/>
                <p:nvPr/>
              </p:nvSpPr>
              <p:spPr>
                <a:xfrm>
                  <a:off x="4400" y="1723"/>
                  <a:ext cx="477" cy="55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9" name="Shape 999"/>
                <p:cNvSpPr/>
                <p:nvPr/>
              </p:nvSpPr>
              <p:spPr>
                <a:xfrm>
                  <a:off x="4400" y="1851"/>
                  <a:ext cx="477" cy="55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Shape 1000"/>
                <p:cNvSpPr/>
                <p:nvPr/>
              </p:nvSpPr>
              <p:spPr>
                <a:xfrm>
                  <a:off x="4545" y="1215"/>
                  <a:ext cx="422" cy="3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853" y="120000"/>
                      </a:moveTo>
                      <a:lnTo>
                        <a:pt x="36113" y="120000"/>
                      </a:lnTo>
                      <a:lnTo>
                        <a:pt x="0" y="80117"/>
                      </a:lnTo>
                      <a:lnTo>
                        <a:pt x="23317" y="46588"/>
                      </a:lnTo>
                      <a:lnTo>
                        <a:pt x="45213" y="70588"/>
                      </a:lnTo>
                      <a:lnTo>
                        <a:pt x="91848" y="0"/>
                      </a:lnTo>
                      <a:lnTo>
                        <a:pt x="120000" y="27176"/>
                      </a:lnTo>
                      <a:lnTo>
                        <a:pt x="60853" y="120000"/>
                      </a:lnTo>
                      <a:close/>
                      <a:moveTo>
                        <a:pt x="41516" y="105882"/>
                      </a:moveTo>
                      <a:lnTo>
                        <a:pt x="54312" y="105882"/>
                      </a:lnTo>
                      <a:lnTo>
                        <a:pt x="103222" y="30352"/>
                      </a:lnTo>
                      <a:lnTo>
                        <a:pt x="94407" y="20823"/>
                      </a:lnTo>
                      <a:lnTo>
                        <a:pt x="47772" y="92823"/>
                      </a:lnTo>
                      <a:lnTo>
                        <a:pt x="24739" y="67411"/>
                      </a:lnTo>
                      <a:lnTo>
                        <a:pt x="16777" y="78352"/>
                      </a:lnTo>
                      <a:lnTo>
                        <a:pt x="41516" y="10588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Shape 1001"/>
                <p:cNvSpPr/>
                <p:nvPr/>
              </p:nvSpPr>
              <p:spPr>
                <a:xfrm>
                  <a:off x="4400" y="1475"/>
                  <a:ext cx="105" cy="5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02" name="Shape 1002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Raleway"/>
              <a:buNone/>
            </a:pPr>
            <a:r>
              <a:rPr lang="en"/>
              <a:t>Essentials of </a:t>
            </a:r>
            <a:r>
              <a:rPr lang="en"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Habitat</a:t>
            </a:r>
          </a:p>
        </p:txBody>
      </p:sp>
      <p:sp>
        <p:nvSpPr>
          <p:cNvPr id="1003" name="Shape 1003"/>
          <p:cNvSpPr/>
          <p:nvPr/>
        </p:nvSpPr>
        <p:spPr>
          <a:xfrm>
            <a:off x="52516" y="2081495"/>
            <a:ext cx="9091483" cy="15291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Shape 1004"/>
          <p:cNvSpPr/>
          <p:nvPr/>
        </p:nvSpPr>
        <p:spPr>
          <a:xfrm>
            <a:off x="381000" y="1947849"/>
            <a:ext cx="2593800" cy="2708400"/>
          </a:xfrm>
          <a:prstGeom prst="rect">
            <a:avLst/>
          </a:prstGeom>
          <a:solidFill>
            <a:srgbClr val="87B09A">
              <a:alpha val="9411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09725" tIns="1097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n" sz="12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Better application packaging</a:t>
            </a:r>
            <a:r>
              <a:rPr lang="en" sz="12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br>
              <a:rPr lang="en" sz="12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lang="en" sz="1200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15900" marR="0" lvl="2" indent="-215899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ct val="99999"/>
              <a:buFont typeface="Noto Sans Symbols"/>
              <a:buChar char="▪"/>
            </a:pPr>
            <a:r>
              <a:rPr lang="en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Consistent process for packaging all apps across all architectures.</a:t>
            </a:r>
          </a:p>
          <a:p>
            <a:pPr marL="215900" marR="0" lvl="2" indent="-215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aleway"/>
              <a:buChar char="▪"/>
            </a:pPr>
            <a:r>
              <a:rPr lang="en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Simple process for key languages: Node.js, Ruby, Go, etc.</a:t>
            </a:r>
          </a:p>
          <a:p>
            <a:pPr marL="215900" marR="0" lvl="2" indent="-215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ct val="99999"/>
              <a:buFont typeface="Noto Sans Symbols"/>
              <a:buChar char="▪"/>
            </a:pPr>
            <a:r>
              <a:rPr lang="en"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Works with current SCM/CI/CD workflows.</a:t>
            </a:r>
          </a:p>
        </p:txBody>
      </p:sp>
      <p:sp>
        <p:nvSpPr>
          <p:cNvPr id="1005" name="Shape 1005"/>
          <p:cNvSpPr/>
          <p:nvPr/>
        </p:nvSpPr>
        <p:spPr>
          <a:xfrm>
            <a:off x="5555025" y="1947849"/>
            <a:ext cx="2838000" cy="2708400"/>
          </a:xfrm>
          <a:prstGeom prst="rect">
            <a:avLst/>
          </a:prstGeom>
          <a:solidFill>
            <a:srgbClr val="87B09A">
              <a:alpha val="9411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09725" tIns="1097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n" sz="12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Automation for applications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endParaRPr sz="12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15900" marR="0" lvl="2" indent="-21589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99999"/>
              <a:buFont typeface="Noto Sans Symbols"/>
              <a:buChar char="▪"/>
            </a:pPr>
            <a:r>
              <a:rPr lang="en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Consistent management capabilities in any runtime environment (c</a:t>
            </a:r>
            <a:r>
              <a:rPr lang="en"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lustering topol</a:t>
            </a:r>
            <a:r>
              <a:rPr lang="en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ogy </a:t>
            </a:r>
            <a:r>
              <a:rPr lang="en"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support</a:t>
            </a:r>
            <a:r>
              <a:rPr lang="en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, auto-configuration, auto-update).</a:t>
            </a:r>
          </a:p>
          <a:p>
            <a:pPr marL="215900" marR="0" lvl="2" indent="-215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ct val="99999"/>
              <a:buFont typeface="Noto Sans Symbols"/>
              <a:buChar char="▪"/>
            </a:pPr>
            <a:r>
              <a:rPr lang="en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Build specifically for distributed, stateful application topologies - real use cases.</a:t>
            </a:r>
          </a:p>
        </p:txBody>
      </p:sp>
      <p:sp>
        <p:nvSpPr>
          <p:cNvPr id="1006" name="Shape 1006"/>
          <p:cNvSpPr/>
          <p:nvPr/>
        </p:nvSpPr>
        <p:spPr>
          <a:xfrm>
            <a:off x="380999" y="1200150"/>
            <a:ext cx="3223844" cy="746869"/>
          </a:xfrm>
          <a:prstGeom prst="homePlate">
            <a:avLst>
              <a:gd name="adj" fmla="val 50000"/>
            </a:avLst>
          </a:prstGeom>
          <a:solidFill>
            <a:srgbClr val="87B09A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Shape 1007"/>
          <p:cNvSpPr txBox="1"/>
          <p:nvPr/>
        </p:nvSpPr>
        <p:spPr>
          <a:xfrm>
            <a:off x="1265400" y="1299264"/>
            <a:ext cx="2677298" cy="548639"/>
          </a:xfrm>
          <a:prstGeom prst="rect">
            <a:avLst/>
          </a:prstGeom>
          <a:noFill/>
          <a:ln>
            <a:noFill/>
          </a:ln>
        </p:spPr>
        <p:txBody>
          <a:bodyPr wrap="square" lIns="172025" tIns="86000" rIns="43000" bIns="8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BUILD</a:t>
            </a:r>
          </a:p>
        </p:txBody>
      </p:sp>
      <p:sp>
        <p:nvSpPr>
          <p:cNvPr id="1008" name="Shape 1008"/>
          <p:cNvSpPr/>
          <p:nvPr/>
        </p:nvSpPr>
        <p:spPr>
          <a:xfrm>
            <a:off x="2960077" y="1200150"/>
            <a:ext cx="3223844" cy="746869"/>
          </a:xfrm>
          <a:prstGeom prst="chevron">
            <a:avLst>
              <a:gd name="adj" fmla="val 50000"/>
            </a:avLst>
          </a:prstGeom>
          <a:solidFill>
            <a:srgbClr val="619579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Shape 1009"/>
          <p:cNvSpPr txBox="1"/>
          <p:nvPr/>
        </p:nvSpPr>
        <p:spPr>
          <a:xfrm>
            <a:off x="4125994" y="1299264"/>
            <a:ext cx="1934308" cy="548639"/>
          </a:xfrm>
          <a:prstGeom prst="rect">
            <a:avLst/>
          </a:prstGeom>
          <a:noFill/>
          <a:ln>
            <a:noFill/>
          </a:ln>
        </p:spPr>
        <p:txBody>
          <a:bodyPr wrap="square" lIns="129000" tIns="86000" rIns="43000" bIns="8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DEPLOY</a:t>
            </a:r>
          </a:p>
        </p:txBody>
      </p:sp>
      <p:sp>
        <p:nvSpPr>
          <p:cNvPr id="1010" name="Shape 1010"/>
          <p:cNvSpPr/>
          <p:nvPr/>
        </p:nvSpPr>
        <p:spPr>
          <a:xfrm>
            <a:off x="5539154" y="1200150"/>
            <a:ext cx="3223844" cy="746869"/>
          </a:xfrm>
          <a:prstGeom prst="chevron">
            <a:avLst>
              <a:gd name="adj" fmla="val 50000"/>
            </a:avLst>
          </a:prstGeom>
          <a:solidFill>
            <a:srgbClr val="558169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Shape 1011"/>
          <p:cNvSpPr txBox="1"/>
          <p:nvPr/>
        </p:nvSpPr>
        <p:spPr>
          <a:xfrm>
            <a:off x="6710038" y="1299264"/>
            <a:ext cx="1934308" cy="548639"/>
          </a:xfrm>
          <a:prstGeom prst="rect">
            <a:avLst/>
          </a:prstGeom>
          <a:noFill/>
          <a:ln>
            <a:noFill/>
          </a:ln>
        </p:spPr>
        <p:txBody>
          <a:bodyPr wrap="square" lIns="129000" tIns="86000" rIns="43000" bIns="8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r>
              <a:rPr lang="en"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MANAGE</a:t>
            </a:r>
          </a:p>
        </p:txBody>
      </p:sp>
      <p:sp>
        <p:nvSpPr>
          <p:cNvPr id="1012" name="Shape 1012"/>
          <p:cNvSpPr/>
          <p:nvPr/>
        </p:nvSpPr>
        <p:spPr>
          <a:xfrm>
            <a:off x="599488" y="1310276"/>
            <a:ext cx="528003" cy="528003"/>
          </a:xfrm>
          <a:prstGeom prst="ellipse">
            <a:avLst/>
          </a:prstGeom>
          <a:solidFill>
            <a:srgbClr val="B0B5B9"/>
          </a:solidFill>
          <a:ln w="44450" cap="flat" cmpd="sng">
            <a:solidFill>
              <a:srgbClr val="ECEEE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Shape 1013"/>
          <p:cNvSpPr/>
          <p:nvPr/>
        </p:nvSpPr>
        <p:spPr>
          <a:xfrm>
            <a:off x="6107874" y="1310275"/>
            <a:ext cx="528003" cy="528003"/>
          </a:xfrm>
          <a:prstGeom prst="ellipse">
            <a:avLst/>
          </a:prstGeom>
          <a:solidFill>
            <a:srgbClr val="5D6469"/>
          </a:solidFill>
          <a:ln w="44450" cap="flat" cmpd="sng">
            <a:solidFill>
              <a:srgbClr val="ECEEE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Shape 1014"/>
          <p:cNvSpPr/>
          <p:nvPr/>
        </p:nvSpPr>
        <p:spPr>
          <a:xfrm>
            <a:off x="2974800" y="1947849"/>
            <a:ext cx="2577300" cy="2708400"/>
          </a:xfrm>
          <a:prstGeom prst="rect">
            <a:avLst/>
          </a:prstGeom>
          <a:solidFill>
            <a:srgbClr val="87B09A">
              <a:alpha val="941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09725" tIns="1097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n" sz="12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Target any format and runtime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endParaRPr sz="12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15900" marR="0" lvl="2" indent="-215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Build artifact is separate from deployment artifact, offering flexibility and deferred decision making. </a:t>
            </a:r>
          </a:p>
          <a:p>
            <a:pPr marL="215900" marR="0" lvl="2" indent="-215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aleway"/>
              <a:buChar char="▪"/>
            </a:pPr>
            <a:r>
              <a:rPr lang="en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All knowledge of app dependencies are included in the deployment artifact. </a:t>
            </a:r>
          </a:p>
          <a:p>
            <a:pPr marL="215900" marR="0" lvl="2" indent="-215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aleway"/>
              <a:buChar char="▪"/>
            </a:pPr>
            <a:r>
              <a:rPr lang="en" sz="12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Assists ‘lift and shift’, or ‘lift and modernize’ strategies in mixed portfolios.</a:t>
            </a:r>
          </a:p>
        </p:txBody>
      </p:sp>
      <p:sp>
        <p:nvSpPr>
          <p:cNvPr id="1015" name="Shape 1015"/>
          <p:cNvSpPr/>
          <p:nvPr/>
        </p:nvSpPr>
        <p:spPr>
          <a:xfrm>
            <a:off x="3523610" y="1310195"/>
            <a:ext cx="527994" cy="527994"/>
          </a:xfrm>
          <a:prstGeom prst="ellipse">
            <a:avLst/>
          </a:prstGeom>
          <a:solidFill>
            <a:schemeClr val="accent3"/>
          </a:solidFill>
          <a:ln w="44450" cap="flat" cmpd="sng">
            <a:solidFill>
              <a:srgbClr val="ECEEE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6" name="Shape 1016" descr="Bo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75" y="1471863"/>
            <a:ext cx="362999" cy="2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Shape 1017" descr="Dev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850" y="1453363"/>
            <a:ext cx="401000" cy="272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Shape 1018" descr="Lis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6001" y="1408775"/>
            <a:ext cx="323699" cy="3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Shape 10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Raleway"/>
              <a:buNone/>
            </a:pPr>
            <a:r>
              <a:rPr lang="en-US" dirty="0" smtClean="0"/>
              <a:t>Build with habitat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2900"/>
            <a:ext cx="7401631" cy="52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85587"/>
      </p:ext>
    </p:extLst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/>
          <p:nvPr/>
        </p:nvSpPr>
        <p:spPr>
          <a:xfrm>
            <a:off x="-10125" y="1235425"/>
            <a:ext cx="9177300" cy="1293300"/>
          </a:xfrm>
          <a:prstGeom prst="rect">
            <a:avLst/>
          </a:prstGeom>
          <a:solidFill>
            <a:srgbClr val="87B09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5" name="Shape 1025"/>
          <p:cNvSpPr txBox="1">
            <a:spLocks noGrp="1"/>
          </p:cNvSpPr>
          <p:nvPr>
            <p:ph type="body" idx="1"/>
          </p:nvPr>
        </p:nvSpPr>
        <p:spPr>
          <a:xfrm>
            <a:off x="406975" y="1371600"/>
            <a:ext cx="8382000" cy="1121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600" i="0" u="none" strike="noStrike" cap="none">
                <a:solidFill>
                  <a:schemeClr val="lt1"/>
                </a:solidFill>
              </a:rPr>
              <a:t>Modern application teams can </a:t>
            </a:r>
            <a:r>
              <a:rPr lang="en" sz="1600" b="1" i="0" u="none" strike="noStrike" cap="none">
                <a:solidFill>
                  <a:schemeClr val="lt1"/>
                </a:solidFill>
              </a:rPr>
              <a:t>connect to source code</a:t>
            </a:r>
            <a:r>
              <a:rPr lang="en" sz="1600" i="0" u="none" strike="noStrike" cap="none">
                <a:solidFill>
                  <a:schemeClr val="lt1"/>
                </a:solidFill>
              </a:rPr>
              <a:t>, then </a:t>
            </a:r>
            <a:r>
              <a:rPr lang="en" sz="1600" b="1" i="0" u="none" strike="noStrike" cap="none">
                <a:solidFill>
                  <a:schemeClr val="lt1"/>
                </a:solidFill>
              </a:rPr>
              <a:t>package and build applications</a:t>
            </a:r>
            <a:r>
              <a:rPr lang="en" sz="1600" i="0" u="none" strike="noStrike" cap="none">
                <a:solidFill>
                  <a:schemeClr val="lt1"/>
                </a:solidFill>
              </a:rPr>
              <a:t> along with their dependencies and configuration. They can then </a:t>
            </a:r>
            <a:r>
              <a:rPr lang="en" sz="1600" b="1" i="0" u="none" strike="noStrike" cap="none">
                <a:solidFill>
                  <a:schemeClr val="lt1"/>
                </a:solidFill>
              </a:rPr>
              <a:t>deploy</a:t>
            </a:r>
            <a:r>
              <a:rPr lang="en" sz="1600" i="0" u="none" strike="noStrike" cap="none">
                <a:solidFill>
                  <a:schemeClr val="lt1"/>
                </a:solidFill>
              </a:rPr>
              <a:t> those applications </a:t>
            </a:r>
            <a:r>
              <a:rPr lang="en" sz="1600" b="1" i="0" u="none" strike="noStrike" cap="none">
                <a:solidFill>
                  <a:schemeClr val="lt1"/>
                </a:solidFill>
              </a:rPr>
              <a:t>in any format</a:t>
            </a:r>
            <a:r>
              <a:rPr lang="en" sz="1600" i="0" u="none" strike="noStrike" cap="none">
                <a:solidFill>
                  <a:schemeClr val="lt1"/>
                </a:solidFill>
              </a:rPr>
              <a:t> and runtime, and </a:t>
            </a:r>
            <a:r>
              <a:rPr lang="en" sz="1600" b="1" i="0" u="none" strike="noStrike" cap="none">
                <a:solidFill>
                  <a:schemeClr val="lt1"/>
                </a:solidFill>
              </a:rPr>
              <a:t>manage the application</a:t>
            </a:r>
            <a:r>
              <a:rPr lang="en" sz="1600" i="0" u="none" strike="noStrike" cap="none">
                <a:solidFill>
                  <a:schemeClr val="lt1"/>
                </a:solidFill>
              </a:rPr>
              <a:t> lifecycle at runtime </a:t>
            </a:r>
            <a:r>
              <a:rPr lang="en" sz="1600" b="1" i="0" u="none" strike="noStrike" cap="none">
                <a:solidFill>
                  <a:schemeClr val="lt1"/>
                </a:solidFill>
              </a:rPr>
              <a:t>in any cloud native architecture</a:t>
            </a:r>
            <a:r>
              <a:rPr lang="en" sz="1600" i="0" u="none" strike="noStrike" cap="none">
                <a:solidFill>
                  <a:schemeClr val="lt1"/>
                </a:solidFill>
              </a:rPr>
              <a:t>.</a:t>
            </a:r>
          </a:p>
        </p:txBody>
      </p:sp>
      <p:sp>
        <p:nvSpPr>
          <p:cNvPr id="1026" name="Shape 1026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Raleway"/>
              <a:buNone/>
            </a:pPr>
            <a:r>
              <a:rPr lang="en"/>
              <a:t>Introducing </a:t>
            </a:r>
            <a:r>
              <a:rPr lang="en"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Habitat Builder</a:t>
            </a:r>
          </a:p>
        </p:txBody>
      </p:sp>
      <p:sp>
        <p:nvSpPr>
          <p:cNvPr id="1027" name="Shape 1027"/>
          <p:cNvSpPr txBox="1">
            <a:spLocks noGrp="1"/>
          </p:cNvSpPr>
          <p:nvPr>
            <p:ph type="body" idx="2"/>
          </p:nvPr>
        </p:nvSpPr>
        <p:spPr>
          <a:xfrm>
            <a:off x="381000" y="779400"/>
            <a:ext cx="8382000" cy="249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The fastest </a:t>
            </a:r>
            <a:r>
              <a:rPr lang="en"/>
              <a:t>path from code to cloud native</a:t>
            </a:r>
          </a:p>
        </p:txBody>
      </p:sp>
      <p:sp>
        <p:nvSpPr>
          <p:cNvPr id="1028" name="Shape 1028"/>
          <p:cNvSpPr txBox="1">
            <a:spLocks noGrp="1"/>
          </p:cNvSpPr>
          <p:nvPr>
            <p:ph type="body" idx="1"/>
          </p:nvPr>
        </p:nvSpPr>
        <p:spPr>
          <a:xfrm>
            <a:off x="406975" y="2615995"/>
            <a:ext cx="4413900" cy="1793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b="1">
                <a:solidFill>
                  <a:srgbClr val="87B09A"/>
                </a:solidFill>
              </a:rPr>
              <a:t>Habitat Builder Features</a:t>
            </a:r>
          </a:p>
          <a:p>
            <a:pPr marL="457200" lvl="0" indent="-298450" rtl="0"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Char char="■"/>
            </a:pPr>
            <a:r>
              <a:rPr lang="en" sz="1100">
                <a:solidFill>
                  <a:schemeClr val="accent2"/>
                </a:solidFill>
              </a:rPr>
              <a:t>SaaS-based build service</a:t>
            </a:r>
          </a:p>
          <a:p>
            <a:pPr marL="457200" marR="0" lvl="0" indent="-298450" algn="l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435464"/>
              </a:buClr>
              <a:buSzPct val="100000"/>
              <a:buChar char="■"/>
            </a:pPr>
            <a:r>
              <a:rPr lang="en" sz="1100">
                <a:solidFill>
                  <a:srgbClr val="435464"/>
                </a:solidFill>
              </a:rPr>
              <a:t>GitHub SCM and authentication integration</a:t>
            </a:r>
          </a:p>
          <a:p>
            <a:pPr marL="457200" marR="0" lvl="0" indent="-298450" algn="l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435464"/>
              </a:buClr>
              <a:buSzPct val="100000"/>
              <a:buChar char="■"/>
            </a:pPr>
            <a:r>
              <a:rPr lang="en" sz="1100">
                <a:solidFill>
                  <a:srgbClr val="435464"/>
                </a:solidFill>
              </a:rPr>
              <a:t>Automated builds</a:t>
            </a:r>
          </a:p>
          <a:p>
            <a:pPr marL="457200" marR="0" lvl="0" indent="-298450" algn="l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435464"/>
              </a:buClr>
              <a:buSzPct val="100000"/>
              <a:buChar char="■"/>
            </a:pPr>
            <a:r>
              <a:rPr lang="en" sz="1100">
                <a:solidFill>
                  <a:srgbClr val="435464"/>
                </a:solidFill>
              </a:rPr>
              <a:t>Automated dependency rebuilds </a:t>
            </a:r>
          </a:p>
          <a:p>
            <a:pPr marL="457200" marR="0" lvl="0" indent="-298450" algn="l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435464"/>
              </a:buClr>
              <a:buSzPct val="100000"/>
              <a:buChar char="■"/>
            </a:pPr>
            <a:r>
              <a:rPr lang="en" sz="1100">
                <a:solidFill>
                  <a:srgbClr val="435464"/>
                </a:solidFill>
              </a:rPr>
              <a:t>Public and private origins</a:t>
            </a:r>
          </a:p>
          <a:p>
            <a:pPr marL="457200" marR="0" lvl="0" indent="-298450" algn="l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435464"/>
              </a:buClr>
              <a:buSzPct val="100000"/>
              <a:buChar char="■"/>
            </a:pPr>
            <a:r>
              <a:rPr lang="en" sz="1100">
                <a:solidFill>
                  <a:srgbClr val="435464"/>
                </a:solidFill>
              </a:rPr>
              <a:t>Release Channels for Continuous Delivery</a:t>
            </a:r>
          </a:p>
          <a:p>
            <a:pPr marL="457200" lvl="0" indent="-298450" rtl="0"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Char char="■"/>
            </a:pPr>
            <a:r>
              <a:rPr lang="en" sz="1100">
                <a:solidFill>
                  <a:schemeClr val="accent2"/>
                </a:solidFill>
              </a:rPr>
              <a:t>Container publishing to Docker Hub</a:t>
            </a:r>
          </a:p>
          <a:p>
            <a:pPr marL="457200" lvl="0" indent="-298450" rtl="0"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Char char="■"/>
            </a:pPr>
            <a:r>
              <a:rPr lang="en" sz="1100">
                <a:solidFill>
                  <a:schemeClr val="accent2"/>
                </a:solidFill>
              </a:rPr>
              <a:t>Scaffolding for Node.js, Ruby, more coming</a:t>
            </a:r>
          </a:p>
          <a:p>
            <a:pPr marL="457200" lvl="0" indent="-298450" rtl="0"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Char char="■"/>
            </a:pPr>
            <a:r>
              <a:rPr lang="en" sz="1100">
                <a:solidFill>
                  <a:schemeClr val="accent2"/>
                </a:solidFill>
              </a:rPr>
              <a:t>&gt; 500 packages for common applications and libraries</a:t>
            </a:r>
          </a:p>
          <a:p>
            <a:pPr marL="457200" marR="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1000"/>
              </a:spcAft>
              <a:buClr>
                <a:srgbClr val="435464"/>
              </a:buClr>
              <a:buSzPct val="100000"/>
              <a:buChar char="●"/>
            </a:pPr>
            <a:endParaRPr sz="1400">
              <a:solidFill>
                <a:srgbClr val="43546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100" i="0" u="none" strike="noStrike" cap="none">
              <a:solidFill>
                <a:srgbClr val="435464"/>
              </a:solidFill>
            </a:endParaRPr>
          </a:p>
        </p:txBody>
      </p:sp>
      <p:pic>
        <p:nvPicPr>
          <p:cNvPr id="1029" name="Shape 1029" descr="Habitat Web SaaS Message Home (desktop) V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100" y="2379577"/>
            <a:ext cx="4077900" cy="2763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023175"/>
      </p:ext>
    </p:extLst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/>
          <p:nvPr/>
        </p:nvSpPr>
        <p:spPr>
          <a:xfrm>
            <a:off x="-10125" y="1235425"/>
            <a:ext cx="9177300" cy="1293300"/>
          </a:xfrm>
          <a:prstGeom prst="rect">
            <a:avLst/>
          </a:prstGeom>
          <a:solidFill>
            <a:srgbClr val="87B09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5" name="Shape 1025"/>
          <p:cNvSpPr txBox="1">
            <a:spLocks noGrp="1"/>
          </p:cNvSpPr>
          <p:nvPr>
            <p:ph type="body" idx="1"/>
          </p:nvPr>
        </p:nvSpPr>
        <p:spPr>
          <a:xfrm>
            <a:off x="406975" y="1371600"/>
            <a:ext cx="8382000" cy="1121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600" i="0" u="none" strike="noStrike" cap="none">
                <a:solidFill>
                  <a:schemeClr val="lt1"/>
                </a:solidFill>
              </a:rPr>
              <a:t>Modern application teams can </a:t>
            </a:r>
            <a:r>
              <a:rPr lang="en" sz="1600" b="1" i="0" u="none" strike="noStrike" cap="none">
                <a:solidFill>
                  <a:schemeClr val="lt1"/>
                </a:solidFill>
              </a:rPr>
              <a:t>connect to source code</a:t>
            </a:r>
            <a:r>
              <a:rPr lang="en" sz="1600" i="0" u="none" strike="noStrike" cap="none">
                <a:solidFill>
                  <a:schemeClr val="lt1"/>
                </a:solidFill>
              </a:rPr>
              <a:t>, then </a:t>
            </a:r>
            <a:r>
              <a:rPr lang="en" sz="1600" b="1" i="0" u="none" strike="noStrike" cap="none">
                <a:solidFill>
                  <a:schemeClr val="lt1"/>
                </a:solidFill>
              </a:rPr>
              <a:t>package and build applications</a:t>
            </a:r>
            <a:r>
              <a:rPr lang="en" sz="1600" i="0" u="none" strike="noStrike" cap="none">
                <a:solidFill>
                  <a:schemeClr val="lt1"/>
                </a:solidFill>
              </a:rPr>
              <a:t> along with their dependencies and configuration. They can then </a:t>
            </a:r>
            <a:r>
              <a:rPr lang="en" sz="1600" b="1" i="0" u="none" strike="noStrike" cap="none">
                <a:solidFill>
                  <a:schemeClr val="lt1"/>
                </a:solidFill>
              </a:rPr>
              <a:t>deploy</a:t>
            </a:r>
            <a:r>
              <a:rPr lang="en" sz="1600" i="0" u="none" strike="noStrike" cap="none">
                <a:solidFill>
                  <a:schemeClr val="lt1"/>
                </a:solidFill>
              </a:rPr>
              <a:t> those applications </a:t>
            </a:r>
            <a:r>
              <a:rPr lang="en" sz="1600" b="1" i="0" u="none" strike="noStrike" cap="none">
                <a:solidFill>
                  <a:schemeClr val="lt1"/>
                </a:solidFill>
              </a:rPr>
              <a:t>in any format</a:t>
            </a:r>
            <a:r>
              <a:rPr lang="en" sz="1600" i="0" u="none" strike="noStrike" cap="none">
                <a:solidFill>
                  <a:schemeClr val="lt1"/>
                </a:solidFill>
              </a:rPr>
              <a:t> and runtime, and </a:t>
            </a:r>
            <a:r>
              <a:rPr lang="en" sz="1600" b="1" i="0" u="none" strike="noStrike" cap="none">
                <a:solidFill>
                  <a:schemeClr val="lt1"/>
                </a:solidFill>
              </a:rPr>
              <a:t>manage the application</a:t>
            </a:r>
            <a:r>
              <a:rPr lang="en" sz="1600" i="0" u="none" strike="noStrike" cap="none">
                <a:solidFill>
                  <a:schemeClr val="lt1"/>
                </a:solidFill>
              </a:rPr>
              <a:t> lifecycle at runtime </a:t>
            </a:r>
            <a:r>
              <a:rPr lang="en" sz="1600" b="1" i="0" u="none" strike="noStrike" cap="none">
                <a:solidFill>
                  <a:schemeClr val="lt1"/>
                </a:solidFill>
              </a:rPr>
              <a:t>in any cloud native architecture</a:t>
            </a:r>
            <a:r>
              <a:rPr lang="en" sz="1600" i="0" u="none" strike="noStrike" cap="none">
                <a:solidFill>
                  <a:schemeClr val="lt1"/>
                </a:solidFill>
              </a:rPr>
              <a:t>.</a:t>
            </a:r>
          </a:p>
        </p:txBody>
      </p:sp>
      <p:sp>
        <p:nvSpPr>
          <p:cNvPr id="1026" name="Shape 1026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Raleway"/>
              <a:buNone/>
            </a:pPr>
            <a:r>
              <a:rPr lang="en"/>
              <a:t>Introducing </a:t>
            </a:r>
            <a:r>
              <a:rPr lang="en"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Habitat Builder</a:t>
            </a:r>
          </a:p>
        </p:txBody>
      </p:sp>
      <p:sp>
        <p:nvSpPr>
          <p:cNvPr id="1027" name="Shape 1027"/>
          <p:cNvSpPr txBox="1">
            <a:spLocks noGrp="1"/>
          </p:cNvSpPr>
          <p:nvPr>
            <p:ph type="body" idx="2"/>
          </p:nvPr>
        </p:nvSpPr>
        <p:spPr>
          <a:xfrm>
            <a:off x="381000" y="779400"/>
            <a:ext cx="8382000" cy="249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The fastest </a:t>
            </a:r>
            <a:r>
              <a:rPr lang="en"/>
              <a:t>path from code to cloud native</a:t>
            </a:r>
          </a:p>
        </p:txBody>
      </p:sp>
      <p:sp>
        <p:nvSpPr>
          <p:cNvPr id="1028" name="Shape 1028"/>
          <p:cNvSpPr txBox="1">
            <a:spLocks noGrp="1"/>
          </p:cNvSpPr>
          <p:nvPr>
            <p:ph type="body" idx="1"/>
          </p:nvPr>
        </p:nvSpPr>
        <p:spPr>
          <a:xfrm>
            <a:off x="406975" y="2615995"/>
            <a:ext cx="4413900" cy="1793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b="1">
                <a:solidFill>
                  <a:srgbClr val="87B09A"/>
                </a:solidFill>
              </a:rPr>
              <a:t>Habitat Builder Features</a:t>
            </a:r>
          </a:p>
          <a:p>
            <a:pPr marL="457200" lvl="0" indent="-298450" rtl="0"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Char char="■"/>
            </a:pPr>
            <a:r>
              <a:rPr lang="en" sz="1100">
                <a:solidFill>
                  <a:schemeClr val="accent2"/>
                </a:solidFill>
              </a:rPr>
              <a:t>SaaS-based build service</a:t>
            </a:r>
          </a:p>
          <a:p>
            <a:pPr marL="457200" marR="0" lvl="0" indent="-298450" algn="l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435464"/>
              </a:buClr>
              <a:buSzPct val="100000"/>
              <a:buChar char="■"/>
            </a:pPr>
            <a:r>
              <a:rPr lang="en" sz="1100">
                <a:solidFill>
                  <a:srgbClr val="435464"/>
                </a:solidFill>
              </a:rPr>
              <a:t>GitHub SCM and authentication integration</a:t>
            </a:r>
          </a:p>
          <a:p>
            <a:pPr marL="457200" marR="0" lvl="0" indent="-298450" algn="l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435464"/>
              </a:buClr>
              <a:buSzPct val="100000"/>
              <a:buChar char="■"/>
            </a:pPr>
            <a:r>
              <a:rPr lang="en" sz="1100">
                <a:solidFill>
                  <a:srgbClr val="435464"/>
                </a:solidFill>
              </a:rPr>
              <a:t>Automated builds</a:t>
            </a:r>
          </a:p>
          <a:p>
            <a:pPr marL="457200" marR="0" lvl="0" indent="-298450" algn="l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435464"/>
              </a:buClr>
              <a:buSzPct val="100000"/>
              <a:buChar char="■"/>
            </a:pPr>
            <a:r>
              <a:rPr lang="en" sz="1100">
                <a:solidFill>
                  <a:srgbClr val="435464"/>
                </a:solidFill>
              </a:rPr>
              <a:t>Automated dependency rebuilds </a:t>
            </a:r>
          </a:p>
          <a:p>
            <a:pPr marL="457200" marR="0" lvl="0" indent="-298450" algn="l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435464"/>
              </a:buClr>
              <a:buSzPct val="100000"/>
              <a:buChar char="■"/>
            </a:pPr>
            <a:r>
              <a:rPr lang="en" sz="1100">
                <a:solidFill>
                  <a:srgbClr val="435464"/>
                </a:solidFill>
              </a:rPr>
              <a:t>Public and private origins</a:t>
            </a:r>
          </a:p>
          <a:p>
            <a:pPr marL="457200" marR="0" lvl="0" indent="-298450" algn="l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435464"/>
              </a:buClr>
              <a:buSzPct val="100000"/>
              <a:buChar char="■"/>
            </a:pPr>
            <a:r>
              <a:rPr lang="en" sz="1100">
                <a:solidFill>
                  <a:srgbClr val="435464"/>
                </a:solidFill>
              </a:rPr>
              <a:t>Release Channels for Continuous Delivery</a:t>
            </a:r>
          </a:p>
          <a:p>
            <a:pPr marL="457200" lvl="0" indent="-298450" rtl="0"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Char char="■"/>
            </a:pPr>
            <a:r>
              <a:rPr lang="en" sz="1100">
                <a:solidFill>
                  <a:schemeClr val="accent2"/>
                </a:solidFill>
              </a:rPr>
              <a:t>Container publishing to Docker Hub</a:t>
            </a:r>
          </a:p>
          <a:p>
            <a:pPr marL="457200" lvl="0" indent="-298450" rtl="0"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Char char="■"/>
            </a:pPr>
            <a:r>
              <a:rPr lang="en" sz="1100">
                <a:solidFill>
                  <a:schemeClr val="accent2"/>
                </a:solidFill>
              </a:rPr>
              <a:t>Scaffolding for Node.js, Ruby, more coming</a:t>
            </a:r>
          </a:p>
          <a:p>
            <a:pPr marL="457200" lvl="0" indent="-298450" rtl="0"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Char char="■"/>
            </a:pPr>
            <a:r>
              <a:rPr lang="en" sz="1100">
                <a:solidFill>
                  <a:schemeClr val="accent2"/>
                </a:solidFill>
              </a:rPr>
              <a:t>&gt; 500 packages for common applications and libraries</a:t>
            </a:r>
          </a:p>
          <a:p>
            <a:pPr marL="457200" marR="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1000"/>
              </a:spcAft>
              <a:buClr>
                <a:srgbClr val="435464"/>
              </a:buClr>
              <a:buSzPct val="100000"/>
              <a:buChar char="●"/>
            </a:pPr>
            <a:endParaRPr sz="1400">
              <a:solidFill>
                <a:srgbClr val="43546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100" i="0" u="none" strike="noStrike" cap="none">
              <a:solidFill>
                <a:srgbClr val="435464"/>
              </a:solidFill>
            </a:endParaRPr>
          </a:p>
        </p:txBody>
      </p:sp>
      <p:pic>
        <p:nvPicPr>
          <p:cNvPr id="1029" name="Shape 1029" descr="Habitat Web SaaS Message Home (desktop) V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100" y="2379577"/>
            <a:ext cx="4077900" cy="2763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Habitat Builder Demo</a:t>
            </a:r>
          </a:p>
        </p:txBody>
      </p:sp>
      <p:sp>
        <p:nvSpPr>
          <p:cNvPr id="1035" name="Shape 1035"/>
          <p:cNvSpPr txBox="1">
            <a:spLocks noGrp="1"/>
          </p:cNvSpPr>
          <p:nvPr>
            <p:ph type="body" idx="2"/>
          </p:nvPr>
        </p:nvSpPr>
        <p:spPr>
          <a:xfrm>
            <a:off x="381000" y="779400"/>
            <a:ext cx="8382000" cy="2493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Five simple steps to building and deploying your application code.</a:t>
            </a:r>
          </a:p>
        </p:txBody>
      </p:sp>
      <p:sp>
        <p:nvSpPr>
          <p:cNvPr id="1036" name="Shape 1036"/>
          <p:cNvSpPr txBox="1"/>
          <p:nvPr/>
        </p:nvSpPr>
        <p:spPr>
          <a:xfrm>
            <a:off x="381000" y="1487950"/>
            <a:ext cx="3475500" cy="30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>
                <a:solidFill>
                  <a:srgbClr val="87B09A"/>
                </a:solidFill>
                <a:latin typeface="Raleway"/>
                <a:ea typeface="Raleway"/>
                <a:cs typeface="Raleway"/>
                <a:sym typeface="Raleway"/>
              </a:rPr>
              <a:t>Getting Started With Habitat Builder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rgbClr val="435464"/>
              </a:buClr>
              <a:buSzPct val="100000"/>
              <a:buFont typeface="Raleway"/>
              <a:buChar char="■"/>
            </a:pPr>
            <a:r>
              <a:rPr lang="en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Authenticate with Github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rgbClr val="435464"/>
              </a:buClr>
              <a:buSzPct val="100000"/>
              <a:buFont typeface="Raleway"/>
              <a:buChar char="■"/>
            </a:pPr>
            <a:r>
              <a:rPr lang="en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Create a Habitat Builder origin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rgbClr val="435464"/>
              </a:buClr>
              <a:buSzPct val="100000"/>
              <a:buFont typeface="Raleway"/>
              <a:buChar char="■"/>
            </a:pPr>
            <a:r>
              <a:rPr lang="en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Connect Docker Hub registry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rgbClr val="435464"/>
              </a:buClr>
              <a:buSzPct val="100000"/>
              <a:buFont typeface="Raleway"/>
              <a:buChar char="■"/>
            </a:pPr>
            <a:r>
              <a:rPr lang="en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Create a Habitat package from a GitHub repo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rgbClr val="435464"/>
              </a:buClr>
              <a:buSzPct val="100000"/>
              <a:buFont typeface="Raleway"/>
              <a:buChar char="■"/>
            </a:pPr>
            <a:r>
              <a:rPr lang="en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Habitat Builder packages your application and exports a container image to Docker Hub</a:t>
            </a:r>
          </a:p>
        </p:txBody>
      </p:sp>
      <p:pic>
        <p:nvPicPr>
          <p:cNvPr id="1037" name="Shape 10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1487950"/>
            <a:ext cx="6305551" cy="37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 txBox="1">
            <a:spLocks noGrp="1"/>
          </p:cNvSpPr>
          <p:nvPr>
            <p:ph type="body" idx="4294967295"/>
          </p:nvPr>
        </p:nvSpPr>
        <p:spPr>
          <a:xfrm>
            <a:off x="381000" y="1233039"/>
            <a:ext cx="2102400" cy="27168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7B09A"/>
                </a:solidFill>
              </a:rPr>
              <a:t>For Developers:</a:t>
            </a:r>
          </a:p>
          <a:p>
            <a:pPr marL="457200" lvl="0" indent="-2921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5464"/>
              </a:buClr>
              <a:buSzPct val="100000"/>
              <a:buChar char="■"/>
            </a:pPr>
            <a:r>
              <a:rPr lang="en" sz="1000">
                <a:solidFill>
                  <a:srgbClr val="435464"/>
                </a:solidFill>
              </a:rPr>
              <a:t>GitHub integration</a:t>
            </a:r>
          </a:p>
          <a:p>
            <a:pPr marL="457200" lvl="0" indent="-2921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5464"/>
              </a:buClr>
              <a:buSzPct val="100000"/>
              <a:buChar char="■"/>
            </a:pPr>
            <a:r>
              <a:rPr lang="en" sz="1000">
                <a:solidFill>
                  <a:srgbClr val="435464"/>
                </a:solidFill>
              </a:rPr>
              <a:t>Automatic builds on commit</a:t>
            </a:r>
          </a:p>
          <a:p>
            <a:pPr marL="457200" lvl="0" indent="-2921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5464"/>
              </a:buClr>
              <a:buSzPct val="100000"/>
              <a:buChar char="■"/>
            </a:pPr>
            <a:r>
              <a:rPr lang="en" sz="1000">
                <a:solidFill>
                  <a:srgbClr val="435464"/>
                </a:solidFill>
              </a:rPr>
              <a:t>Explicit dependency declarations </a:t>
            </a:r>
          </a:p>
          <a:p>
            <a:pPr marL="457200" lvl="0" indent="-2921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5464"/>
              </a:buClr>
              <a:buSzPct val="100000"/>
              <a:buChar char="■"/>
            </a:pPr>
            <a:r>
              <a:rPr lang="en" sz="1000">
                <a:solidFill>
                  <a:srgbClr val="435464"/>
                </a:solidFill>
              </a:rPr>
              <a:t>Stable &amp; unstable release channels </a:t>
            </a:r>
          </a:p>
        </p:txBody>
      </p:sp>
      <p:pic>
        <p:nvPicPr>
          <p:cNvPr id="1043" name="Shape 1043" descr="_replacement.jpg"/>
          <p:cNvPicPr preferRelativeResize="0"/>
          <p:nvPr/>
        </p:nvPicPr>
        <p:blipFill rotWithShape="1">
          <a:blip r:embed="rId3">
            <a:alphaModFix/>
          </a:blip>
          <a:srcRect l="8009" r="5953" b="8925"/>
          <a:stretch/>
        </p:blipFill>
        <p:spPr>
          <a:xfrm>
            <a:off x="2657437" y="1430863"/>
            <a:ext cx="3829126" cy="2595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Shape 1044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Raleway"/>
              <a:buNone/>
            </a:pPr>
            <a:r>
              <a:rPr lang="en"/>
              <a:t>Happy Devs, Happy Ops, Habitat</a:t>
            </a:r>
          </a:p>
        </p:txBody>
      </p:sp>
      <p:sp>
        <p:nvSpPr>
          <p:cNvPr id="1045" name="Shape 1045"/>
          <p:cNvSpPr txBox="1">
            <a:spLocks noGrp="1"/>
          </p:cNvSpPr>
          <p:nvPr>
            <p:ph type="body" idx="4294967295"/>
          </p:nvPr>
        </p:nvSpPr>
        <p:spPr>
          <a:xfrm>
            <a:off x="6660625" y="1233039"/>
            <a:ext cx="2079900" cy="26559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7B09A"/>
                </a:solidFill>
              </a:rPr>
              <a:t>For Operations:</a:t>
            </a:r>
          </a:p>
          <a:p>
            <a:pPr marL="457200" marR="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5464"/>
              </a:buClr>
              <a:buSzPct val="100000"/>
              <a:buChar char="■"/>
            </a:pPr>
            <a:r>
              <a:rPr lang="en" sz="1000">
                <a:solidFill>
                  <a:srgbClr val="435464"/>
                </a:solidFill>
              </a:rPr>
              <a:t>Immutable build artifacts</a:t>
            </a:r>
          </a:p>
          <a:p>
            <a:pPr marL="457200" marR="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5464"/>
              </a:buClr>
              <a:buSzPct val="100000"/>
              <a:buChar char="■"/>
            </a:pPr>
            <a:r>
              <a:rPr lang="en" sz="1000">
                <a:solidFill>
                  <a:srgbClr val="435464"/>
                </a:solidFill>
              </a:rPr>
              <a:t>Automated container builds</a:t>
            </a:r>
          </a:p>
          <a:p>
            <a:pPr marL="457200" marR="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5464"/>
              </a:buClr>
              <a:buSzPct val="100000"/>
              <a:buChar char="■"/>
            </a:pPr>
            <a:r>
              <a:rPr lang="en" sz="1000">
                <a:solidFill>
                  <a:srgbClr val="435464"/>
                </a:solidFill>
              </a:rPr>
              <a:t>Application exports to Docker, rkt, Mesos, Cloud Foundry, Kubernetes, and TAR</a:t>
            </a:r>
          </a:p>
          <a:p>
            <a:pPr marL="457200" marR="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5464"/>
              </a:buClr>
              <a:buSzPct val="100000"/>
              <a:buChar char="■"/>
            </a:pPr>
            <a:r>
              <a:rPr lang="en" sz="1000">
                <a:solidFill>
                  <a:srgbClr val="435464"/>
                </a:solidFill>
              </a:rPr>
              <a:t>Release channels for CD workflow</a:t>
            </a:r>
          </a:p>
          <a:p>
            <a:pPr marR="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435464"/>
              </a:solidFill>
            </a:endParaRPr>
          </a:p>
          <a:p>
            <a:pPr marR="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435464"/>
              </a:solidFill>
            </a:endParaRPr>
          </a:p>
        </p:txBody>
      </p:sp>
      <p:sp>
        <p:nvSpPr>
          <p:cNvPr id="1046" name="Shape 1046"/>
          <p:cNvSpPr/>
          <p:nvPr/>
        </p:nvSpPr>
        <p:spPr>
          <a:xfrm>
            <a:off x="3364225" y="2284739"/>
            <a:ext cx="3000" cy="18801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7" name="Shape 1047"/>
          <p:cNvSpPr/>
          <p:nvPr/>
        </p:nvSpPr>
        <p:spPr>
          <a:xfrm>
            <a:off x="5014225" y="2284739"/>
            <a:ext cx="3000" cy="18801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8" name="Shape 1048"/>
          <p:cNvSpPr/>
          <p:nvPr/>
        </p:nvSpPr>
        <p:spPr>
          <a:xfrm rot="-5400000">
            <a:off x="4178125" y="3325814"/>
            <a:ext cx="25200" cy="1653000"/>
          </a:xfrm>
          <a:prstGeom prst="rect">
            <a:avLst/>
          </a:prstGeom>
          <a:solidFill>
            <a:srgbClr val="87B09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49" name="Shape 1049"/>
          <p:cNvCxnSpPr>
            <a:stCxn id="1048" idx="1"/>
            <a:endCxn id="1050" idx="1"/>
          </p:cNvCxnSpPr>
          <p:nvPr/>
        </p:nvCxnSpPr>
        <p:spPr>
          <a:xfrm rot="5400000" flipH="1">
            <a:off x="2767375" y="2741564"/>
            <a:ext cx="144900" cy="2701800"/>
          </a:xfrm>
          <a:prstGeom prst="bentConnector3">
            <a:avLst>
              <a:gd name="adj1" fmla="val -164337"/>
            </a:avLst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50" name="Shape 1050"/>
          <p:cNvSpPr/>
          <p:nvPr/>
        </p:nvSpPr>
        <p:spPr>
          <a:xfrm rot="-5400000">
            <a:off x="1476425" y="3013064"/>
            <a:ext cx="25200" cy="1988700"/>
          </a:xfrm>
          <a:prstGeom prst="rect">
            <a:avLst/>
          </a:prstGeom>
          <a:solidFill>
            <a:srgbClr val="87B09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1" name="Shape 1051"/>
          <p:cNvSpPr/>
          <p:nvPr/>
        </p:nvSpPr>
        <p:spPr>
          <a:xfrm>
            <a:off x="5423650" y="2284739"/>
            <a:ext cx="3000" cy="18801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2" name="Shape 1052"/>
          <p:cNvSpPr/>
          <p:nvPr/>
        </p:nvSpPr>
        <p:spPr>
          <a:xfrm>
            <a:off x="6326600" y="2284739"/>
            <a:ext cx="3000" cy="18801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3" name="Shape 1053"/>
          <p:cNvSpPr/>
          <p:nvPr/>
        </p:nvSpPr>
        <p:spPr>
          <a:xfrm rot="-5400000">
            <a:off x="5862550" y="3700814"/>
            <a:ext cx="25200" cy="903000"/>
          </a:xfrm>
          <a:prstGeom prst="rect">
            <a:avLst/>
          </a:prstGeom>
          <a:solidFill>
            <a:srgbClr val="87B09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4" name="Shape 1054"/>
          <p:cNvSpPr/>
          <p:nvPr/>
        </p:nvSpPr>
        <p:spPr>
          <a:xfrm rot="-5400000">
            <a:off x="7746025" y="3025514"/>
            <a:ext cx="25200" cy="1963800"/>
          </a:xfrm>
          <a:prstGeom prst="rect">
            <a:avLst/>
          </a:prstGeom>
          <a:solidFill>
            <a:srgbClr val="87B09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55" name="Shape 1055"/>
          <p:cNvCxnSpPr>
            <a:stCxn id="1054" idx="1"/>
            <a:endCxn id="1053" idx="1"/>
          </p:cNvCxnSpPr>
          <p:nvPr/>
        </p:nvCxnSpPr>
        <p:spPr>
          <a:xfrm rot="5400000">
            <a:off x="6744475" y="3150764"/>
            <a:ext cx="144900" cy="1883400"/>
          </a:xfrm>
          <a:prstGeom prst="bentConnector3">
            <a:avLst>
              <a:gd name="adj1" fmla="val 264337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/>
          <p:nvPr/>
        </p:nvSpPr>
        <p:spPr>
          <a:xfrm rot="5400000">
            <a:off x="6409962" y="565021"/>
            <a:ext cx="1000500" cy="2375400"/>
          </a:xfrm>
          <a:prstGeom prst="rect">
            <a:avLst/>
          </a:prstGeom>
          <a:solidFill>
            <a:schemeClr val="accent3">
              <a:alpha val="9410"/>
            </a:schemeClr>
          </a:solidFill>
          <a:ln w="19050" cap="sq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Shape 1061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Building with Habitat</a:t>
            </a:r>
          </a:p>
        </p:txBody>
      </p:sp>
      <p:sp>
        <p:nvSpPr>
          <p:cNvPr id="1062" name="Shape 1062"/>
          <p:cNvSpPr txBox="1">
            <a:spLocks noGrp="1"/>
          </p:cNvSpPr>
          <p:nvPr>
            <p:ph type="body" idx="2"/>
          </p:nvPr>
        </p:nvSpPr>
        <p:spPr>
          <a:xfrm>
            <a:off x="381000" y="779400"/>
            <a:ext cx="8382000" cy="249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Habitat provides a cloud native build and packaging system</a:t>
            </a:r>
          </a:p>
        </p:txBody>
      </p:sp>
      <p:pic>
        <p:nvPicPr>
          <p:cNvPr id="1063" name="Shape 1063"/>
          <p:cNvPicPr preferRelativeResize="0"/>
          <p:nvPr/>
        </p:nvPicPr>
        <p:blipFill rotWithShape="1">
          <a:blip r:embed="rId3">
            <a:alphaModFix/>
          </a:blip>
          <a:srcRect l="5044" r="5044"/>
          <a:stretch/>
        </p:blipFill>
        <p:spPr>
          <a:xfrm>
            <a:off x="4017353" y="1453483"/>
            <a:ext cx="937200" cy="86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4" name="Shape 1064"/>
          <p:cNvCxnSpPr/>
          <p:nvPr/>
        </p:nvCxnSpPr>
        <p:spPr>
          <a:xfrm>
            <a:off x="1603323" y="1886480"/>
            <a:ext cx="596700" cy="0"/>
          </a:xfrm>
          <a:prstGeom prst="straightConnector1">
            <a:avLst/>
          </a:prstGeom>
          <a:noFill/>
          <a:ln w="158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65" name="Shape 1065"/>
          <p:cNvSpPr/>
          <p:nvPr/>
        </p:nvSpPr>
        <p:spPr>
          <a:xfrm>
            <a:off x="5719773" y="1245800"/>
            <a:ext cx="2375400" cy="267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Raleway"/>
              <a:buNone/>
            </a:pPr>
            <a:r>
              <a:rPr lang="en" sz="11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HABITAT BUILDER</a:t>
            </a:r>
          </a:p>
        </p:txBody>
      </p:sp>
      <p:cxnSp>
        <p:nvCxnSpPr>
          <p:cNvPr id="1066" name="Shape 1066"/>
          <p:cNvCxnSpPr/>
          <p:nvPr/>
        </p:nvCxnSpPr>
        <p:spPr>
          <a:xfrm>
            <a:off x="3355952" y="1886480"/>
            <a:ext cx="596700" cy="0"/>
          </a:xfrm>
          <a:prstGeom prst="straightConnector1">
            <a:avLst/>
          </a:prstGeom>
          <a:noFill/>
          <a:ln w="158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67" name="Shape 1067"/>
          <p:cNvCxnSpPr/>
          <p:nvPr/>
        </p:nvCxnSpPr>
        <p:spPr>
          <a:xfrm>
            <a:off x="5019319" y="1886480"/>
            <a:ext cx="596700" cy="0"/>
          </a:xfrm>
          <a:prstGeom prst="straightConnector1">
            <a:avLst/>
          </a:prstGeom>
          <a:noFill/>
          <a:ln w="158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68" name="Shape 1068"/>
          <p:cNvSpPr txBox="1"/>
          <p:nvPr/>
        </p:nvSpPr>
        <p:spPr>
          <a:xfrm>
            <a:off x="381000" y="2403100"/>
            <a:ext cx="3686400" cy="220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Developer adds a </a:t>
            </a:r>
            <a:r>
              <a:rPr lang="en" sz="10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plan.sh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define the build phases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of their software.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Scaffolding for common languages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can be used to provide reasonable defaults.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Developer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explicitly declares dependencies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required backing services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, and what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services/ports are exposed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Runtime lifecycle hooks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can be defined for the application (</a:t>
            </a:r>
            <a:r>
              <a:rPr lang="en" sz="1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start, reconfigure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, etc).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Templated configuration files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can be included.</a:t>
            </a:r>
          </a:p>
        </p:txBody>
      </p:sp>
      <p:sp>
        <p:nvSpPr>
          <p:cNvPr id="1069" name="Shape 1069"/>
          <p:cNvSpPr txBox="1"/>
          <p:nvPr/>
        </p:nvSpPr>
        <p:spPr>
          <a:xfrm>
            <a:off x="4941075" y="2403100"/>
            <a:ext cx="3686400" cy="220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Habitat Builder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watches a GitHub repository for changes, when code is merged a build is performed based on the repo’s </a:t>
            </a:r>
            <a:r>
              <a:rPr lang="en" sz="10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plan.sh</a:t>
            </a:r>
            <a:r>
              <a:rPr lang="en" sz="1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Build artifact includes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runtime lifecycle hooks, configuration, 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and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application binaries 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or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code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Build artifact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metadata 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includes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dependent services, exposed services/ports, 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and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required dependencies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Artifacts are stored in a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Habitat Builder depot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</p:txBody>
      </p:sp>
      <p:sp>
        <p:nvSpPr>
          <p:cNvPr id="1070" name="Shape 1070"/>
          <p:cNvSpPr/>
          <p:nvPr/>
        </p:nvSpPr>
        <p:spPr>
          <a:xfrm>
            <a:off x="596178" y="1769676"/>
            <a:ext cx="942900" cy="2337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aleway"/>
              <a:buNone/>
            </a:pPr>
            <a:r>
              <a:rPr lang="en" sz="9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USER</a:t>
            </a:r>
          </a:p>
        </p:txBody>
      </p:sp>
      <p:sp>
        <p:nvSpPr>
          <p:cNvPr id="1071" name="Shape 1071"/>
          <p:cNvSpPr/>
          <p:nvPr/>
        </p:nvSpPr>
        <p:spPr>
          <a:xfrm>
            <a:off x="2306520" y="1769733"/>
            <a:ext cx="942900" cy="233700"/>
          </a:xfrm>
          <a:prstGeom prst="rect">
            <a:avLst/>
          </a:prstGeom>
          <a:solidFill>
            <a:schemeClr val="accent2"/>
          </a:solidFill>
          <a:ln w="38100" cap="sq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aleway"/>
              <a:buNone/>
            </a:pPr>
            <a:r>
              <a:rPr lang="en" sz="9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PLAN</a:t>
            </a:r>
          </a:p>
        </p:txBody>
      </p:sp>
      <p:sp>
        <p:nvSpPr>
          <p:cNvPr id="1072" name="Shape 1072"/>
          <p:cNvSpPr/>
          <p:nvPr/>
        </p:nvSpPr>
        <p:spPr>
          <a:xfrm>
            <a:off x="5927321" y="1630349"/>
            <a:ext cx="951000" cy="415500"/>
          </a:xfrm>
          <a:prstGeom prst="rect">
            <a:avLst/>
          </a:prstGeom>
          <a:solidFill>
            <a:srgbClr val="87B09A"/>
          </a:solidFill>
          <a:ln w="38100" cap="sq" cmpd="sng">
            <a:solidFill>
              <a:srgbClr val="87B0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aleway"/>
              <a:buNone/>
            </a:pPr>
            <a:r>
              <a:rPr lang="en" sz="9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PUBLIC </a:t>
            </a:r>
            <a:r>
              <a:rPr lang="en" sz="9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DEPOT</a:t>
            </a:r>
          </a:p>
        </p:txBody>
      </p:sp>
      <p:sp>
        <p:nvSpPr>
          <p:cNvPr id="1073" name="Shape 1073"/>
          <p:cNvSpPr/>
          <p:nvPr/>
        </p:nvSpPr>
        <p:spPr>
          <a:xfrm>
            <a:off x="7022271" y="1630349"/>
            <a:ext cx="951000" cy="415500"/>
          </a:xfrm>
          <a:prstGeom prst="rect">
            <a:avLst/>
          </a:prstGeom>
          <a:solidFill>
            <a:srgbClr val="87B09A"/>
          </a:solidFill>
          <a:ln w="38100" cap="sq" cmpd="sng">
            <a:solidFill>
              <a:srgbClr val="87B0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aleway"/>
              <a:buNone/>
            </a:pPr>
            <a:r>
              <a:rPr lang="en" sz="9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PRIVATE </a:t>
            </a:r>
            <a:r>
              <a:rPr lang="en" sz="9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DEPOT</a:t>
            </a:r>
          </a:p>
        </p:txBody>
      </p:sp>
      <p:sp>
        <p:nvSpPr>
          <p:cNvPr id="1074" name="Shape 10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5" y="-227045"/>
            <a:ext cx="8260596" cy="583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Building with Habitat</a:t>
            </a:r>
          </a:p>
        </p:txBody>
      </p:sp>
      <p:sp>
        <p:nvSpPr>
          <p:cNvPr id="1080" name="Shape 1080"/>
          <p:cNvSpPr txBox="1">
            <a:spLocks noGrp="1"/>
          </p:cNvSpPr>
          <p:nvPr>
            <p:ph type="body" idx="2"/>
          </p:nvPr>
        </p:nvSpPr>
        <p:spPr>
          <a:xfrm>
            <a:off x="381000" y="779400"/>
            <a:ext cx="8382000" cy="249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Habitat provides a cloud native build and packaging system.</a:t>
            </a:r>
          </a:p>
        </p:txBody>
      </p:sp>
      <p:sp>
        <p:nvSpPr>
          <p:cNvPr id="1081" name="Shape 1081"/>
          <p:cNvSpPr/>
          <p:nvPr/>
        </p:nvSpPr>
        <p:spPr>
          <a:xfrm>
            <a:off x="304800" y="1345875"/>
            <a:ext cx="3934800" cy="7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b="1">
                <a:solidFill>
                  <a:srgbClr val="87B09A"/>
                </a:solidFill>
                <a:latin typeface="Raleway"/>
                <a:ea typeface="Raleway"/>
                <a:cs typeface="Raleway"/>
                <a:sym typeface="Raleway"/>
              </a:rPr>
              <a:t>Initialize a plan with the Node.js Scaffolding</a:t>
            </a:r>
          </a:p>
          <a:p>
            <a:pPr lvl="0">
              <a:spcBef>
                <a:spcPts val="0"/>
              </a:spcBef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 b="1">
                <a:latin typeface="Consolas"/>
                <a:ea typeface="Consolas"/>
                <a:cs typeface="Consolas"/>
                <a:sym typeface="Consolas"/>
              </a:rPr>
              <a:t>$ hab plan init -s node</a:t>
            </a:r>
          </a:p>
        </p:txBody>
      </p:sp>
      <p:sp>
        <p:nvSpPr>
          <p:cNvPr id="1082" name="Shape 1082"/>
          <p:cNvSpPr/>
          <p:nvPr/>
        </p:nvSpPr>
        <p:spPr>
          <a:xfrm>
            <a:off x="4376750" y="1345875"/>
            <a:ext cx="3934800" cy="7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87B09A"/>
                </a:solidFill>
                <a:latin typeface="Raleway"/>
                <a:ea typeface="Raleway"/>
                <a:cs typeface="Raleway"/>
                <a:sym typeface="Raleway"/>
              </a:rPr>
              <a:t>Build the Habitat package</a:t>
            </a:r>
          </a:p>
          <a:p>
            <a:pPr lvl="0">
              <a:spcBef>
                <a:spcPts val="0"/>
              </a:spcBef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 hab pkg </a:t>
            </a:r>
            <a:r>
              <a:rPr lang="en" sz="1200" b="1">
                <a:latin typeface="Consolas"/>
                <a:ea typeface="Consolas"/>
                <a:cs typeface="Consolas"/>
                <a:sym typeface="Consolas"/>
              </a:rPr>
              <a:t>build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.</a:t>
            </a:r>
          </a:p>
        </p:txBody>
      </p:sp>
      <p:sp>
        <p:nvSpPr>
          <p:cNvPr id="1083" name="Shape 1083"/>
          <p:cNvSpPr txBox="1"/>
          <p:nvPr/>
        </p:nvSpPr>
        <p:spPr>
          <a:xfrm>
            <a:off x="304800" y="2084775"/>
            <a:ext cx="3934800" cy="13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 cat habitat/plan.sh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pkg_name=hello-node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pkg_origin=mehzer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pkg_version="0.1.0"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b="1">
                <a:latin typeface="Consolas"/>
                <a:ea typeface="Consolas"/>
                <a:cs typeface="Consolas"/>
                <a:sym typeface="Consolas"/>
              </a:rPr>
              <a:t>pkg_scaffolding=core/scaffolding-node</a:t>
            </a:r>
          </a:p>
        </p:txBody>
      </p:sp>
      <p:sp>
        <p:nvSpPr>
          <p:cNvPr id="1084" name="Shape 1084"/>
          <p:cNvSpPr txBox="1"/>
          <p:nvPr/>
        </p:nvSpPr>
        <p:spPr>
          <a:xfrm>
            <a:off x="4376750" y="2155250"/>
            <a:ext cx="3934800" cy="13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Habitat builds a </a:t>
            </a:r>
            <a:r>
              <a:rPr lang="en" sz="12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immutable, signed artifact</a:t>
            </a: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that can be deployed to the infrastructure of choice.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Packages are built using the Habitat Studio which is a clean room ensuring that </a:t>
            </a:r>
            <a:r>
              <a:rPr lang="en" sz="12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all dependencies are explicitly declared </a:t>
            </a: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and linked to the resulting package.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This artifact is used in deployment to target the desired environment.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5" name="Shape 1085"/>
          <p:cNvSpPr txBox="1"/>
          <p:nvPr/>
        </p:nvSpPr>
        <p:spPr>
          <a:xfrm>
            <a:off x="304800" y="3462250"/>
            <a:ext cx="3934800" cy="120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Habitat will initialize a source code directory with a </a:t>
            </a:r>
            <a:r>
              <a:rPr lang="en" sz="12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skeleton Habitat plan</a:t>
            </a:r>
            <a:r>
              <a:rPr lang="en" sz="12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using the scaffolding specified.  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086" name="Shape 1086"/>
          <p:cNvCxnSpPr/>
          <p:nvPr/>
        </p:nvCxnSpPr>
        <p:spPr>
          <a:xfrm>
            <a:off x="4147675" y="1804116"/>
            <a:ext cx="0" cy="2519100"/>
          </a:xfrm>
          <a:prstGeom prst="straightConnector1">
            <a:avLst/>
          </a:prstGeom>
          <a:noFill/>
          <a:ln w="9525" cap="flat" cmpd="sng">
            <a:solidFill>
              <a:srgbClr val="7D868C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7" name="Shape 10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accent2"/>
              </a:buClr>
              <a:buSzPct val="25000"/>
              <a:buFont typeface="Raleway"/>
              <a:buNone/>
            </a:pPr>
            <a:r>
              <a:rPr lang="en"/>
              <a:t>Deploying with Habitat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endParaRPr/>
          </a:p>
        </p:txBody>
      </p:sp>
      <p:sp>
        <p:nvSpPr>
          <p:cNvPr id="1093" name="Shape 1093"/>
          <p:cNvSpPr txBox="1">
            <a:spLocks noGrp="1"/>
          </p:cNvSpPr>
          <p:nvPr>
            <p:ph type="body" idx="2"/>
          </p:nvPr>
        </p:nvSpPr>
        <p:spPr>
          <a:xfrm>
            <a:off x="381000" y="779400"/>
            <a:ext cx="8382000" cy="2493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Habitat packages can be deployed to a variety of infrastructure platforms</a:t>
            </a:r>
          </a:p>
        </p:txBody>
      </p:sp>
      <p:grpSp>
        <p:nvGrpSpPr>
          <p:cNvPr id="1094" name="Shape 1094"/>
          <p:cNvGrpSpPr/>
          <p:nvPr/>
        </p:nvGrpSpPr>
        <p:grpSpPr>
          <a:xfrm>
            <a:off x="5513492" y="1294779"/>
            <a:ext cx="2125552" cy="1745873"/>
            <a:chOff x="7286932" y="4063171"/>
            <a:chExt cx="2834069" cy="2327830"/>
          </a:xfrm>
        </p:grpSpPr>
        <p:grpSp>
          <p:nvGrpSpPr>
            <p:cNvPr id="1095" name="Shape 1095"/>
            <p:cNvGrpSpPr/>
            <p:nvPr/>
          </p:nvGrpSpPr>
          <p:grpSpPr>
            <a:xfrm>
              <a:off x="8576193" y="4678411"/>
              <a:ext cx="1544808" cy="482540"/>
              <a:chOff x="7434692" y="3166710"/>
              <a:chExt cx="811860" cy="284466"/>
            </a:xfrm>
          </p:grpSpPr>
          <p:sp>
            <p:nvSpPr>
              <p:cNvPr id="1096" name="Shape 1096"/>
              <p:cNvSpPr/>
              <p:nvPr/>
            </p:nvSpPr>
            <p:spPr>
              <a:xfrm>
                <a:off x="7434692" y="3309576"/>
                <a:ext cx="811800" cy="14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2743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097" name="Shape 1097"/>
              <p:cNvSpPr/>
              <p:nvPr/>
            </p:nvSpPr>
            <p:spPr>
              <a:xfrm>
                <a:off x="7434692" y="3168025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2743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sp>
            <p:nvSpPr>
              <p:cNvPr id="1098" name="Shape 1098"/>
              <p:cNvSpPr/>
              <p:nvPr/>
            </p:nvSpPr>
            <p:spPr>
              <a:xfrm>
                <a:off x="7434752" y="3166710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2743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cxnSp>
            <p:nvCxnSpPr>
              <p:cNvPr id="1099" name="Shape 1099"/>
              <p:cNvCxnSpPr>
                <a:stCxn id="1098" idx="1"/>
                <a:endCxn id="1098" idx="3"/>
              </p:cNvCxnSpPr>
              <p:nvPr/>
            </p:nvCxnSpPr>
            <p:spPr>
              <a:xfrm>
                <a:off x="7434752" y="3308310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00" name="Shape 1100"/>
            <p:cNvGrpSpPr/>
            <p:nvPr/>
          </p:nvGrpSpPr>
          <p:grpSpPr>
            <a:xfrm>
              <a:off x="8576193" y="5292055"/>
              <a:ext cx="1544808" cy="482540"/>
              <a:chOff x="7434692" y="3166710"/>
              <a:chExt cx="811860" cy="284466"/>
            </a:xfrm>
          </p:grpSpPr>
          <p:sp>
            <p:nvSpPr>
              <p:cNvPr id="1101" name="Shape 1101"/>
              <p:cNvSpPr/>
              <p:nvPr/>
            </p:nvSpPr>
            <p:spPr>
              <a:xfrm>
                <a:off x="7434692" y="3309576"/>
                <a:ext cx="811800" cy="14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2743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102" name="Shape 1102"/>
              <p:cNvSpPr/>
              <p:nvPr/>
            </p:nvSpPr>
            <p:spPr>
              <a:xfrm>
                <a:off x="7434692" y="3168025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2743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sp>
            <p:nvSpPr>
              <p:cNvPr id="1103" name="Shape 1103"/>
              <p:cNvSpPr/>
              <p:nvPr/>
            </p:nvSpPr>
            <p:spPr>
              <a:xfrm>
                <a:off x="7434752" y="3166710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2743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cxnSp>
            <p:nvCxnSpPr>
              <p:cNvPr id="1104" name="Shape 1104"/>
              <p:cNvCxnSpPr>
                <a:stCxn id="1103" idx="1"/>
                <a:endCxn id="1103" idx="3"/>
              </p:cNvCxnSpPr>
              <p:nvPr/>
            </p:nvCxnSpPr>
            <p:spPr>
              <a:xfrm>
                <a:off x="7434752" y="3308310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05" name="Shape 1105"/>
            <p:cNvGrpSpPr/>
            <p:nvPr/>
          </p:nvGrpSpPr>
          <p:grpSpPr>
            <a:xfrm>
              <a:off x="8576193" y="5904281"/>
              <a:ext cx="1544808" cy="482540"/>
              <a:chOff x="7434692" y="3166710"/>
              <a:chExt cx="811860" cy="284466"/>
            </a:xfrm>
          </p:grpSpPr>
          <p:sp>
            <p:nvSpPr>
              <p:cNvPr id="1106" name="Shape 1106"/>
              <p:cNvSpPr/>
              <p:nvPr/>
            </p:nvSpPr>
            <p:spPr>
              <a:xfrm>
                <a:off x="7434692" y="3309576"/>
                <a:ext cx="811800" cy="14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2743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107" name="Shape 1107"/>
              <p:cNvSpPr/>
              <p:nvPr/>
            </p:nvSpPr>
            <p:spPr>
              <a:xfrm>
                <a:off x="7434692" y="3168025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2743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sp>
            <p:nvSpPr>
              <p:cNvPr id="1108" name="Shape 1108"/>
              <p:cNvSpPr/>
              <p:nvPr/>
            </p:nvSpPr>
            <p:spPr>
              <a:xfrm>
                <a:off x="7434752" y="3166710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2743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cxnSp>
            <p:nvCxnSpPr>
              <p:cNvPr id="1109" name="Shape 1109"/>
              <p:cNvCxnSpPr>
                <a:stCxn id="1108" idx="1"/>
                <a:endCxn id="1108" idx="3"/>
              </p:cNvCxnSpPr>
              <p:nvPr/>
            </p:nvCxnSpPr>
            <p:spPr>
              <a:xfrm>
                <a:off x="7434752" y="3308310"/>
                <a:ext cx="811800" cy="0"/>
              </a:xfrm>
              <a:prstGeom prst="straightConnector1">
                <a:avLst/>
              </a:prstGeom>
              <a:solidFill>
                <a:srgbClr val="87B09A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10" name="Shape 1110"/>
            <p:cNvGrpSpPr/>
            <p:nvPr/>
          </p:nvGrpSpPr>
          <p:grpSpPr>
            <a:xfrm>
              <a:off x="8576193" y="4063283"/>
              <a:ext cx="1544808" cy="482540"/>
              <a:chOff x="7434692" y="3166710"/>
              <a:chExt cx="811860" cy="284466"/>
            </a:xfrm>
          </p:grpSpPr>
          <p:sp>
            <p:nvSpPr>
              <p:cNvPr id="1111" name="Shape 1111"/>
              <p:cNvSpPr/>
              <p:nvPr/>
            </p:nvSpPr>
            <p:spPr>
              <a:xfrm>
                <a:off x="7434692" y="3309576"/>
                <a:ext cx="811800" cy="14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2743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112" name="Shape 1112"/>
              <p:cNvSpPr/>
              <p:nvPr/>
            </p:nvSpPr>
            <p:spPr>
              <a:xfrm>
                <a:off x="7434692" y="3168025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2743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sp>
            <p:nvSpPr>
              <p:cNvPr id="1113" name="Shape 1113"/>
              <p:cNvSpPr/>
              <p:nvPr/>
            </p:nvSpPr>
            <p:spPr>
              <a:xfrm>
                <a:off x="7434752" y="3166710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2743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cxnSp>
            <p:nvCxnSpPr>
              <p:cNvPr id="1114" name="Shape 1114"/>
              <p:cNvCxnSpPr>
                <a:stCxn id="1113" idx="1"/>
                <a:endCxn id="1113" idx="3"/>
              </p:cNvCxnSpPr>
              <p:nvPr/>
            </p:nvCxnSpPr>
            <p:spPr>
              <a:xfrm>
                <a:off x="7434752" y="3308310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15" name="Shape 1115"/>
            <p:cNvSpPr/>
            <p:nvPr/>
          </p:nvSpPr>
          <p:spPr>
            <a:xfrm>
              <a:off x="7304067" y="4063171"/>
              <a:ext cx="1478100" cy="485400"/>
            </a:xfrm>
            <a:prstGeom prst="octagon">
              <a:avLst>
                <a:gd name="adj" fmla="val 29289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aleway"/>
                <a:buNone/>
              </a:pPr>
              <a:r>
                <a:rPr lang="en" sz="900" b="1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BARE METAL</a:t>
              </a: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7286932" y="5905601"/>
              <a:ext cx="1478100" cy="485400"/>
            </a:xfrm>
            <a:prstGeom prst="octagon">
              <a:avLst>
                <a:gd name="adj" fmla="val 29289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aleway"/>
                <a:buNone/>
              </a:pPr>
              <a:r>
                <a:rPr lang="en" sz="900" b="1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CONTAINERS</a:t>
              </a: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7286932" y="5290489"/>
              <a:ext cx="1478100" cy="485400"/>
            </a:xfrm>
            <a:prstGeom prst="octagon">
              <a:avLst>
                <a:gd name="adj" fmla="val 29289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aleway"/>
                <a:buNone/>
              </a:pPr>
              <a:r>
                <a:rPr lang="en" sz="900" b="1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AMI</a:t>
              </a: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7286932" y="4675355"/>
              <a:ext cx="1478100" cy="485400"/>
            </a:xfrm>
            <a:prstGeom prst="octagon">
              <a:avLst>
                <a:gd name="adj" fmla="val 29289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aleway"/>
                <a:buNone/>
              </a:pPr>
              <a:r>
                <a:rPr lang="en" sz="900" b="1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VM</a:t>
              </a:r>
            </a:p>
          </p:txBody>
        </p:sp>
      </p:grpSp>
      <p:grpSp>
        <p:nvGrpSpPr>
          <p:cNvPr id="1119" name="Shape 1119"/>
          <p:cNvGrpSpPr/>
          <p:nvPr/>
        </p:nvGrpSpPr>
        <p:grpSpPr>
          <a:xfrm>
            <a:off x="4583337" y="1471994"/>
            <a:ext cx="832604" cy="466650"/>
            <a:chOff x="4566775" y="4299457"/>
            <a:chExt cx="1110139" cy="622200"/>
          </a:xfrm>
        </p:grpSpPr>
        <p:cxnSp>
          <p:nvCxnSpPr>
            <p:cNvPr id="1120" name="Shape 1120"/>
            <p:cNvCxnSpPr/>
            <p:nvPr/>
          </p:nvCxnSpPr>
          <p:spPr>
            <a:xfrm>
              <a:off x="5304914" y="4305907"/>
              <a:ext cx="372000" cy="0"/>
            </a:xfrm>
            <a:prstGeom prst="straightConnector1">
              <a:avLst/>
            </a:prstGeom>
            <a:noFill/>
            <a:ln w="158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121" name="Shape 1121"/>
            <p:cNvCxnSpPr/>
            <p:nvPr/>
          </p:nvCxnSpPr>
          <p:spPr>
            <a:xfrm>
              <a:off x="5304914" y="4918091"/>
              <a:ext cx="372000" cy="0"/>
            </a:xfrm>
            <a:prstGeom prst="straightConnector1">
              <a:avLst/>
            </a:prstGeom>
            <a:noFill/>
            <a:ln w="158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122" name="Shape 1122"/>
            <p:cNvCxnSpPr/>
            <p:nvPr/>
          </p:nvCxnSpPr>
          <p:spPr>
            <a:xfrm>
              <a:off x="5311821" y="4299457"/>
              <a:ext cx="0" cy="622200"/>
            </a:xfrm>
            <a:prstGeom prst="straightConnector1">
              <a:avLst/>
            </a:prstGeom>
            <a:noFill/>
            <a:ln w="158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Shape 1123"/>
            <p:cNvCxnSpPr/>
            <p:nvPr/>
          </p:nvCxnSpPr>
          <p:spPr>
            <a:xfrm>
              <a:off x="4566775" y="4640848"/>
              <a:ext cx="745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4" name="Shape 1124"/>
          <p:cNvSpPr/>
          <p:nvPr/>
        </p:nvSpPr>
        <p:spPr>
          <a:xfrm rot="5400000">
            <a:off x="909075" y="1267975"/>
            <a:ext cx="1849500" cy="1797900"/>
          </a:xfrm>
          <a:prstGeom prst="rect">
            <a:avLst/>
          </a:prstGeom>
          <a:solidFill>
            <a:schemeClr val="accent3">
              <a:alpha val="9410"/>
            </a:schemeClr>
          </a:solidFill>
          <a:ln w="19050" cap="sq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Shape 1125"/>
          <p:cNvSpPr/>
          <p:nvPr/>
        </p:nvSpPr>
        <p:spPr>
          <a:xfrm>
            <a:off x="984722" y="1292129"/>
            <a:ext cx="1579800" cy="267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" sz="11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HABITAT BUILDER</a:t>
            </a:r>
          </a:p>
        </p:txBody>
      </p:sp>
      <p:cxnSp>
        <p:nvCxnSpPr>
          <p:cNvPr id="1126" name="Shape 1126"/>
          <p:cNvCxnSpPr/>
          <p:nvPr/>
        </p:nvCxnSpPr>
        <p:spPr>
          <a:xfrm>
            <a:off x="2858246" y="1724925"/>
            <a:ext cx="731700" cy="0"/>
          </a:xfrm>
          <a:prstGeom prst="straightConnector1">
            <a:avLst/>
          </a:prstGeom>
          <a:noFill/>
          <a:ln w="158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27" name="Shape 1127"/>
          <p:cNvCxnSpPr/>
          <p:nvPr/>
        </p:nvCxnSpPr>
        <p:spPr>
          <a:xfrm>
            <a:off x="2842001" y="2623550"/>
            <a:ext cx="731700" cy="0"/>
          </a:xfrm>
          <a:prstGeom prst="straightConnector1">
            <a:avLst/>
          </a:prstGeom>
          <a:noFill/>
          <a:ln w="158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128" name="Shape 1128"/>
          <p:cNvGrpSpPr/>
          <p:nvPr/>
        </p:nvGrpSpPr>
        <p:grpSpPr>
          <a:xfrm>
            <a:off x="4583337" y="2390271"/>
            <a:ext cx="832604" cy="466650"/>
            <a:chOff x="4566775" y="4299457"/>
            <a:chExt cx="1110139" cy="622200"/>
          </a:xfrm>
        </p:grpSpPr>
        <p:cxnSp>
          <p:nvCxnSpPr>
            <p:cNvPr id="1129" name="Shape 1129"/>
            <p:cNvCxnSpPr/>
            <p:nvPr/>
          </p:nvCxnSpPr>
          <p:spPr>
            <a:xfrm>
              <a:off x="5304914" y="4305907"/>
              <a:ext cx="372000" cy="0"/>
            </a:xfrm>
            <a:prstGeom prst="straightConnector1">
              <a:avLst/>
            </a:prstGeom>
            <a:noFill/>
            <a:ln w="158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130" name="Shape 1130"/>
            <p:cNvCxnSpPr/>
            <p:nvPr/>
          </p:nvCxnSpPr>
          <p:spPr>
            <a:xfrm>
              <a:off x="5304914" y="4918091"/>
              <a:ext cx="372000" cy="0"/>
            </a:xfrm>
            <a:prstGeom prst="straightConnector1">
              <a:avLst/>
            </a:prstGeom>
            <a:noFill/>
            <a:ln w="158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131" name="Shape 1131"/>
            <p:cNvCxnSpPr/>
            <p:nvPr/>
          </p:nvCxnSpPr>
          <p:spPr>
            <a:xfrm>
              <a:off x="5311821" y="4299457"/>
              <a:ext cx="0" cy="622200"/>
            </a:xfrm>
            <a:prstGeom prst="straightConnector1">
              <a:avLst/>
            </a:prstGeom>
            <a:noFill/>
            <a:ln w="158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2" name="Shape 1132"/>
            <p:cNvCxnSpPr/>
            <p:nvPr/>
          </p:nvCxnSpPr>
          <p:spPr>
            <a:xfrm>
              <a:off x="4566775" y="4640848"/>
              <a:ext cx="745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33" name="Shape 1133"/>
          <p:cNvSpPr/>
          <p:nvPr/>
        </p:nvSpPr>
        <p:spPr>
          <a:xfrm>
            <a:off x="1358321" y="1823174"/>
            <a:ext cx="951000" cy="415500"/>
          </a:xfrm>
          <a:prstGeom prst="rect">
            <a:avLst/>
          </a:prstGeom>
          <a:solidFill>
            <a:srgbClr val="87B09A"/>
          </a:solidFill>
          <a:ln w="38100" cap="sq" cmpd="sng">
            <a:solidFill>
              <a:srgbClr val="87B0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aleway"/>
              <a:buNone/>
            </a:pPr>
            <a:r>
              <a:rPr lang="en" sz="9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PUBLIC </a:t>
            </a:r>
            <a:r>
              <a:rPr lang="en" sz="9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DEPOT</a:t>
            </a:r>
          </a:p>
        </p:txBody>
      </p:sp>
      <p:sp>
        <p:nvSpPr>
          <p:cNvPr id="1134" name="Shape 1134"/>
          <p:cNvSpPr/>
          <p:nvPr/>
        </p:nvSpPr>
        <p:spPr>
          <a:xfrm>
            <a:off x="3670413" y="1533124"/>
            <a:ext cx="832500" cy="344400"/>
          </a:xfrm>
          <a:prstGeom prst="rect">
            <a:avLst/>
          </a:prstGeom>
          <a:solidFill>
            <a:schemeClr val="accent4"/>
          </a:solidFill>
          <a:ln w="38100" cap="sq" cmpd="sng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aleway"/>
              <a:buNone/>
            </a:pPr>
            <a:r>
              <a:rPr lang="en" sz="9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ARTIFACT</a:t>
            </a:r>
          </a:p>
        </p:txBody>
      </p:sp>
      <p:sp>
        <p:nvSpPr>
          <p:cNvPr id="1135" name="Shape 1135"/>
          <p:cNvSpPr txBox="1"/>
          <p:nvPr/>
        </p:nvSpPr>
        <p:spPr>
          <a:xfrm>
            <a:off x="837325" y="3130475"/>
            <a:ext cx="4002600" cy="190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Habitat can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export Habitat artifacts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in a variety of formats: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Docker, rkt, CloudFoundry, Mesos, and TAR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Habitat Builder can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automatically build Docker container images &amp; publish them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to Docker Hub.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Exported Habitat artifacts contain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all dependencies required to run the application, runtime lifecycle hooks, application configuration, &amp; the Habitat Supervisor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to create a complete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Deployable Artifact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endParaRPr sz="10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6" name="Shape 1136"/>
          <p:cNvSpPr txBox="1"/>
          <p:nvPr/>
        </p:nvSpPr>
        <p:spPr>
          <a:xfrm>
            <a:off x="5415950" y="3130475"/>
            <a:ext cx="2920500" cy="190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Deployable Artifacts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can be run on your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infrastructure of choice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Habitat Supervisor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can also start any application artifact published in the Builder depot, downloading the artifact and required dependencies, skipping the process of creating a deployable artifact. </a:t>
            </a:r>
          </a:p>
        </p:txBody>
      </p:sp>
      <p:sp>
        <p:nvSpPr>
          <p:cNvPr id="1137" name="Shape 1137"/>
          <p:cNvSpPr/>
          <p:nvPr/>
        </p:nvSpPr>
        <p:spPr>
          <a:xfrm>
            <a:off x="3663788" y="2451400"/>
            <a:ext cx="832500" cy="344400"/>
          </a:xfrm>
          <a:prstGeom prst="rect">
            <a:avLst/>
          </a:prstGeom>
          <a:solidFill>
            <a:schemeClr val="accent4"/>
          </a:solidFill>
          <a:ln w="38100" cap="sq" cmpd="sng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aleway"/>
              <a:buNone/>
            </a:pPr>
            <a:r>
              <a:rPr lang="en" sz="9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DEPLOYABLE ARTIFACT</a:t>
            </a:r>
          </a:p>
        </p:txBody>
      </p:sp>
      <p:sp>
        <p:nvSpPr>
          <p:cNvPr id="1138" name="Shape 1138"/>
          <p:cNvSpPr/>
          <p:nvPr/>
        </p:nvSpPr>
        <p:spPr>
          <a:xfrm>
            <a:off x="1358321" y="2400624"/>
            <a:ext cx="951000" cy="415500"/>
          </a:xfrm>
          <a:prstGeom prst="rect">
            <a:avLst/>
          </a:prstGeom>
          <a:solidFill>
            <a:srgbClr val="87B09A"/>
          </a:solidFill>
          <a:ln w="38100" cap="sq" cmpd="sng">
            <a:solidFill>
              <a:srgbClr val="87B0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aleway"/>
              <a:buNone/>
            </a:pPr>
            <a:r>
              <a:rPr lang="en" sz="9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PRIVATE </a:t>
            </a:r>
            <a:r>
              <a:rPr lang="en" sz="9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DEPOT</a:t>
            </a:r>
          </a:p>
        </p:txBody>
      </p:sp>
      <p:sp>
        <p:nvSpPr>
          <p:cNvPr id="1139" name="Shape 1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Shape 1144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Raleway"/>
              <a:buNone/>
            </a:pPr>
            <a:r>
              <a:rPr lang="en"/>
              <a:t>Deploying with Habitat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endParaRPr/>
          </a:p>
        </p:txBody>
      </p:sp>
      <p:sp>
        <p:nvSpPr>
          <p:cNvPr id="1145" name="Shape 1145"/>
          <p:cNvSpPr txBox="1">
            <a:spLocks noGrp="1"/>
          </p:cNvSpPr>
          <p:nvPr>
            <p:ph type="body" idx="2"/>
          </p:nvPr>
        </p:nvSpPr>
        <p:spPr>
          <a:xfrm>
            <a:off x="381000" y="779400"/>
            <a:ext cx="8382000" cy="249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Habitat packages can be deployed to a variety of infrastructure platforms.</a:t>
            </a:r>
          </a:p>
        </p:txBody>
      </p:sp>
      <p:sp>
        <p:nvSpPr>
          <p:cNvPr id="1146" name="Shape 1146"/>
          <p:cNvSpPr/>
          <p:nvPr/>
        </p:nvSpPr>
        <p:spPr>
          <a:xfrm>
            <a:off x="335275" y="1400850"/>
            <a:ext cx="4391700" cy="14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87B09A"/>
                </a:solidFill>
                <a:latin typeface="Raleway"/>
                <a:ea typeface="Raleway"/>
                <a:cs typeface="Raleway"/>
                <a:sym typeface="Raleway"/>
              </a:rPr>
              <a:t>Target Docker 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$ hab pkg </a:t>
            </a: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export docker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myorg/myapp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Create a container image that can be deployed to a variety of schedulers such as Kubernetes or Docker Swarm.</a:t>
            </a:r>
          </a:p>
        </p:txBody>
      </p:sp>
      <p:sp>
        <p:nvSpPr>
          <p:cNvPr id="1147" name="Shape 1147"/>
          <p:cNvSpPr/>
          <p:nvPr/>
        </p:nvSpPr>
        <p:spPr>
          <a:xfrm>
            <a:off x="335275" y="3255900"/>
            <a:ext cx="4170600" cy="14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87B09A"/>
                </a:solidFill>
                <a:latin typeface="Raleway"/>
                <a:ea typeface="Raleway"/>
                <a:cs typeface="Raleway"/>
                <a:sym typeface="Raleway"/>
              </a:rPr>
              <a:t>Target Cloud Foundry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2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$ hab pkg </a:t>
            </a:r>
            <a:r>
              <a:rPr lang="en" sz="13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export cf</a:t>
            </a: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myorg/myapp</a:t>
            </a:r>
          </a:p>
          <a:p>
            <a:pPr lvl="0">
              <a:spcBef>
                <a:spcPts val="0"/>
              </a:spcBef>
              <a:buNone/>
            </a:pP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Deploy an application to Cloud Foundry, and have the lifecycle managed by Cloud Foundry.</a:t>
            </a:r>
          </a:p>
        </p:txBody>
      </p:sp>
      <p:sp>
        <p:nvSpPr>
          <p:cNvPr id="1148" name="Shape 1148"/>
          <p:cNvSpPr/>
          <p:nvPr/>
        </p:nvSpPr>
        <p:spPr>
          <a:xfrm>
            <a:off x="5486100" y="1400850"/>
            <a:ext cx="3276900" cy="312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1" dirty="0">
                <a:solidFill>
                  <a:srgbClr val="87B09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Target Kubernetes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600" dirty="0">
              <a:solidFill>
                <a:srgbClr val="2286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1000"/>
              </a:spcBef>
              <a:buNone/>
            </a:pPr>
            <a:r>
              <a:rPr lang="en" sz="1000" dirty="0" err="1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apiVersion</a:t>
            </a:r>
            <a:r>
              <a:rPr lang="en" sz="10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00" dirty="0" err="1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habitat.sh</a:t>
            </a:r>
            <a:r>
              <a:rPr lang="en" sz="1000" dirty="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/v1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lang="en" sz="10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00" dirty="0" err="1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ServiceGroup</a:t>
            </a:r>
            <a:endParaRPr lang="en" sz="1000" dirty="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lang="en" sz="10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 dirty="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00" dirty="0" err="1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en" sz="1000" dirty="0" err="1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endParaRPr lang="en" sz="1000" dirty="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lang="en" sz="10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 dirty="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" sz="10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00" dirty="0" err="1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kinvolk</a:t>
            </a:r>
            <a:r>
              <a:rPr lang="en" sz="1000" dirty="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000" dirty="0" err="1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nodejs-hab</a:t>
            </a:r>
            <a:endParaRPr lang="en" sz="1000" dirty="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 dirty="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0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00" dirty="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 b="1" dirty="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habitat</a:t>
            </a:r>
            <a:r>
              <a:rPr lang="en" sz="1000" b="1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000" b="1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 b="1" dirty="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topology</a:t>
            </a:r>
            <a:r>
              <a:rPr lang="en" sz="1000" b="1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00" b="1" dirty="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standalone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000" b="1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 b="1" dirty="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" sz="1000" b="1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00" b="1" dirty="0" err="1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nodejs</a:t>
            </a:r>
            <a:endParaRPr lang="en" sz="1000" b="1" dirty="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000" b="1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 b="1" dirty="0" err="1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" sz="1000" b="1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00" b="1" dirty="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user-</a:t>
            </a:r>
            <a:r>
              <a:rPr lang="en" sz="1000" b="1" dirty="0" err="1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toml</a:t>
            </a:r>
            <a:r>
              <a:rPr lang="en" sz="1000" b="1" dirty="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-secret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endParaRPr sz="600" dirty="0">
              <a:solidFill>
                <a:srgbClr val="032F6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chemeClr val="accent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Use the </a:t>
            </a:r>
            <a:r>
              <a:rPr lang="en" sz="1100" b="1" dirty="0">
                <a:solidFill>
                  <a:schemeClr val="accent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Habitat Kubernetes Operator</a:t>
            </a:r>
            <a:r>
              <a:rPr lang="en" sz="1100" dirty="0">
                <a:solidFill>
                  <a:schemeClr val="accent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for seamless integration with k8s clusters.</a:t>
            </a:r>
          </a:p>
        </p:txBody>
      </p:sp>
      <p:cxnSp>
        <p:nvCxnSpPr>
          <p:cNvPr id="1149" name="Shape 1149"/>
          <p:cNvCxnSpPr/>
          <p:nvPr/>
        </p:nvCxnSpPr>
        <p:spPr>
          <a:xfrm>
            <a:off x="5167550" y="1840916"/>
            <a:ext cx="0" cy="2519100"/>
          </a:xfrm>
          <a:prstGeom prst="straightConnector1">
            <a:avLst/>
          </a:prstGeom>
          <a:noFill/>
          <a:ln w="9525" cap="flat" cmpd="sng">
            <a:solidFill>
              <a:srgbClr val="7D868C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0" name="Shape 1150"/>
          <p:cNvCxnSpPr/>
          <p:nvPr/>
        </p:nvCxnSpPr>
        <p:spPr>
          <a:xfrm>
            <a:off x="882500" y="3008175"/>
            <a:ext cx="3699600" cy="0"/>
          </a:xfrm>
          <a:prstGeom prst="straightConnector1">
            <a:avLst/>
          </a:prstGeom>
          <a:noFill/>
          <a:ln w="9525" cap="flat" cmpd="sng">
            <a:solidFill>
              <a:srgbClr val="7D868C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51" name="Shape 1151" descr="Image result for dock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8400" y="1400850"/>
            <a:ext cx="720600" cy="6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Shape 1152" descr="Image result for kubernetes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6064" y="1400845"/>
            <a:ext cx="8367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Shape 1153"/>
          <p:cNvPicPr preferRelativeResize="0"/>
          <p:nvPr/>
        </p:nvPicPr>
        <p:blipFill rotWithShape="1">
          <a:blip r:embed="rId5">
            <a:alphaModFix/>
          </a:blip>
          <a:srcRect l="11828" r="12351"/>
          <a:stretch/>
        </p:blipFill>
        <p:spPr>
          <a:xfrm>
            <a:off x="4275025" y="3213875"/>
            <a:ext cx="388625" cy="5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Shape 11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Shape 1159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Raleway"/>
              <a:buNone/>
            </a:pPr>
            <a:r>
              <a:rPr lang="en"/>
              <a:t>Managing with Habitat</a:t>
            </a:r>
          </a:p>
        </p:txBody>
      </p:sp>
      <p:sp>
        <p:nvSpPr>
          <p:cNvPr id="1160" name="Shape 1160"/>
          <p:cNvSpPr txBox="1">
            <a:spLocks noGrp="1"/>
          </p:cNvSpPr>
          <p:nvPr>
            <p:ph type="body" idx="2"/>
          </p:nvPr>
        </p:nvSpPr>
        <p:spPr>
          <a:xfrm>
            <a:off x="381000" y="779400"/>
            <a:ext cx="8382000" cy="249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The Habitat Supervisor runs applications in a cloud native manner.</a:t>
            </a:r>
          </a:p>
        </p:txBody>
      </p:sp>
      <p:grpSp>
        <p:nvGrpSpPr>
          <p:cNvPr id="1161" name="Shape 1161"/>
          <p:cNvGrpSpPr/>
          <p:nvPr/>
        </p:nvGrpSpPr>
        <p:grpSpPr>
          <a:xfrm>
            <a:off x="5252276" y="2044848"/>
            <a:ext cx="2604192" cy="2213502"/>
            <a:chOff x="507528" y="1829307"/>
            <a:chExt cx="2456553" cy="2088013"/>
          </a:xfrm>
        </p:grpSpPr>
        <p:sp>
          <p:nvSpPr>
            <p:cNvPr id="1162" name="Shape 1162"/>
            <p:cNvSpPr/>
            <p:nvPr/>
          </p:nvSpPr>
          <p:spPr>
            <a:xfrm>
              <a:off x="854398" y="1991831"/>
              <a:ext cx="1762800" cy="1762800"/>
            </a:xfrm>
            <a:prstGeom prst="ellipse">
              <a:avLst/>
            </a:prstGeom>
            <a:noFill/>
            <a:ln w="38100" cap="flat" cmpd="sng">
              <a:solidFill>
                <a:srgbClr val="43546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grpSp>
          <p:nvGrpSpPr>
            <p:cNvPr id="1163" name="Shape 1163"/>
            <p:cNvGrpSpPr/>
            <p:nvPr/>
          </p:nvGrpSpPr>
          <p:grpSpPr>
            <a:xfrm>
              <a:off x="1319375" y="1829307"/>
              <a:ext cx="811859" cy="320564"/>
              <a:chOff x="1319367" y="1879135"/>
              <a:chExt cx="811859" cy="284465"/>
            </a:xfrm>
          </p:grpSpPr>
          <p:sp>
            <p:nvSpPr>
              <p:cNvPr id="1164" name="Shape 1164"/>
              <p:cNvSpPr/>
              <p:nvPr/>
            </p:nvSpPr>
            <p:spPr>
              <a:xfrm>
                <a:off x="1319426" y="1879135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165" name="Shape 1165"/>
              <p:cNvSpPr/>
              <p:nvPr/>
            </p:nvSpPr>
            <p:spPr>
              <a:xfrm>
                <a:off x="1319367" y="2022000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166" name="Shape 1166"/>
              <p:cNvSpPr/>
              <p:nvPr/>
            </p:nvSpPr>
            <p:spPr>
              <a:xfrm>
                <a:off x="1319367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167" name="Shape 1167"/>
              <p:cNvCxnSpPr>
                <a:stCxn id="1164" idx="1"/>
                <a:endCxn id="1164" idx="3"/>
              </p:cNvCxnSpPr>
              <p:nvPr/>
            </p:nvCxnSpPr>
            <p:spPr>
              <a:xfrm>
                <a:off x="1319426" y="2020735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8" name="Shape 1168"/>
            <p:cNvGrpSpPr/>
            <p:nvPr/>
          </p:nvGrpSpPr>
          <p:grpSpPr>
            <a:xfrm>
              <a:off x="2152222" y="2418457"/>
              <a:ext cx="811859" cy="320564"/>
              <a:chOff x="1319367" y="1879135"/>
              <a:chExt cx="811859" cy="284465"/>
            </a:xfrm>
          </p:grpSpPr>
          <p:sp>
            <p:nvSpPr>
              <p:cNvPr id="1169" name="Shape 1169"/>
              <p:cNvSpPr/>
              <p:nvPr/>
            </p:nvSpPr>
            <p:spPr>
              <a:xfrm>
                <a:off x="1319426" y="1879135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170" name="Shape 1170"/>
              <p:cNvSpPr/>
              <p:nvPr/>
            </p:nvSpPr>
            <p:spPr>
              <a:xfrm>
                <a:off x="1319367" y="2022000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171" name="Shape 1171"/>
              <p:cNvSpPr/>
              <p:nvPr/>
            </p:nvSpPr>
            <p:spPr>
              <a:xfrm>
                <a:off x="1319367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172" name="Shape 1172"/>
              <p:cNvCxnSpPr>
                <a:stCxn id="1169" idx="1"/>
                <a:endCxn id="1169" idx="3"/>
              </p:cNvCxnSpPr>
              <p:nvPr/>
            </p:nvCxnSpPr>
            <p:spPr>
              <a:xfrm>
                <a:off x="1319426" y="2020735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73" name="Shape 1173"/>
            <p:cNvGrpSpPr/>
            <p:nvPr/>
          </p:nvGrpSpPr>
          <p:grpSpPr>
            <a:xfrm>
              <a:off x="2152222" y="3007606"/>
              <a:ext cx="811859" cy="320564"/>
              <a:chOff x="1319367" y="1879135"/>
              <a:chExt cx="811859" cy="284465"/>
            </a:xfrm>
          </p:grpSpPr>
          <p:sp>
            <p:nvSpPr>
              <p:cNvPr id="1174" name="Shape 1174"/>
              <p:cNvSpPr/>
              <p:nvPr/>
            </p:nvSpPr>
            <p:spPr>
              <a:xfrm>
                <a:off x="1319426" y="1879135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175" name="Shape 1175"/>
              <p:cNvSpPr/>
              <p:nvPr/>
            </p:nvSpPr>
            <p:spPr>
              <a:xfrm>
                <a:off x="1319367" y="2022000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176" name="Shape 1176"/>
              <p:cNvSpPr/>
              <p:nvPr/>
            </p:nvSpPr>
            <p:spPr>
              <a:xfrm>
                <a:off x="1319367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177" name="Shape 1177"/>
              <p:cNvCxnSpPr>
                <a:stCxn id="1174" idx="1"/>
                <a:endCxn id="1174" idx="3"/>
              </p:cNvCxnSpPr>
              <p:nvPr/>
            </p:nvCxnSpPr>
            <p:spPr>
              <a:xfrm>
                <a:off x="1319426" y="2020735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78" name="Shape 1178"/>
            <p:cNvGrpSpPr/>
            <p:nvPr/>
          </p:nvGrpSpPr>
          <p:grpSpPr>
            <a:xfrm>
              <a:off x="1319375" y="3596756"/>
              <a:ext cx="811859" cy="320564"/>
              <a:chOff x="1319367" y="1879135"/>
              <a:chExt cx="811859" cy="284465"/>
            </a:xfrm>
          </p:grpSpPr>
          <p:sp>
            <p:nvSpPr>
              <p:cNvPr id="1179" name="Shape 1179"/>
              <p:cNvSpPr/>
              <p:nvPr/>
            </p:nvSpPr>
            <p:spPr>
              <a:xfrm>
                <a:off x="1319426" y="1879135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180" name="Shape 1180"/>
              <p:cNvSpPr/>
              <p:nvPr/>
            </p:nvSpPr>
            <p:spPr>
              <a:xfrm>
                <a:off x="1319367" y="2022000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181" name="Shape 1181"/>
              <p:cNvSpPr/>
              <p:nvPr/>
            </p:nvSpPr>
            <p:spPr>
              <a:xfrm>
                <a:off x="1319367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182" name="Shape 1182"/>
              <p:cNvCxnSpPr>
                <a:stCxn id="1179" idx="1"/>
                <a:endCxn id="1179" idx="3"/>
              </p:cNvCxnSpPr>
              <p:nvPr/>
            </p:nvCxnSpPr>
            <p:spPr>
              <a:xfrm>
                <a:off x="1319426" y="2020735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83" name="Shape 1183"/>
            <p:cNvGrpSpPr/>
            <p:nvPr/>
          </p:nvGrpSpPr>
          <p:grpSpPr>
            <a:xfrm>
              <a:off x="507528" y="2418457"/>
              <a:ext cx="811859" cy="320564"/>
              <a:chOff x="1319367" y="1879135"/>
              <a:chExt cx="811859" cy="284465"/>
            </a:xfrm>
          </p:grpSpPr>
          <p:sp>
            <p:nvSpPr>
              <p:cNvPr id="1184" name="Shape 1184"/>
              <p:cNvSpPr/>
              <p:nvPr/>
            </p:nvSpPr>
            <p:spPr>
              <a:xfrm>
                <a:off x="1319426" y="1879135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185" name="Shape 1185"/>
              <p:cNvSpPr/>
              <p:nvPr/>
            </p:nvSpPr>
            <p:spPr>
              <a:xfrm>
                <a:off x="1319367" y="2022000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186" name="Shape 1186"/>
              <p:cNvSpPr/>
              <p:nvPr/>
            </p:nvSpPr>
            <p:spPr>
              <a:xfrm>
                <a:off x="1319367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187" name="Shape 1187"/>
              <p:cNvCxnSpPr>
                <a:stCxn id="1184" idx="1"/>
                <a:endCxn id="1184" idx="3"/>
              </p:cNvCxnSpPr>
              <p:nvPr/>
            </p:nvCxnSpPr>
            <p:spPr>
              <a:xfrm>
                <a:off x="1319426" y="2020735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88" name="Shape 1188"/>
            <p:cNvGrpSpPr/>
            <p:nvPr/>
          </p:nvGrpSpPr>
          <p:grpSpPr>
            <a:xfrm>
              <a:off x="507528" y="3007606"/>
              <a:ext cx="811859" cy="320564"/>
              <a:chOff x="1319367" y="1879135"/>
              <a:chExt cx="811859" cy="284465"/>
            </a:xfrm>
          </p:grpSpPr>
          <p:sp>
            <p:nvSpPr>
              <p:cNvPr id="1189" name="Shape 1189"/>
              <p:cNvSpPr/>
              <p:nvPr/>
            </p:nvSpPr>
            <p:spPr>
              <a:xfrm>
                <a:off x="1319426" y="1879135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190" name="Shape 1190"/>
              <p:cNvSpPr/>
              <p:nvPr/>
            </p:nvSpPr>
            <p:spPr>
              <a:xfrm>
                <a:off x="1319367" y="2022000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191" name="Shape 1191"/>
              <p:cNvSpPr/>
              <p:nvPr/>
            </p:nvSpPr>
            <p:spPr>
              <a:xfrm>
                <a:off x="1319367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192" name="Shape 1192"/>
              <p:cNvCxnSpPr>
                <a:stCxn id="1189" idx="1"/>
                <a:endCxn id="1189" idx="3"/>
              </p:cNvCxnSpPr>
              <p:nvPr/>
            </p:nvCxnSpPr>
            <p:spPr>
              <a:xfrm>
                <a:off x="1319426" y="2020735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93" name="Shape 1193"/>
          <p:cNvSpPr txBox="1"/>
          <p:nvPr/>
        </p:nvSpPr>
        <p:spPr>
          <a:xfrm>
            <a:off x="320700" y="1789475"/>
            <a:ext cx="4247100" cy="311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Habitat Supervisor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is responsible for managing the r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untime lifecycle, configuration updates, clustering topologies, and artifact updates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Each application instance (VM, Container, Bare Metal, Cloud) runs a Habitat Supervisor.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Habitat Supervisors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can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peer with other Supervisors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to form a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Service Groups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Habitat Supervisors exchange configuration 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information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through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this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Service Group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Habitat Supervisors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generate application configuration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based on the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Service Group, environment variables, and default values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New Supervisors that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join the Service Group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, and will automatically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receive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the application’s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running config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  <p:sp>
        <p:nvSpPr>
          <p:cNvPr id="1194" name="Shape 1194"/>
          <p:cNvSpPr txBox="1"/>
          <p:nvPr/>
        </p:nvSpPr>
        <p:spPr>
          <a:xfrm>
            <a:off x="320708" y="1416560"/>
            <a:ext cx="3016500" cy="31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464"/>
              </a:buClr>
              <a:buSzPct val="25000"/>
              <a:buFont typeface="Raleway"/>
              <a:buNone/>
            </a:pPr>
            <a:r>
              <a:rPr lang="en" b="1">
                <a:solidFill>
                  <a:srgbClr val="87B09A"/>
                </a:solidFill>
                <a:latin typeface="Raleway"/>
                <a:ea typeface="Raleway"/>
                <a:cs typeface="Raleway"/>
                <a:sym typeface="Raleway"/>
              </a:rPr>
              <a:t>Supervisor Service Groups</a:t>
            </a:r>
          </a:p>
        </p:txBody>
      </p:sp>
      <p:sp>
        <p:nvSpPr>
          <p:cNvPr id="1195" name="Shape 119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hape 1200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Raleway"/>
              <a:buNone/>
            </a:pPr>
            <a:r>
              <a:rPr lang="en"/>
              <a:t>Managing with Habitat</a:t>
            </a:r>
          </a:p>
        </p:txBody>
      </p:sp>
      <p:sp>
        <p:nvSpPr>
          <p:cNvPr id="1201" name="Shape 1201"/>
          <p:cNvSpPr txBox="1">
            <a:spLocks noGrp="1"/>
          </p:cNvSpPr>
          <p:nvPr>
            <p:ph type="body" idx="2"/>
          </p:nvPr>
        </p:nvSpPr>
        <p:spPr>
          <a:xfrm>
            <a:off x="381000" y="779400"/>
            <a:ext cx="8382000" cy="249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Habitat supports multiple application clustering topologies</a:t>
            </a:r>
          </a:p>
        </p:txBody>
      </p:sp>
      <p:sp>
        <p:nvSpPr>
          <p:cNvPr id="1202" name="Shape 1202"/>
          <p:cNvSpPr txBox="1"/>
          <p:nvPr/>
        </p:nvSpPr>
        <p:spPr>
          <a:xfrm>
            <a:off x="300625" y="1734250"/>
            <a:ext cx="4113000" cy="311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Habitat Supervisor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Service Groups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can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self-organize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into an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application clustering topology 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such as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Leader/Follower 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or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stand alone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In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Leader/Follower 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mode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, Habitat Supervisors perform an election to determine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which instance will be the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Leader.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Habitat Supervisors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generate application configuration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based on the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election results &amp; start the application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New Supervisors that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join the Service Group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will automatically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join as a follower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If a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Leader is removed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from a Service Group, a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new election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will be performed, and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Supervisors will again self-organize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  <p:sp>
        <p:nvSpPr>
          <p:cNvPr id="1203" name="Shape 1203"/>
          <p:cNvSpPr txBox="1"/>
          <p:nvPr/>
        </p:nvSpPr>
        <p:spPr>
          <a:xfrm>
            <a:off x="300624" y="1416550"/>
            <a:ext cx="3465000" cy="31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464"/>
              </a:buClr>
              <a:buSzPct val="25000"/>
              <a:buFont typeface="Raleway"/>
              <a:buNone/>
            </a:pPr>
            <a:r>
              <a:rPr lang="en" b="1">
                <a:solidFill>
                  <a:srgbClr val="87B09A"/>
                </a:solidFill>
                <a:latin typeface="Raleway"/>
                <a:ea typeface="Raleway"/>
                <a:cs typeface="Raleway"/>
                <a:sym typeface="Raleway"/>
              </a:rPr>
              <a:t>Application Clustering Topologies</a:t>
            </a:r>
          </a:p>
        </p:txBody>
      </p:sp>
      <p:cxnSp>
        <p:nvCxnSpPr>
          <p:cNvPr id="1204" name="Shape 1204"/>
          <p:cNvCxnSpPr>
            <a:stCxn id="1205" idx="3"/>
            <a:endCxn id="1206" idx="1"/>
          </p:cNvCxnSpPr>
          <p:nvPr/>
        </p:nvCxnSpPr>
        <p:spPr>
          <a:xfrm>
            <a:off x="5758075" y="3970591"/>
            <a:ext cx="1471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07" name="Shape 1207"/>
          <p:cNvCxnSpPr>
            <a:stCxn id="1208" idx="2"/>
            <a:endCxn id="1209" idx="0"/>
          </p:cNvCxnSpPr>
          <p:nvPr/>
        </p:nvCxnSpPr>
        <p:spPr>
          <a:xfrm flipH="1">
            <a:off x="5564587" y="2477773"/>
            <a:ext cx="929100" cy="312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0" name="Shape 1210"/>
          <p:cNvCxnSpPr>
            <a:stCxn id="1208" idx="2"/>
            <a:endCxn id="1211" idx="0"/>
          </p:cNvCxnSpPr>
          <p:nvPr/>
        </p:nvCxnSpPr>
        <p:spPr>
          <a:xfrm>
            <a:off x="6493687" y="2477773"/>
            <a:ext cx="0" cy="312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2" name="Shape 1212"/>
          <p:cNvCxnSpPr>
            <a:stCxn id="1208" idx="2"/>
            <a:endCxn id="1213" idx="0"/>
          </p:cNvCxnSpPr>
          <p:nvPr/>
        </p:nvCxnSpPr>
        <p:spPr>
          <a:xfrm>
            <a:off x="6493687" y="2477773"/>
            <a:ext cx="929100" cy="312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08" name="Shape 1208"/>
          <p:cNvSpPr/>
          <p:nvPr/>
        </p:nvSpPr>
        <p:spPr>
          <a:xfrm>
            <a:off x="6094687" y="2241973"/>
            <a:ext cx="798000" cy="235800"/>
          </a:xfrm>
          <a:prstGeom prst="rect">
            <a:avLst/>
          </a:prstGeom>
          <a:solidFill>
            <a:srgbClr val="6BB2E2"/>
          </a:solidFill>
          <a:ln w="38100" cap="sq" cmpd="sng">
            <a:solidFill>
              <a:srgbClr val="6BB2E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800" b="1">
                <a:solidFill>
                  <a:srgbClr val="FFFFFF"/>
                </a:solidFill>
              </a:rPr>
              <a:t>LEADER</a:t>
            </a:r>
          </a:p>
        </p:txBody>
      </p:sp>
      <p:sp>
        <p:nvSpPr>
          <p:cNvPr id="1209" name="Shape 1209"/>
          <p:cNvSpPr/>
          <p:nvPr/>
        </p:nvSpPr>
        <p:spPr>
          <a:xfrm>
            <a:off x="5165587" y="2790523"/>
            <a:ext cx="798000" cy="235800"/>
          </a:xfrm>
          <a:prstGeom prst="rect">
            <a:avLst/>
          </a:prstGeom>
          <a:solidFill>
            <a:srgbClr val="87B09A"/>
          </a:solidFill>
          <a:ln w="38100" cap="sq" cmpd="sng">
            <a:solidFill>
              <a:srgbClr val="87B0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800" b="1">
                <a:solidFill>
                  <a:srgbClr val="FFFFFF"/>
                </a:solidFill>
              </a:rPr>
              <a:t>FOLLOWER</a:t>
            </a:r>
          </a:p>
        </p:txBody>
      </p:sp>
      <p:sp>
        <p:nvSpPr>
          <p:cNvPr id="1211" name="Shape 1211"/>
          <p:cNvSpPr/>
          <p:nvPr/>
        </p:nvSpPr>
        <p:spPr>
          <a:xfrm>
            <a:off x="6094687" y="2790523"/>
            <a:ext cx="798000" cy="235800"/>
          </a:xfrm>
          <a:prstGeom prst="rect">
            <a:avLst/>
          </a:prstGeom>
          <a:solidFill>
            <a:srgbClr val="87B09A"/>
          </a:solidFill>
          <a:ln w="38100" cap="sq" cmpd="sng">
            <a:solidFill>
              <a:srgbClr val="87B0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800" b="1">
                <a:solidFill>
                  <a:srgbClr val="FFFFFF"/>
                </a:solidFill>
              </a:rPr>
              <a:t>FOLLOWER</a:t>
            </a:r>
          </a:p>
        </p:txBody>
      </p:sp>
      <p:sp>
        <p:nvSpPr>
          <p:cNvPr id="1213" name="Shape 1213"/>
          <p:cNvSpPr/>
          <p:nvPr/>
        </p:nvSpPr>
        <p:spPr>
          <a:xfrm>
            <a:off x="7023787" y="2790523"/>
            <a:ext cx="798000" cy="235800"/>
          </a:xfrm>
          <a:prstGeom prst="rect">
            <a:avLst/>
          </a:prstGeom>
          <a:solidFill>
            <a:srgbClr val="87B09A"/>
          </a:solidFill>
          <a:ln w="38100" cap="sq" cmpd="sng">
            <a:solidFill>
              <a:srgbClr val="87B0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800" b="1">
                <a:solidFill>
                  <a:srgbClr val="FFFFFF"/>
                </a:solidFill>
              </a:rPr>
              <a:t>FOLLOWER</a:t>
            </a:r>
          </a:p>
        </p:txBody>
      </p:sp>
      <p:sp>
        <p:nvSpPr>
          <p:cNvPr id="1205" name="Shape 1205"/>
          <p:cNvSpPr/>
          <p:nvPr/>
        </p:nvSpPr>
        <p:spPr>
          <a:xfrm>
            <a:off x="5165575" y="3852691"/>
            <a:ext cx="592500" cy="235800"/>
          </a:xfrm>
          <a:prstGeom prst="rect">
            <a:avLst/>
          </a:prstGeom>
          <a:solidFill>
            <a:srgbClr val="6BB2E2"/>
          </a:solidFill>
          <a:ln w="38100" cap="sq" cmpd="sng">
            <a:solidFill>
              <a:srgbClr val="6BB2E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800" b="1">
                <a:solidFill>
                  <a:srgbClr val="FFFFFF"/>
                </a:solidFill>
              </a:rPr>
              <a:t>PEER</a:t>
            </a:r>
          </a:p>
        </p:txBody>
      </p:sp>
      <p:sp>
        <p:nvSpPr>
          <p:cNvPr id="1214" name="Shape 1214"/>
          <p:cNvSpPr/>
          <p:nvPr/>
        </p:nvSpPr>
        <p:spPr>
          <a:xfrm>
            <a:off x="5853476" y="3852691"/>
            <a:ext cx="592500" cy="235800"/>
          </a:xfrm>
          <a:prstGeom prst="rect">
            <a:avLst/>
          </a:prstGeom>
          <a:solidFill>
            <a:srgbClr val="6BB2E2"/>
          </a:solidFill>
          <a:ln w="38100" cap="sq" cmpd="sng">
            <a:solidFill>
              <a:srgbClr val="6BB2E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800" b="1">
                <a:solidFill>
                  <a:srgbClr val="FFFFFF"/>
                </a:solidFill>
              </a:rPr>
              <a:t>PEER</a:t>
            </a:r>
          </a:p>
        </p:txBody>
      </p:sp>
      <p:sp>
        <p:nvSpPr>
          <p:cNvPr id="1215" name="Shape 1215"/>
          <p:cNvSpPr/>
          <p:nvPr/>
        </p:nvSpPr>
        <p:spPr>
          <a:xfrm>
            <a:off x="6541376" y="3852691"/>
            <a:ext cx="592500" cy="235800"/>
          </a:xfrm>
          <a:prstGeom prst="rect">
            <a:avLst/>
          </a:prstGeom>
          <a:solidFill>
            <a:srgbClr val="6BB2E2"/>
          </a:solidFill>
          <a:ln w="38100" cap="sq" cmpd="sng">
            <a:solidFill>
              <a:srgbClr val="6BB2E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800" b="1">
                <a:solidFill>
                  <a:srgbClr val="FFFFFF"/>
                </a:solidFill>
              </a:rPr>
              <a:t>PEER</a:t>
            </a:r>
          </a:p>
        </p:txBody>
      </p:sp>
      <p:sp>
        <p:nvSpPr>
          <p:cNvPr id="1206" name="Shape 1206"/>
          <p:cNvSpPr/>
          <p:nvPr/>
        </p:nvSpPr>
        <p:spPr>
          <a:xfrm>
            <a:off x="7229277" y="3852691"/>
            <a:ext cx="592500" cy="235800"/>
          </a:xfrm>
          <a:prstGeom prst="rect">
            <a:avLst/>
          </a:prstGeom>
          <a:solidFill>
            <a:srgbClr val="6BB2E2"/>
          </a:solidFill>
          <a:ln w="38100" cap="sq" cmpd="sng">
            <a:solidFill>
              <a:srgbClr val="6BB2E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800" b="1">
                <a:solidFill>
                  <a:srgbClr val="FFFFFF"/>
                </a:solidFill>
              </a:rPr>
              <a:t>PEER</a:t>
            </a:r>
          </a:p>
        </p:txBody>
      </p:sp>
      <p:sp>
        <p:nvSpPr>
          <p:cNvPr id="1216" name="Shape 1216"/>
          <p:cNvSpPr txBox="1"/>
          <p:nvPr/>
        </p:nvSpPr>
        <p:spPr>
          <a:xfrm>
            <a:off x="5030050" y="1833216"/>
            <a:ext cx="3121500" cy="31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464"/>
              </a:buClr>
              <a:buSzPct val="25000"/>
              <a:buFont typeface="Raleway"/>
              <a:buNone/>
            </a:pPr>
            <a:r>
              <a:rPr lang="en" sz="9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LEADER/FOLLOWER</a:t>
            </a:r>
          </a:p>
        </p:txBody>
      </p:sp>
      <p:sp>
        <p:nvSpPr>
          <p:cNvPr id="1217" name="Shape 1217"/>
          <p:cNvSpPr txBox="1"/>
          <p:nvPr/>
        </p:nvSpPr>
        <p:spPr>
          <a:xfrm>
            <a:off x="5030050" y="3402616"/>
            <a:ext cx="3152100" cy="31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464"/>
              </a:buClr>
              <a:buSzPct val="25000"/>
              <a:buFont typeface="Raleway"/>
              <a:buNone/>
            </a:pPr>
            <a:r>
              <a:rPr lang="en" sz="9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STANDALONE</a:t>
            </a:r>
          </a:p>
        </p:txBody>
      </p:sp>
      <p:sp>
        <p:nvSpPr>
          <p:cNvPr id="1218" name="Shape 12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Shape 1223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Raleway"/>
              <a:buNone/>
            </a:pPr>
            <a:r>
              <a:rPr lang="en"/>
              <a:t>Managing with Habitat</a:t>
            </a:r>
          </a:p>
        </p:txBody>
      </p:sp>
      <p:sp>
        <p:nvSpPr>
          <p:cNvPr id="1224" name="Shape 1224"/>
          <p:cNvSpPr txBox="1">
            <a:spLocks noGrp="1"/>
          </p:cNvSpPr>
          <p:nvPr>
            <p:ph type="body" idx="2"/>
          </p:nvPr>
        </p:nvSpPr>
        <p:spPr>
          <a:xfrm>
            <a:off x="381000" y="779400"/>
            <a:ext cx="8382000" cy="249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"/>
              <a:t>Habitat applications can automatically update as new artifacts are published.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endParaRPr/>
          </a:p>
        </p:txBody>
      </p:sp>
      <p:cxnSp>
        <p:nvCxnSpPr>
          <p:cNvPr id="1225" name="Shape 1225"/>
          <p:cNvCxnSpPr/>
          <p:nvPr/>
        </p:nvCxnSpPr>
        <p:spPr>
          <a:xfrm>
            <a:off x="6176866" y="2205720"/>
            <a:ext cx="490500" cy="0"/>
          </a:xfrm>
          <a:prstGeom prst="straightConnector1">
            <a:avLst/>
          </a:prstGeom>
          <a:noFill/>
          <a:ln w="15875" cap="flat" cmpd="sng">
            <a:solidFill>
              <a:srgbClr val="435464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226" name="Shape 1226"/>
          <p:cNvGrpSpPr/>
          <p:nvPr/>
        </p:nvGrpSpPr>
        <p:grpSpPr>
          <a:xfrm>
            <a:off x="5318654" y="2638948"/>
            <a:ext cx="1105455" cy="471206"/>
            <a:chOff x="1964733" y="2595981"/>
            <a:chExt cx="1082400" cy="425891"/>
          </a:xfrm>
        </p:grpSpPr>
        <p:sp>
          <p:nvSpPr>
            <p:cNvPr id="1227" name="Shape 1227"/>
            <p:cNvSpPr/>
            <p:nvPr/>
          </p:nvSpPr>
          <p:spPr>
            <a:xfrm>
              <a:off x="1964733" y="2809172"/>
              <a:ext cx="1082400" cy="212700"/>
            </a:xfrm>
            <a:prstGeom prst="rect">
              <a:avLst/>
            </a:prstGeom>
            <a:solidFill>
              <a:srgbClr val="6BB2E2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aleway"/>
                <a:buNone/>
              </a:pPr>
              <a:r>
                <a:rPr lang="en" sz="9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SERVICE</a:t>
              </a: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964733" y="2595981"/>
              <a:ext cx="1082400" cy="212700"/>
            </a:xfrm>
            <a:prstGeom prst="rect">
              <a:avLst/>
            </a:prstGeom>
            <a:solidFill>
              <a:srgbClr val="87B09A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aleway"/>
                <a:buNone/>
              </a:pPr>
              <a:r>
                <a:rPr lang="en" sz="9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SUPERVISOR</a:t>
              </a:r>
            </a:p>
          </p:txBody>
        </p:sp>
      </p:grpSp>
      <p:cxnSp>
        <p:nvCxnSpPr>
          <p:cNvPr id="1229" name="Shape 1229"/>
          <p:cNvCxnSpPr/>
          <p:nvPr/>
        </p:nvCxnSpPr>
        <p:spPr>
          <a:xfrm rot="10800000">
            <a:off x="6584065" y="2888343"/>
            <a:ext cx="564600" cy="0"/>
          </a:xfrm>
          <a:prstGeom prst="straightConnector1">
            <a:avLst/>
          </a:prstGeom>
          <a:noFill/>
          <a:ln w="15875" cap="flat" cmpd="sng">
            <a:solidFill>
              <a:srgbClr val="435464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230" name="Shape 1230"/>
          <p:cNvCxnSpPr/>
          <p:nvPr/>
        </p:nvCxnSpPr>
        <p:spPr>
          <a:xfrm rot="10800000">
            <a:off x="7147389" y="2452526"/>
            <a:ext cx="0" cy="442200"/>
          </a:xfrm>
          <a:prstGeom prst="straightConnector1">
            <a:avLst/>
          </a:prstGeom>
          <a:noFill/>
          <a:ln w="15875" cap="flat" cmpd="sng">
            <a:solidFill>
              <a:srgbClr val="4354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1" name="Shape 1231"/>
          <p:cNvCxnSpPr/>
          <p:nvPr/>
        </p:nvCxnSpPr>
        <p:spPr>
          <a:xfrm>
            <a:off x="5871372" y="3161925"/>
            <a:ext cx="0" cy="329700"/>
          </a:xfrm>
          <a:prstGeom prst="straightConnector1">
            <a:avLst/>
          </a:prstGeom>
          <a:noFill/>
          <a:ln w="15875" cap="flat" cmpd="sng">
            <a:solidFill>
              <a:srgbClr val="435464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32" name="Shape 1232"/>
          <p:cNvSpPr/>
          <p:nvPr/>
        </p:nvSpPr>
        <p:spPr>
          <a:xfrm>
            <a:off x="5318654" y="2106692"/>
            <a:ext cx="756300" cy="223200"/>
          </a:xfrm>
          <a:prstGeom prst="rect">
            <a:avLst/>
          </a:prstGeom>
          <a:solidFill>
            <a:srgbClr val="6BB2E2"/>
          </a:solidFill>
          <a:ln w="38100" cap="sq" cmpd="sng">
            <a:solidFill>
              <a:srgbClr val="6BB2E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aleway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ARTIFACT</a:t>
            </a:r>
          </a:p>
        </p:txBody>
      </p:sp>
      <p:sp>
        <p:nvSpPr>
          <p:cNvPr id="1233" name="Shape 1233"/>
          <p:cNvSpPr/>
          <p:nvPr/>
        </p:nvSpPr>
        <p:spPr>
          <a:xfrm>
            <a:off x="6769306" y="2106679"/>
            <a:ext cx="756300" cy="223200"/>
          </a:xfrm>
          <a:prstGeom prst="rect">
            <a:avLst/>
          </a:prstGeom>
          <a:solidFill>
            <a:srgbClr val="87B09A"/>
          </a:solidFill>
          <a:ln w="38100" cap="sq" cmpd="sng">
            <a:solidFill>
              <a:srgbClr val="87B0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aleway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DEPOT</a:t>
            </a:r>
          </a:p>
        </p:txBody>
      </p:sp>
      <p:sp>
        <p:nvSpPr>
          <p:cNvPr id="1234" name="Shape 1234"/>
          <p:cNvSpPr txBox="1"/>
          <p:nvPr/>
        </p:nvSpPr>
        <p:spPr>
          <a:xfrm>
            <a:off x="320725" y="1734250"/>
            <a:ext cx="3816600" cy="284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20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Habitat Supervisors can watch the Habitat Builder depot for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newly published artifacts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deploy them via a “Rolling Deploy” or “All at Once”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The Habitat Supervisor will automatically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download new artifacts and dependencies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If Supervisors are configured for a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Rolling Deploy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, Supervisors will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perform an election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to determine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which Supervisor will update first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 If successful,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subsequent Supervisors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will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update themselves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</a:p>
          <a:p>
            <a:pPr lvl="0" rtl="0">
              <a:lnSpc>
                <a:spcPct val="90000"/>
              </a:lnSpc>
              <a:spcBef>
                <a:spcPts val="120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If Supervisors are configured for a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“All at Once” update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, all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Supervisors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in the Service Group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will update &amp; restart their applications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 This is useful for lower environments.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endParaRPr sz="1000">
              <a:solidFill>
                <a:srgbClr val="43546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5" name="Shape 1235"/>
          <p:cNvSpPr txBox="1"/>
          <p:nvPr/>
        </p:nvSpPr>
        <p:spPr>
          <a:xfrm>
            <a:off x="320733" y="1416560"/>
            <a:ext cx="3016500" cy="31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464"/>
              </a:buClr>
              <a:buSzPct val="25000"/>
              <a:buFont typeface="Raleway"/>
              <a:buNone/>
            </a:pPr>
            <a:r>
              <a:rPr lang="en" b="1">
                <a:solidFill>
                  <a:srgbClr val="87B09A"/>
                </a:solidFill>
                <a:latin typeface="Raleway"/>
                <a:ea typeface="Raleway"/>
                <a:cs typeface="Raleway"/>
                <a:sym typeface="Raleway"/>
              </a:rPr>
              <a:t>Update strategies</a:t>
            </a:r>
          </a:p>
        </p:txBody>
      </p:sp>
      <p:sp>
        <p:nvSpPr>
          <p:cNvPr id="1236" name="Shape 1236"/>
          <p:cNvSpPr/>
          <p:nvPr/>
        </p:nvSpPr>
        <p:spPr>
          <a:xfrm rot="-5400000">
            <a:off x="6336825" y="2511850"/>
            <a:ext cx="277800" cy="2367900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Shape 1237"/>
          <p:cNvSpPr/>
          <p:nvPr/>
        </p:nvSpPr>
        <p:spPr>
          <a:xfrm>
            <a:off x="5378875" y="3678200"/>
            <a:ext cx="1045200" cy="235800"/>
          </a:xfrm>
          <a:prstGeom prst="rect">
            <a:avLst/>
          </a:prstGeom>
          <a:solidFill>
            <a:schemeClr val="accent3"/>
          </a:solidFill>
          <a:ln w="38100" cap="sq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800" b="1">
                <a:solidFill>
                  <a:srgbClr val="FFFFFF"/>
                </a:solidFill>
              </a:rPr>
              <a:t>ALL AT ONCE</a:t>
            </a:r>
          </a:p>
        </p:txBody>
      </p:sp>
      <p:sp>
        <p:nvSpPr>
          <p:cNvPr id="1238" name="Shape 1238"/>
          <p:cNvSpPr/>
          <p:nvPr/>
        </p:nvSpPr>
        <p:spPr>
          <a:xfrm>
            <a:off x="6529025" y="3678150"/>
            <a:ext cx="1045200" cy="235800"/>
          </a:xfrm>
          <a:prstGeom prst="rect">
            <a:avLst/>
          </a:prstGeom>
          <a:solidFill>
            <a:schemeClr val="accent3"/>
          </a:solidFill>
          <a:ln w="38100" cap="sq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800" b="1">
                <a:solidFill>
                  <a:srgbClr val="FFFFFF"/>
                </a:solidFill>
              </a:rPr>
              <a:t>ROLLING DEPLOY</a:t>
            </a:r>
          </a:p>
        </p:txBody>
      </p:sp>
      <p:sp>
        <p:nvSpPr>
          <p:cNvPr id="1239" name="Shape 12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Shape 1244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Raleway"/>
              <a:buNone/>
            </a:pPr>
            <a:r>
              <a:rPr lang="en"/>
              <a:t>Managing with Habitat</a:t>
            </a:r>
          </a:p>
        </p:txBody>
      </p:sp>
      <p:sp>
        <p:nvSpPr>
          <p:cNvPr id="1245" name="Shape 1245"/>
          <p:cNvSpPr txBox="1">
            <a:spLocks noGrp="1"/>
          </p:cNvSpPr>
          <p:nvPr>
            <p:ph type="body" idx="2"/>
          </p:nvPr>
        </p:nvSpPr>
        <p:spPr>
          <a:xfrm>
            <a:off x="381000" y="779400"/>
            <a:ext cx="8382000" cy="249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Application stacks can be composed via Service Group Bindings.</a:t>
            </a:r>
          </a:p>
        </p:txBody>
      </p:sp>
      <p:grpSp>
        <p:nvGrpSpPr>
          <p:cNvPr id="1246" name="Shape 1246"/>
          <p:cNvGrpSpPr/>
          <p:nvPr/>
        </p:nvGrpSpPr>
        <p:grpSpPr>
          <a:xfrm>
            <a:off x="3901368" y="2099266"/>
            <a:ext cx="2348219" cy="1995931"/>
            <a:chOff x="507529" y="1829307"/>
            <a:chExt cx="2456553" cy="2088013"/>
          </a:xfrm>
        </p:grpSpPr>
        <p:sp>
          <p:nvSpPr>
            <p:cNvPr id="1247" name="Shape 1247"/>
            <p:cNvSpPr/>
            <p:nvPr/>
          </p:nvSpPr>
          <p:spPr>
            <a:xfrm>
              <a:off x="854398" y="1991831"/>
              <a:ext cx="1762800" cy="1762800"/>
            </a:xfrm>
            <a:prstGeom prst="ellipse">
              <a:avLst/>
            </a:prstGeom>
            <a:noFill/>
            <a:ln w="38100" cap="flat" cmpd="sng">
              <a:solidFill>
                <a:srgbClr val="43546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grpSp>
          <p:nvGrpSpPr>
            <p:cNvPr id="1248" name="Shape 1248"/>
            <p:cNvGrpSpPr/>
            <p:nvPr/>
          </p:nvGrpSpPr>
          <p:grpSpPr>
            <a:xfrm>
              <a:off x="1319376" y="1829307"/>
              <a:ext cx="811859" cy="320564"/>
              <a:chOff x="1319368" y="1879136"/>
              <a:chExt cx="811859" cy="284465"/>
            </a:xfrm>
          </p:grpSpPr>
          <p:sp>
            <p:nvSpPr>
              <p:cNvPr id="1249" name="Shape 1249"/>
              <p:cNvSpPr/>
              <p:nvPr/>
            </p:nvSpPr>
            <p:spPr>
              <a:xfrm>
                <a:off x="1319427" y="1879136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250" name="Shape 1250"/>
              <p:cNvSpPr/>
              <p:nvPr/>
            </p:nvSpPr>
            <p:spPr>
              <a:xfrm>
                <a:off x="1319368" y="2022001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251" name="Shape 1251"/>
              <p:cNvSpPr/>
              <p:nvPr/>
            </p:nvSpPr>
            <p:spPr>
              <a:xfrm>
                <a:off x="1319368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252" name="Shape 1252"/>
              <p:cNvCxnSpPr>
                <a:stCxn id="1249" idx="1"/>
                <a:endCxn id="1249" idx="3"/>
              </p:cNvCxnSpPr>
              <p:nvPr/>
            </p:nvCxnSpPr>
            <p:spPr>
              <a:xfrm>
                <a:off x="1319427" y="2020736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53" name="Shape 1253"/>
            <p:cNvGrpSpPr/>
            <p:nvPr/>
          </p:nvGrpSpPr>
          <p:grpSpPr>
            <a:xfrm>
              <a:off x="2152223" y="2418457"/>
              <a:ext cx="811859" cy="320564"/>
              <a:chOff x="1319368" y="1879136"/>
              <a:chExt cx="811859" cy="284465"/>
            </a:xfrm>
          </p:grpSpPr>
          <p:sp>
            <p:nvSpPr>
              <p:cNvPr id="1254" name="Shape 1254"/>
              <p:cNvSpPr/>
              <p:nvPr/>
            </p:nvSpPr>
            <p:spPr>
              <a:xfrm>
                <a:off x="1319427" y="1879136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255" name="Shape 1255"/>
              <p:cNvSpPr/>
              <p:nvPr/>
            </p:nvSpPr>
            <p:spPr>
              <a:xfrm>
                <a:off x="1319368" y="2022001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256" name="Shape 1256"/>
              <p:cNvSpPr/>
              <p:nvPr/>
            </p:nvSpPr>
            <p:spPr>
              <a:xfrm>
                <a:off x="1319368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257" name="Shape 1257"/>
              <p:cNvCxnSpPr>
                <a:stCxn id="1254" idx="1"/>
                <a:endCxn id="1254" idx="3"/>
              </p:cNvCxnSpPr>
              <p:nvPr/>
            </p:nvCxnSpPr>
            <p:spPr>
              <a:xfrm>
                <a:off x="1319427" y="2020736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58" name="Shape 1258"/>
            <p:cNvGrpSpPr/>
            <p:nvPr/>
          </p:nvGrpSpPr>
          <p:grpSpPr>
            <a:xfrm>
              <a:off x="2152223" y="3007606"/>
              <a:ext cx="811859" cy="320564"/>
              <a:chOff x="1319368" y="1879136"/>
              <a:chExt cx="811859" cy="284465"/>
            </a:xfrm>
          </p:grpSpPr>
          <p:sp>
            <p:nvSpPr>
              <p:cNvPr id="1259" name="Shape 1259"/>
              <p:cNvSpPr/>
              <p:nvPr/>
            </p:nvSpPr>
            <p:spPr>
              <a:xfrm>
                <a:off x="1319427" y="1879136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260" name="Shape 1260"/>
              <p:cNvSpPr/>
              <p:nvPr/>
            </p:nvSpPr>
            <p:spPr>
              <a:xfrm>
                <a:off x="1319368" y="2022001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261" name="Shape 1261"/>
              <p:cNvSpPr/>
              <p:nvPr/>
            </p:nvSpPr>
            <p:spPr>
              <a:xfrm>
                <a:off x="1319368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262" name="Shape 1262"/>
              <p:cNvCxnSpPr>
                <a:stCxn id="1259" idx="1"/>
                <a:endCxn id="1259" idx="3"/>
              </p:cNvCxnSpPr>
              <p:nvPr/>
            </p:nvCxnSpPr>
            <p:spPr>
              <a:xfrm>
                <a:off x="1319427" y="2020736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3" name="Shape 1263"/>
            <p:cNvGrpSpPr/>
            <p:nvPr/>
          </p:nvGrpSpPr>
          <p:grpSpPr>
            <a:xfrm>
              <a:off x="1319376" y="3596756"/>
              <a:ext cx="811859" cy="320564"/>
              <a:chOff x="1319368" y="1879136"/>
              <a:chExt cx="811859" cy="284465"/>
            </a:xfrm>
          </p:grpSpPr>
          <p:sp>
            <p:nvSpPr>
              <p:cNvPr id="1264" name="Shape 1264"/>
              <p:cNvSpPr/>
              <p:nvPr/>
            </p:nvSpPr>
            <p:spPr>
              <a:xfrm>
                <a:off x="1319427" y="1879136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265" name="Shape 1265"/>
              <p:cNvSpPr/>
              <p:nvPr/>
            </p:nvSpPr>
            <p:spPr>
              <a:xfrm>
                <a:off x="1319368" y="2022001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266" name="Shape 1266"/>
              <p:cNvSpPr/>
              <p:nvPr/>
            </p:nvSpPr>
            <p:spPr>
              <a:xfrm>
                <a:off x="1319368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267" name="Shape 1267"/>
              <p:cNvCxnSpPr>
                <a:stCxn id="1264" idx="1"/>
                <a:endCxn id="1264" idx="3"/>
              </p:cNvCxnSpPr>
              <p:nvPr/>
            </p:nvCxnSpPr>
            <p:spPr>
              <a:xfrm>
                <a:off x="1319427" y="2020736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8" name="Shape 1268"/>
            <p:cNvGrpSpPr/>
            <p:nvPr/>
          </p:nvGrpSpPr>
          <p:grpSpPr>
            <a:xfrm>
              <a:off x="507529" y="2418457"/>
              <a:ext cx="811859" cy="320564"/>
              <a:chOff x="1319368" y="1879136"/>
              <a:chExt cx="811859" cy="284465"/>
            </a:xfrm>
          </p:grpSpPr>
          <p:sp>
            <p:nvSpPr>
              <p:cNvPr id="1269" name="Shape 1269"/>
              <p:cNvSpPr/>
              <p:nvPr/>
            </p:nvSpPr>
            <p:spPr>
              <a:xfrm>
                <a:off x="1319427" y="1879136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270" name="Shape 1270"/>
              <p:cNvSpPr/>
              <p:nvPr/>
            </p:nvSpPr>
            <p:spPr>
              <a:xfrm>
                <a:off x="1319368" y="2022001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271" name="Shape 1271"/>
              <p:cNvSpPr/>
              <p:nvPr/>
            </p:nvSpPr>
            <p:spPr>
              <a:xfrm>
                <a:off x="1319368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272" name="Shape 1272"/>
              <p:cNvCxnSpPr>
                <a:stCxn id="1269" idx="1"/>
                <a:endCxn id="1269" idx="3"/>
              </p:cNvCxnSpPr>
              <p:nvPr/>
            </p:nvCxnSpPr>
            <p:spPr>
              <a:xfrm>
                <a:off x="1319427" y="2020736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73" name="Shape 1273"/>
            <p:cNvGrpSpPr/>
            <p:nvPr/>
          </p:nvGrpSpPr>
          <p:grpSpPr>
            <a:xfrm>
              <a:off x="507529" y="3007606"/>
              <a:ext cx="811859" cy="320564"/>
              <a:chOff x="1319368" y="1879136"/>
              <a:chExt cx="811859" cy="284465"/>
            </a:xfrm>
          </p:grpSpPr>
          <p:sp>
            <p:nvSpPr>
              <p:cNvPr id="1274" name="Shape 1274"/>
              <p:cNvSpPr/>
              <p:nvPr/>
            </p:nvSpPr>
            <p:spPr>
              <a:xfrm>
                <a:off x="1319427" y="1879136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275" name="Shape 1275"/>
              <p:cNvSpPr/>
              <p:nvPr/>
            </p:nvSpPr>
            <p:spPr>
              <a:xfrm>
                <a:off x="1319368" y="2022001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276" name="Shape 1276"/>
              <p:cNvSpPr/>
              <p:nvPr/>
            </p:nvSpPr>
            <p:spPr>
              <a:xfrm>
                <a:off x="1319368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277" name="Shape 1277"/>
              <p:cNvCxnSpPr>
                <a:stCxn id="1274" idx="1"/>
                <a:endCxn id="1274" idx="3"/>
              </p:cNvCxnSpPr>
              <p:nvPr/>
            </p:nvCxnSpPr>
            <p:spPr>
              <a:xfrm>
                <a:off x="1319427" y="2020736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78" name="Shape 1278"/>
          <p:cNvGrpSpPr/>
          <p:nvPr/>
        </p:nvGrpSpPr>
        <p:grpSpPr>
          <a:xfrm>
            <a:off x="6430642" y="2099266"/>
            <a:ext cx="2348219" cy="1995931"/>
            <a:chOff x="507529" y="1829307"/>
            <a:chExt cx="2456553" cy="2088013"/>
          </a:xfrm>
        </p:grpSpPr>
        <p:sp>
          <p:nvSpPr>
            <p:cNvPr id="1279" name="Shape 1279"/>
            <p:cNvSpPr/>
            <p:nvPr/>
          </p:nvSpPr>
          <p:spPr>
            <a:xfrm>
              <a:off x="854398" y="1991831"/>
              <a:ext cx="1762800" cy="1762800"/>
            </a:xfrm>
            <a:prstGeom prst="ellipse">
              <a:avLst/>
            </a:prstGeom>
            <a:noFill/>
            <a:ln w="38100" cap="flat" cmpd="sng">
              <a:solidFill>
                <a:srgbClr val="43546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grpSp>
          <p:nvGrpSpPr>
            <p:cNvPr id="1280" name="Shape 1280"/>
            <p:cNvGrpSpPr/>
            <p:nvPr/>
          </p:nvGrpSpPr>
          <p:grpSpPr>
            <a:xfrm>
              <a:off x="1319376" y="1829307"/>
              <a:ext cx="811859" cy="320564"/>
              <a:chOff x="1319368" y="1879136"/>
              <a:chExt cx="811859" cy="284465"/>
            </a:xfrm>
          </p:grpSpPr>
          <p:sp>
            <p:nvSpPr>
              <p:cNvPr id="1281" name="Shape 1281"/>
              <p:cNvSpPr/>
              <p:nvPr/>
            </p:nvSpPr>
            <p:spPr>
              <a:xfrm>
                <a:off x="1319427" y="1879136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282" name="Shape 1282"/>
              <p:cNvSpPr/>
              <p:nvPr/>
            </p:nvSpPr>
            <p:spPr>
              <a:xfrm>
                <a:off x="1319368" y="2022001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283" name="Shape 1283"/>
              <p:cNvSpPr/>
              <p:nvPr/>
            </p:nvSpPr>
            <p:spPr>
              <a:xfrm>
                <a:off x="1319368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284" name="Shape 1284"/>
              <p:cNvCxnSpPr>
                <a:stCxn id="1281" idx="1"/>
                <a:endCxn id="1281" idx="3"/>
              </p:cNvCxnSpPr>
              <p:nvPr/>
            </p:nvCxnSpPr>
            <p:spPr>
              <a:xfrm>
                <a:off x="1319427" y="2020736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85" name="Shape 1285"/>
            <p:cNvGrpSpPr/>
            <p:nvPr/>
          </p:nvGrpSpPr>
          <p:grpSpPr>
            <a:xfrm>
              <a:off x="2152223" y="2418457"/>
              <a:ext cx="811859" cy="320564"/>
              <a:chOff x="1319368" y="1879136"/>
              <a:chExt cx="811859" cy="284465"/>
            </a:xfrm>
          </p:grpSpPr>
          <p:sp>
            <p:nvSpPr>
              <p:cNvPr id="1286" name="Shape 1286"/>
              <p:cNvSpPr/>
              <p:nvPr/>
            </p:nvSpPr>
            <p:spPr>
              <a:xfrm>
                <a:off x="1319427" y="1879136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287" name="Shape 1287"/>
              <p:cNvSpPr/>
              <p:nvPr/>
            </p:nvSpPr>
            <p:spPr>
              <a:xfrm>
                <a:off x="1319368" y="2022001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288" name="Shape 1288"/>
              <p:cNvSpPr/>
              <p:nvPr/>
            </p:nvSpPr>
            <p:spPr>
              <a:xfrm>
                <a:off x="1319368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289" name="Shape 1289"/>
              <p:cNvCxnSpPr>
                <a:stCxn id="1286" idx="1"/>
                <a:endCxn id="1286" idx="3"/>
              </p:cNvCxnSpPr>
              <p:nvPr/>
            </p:nvCxnSpPr>
            <p:spPr>
              <a:xfrm>
                <a:off x="1319427" y="2020736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0" name="Shape 1290"/>
            <p:cNvGrpSpPr/>
            <p:nvPr/>
          </p:nvGrpSpPr>
          <p:grpSpPr>
            <a:xfrm>
              <a:off x="2152223" y="3007606"/>
              <a:ext cx="811859" cy="320564"/>
              <a:chOff x="1319368" y="1879136"/>
              <a:chExt cx="811859" cy="284465"/>
            </a:xfrm>
          </p:grpSpPr>
          <p:sp>
            <p:nvSpPr>
              <p:cNvPr id="1291" name="Shape 1291"/>
              <p:cNvSpPr/>
              <p:nvPr/>
            </p:nvSpPr>
            <p:spPr>
              <a:xfrm>
                <a:off x="1319427" y="1879136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292" name="Shape 1292"/>
              <p:cNvSpPr/>
              <p:nvPr/>
            </p:nvSpPr>
            <p:spPr>
              <a:xfrm>
                <a:off x="1319368" y="2022001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293" name="Shape 1293"/>
              <p:cNvSpPr/>
              <p:nvPr/>
            </p:nvSpPr>
            <p:spPr>
              <a:xfrm>
                <a:off x="1319368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294" name="Shape 1294"/>
              <p:cNvCxnSpPr>
                <a:stCxn id="1291" idx="1"/>
                <a:endCxn id="1291" idx="3"/>
              </p:cNvCxnSpPr>
              <p:nvPr/>
            </p:nvCxnSpPr>
            <p:spPr>
              <a:xfrm>
                <a:off x="1319427" y="2020736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5" name="Shape 1295"/>
            <p:cNvGrpSpPr/>
            <p:nvPr/>
          </p:nvGrpSpPr>
          <p:grpSpPr>
            <a:xfrm>
              <a:off x="1319376" y="3596756"/>
              <a:ext cx="811859" cy="320564"/>
              <a:chOff x="1319368" y="1879136"/>
              <a:chExt cx="811859" cy="284465"/>
            </a:xfrm>
          </p:grpSpPr>
          <p:sp>
            <p:nvSpPr>
              <p:cNvPr id="1296" name="Shape 1296"/>
              <p:cNvSpPr/>
              <p:nvPr/>
            </p:nvSpPr>
            <p:spPr>
              <a:xfrm>
                <a:off x="1319427" y="1879136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297" name="Shape 1297"/>
              <p:cNvSpPr/>
              <p:nvPr/>
            </p:nvSpPr>
            <p:spPr>
              <a:xfrm>
                <a:off x="1319368" y="2022001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298" name="Shape 1298"/>
              <p:cNvSpPr/>
              <p:nvPr/>
            </p:nvSpPr>
            <p:spPr>
              <a:xfrm>
                <a:off x="1319368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299" name="Shape 1299"/>
              <p:cNvCxnSpPr>
                <a:stCxn id="1296" idx="1"/>
                <a:endCxn id="1296" idx="3"/>
              </p:cNvCxnSpPr>
              <p:nvPr/>
            </p:nvCxnSpPr>
            <p:spPr>
              <a:xfrm>
                <a:off x="1319427" y="2020736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00" name="Shape 1300"/>
            <p:cNvGrpSpPr/>
            <p:nvPr/>
          </p:nvGrpSpPr>
          <p:grpSpPr>
            <a:xfrm>
              <a:off x="507529" y="2418457"/>
              <a:ext cx="811859" cy="320564"/>
              <a:chOff x="1319368" y="1879136"/>
              <a:chExt cx="811859" cy="284465"/>
            </a:xfrm>
          </p:grpSpPr>
          <p:sp>
            <p:nvSpPr>
              <p:cNvPr id="1301" name="Shape 1301"/>
              <p:cNvSpPr/>
              <p:nvPr/>
            </p:nvSpPr>
            <p:spPr>
              <a:xfrm>
                <a:off x="1319427" y="1879136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302" name="Shape 1302"/>
              <p:cNvSpPr/>
              <p:nvPr/>
            </p:nvSpPr>
            <p:spPr>
              <a:xfrm>
                <a:off x="1319368" y="2022001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303" name="Shape 1303"/>
              <p:cNvSpPr/>
              <p:nvPr/>
            </p:nvSpPr>
            <p:spPr>
              <a:xfrm>
                <a:off x="1319368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304" name="Shape 1304"/>
              <p:cNvCxnSpPr>
                <a:stCxn id="1301" idx="1"/>
                <a:endCxn id="1301" idx="3"/>
              </p:cNvCxnSpPr>
              <p:nvPr/>
            </p:nvCxnSpPr>
            <p:spPr>
              <a:xfrm>
                <a:off x="1319427" y="2020736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05" name="Shape 1305"/>
            <p:cNvGrpSpPr/>
            <p:nvPr/>
          </p:nvGrpSpPr>
          <p:grpSpPr>
            <a:xfrm>
              <a:off x="507529" y="3007606"/>
              <a:ext cx="811859" cy="320564"/>
              <a:chOff x="1319368" y="1879136"/>
              <a:chExt cx="811859" cy="284465"/>
            </a:xfrm>
          </p:grpSpPr>
          <p:sp>
            <p:nvSpPr>
              <p:cNvPr id="1306" name="Shape 1306"/>
              <p:cNvSpPr/>
              <p:nvPr/>
            </p:nvSpPr>
            <p:spPr>
              <a:xfrm>
                <a:off x="1319427" y="1879136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307" name="Shape 1307"/>
              <p:cNvSpPr/>
              <p:nvPr/>
            </p:nvSpPr>
            <p:spPr>
              <a:xfrm>
                <a:off x="1319368" y="2022001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308" name="Shape 1308"/>
              <p:cNvSpPr/>
              <p:nvPr/>
            </p:nvSpPr>
            <p:spPr>
              <a:xfrm>
                <a:off x="1319368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309" name="Shape 1309"/>
              <p:cNvCxnSpPr>
                <a:stCxn id="1306" idx="1"/>
                <a:endCxn id="1306" idx="3"/>
              </p:cNvCxnSpPr>
              <p:nvPr/>
            </p:nvCxnSpPr>
            <p:spPr>
              <a:xfrm>
                <a:off x="1319427" y="2020736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1310" name="Shape 1310"/>
          <p:cNvCxnSpPr>
            <a:stCxn id="1247" idx="5"/>
            <a:endCxn id="1279" idx="3"/>
          </p:cNvCxnSpPr>
          <p:nvPr/>
        </p:nvCxnSpPr>
        <p:spPr>
          <a:xfrm rot="-5400000" flipH="1">
            <a:off x="6339779" y="3024362"/>
            <a:ext cx="600" cy="1337700"/>
          </a:xfrm>
          <a:prstGeom prst="curvedConnector3">
            <a:avLst>
              <a:gd name="adj1" fmla="val 80816067"/>
            </a:avLst>
          </a:prstGeom>
          <a:noFill/>
          <a:ln w="19050" cap="sq" cmpd="sng">
            <a:solidFill>
              <a:srgbClr val="F7B877"/>
            </a:solidFill>
            <a:prstDash val="dash"/>
            <a:miter lim="800000"/>
            <a:headEnd type="triangle" w="lg" len="lg"/>
            <a:tailEnd type="triangle" w="lg" len="lg"/>
          </a:ln>
        </p:spPr>
      </p:cxnSp>
      <p:cxnSp>
        <p:nvCxnSpPr>
          <p:cNvPr id="1311" name="Shape 1311"/>
          <p:cNvCxnSpPr>
            <a:stCxn id="1247" idx="7"/>
            <a:endCxn id="1279" idx="1"/>
          </p:cNvCxnSpPr>
          <p:nvPr/>
        </p:nvCxnSpPr>
        <p:spPr>
          <a:xfrm rot="-5400000" flipH="1">
            <a:off x="6339779" y="1832845"/>
            <a:ext cx="600" cy="1337700"/>
          </a:xfrm>
          <a:prstGeom prst="curvedConnector3">
            <a:avLst>
              <a:gd name="adj1" fmla="val -80816067"/>
            </a:avLst>
          </a:prstGeom>
          <a:noFill/>
          <a:ln w="19050" cap="sq" cmpd="sng">
            <a:solidFill>
              <a:srgbClr val="F7B877"/>
            </a:solidFill>
            <a:prstDash val="dash"/>
            <a:miter lim="800000"/>
            <a:headEnd type="triangle" w="lg" len="lg"/>
            <a:tailEnd type="triangle" w="lg" len="lg"/>
          </a:ln>
        </p:spPr>
      </p:cxnSp>
      <p:sp>
        <p:nvSpPr>
          <p:cNvPr id="1312" name="Shape 1312"/>
          <p:cNvSpPr txBox="1"/>
          <p:nvPr/>
        </p:nvSpPr>
        <p:spPr>
          <a:xfrm>
            <a:off x="310675" y="1734250"/>
            <a:ext cx="3398700" cy="27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Habitat Supervisor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Service Groups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can communicate  with other Service Groups to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share configuration 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through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Service Group Binding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Required backing services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defined in the Habitat build artifact can be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provided via Service Group Binding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Full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application stacks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can be easily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composed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through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Service Group Bindings.</a:t>
            </a:r>
          </a:p>
        </p:txBody>
      </p:sp>
      <p:sp>
        <p:nvSpPr>
          <p:cNvPr id="1313" name="Shape 1313"/>
          <p:cNvSpPr txBox="1"/>
          <p:nvPr/>
        </p:nvSpPr>
        <p:spPr>
          <a:xfrm>
            <a:off x="310683" y="1416560"/>
            <a:ext cx="3016500" cy="31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464"/>
              </a:buClr>
              <a:buSzPct val="25000"/>
              <a:buFont typeface="Raleway"/>
              <a:buNone/>
            </a:pPr>
            <a:r>
              <a:rPr lang="en" b="1">
                <a:solidFill>
                  <a:srgbClr val="87B09A"/>
                </a:solidFill>
                <a:latin typeface="Raleway"/>
                <a:ea typeface="Raleway"/>
                <a:cs typeface="Raleway"/>
                <a:sym typeface="Raleway"/>
              </a:rPr>
              <a:t>Service Group Binding</a:t>
            </a:r>
          </a:p>
        </p:txBody>
      </p:sp>
      <p:sp>
        <p:nvSpPr>
          <p:cNvPr id="1314" name="Shape 13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Shape 1319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Raleway"/>
              <a:buNone/>
            </a:pPr>
            <a:r>
              <a:rPr lang="en"/>
              <a:t>Managing with Habitat</a:t>
            </a:r>
          </a:p>
        </p:txBody>
      </p:sp>
      <p:sp>
        <p:nvSpPr>
          <p:cNvPr id="1320" name="Shape 1320"/>
          <p:cNvSpPr txBox="1">
            <a:spLocks noGrp="1"/>
          </p:cNvSpPr>
          <p:nvPr>
            <p:ph type="body" idx="2"/>
          </p:nvPr>
        </p:nvSpPr>
        <p:spPr>
          <a:xfrm>
            <a:off x="381000" y="779400"/>
            <a:ext cx="8382000" cy="249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A RESTful API allows external services to integrate with Habitat Supervisors.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endParaRPr/>
          </a:p>
        </p:txBody>
      </p:sp>
      <p:grpSp>
        <p:nvGrpSpPr>
          <p:cNvPr id="1321" name="Shape 1321"/>
          <p:cNvGrpSpPr/>
          <p:nvPr/>
        </p:nvGrpSpPr>
        <p:grpSpPr>
          <a:xfrm>
            <a:off x="4712794" y="1553132"/>
            <a:ext cx="2681314" cy="2706380"/>
            <a:chOff x="4712794" y="1796357"/>
            <a:chExt cx="2681314" cy="2706380"/>
          </a:xfrm>
        </p:grpSpPr>
        <p:cxnSp>
          <p:nvCxnSpPr>
            <p:cNvPr id="1322" name="Shape 1322"/>
            <p:cNvCxnSpPr>
              <a:stCxn id="1323" idx="2"/>
              <a:endCxn id="1324" idx="0"/>
            </p:cNvCxnSpPr>
            <p:nvPr/>
          </p:nvCxnSpPr>
          <p:spPr>
            <a:xfrm>
              <a:off x="6040837" y="2032157"/>
              <a:ext cx="0" cy="2165700"/>
            </a:xfrm>
            <a:prstGeom prst="straightConnector1">
              <a:avLst/>
            </a:prstGeom>
            <a:noFill/>
            <a:ln w="19050" cap="sq" cmpd="sng">
              <a:solidFill>
                <a:srgbClr val="F7B877"/>
              </a:solidFill>
              <a:prstDash val="dash"/>
              <a:miter lim="800000"/>
              <a:headEnd type="none" w="med" len="med"/>
              <a:tailEnd type="triangle" w="lg" len="lg"/>
            </a:ln>
          </p:spPr>
        </p:cxnSp>
        <p:cxnSp>
          <p:nvCxnSpPr>
            <p:cNvPr id="1325" name="Shape 1325"/>
            <p:cNvCxnSpPr>
              <a:endCxn id="1323" idx="3"/>
            </p:cNvCxnSpPr>
            <p:nvPr/>
          </p:nvCxnSpPr>
          <p:spPr>
            <a:xfrm rot="10800000">
              <a:off x="6439837" y="1914257"/>
              <a:ext cx="936900" cy="0"/>
            </a:xfrm>
            <a:prstGeom prst="straightConnector1">
              <a:avLst/>
            </a:prstGeom>
            <a:noFill/>
            <a:ln w="19050" cap="sq" cmpd="sng">
              <a:solidFill>
                <a:srgbClr val="F7B877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26" name="Shape 1326"/>
            <p:cNvCxnSpPr>
              <a:stCxn id="1323" idx="1"/>
            </p:cNvCxnSpPr>
            <p:nvPr/>
          </p:nvCxnSpPr>
          <p:spPr>
            <a:xfrm rot="10800000">
              <a:off x="4722937" y="1914257"/>
              <a:ext cx="918900" cy="0"/>
            </a:xfrm>
            <a:prstGeom prst="straightConnector1">
              <a:avLst/>
            </a:prstGeom>
            <a:noFill/>
            <a:ln w="19050" cap="sq" cmpd="sng">
              <a:solidFill>
                <a:srgbClr val="F7B877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27" name="Shape 1327"/>
            <p:cNvCxnSpPr/>
            <p:nvPr/>
          </p:nvCxnSpPr>
          <p:spPr>
            <a:xfrm>
              <a:off x="7394108" y="1936195"/>
              <a:ext cx="0" cy="1849500"/>
            </a:xfrm>
            <a:prstGeom prst="straightConnector1">
              <a:avLst/>
            </a:prstGeom>
            <a:noFill/>
            <a:ln w="19050" cap="sq" cmpd="sng">
              <a:solidFill>
                <a:srgbClr val="F7B877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  <p:sp>
          <p:nvSpPr>
            <p:cNvPr id="1328" name="Shape 1328"/>
            <p:cNvSpPr/>
            <p:nvPr/>
          </p:nvSpPr>
          <p:spPr>
            <a:xfrm>
              <a:off x="5208415" y="2662337"/>
              <a:ext cx="1684800" cy="1684800"/>
            </a:xfrm>
            <a:prstGeom prst="ellipse">
              <a:avLst/>
            </a:prstGeom>
            <a:noFill/>
            <a:ln w="38100" cap="flat" cmpd="sng">
              <a:solidFill>
                <a:srgbClr val="43546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grpSp>
          <p:nvGrpSpPr>
            <p:cNvPr id="1329" name="Shape 1329"/>
            <p:cNvGrpSpPr/>
            <p:nvPr/>
          </p:nvGrpSpPr>
          <p:grpSpPr>
            <a:xfrm>
              <a:off x="5652841" y="2507012"/>
              <a:ext cx="775975" cy="306397"/>
              <a:chOff x="1319368" y="1879136"/>
              <a:chExt cx="811859" cy="284465"/>
            </a:xfrm>
          </p:grpSpPr>
          <p:sp>
            <p:nvSpPr>
              <p:cNvPr id="1330" name="Shape 1330"/>
              <p:cNvSpPr/>
              <p:nvPr/>
            </p:nvSpPr>
            <p:spPr>
              <a:xfrm>
                <a:off x="1319427" y="1879136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331" name="Shape 1331"/>
              <p:cNvSpPr/>
              <p:nvPr/>
            </p:nvSpPr>
            <p:spPr>
              <a:xfrm>
                <a:off x="1319368" y="2022001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332" name="Shape 1332"/>
              <p:cNvSpPr/>
              <p:nvPr/>
            </p:nvSpPr>
            <p:spPr>
              <a:xfrm>
                <a:off x="1319368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333" name="Shape 1333"/>
              <p:cNvCxnSpPr>
                <a:stCxn id="1330" idx="1"/>
                <a:endCxn id="1330" idx="3"/>
              </p:cNvCxnSpPr>
              <p:nvPr/>
            </p:nvCxnSpPr>
            <p:spPr>
              <a:xfrm>
                <a:off x="1319427" y="2020736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34" name="Shape 1334"/>
            <p:cNvGrpSpPr/>
            <p:nvPr/>
          </p:nvGrpSpPr>
          <p:grpSpPr>
            <a:xfrm>
              <a:off x="6448876" y="3070122"/>
              <a:ext cx="775975" cy="306397"/>
              <a:chOff x="1319368" y="1879136"/>
              <a:chExt cx="811859" cy="284465"/>
            </a:xfrm>
          </p:grpSpPr>
          <p:sp>
            <p:nvSpPr>
              <p:cNvPr id="1335" name="Shape 1335"/>
              <p:cNvSpPr/>
              <p:nvPr/>
            </p:nvSpPr>
            <p:spPr>
              <a:xfrm>
                <a:off x="1319427" y="1879136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336" name="Shape 1336"/>
              <p:cNvSpPr/>
              <p:nvPr/>
            </p:nvSpPr>
            <p:spPr>
              <a:xfrm>
                <a:off x="1319368" y="2022001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337" name="Shape 1337"/>
              <p:cNvSpPr/>
              <p:nvPr/>
            </p:nvSpPr>
            <p:spPr>
              <a:xfrm>
                <a:off x="1319368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338" name="Shape 1338"/>
              <p:cNvCxnSpPr>
                <a:stCxn id="1335" idx="1"/>
                <a:endCxn id="1335" idx="3"/>
              </p:cNvCxnSpPr>
              <p:nvPr/>
            </p:nvCxnSpPr>
            <p:spPr>
              <a:xfrm>
                <a:off x="1319427" y="2020736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39" name="Shape 1339"/>
            <p:cNvGrpSpPr/>
            <p:nvPr/>
          </p:nvGrpSpPr>
          <p:grpSpPr>
            <a:xfrm>
              <a:off x="6448876" y="3633232"/>
              <a:ext cx="775975" cy="306397"/>
              <a:chOff x="1319368" y="1879136"/>
              <a:chExt cx="811859" cy="284465"/>
            </a:xfrm>
          </p:grpSpPr>
          <p:sp>
            <p:nvSpPr>
              <p:cNvPr id="1340" name="Shape 1340"/>
              <p:cNvSpPr/>
              <p:nvPr/>
            </p:nvSpPr>
            <p:spPr>
              <a:xfrm>
                <a:off x="1319427" y="1879136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341" name="Shape 1341"/>
              <p:cNvSpPr/>
              <p:nvPr/>
            </p:nvSpPr>
            <p:spPr>
              <a:xfrm>
                <a:off x="1319368" y="2022001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342" name="Shape 1342"/>
              <p:cNvSpPr/>
              <p:nvPr/>
            </p:nvSpPr>
            <p:spPr>
              <a:xfrm>
                <a:off x="1319368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343" name="Shape 1343"/>
              <p:cNvCxnSpPr>
                <a:stCxn id="1340" idx="1"/>
                <a:endCxn id="1340" idx="3"/>
              </p:cNvCxnSpPr>
              <p:nvPr/>
            </p:nvCxnSpPr>
            <p:spPr>
              <a:xfrm>
                <a:off x="1319427" y="2020736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44" name="Shape 1344"/>
            <p:cNvGrpSpPr/>
            <p:nvPr/>
          </p:nvGrpSpPr>
          <p:grpSpPr>
            <a:xfrm>
              <a:off x="5652841" y="4196340"/>
              <a:ext cx="775975" cy="306397"/>
              <a:chOff x="1319368" y="1879136"/>
              <a:chExt cx="811859" cy="284465"/>
            </a:xfrm>
          </p:grpSpPr>
          <p:sp>
            <p:nvSpPr>
              <p:cNvPr id="1345" name="Shape 1345"/>
              <p:cNvSpPr/>
              <p:nvPr/>
            </p:nvSpPr>
            <p:spPr>
              <a:xfrm>
                <a:off x="1319427" y="1879136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346" name="Shape 1346"/>
              <p:cNvSpPr/>
              <p:nvPr/>
            </p:nvSpPr>
            <p:spPr>
              <a:xfrm>
                <a:off x="1319368" y="2022001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324" name="Shape 1324"/>
              <p:cNvSpPr/>
              <p:nvPr/>
            </p:nvSpPr>
            <p:spPr>
              <a:xfrm>
                <a:off x="1319368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347" name="Shape 1347"/>
              <p:cNvCxnSpPr>
                <a:stCxn id="1345" idx="1"/>
                <a:endCxn id="1345" idx="3"/>
              </p:cNvCxnSpPr>
              <p:nvPr/>
            </p:nvCxnSpPr>
            <p:spPr>
              <a:xfrm>
                <a:off x="1319427" y="2020736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48" name="Shape 1348"/>
            <p:cNvGrpSpPr/>
            <p:nvPr/>
          </p:nvGrpSpPr>
          <p:grpSpPr>
            <a:xfrm>
              <a:off x="4876877" y="3070122"/>
              <a:ext cx="775975" cy="306397"/>
              <a:chOff x="1319368" y="1879136"/>
              <a:chExt cx="811859" cy="284465"/>
            </a:xfrm>
          </p:grpSpPr>
          <p:sp>
            <p:nvSpPr>
              <p:cNvPr id="1349" name="Shape 1349"/>
              <p:cNvSpPr/>
              <p:nvPr/>
            </p:nvSpPr>
            <p:spPr>
              <a:xfrm>
                <a:off x="1319427" y="1879136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350" name="Shape 1350"/>
              <p:cNvSpPr/>
              <p:nvPr/>
            </p:nvSpPr>
            <p:spPr>
              <a:xfrm>
                <a:off x="1319368" y="2022001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351" name="Shape 1351"/>
              <p:cNvSpPr/>
              <p:nvPr/>
            </p:nvSpPr>
            <p:spPr>
              <a:xfrm>
                <a:off x="1319368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352" name="Shape 1352"/>
              <p:cNvCxnSpPr>
                <a:stCxn id="1349" idx="1"/>
                <a:endCxn id="1349" idx="3"/>
              </p:cNvCxnSpPr>
              <p:nvPr/>
            </p:nvCxnSpPr>
            <p:spPr>
              <a:xfrm>
                <a:off x="1319427" y="2020736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53" name="Shape 1353"/>
            <p:cNvGrpSpPr/>
            <p:nvPr/>
          </p:nvGrpSpPr>
          <p:grpSpPr>
            <a:xfrm>
              <a:off x="4876877" y="3633232"/>
              <a:ext cx="775975" cy="306397"/>
              <a:chOff x="1319368" y="1879136"/>
              <a:chExt cx="811859" cy="284465"/>
            </a:xfrm>
          </p:grpSpPr>
          <p:sp>
            <p:nvSpPr>
              <p:cNvPr id="1354" name="Shape 1354"/>
              <p:cNvSpPr/>
              <p:nvPr/>
            </p:nvSpPr>
            <p:spPr>
              <a:xfrm>
                <a:off x="1319427" y="1879136"/>
                <a:ext cx="811800" cy="283200"/>
              </a:xfrm>
              <a:prstGeom prst="rect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endParaRPr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355" name="Shape 1355"/>
              <p:cNvSpPr/>
              <p:nvPr/>
            </p:nvSpPr>
            <p:spPr>
              <a:xfrm>
                <a:off x="1319368" y="2022001"/>
                <a:ext cx="811800" cy="141600"/>
              </a:xfrm>
              <a:prstGeom prst="rect">
                <a:avLst/>
              </a:prstGeom>
              <a:solidFill>
                <a:srgbClr val="6BB2E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SERVICE</a:t>
                </a:r>
              </a:p>
            </p:txBody>
          </p:sp>
          <p:sp>
            <p:nvSpPr>
              <p:cNvPr id="1356" name="Shape 1356"/>
              <p:cNvSpPr/>
              <p:nvPr/>
            </p:nvSpPr>
            <p:spPr>
              <a:xfrm>
                <a:off x="1319368" y="1880450"/>
                <a:ext cx="811800" cy="141600"/>
              </a:xfrm>
              <a:prstGeom prst="rect">
                <a:avLst/>
              </a:prstGeom>
              <a:solidFill>
                <a:srgbClr val="87B09A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91425" rIns="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Raleway"/>
                  <a:buNone/>
                </a:pPr>
                <a:r>
                  <a:rPr lang="en" sz="800" b="1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SUPERVISOR</a:t>
                </a:r>
              </a:p>
            </p:txBody>
          </p:sp>
          <p:cxnSp>
            <p:nvCxnSpPr>
              <p:cNvPr id="1357" name="Shape 1357"/>
              <p:cNvCxnSpPr>
                <a:stCxn id="1354" idx="1"/>
                <a:endCxn id="1354" idx="3"/>
              </p:cNvCxnSpPr>
              <p:nvPr/>
            </p:nvCxnSpPr>
            <p:spPr>
              <a:xfrm>
                <a:off x="1319427" y="2020736"/>
                <a:ext cx="81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23" name="Shape 1323"/>
            <p:cNvSpPr/>
            <p:nvPr/>
          </p:nvSpPr>
          <p:spPr>
            <a:xfrm>
              <a:off x="5641837" y="1796357"/>
              <a:ext cx="798000" cy="235800"/>
            </a:xfrm>
            <a:prstGeom prst="rect">
              <a:avLst/>
            </a:prstGeom>
            <a:solidFill>
              <a:srgbClr val="7D868C"/>
            </a:solidFill>
            <a:ln w="38100" cap="sq" cmpd="sng">
              <a:solidFill>
                <a:srgbClr val="7D868C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EXTERNAL SERVICES</a:t>
              </a:r>
            </a:p>
          </p:txBody>
        </p:sp>
        <p:cxnSp>
          <p:nvCxnSpPr>
            <p:cNvPr id="1358" name="Shape 1358"/>
            <p:cNvCxnSpPr/>
            <p:nvPr/>
          </p:nvCxnSpPr>
          <p:spPr>
            <a:xfrm>
              <a:off x="4712962" y="3796899"/>
              <a:ext cx="134400" cy="0"/>
            </a:xfrm>
            <a:prstGeom prst="straightConnector1">
              <a:avLst/>
            </a:prstGeom>
            <a:noFill/>
            <a:ln w="19050" cap="sq" cmpd="sng">
              <a:solidFill>
                <a:srgbClr val="F7B877"/>
              </a:solidFill>
              <a:prstDash val="dash"/>
              <a:miter lim="800000"/>
              <a:headEnd type="none" w="med" len="med"/>
              <a:tailEnd type="triangle" w="lg" len="lg"/>
            </a:ln>
          </p:spPr>
        </p:cxnSp>
        <p:cxnSp>
          <p:nvCxnSpPr>
            <p:cNvPr id="1359" name="Shape 1359"/>
            <p:cNvCxnSpPr/>
            <p:nvPr/>
          </p:nvCxnSpPr>
          <p:spPr>
            <a:xfrm>
              <a:off x="4712962" y="3236212"/>
              <a:ext cx="134400" cy="0"/>
            </a:xfrm>
            <a:prstGeom prst="straightConnector1">
              <a:avLst/>
            </a:prstGeom>
            <a:noFill/>
            <a:ln w="19050" cap="sq" cmpd="sng">
              <a:solidFill>
                <a:srgbClr val="F7B877"/>
              </a:solidFill>
              <a:prstDash val="dash"/>
              <a:miter lim="800000"/>
              <a:headEnd type="none" w="med" len="med"/>
              <a:tailEnd type="triangle" w="lg" len="lg"/>
            </a:ln>
          </p:spPr>
        </p:cxnSp>
        <p:cxnSp>
          <p:nvCxnSpPr>
            <p:cNvPr id="1360" name="Shape 1360"/>
            <p:cNvCxnSpPr/>
            <p:nvPr/>
          </p:nvCxnSpPr>
          <p:spPr>
            <a:xfrm rot="10800000">
              <a:off x="7254541" y="3236212"/>
              <a:ext cx="137100" cy="0"/>
            </a:xfrm>
            <a:prstGeom prst="straightConnector1">
              <a:avLst/>
            </a:prstGeom>
            <a:noFill/>
            <a:ln w="19050" cap="sq" cmpd="sng">
              <a:solidFill>
                <a:srgbClr val="F7B877"/>
              </a:solidFill>
              <a:prstDash val="dash"/>
              <a:miter lim="800000"/>
              <a:headEnd type="none" w="med" len="med"/>
              <a:tailEnd type="triangle" w="lg" len="lg"/>
            </a:ln>
          </p:spPr>
        </p:cxnSp>
        <p:cxnSp>
          <p:nvCxnSpPr>
            <p:cNvPr id="1361" name="Shape 1361"/>
            <p:cNvCxnSpPr/>
            <p:nvPr/>
          </p:nvCxnSpPr>
          <p:spPr>
            <a:xfrm rot="10800000">
              <a:off x="7254541" y="3796899"/>
              <a:ext cx="137100" cy="0"/>
            </a:xfrm>
            <a:prstGeom prst="straightConnector1">
              <a:avLst/>
            </a:prstGeom>
            <a:noFill/>
            <a:ln w="19050" cap="sq" cmpd="sng">
              <a:solidFill>
                <a:srgbClr val="F7B877"/>
              </a:solidFill>
              <a:prstDash val="dash"/>
              <a:miter lim="800000"/>
              <a:headEnd type="none" w="med" len="med"/>
              <a:tailEnd type="triangle" w="lg" len="lg"/>
            </a:ln>
          </p:spPr>
        </p:cxnSp>
        <p:cxnSp>
          <p:nvCxnSpPr>
            <p:cNvPr id="1362" name="Shape 1362"/>
            <p:cNvCxnSpPr/>
            <p:nvPr/>
          </p:nvCxnSpPr>
          <p:spPr>
            <a:xfrm>
              <a:off x="4712794" y="1936195"/>
              <a:ext cx="0" cy="1849500"/>
            </a:xfrm>
            <a:prstGeom prst="straightConnector1">
              <a:avLst/>
            </a:prstGeom>
            <a:noFill/>
            <a:ln w="19050" cap="sq" cmpd="sng">
              <a:solidFill>
                <a:srgbClr val="F7B877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363" name="Shape 1363"/>
          <p:cNvSpPr txBox="1"/>
          <p:nvPr/>
        </p:nvSpPr>
        <p:spPr>
          <a:xfrm>
            <a:off x="300625" y="1734250"/>
            <a:ext cx="3398700" cy="239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Habitat Supervisors provide a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RESTful API to query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information about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running services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buNone/>
            </a:pP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This includes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version information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about application artifacts and dependencies,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running configuration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of an application,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health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of the application, and the </a:t>
            </a:r>
            <a:r>
              <a:rPr lang="en" sz="1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health of the Service Group</a:t>
            </a:r>
            <a:r>
              <a:rPr lang="en" sz="1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  <p:sp>
        <p:nvSpPr>
          <p:cNvPr id="1364" name="Shape 1364"/>
          <p:cNvSpPr txBox="1"/>
          <p:nvPr/>
        </p:nvSpPr>
        <p:spPr>
          <a:xfrm>
            <a:off x="300633" y="1416560"/>
            <a:ext cx="3016500" cy="31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464"/>
              </a:buClr>
              <a:buSzPct val="25000"/>
              <a:buFont typeface="Raleway"/>
              <a:buNone/>
            </a:pPr>
            <a:r>
              <a:rPr lang="en" b="1" i="0" u="none" strike="noStrike" cap="none">
                <a:solidFill>
                  <a:srgbClr val="87B09A"/>
                </a:solidFill>
                <a:latin typeface="Raleway"/>
                <a:ea typeface="Raleway"/>
                <a:cs typeface="Raleway"/>
                <a:sym typeface="Raleway"/>
              </a:rPr>
              <a:t>RESTful API</a:t>
            </a:r>
          </a:p>
        </p:txBody>
      </p:sp>
      <p:sp>
        <p:nvSpPr>
          <p:cNvPr id="1365" name="Shape 13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Shape 1370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Raleway"/>
              <a:buNone/>
            </a:pPr>
            <a:r>
              <a:rPr lang="en"/>
              <a:t>Habitat extensibility</a:t>
            </a:r>
          </a:p>
        </p:txBody>
      </p:sp>
      <p:sp>
        <p:nvSpPr>
          <p:cNvPr id="1371" name="Shape 1371"/>
          <p:cNvSpPr txBox="1">
            <a:spLocks noGrp="1"/>
          </p:cNvSpPr>
          <p:nvPr>
            <p:ph type="body" idx="2"/>
          </p:nvPr>
        </p:nvSpPr>
        <p:spPr>
          <a:xfrm>
            <a:off x="381000" y="779400"/>
            <a:ext cx="8382000" cy="249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Integrations and features to enable flexibility and choice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endParaRPr/>
          </a:p>
        </p:txBody>
      </p:sp>
      <p:pic>
        <p:nvPicPr>
          <p:cNvPr id="1372" name="Shape 1372" descr="Image result for habita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050" y="1651850"/>
            <a:ext cx="2420700" cy="10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Shape 1373"/>
          <p:cNvSpPr txBox="1">
            <a:spLocks noGrp="1"/>
          </p:cNvSpPr>
          <p:nvPr>
            <p:ph type="body" idx="1"/>
          </p:nvPr>
        </p:nvSpPr>
        <p:spPr>
          <a:xfrm>
            <a:off x="3979075" y="1144825"/>
            <a:ext cx="4451100" cy="362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7D868C"/>
              </a:solidFill>
            </a:endParaRPr>
          </a:p>
          <a:p>
            <a:pPr marL="228600" lvl="2" indent="-224790" rtl="0">
              <a:spcBef>
                <a:spcPts val="1200"/>
              </a:spcBef>
              <a:spcAft>
                <a:spcPts val="0"/>
              </a:spcAft>
              <a:buClr>
                <a:srgbClr val="7D868C"/>
              </a:buClr>
              <a:buSzPct val="100000"/>
            </a:pPr>
            <a:r>
              <a:rPr lang="en" b="1">
                <a:solidFill>
                  <a:srgbClr val="87B09A"/>
                </a:solidFill>
              </a:rPr>
              <a:t>Integrations:</a:t>
            </a:r>
            <a:r>
              <a:rPr lang="en">
                <a:solidFill>
                  <a:srgbClr val="7D868C"/>
                </a:solidFill>
              </a:rPr>
              <a:t> new source code providers, and new target repositories.</a:t>
            </a:r>
          </a:p>
          <a:p>
            <a:pPr marL="228600" lvl="2" indent="-224790" rtl="0">
              <a:spcBef>
                <a:spcPts val="1200"/>
              </a:spcBef>
              <a:spcAft>
                <a:spcPts val="0"/>
              </a:spcAft>
              <a:buClr>
                <a:srgbClr val="7D868C"/>
              </a:buClr>
              <a:buSzPct val="100000"/>
            </a:pPr>
            <a:r>
              <a:rPr lang="en" b="1">
                <a:solidFill>
                  <a:srgbClr val="87B09A"/>
                </a:solidFill>
              </a:rPr>
              <a:t>Exporters:</a:t>
            </a:r>
            <a:r>
              <a:rPr lang="en">
                <a:solidFill>
                  <a:srgbClr val="87B09A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new formats, runtimes and runtime platforms. </a:t>
            </a:r>
          </a:p>
          <a:p>
            <a:pPr marL="228600" lvl="2" indent="-224790" rtl="0">
              <a:spcBef>
                <a:spcPts val="1200"/>
              </a:spcBef>
              <a:spcAft>
                <a:spcPts val="1000"/>
              </a:spcAft>
              <a:buClr>
                <a:schemeClr val="accent3"/>
              </a:buClr>
              <a:buSzPct val="100000"/>
            </a:pPr>
            <a:r>
              <a:rPr lang="en" b="1">
                <a:solidFill>
                  <a:srgbClr val="87B09A"/>
                </a:solidFill>
              </a:rPr>
              <a:t>Scaffolding and Plans:</a:t>
            </a:r>
            <a:r>
              <a:rPr lang="en" b="1">
                <a:solidFill>
                  <a:schemeClr val="accent3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popular languages, applications, frameworks, and build plans.</a:t>
            </a:r>
          </a:p>
          <a:p>
            <a:pPr marL="228600" lvl="2" indent="-224790" rtl="0">
              <a:spcBef>
                <a:spcPts val="1200"/>
              </a:spcBef>
              <a:spcAft>
                <a:spcPts val="1000"/>
              </a:spcAft>
              <a:buClr>
                <a:schemeClr val="accent3"/>
              </a:buClr>
              <a:buSzPct val="100000"/>
            </a:pPr>
            <a:r>
              <a:rPr lang="en" b="1">
                <a:solidFill>
                  <a:srgbClr val="87B09A"/>
                </a:solidFill>
              </a:rPr>
              <a:t>Topologies:</a:t>
            </a:r>
            <a:r>
              <a:rPr lang="en" b="1">
                <a:solidFill>
                  <a:srgbClr val="7D868C"/>
                </a:solidFill>
              </a:rPr>
              <a:t> </a:t>
            </a:r>
            <a:r>
              <a:rPr lang="en">
                <a:solidFill>
                  <a:srgbClr val="7D868C"/>
                </a:solidFill>
              </a:rPr>
              <a:t>new clustering topologies for distributed app management.</a:t>
            </a:r>
          </a:p>
          <a:p>
            <a:pPr marL="228600" lvl="2" indent="-224790" rtl="0">
              <a:spcBef>
                <a:spcPts val="1200"/>
              </a:spcBef>
              <a:spcAft>
                <a:spcPts val="1000"/>
              </a:spcAft>
              <a:buClr>
                <a:srgbClr val="7D868C"/>
              </a:buClr>
              <a:buSzPct val="100000"/>
            </a:pPr>
            <a:r>
              <a:rPr lang="en" b="1">
                <a:solidFill>
                  <a:srgbClr val="87B09A"/>
                </a:solidFill>
              </a:rPr>
              <a:t>Update Strategies:</a:t>
            </a:r>
            <a:r>
              <a:rPr lang="en" b="1">
                <a:solidFill>
                  <a:schemeClr val="accent3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supporting current app deployment best practices.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7D868C"/>
              </a:solidFill>
            </a:endParaRPr>
          </a:p>
        </p:txBody>
      </p:sp>
      <p:sp>
        <p:nvSpPr>
          <p:cNvPr id="1374" name="Shape 1374"/>
          <p:cNvSpPr/>
          <p:nvPr/>
        </p:nvSpPr>
        <p:spPr>
          <a:xfrm>
            <a:off x="533400" y="2876975"/>
            <a:ext cx="3262200" cy="148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7B09A"/>
                </a:solidFill>
                <a:latin typeface="Raleway"/>
                <a:ea typeface="Raleway"/>
                <a:cs typeface="Raleway"/>
                <a:sym typeface="Raleway"/>
              </a:rPr>
              <a:t>Open Source Project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https://github.com/habitat-sh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5" name="Shape 13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Raleway"/>
              <a:buNone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Modern application design</a:t>
            </a:r>
            <a:endParaRPr lang="en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16" name="Shape 616"/>
          <p:cNvSpPr txBox="1">
            <a:spLocks noGrp="1"/>
          </p:cNvSpPr>
          <p:nvPr>
            <p:ph type="body" idx="2"/>
          </p:nvPr>
        </p:nvSpPr>
        <p:spPr>
          <a:xfrm>
            <a:off x="381000" y="758400"/>
            <a:ext cx="8382000" cy="249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How we define a modern application</a:t>
            </a:r>
            <a:endParaRPr lang="en" sz="1800" b="0" i="0" u="none" strike="noStrike" cap="none" dirty="0">
              <a:solidFill>
                <a:schemeClr val="accent3"/>
              </a:solidFill>
              <a:latin typeface="Raleway" charset="0"/>
              <a:ea typeface="Raleway" charset="0"/>
              <a:cs typeface="Raleway" charset="0"/>
              <a:sym typeface="Raleway"/>
            </a:endParaRPr>
          </a:p>
        </p:txBody>
      </p:sp>
      <p:sp>
        <p:nvSpPr>
          <p:cNvPr id="6" name="Shape 775"/>
          <p:cNvSpPr txBox="1">
            <a:spLocks noGrp="1"/>
          </p:cNvSpPr>
          <p:nvPr>
            <p:ph type="body" idx="4294967295"/>
          </p:nvPr>
        </p:nvSpPr>
        <p:spPr>
          <a:xfrm>
            <a:off x="381000" y="1152939"/>
            <a:ext cx="8380400" cy="3538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7D868C"/>
              </a:solidFill>
            </a:endParaRPr>
          </a:p>
          <a:p>
            <a:pPr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D868C"/>
                </a:solidFill>
              </a:rPr>
              <a:t>It's </a:t>
            </a:r>
            <a:r>
              <a:rPr lang="en-US" sz="1400" b="1" dirty="0">
                <a:solidFill>
                  <a:srgbClr val="87B09B"/>
                </a:solidFill>
              </a:rPr>
              <a:t>isolated</a:t>
            </a:r>
            <a:r>
              <a:rPr lang="en-US" sz="1400" dirty="0">
                <a:solidFill>
                  <a:srgbClr val="7D868C"/>
                </a:solidFill>
              </a:rPr>
              <a:t> from external dependencies.</a:t>
            </a:r>
          </a:p>
          <a:p>
            <a:pPr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D868C"/>
                </a:solidFill>
              </a:rPr>
              <a:t>It's </a:t>
            </a:r>
            <a:r>
              <a:rPr lang="en-US" sz="1400" b="1" dirty="0">
                <a:solidFill>
                  <a:srgbClr val="87B09B"/>
                </a:solidFill>
              </a:rPr>
              <a:t>immutable</a:t>
            </a:r>
            <a:r>
              <a:rPr lang="en-US" sz="1400" dirty="0">
                <a:solidFill>
                  <a:srgbClr val="7D868C"/>
                </a:solidFill>
              </a:rPr>
              <a:t> once built, with that immutable artifact </a:t>
            </a:r>
            <a:r>
              <a:rPr lang="en-US" sz="1400" dirty="0" smtClean="0">
                <a:solidFill>
                  <a:srgbClr val="7D868C"/>
                </a:solidFill>
              </a:rPr>
              <a:t>that is </a:t>
            </a:r>
            <a:r>
              <a:rPr lang="en-US" sz="1400" b="1" dirty="0">
                <a:solidFill>
                  <a:srgbClr val="87B09B"/>
                </a:solidFill>
              </a:rPr>
              <a:t>agnostic</a:t>
            </a:r>
            <a:r>
              <a:rPr lang="en-US" sz="1400" dirty="0">
                <a:solidFill>
                  <a:srgbClr val="7D868C"/>
                </a:solidFill>
              </a:rPr>
              <a:t> to its operating environment.</a:t>
            </a:r>
          </a:p>
          <a:p>
            <a:pPr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D868C"/>
                </a:solidFill>
              </a:rPr>
              <a:t>Its deployment </a:t>
            </a:r>
            <a:r>
              <a:rPr lang="en-US" sz="1400" b="1" dirty="0">
                <a:solidFill>
                  <a:srgbClr val="87B09B"/>
                </a:solidFill>
              </a:rPr>
              <a:t>artifacts</a:t>
            </a:r>
            <a:r>
              <a:rPr lang="en-US" sz="1400" dirty="0">
                <a:solidFill>
                  <a:srgbClr val="7D868C"/>
                </a:solidFill>
              </a:rPr>
              <a:t> can be </a:t>
            </a:r>
            <a:r>
              <a:rPr lang="en-US" sz="1400" b="1" dirty="0">
                <a:solidFill>
                  <a:srgbClr val="87B09B"/>
                </a:solidFill>
              </a:rPr>
              <a:t>rebuilt</a:t>
            </a:r>
            <a:r>
              <a:rPr lang="en-US" sz="1400" dirty="0">
                <a:solidFill>
                  <a:srgbClr val="7D868C"/>
                </a:solidFill>
              </a:rPr>
              <a:t> from source with the same outcome every time.</a:t>
            </a:r>
          </a:p>
          <a:p>
            <a:pPr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7D868C"/>
                </a:solidFill>
              </a:rPr>
              <a:t>It </a:t>
            </a:r>
            <a:r>
              <a:rPr lang="en-US" sz="1400" dirty="0">
                <a:solidFill>
                  <a:srgbClr val="7D868C"/>
                </a:solidFill>
              </a:rPr>
              <a:t>provides external entities with a clear </a:t>
            </a:r>
            <a:r>
              <a:rPr lang="en-US" sz="1400" b="1" dirty="0">
                <a:solidFill>
                  <a:srgbClr val="87B09B"/>
                </a:solidFill>
              </a:rPr>
              <a:t>API</a:t>
            </a:r>
            <a:r>
              <a:rPr lang="en-US" sz="1400" dirty="0">
                <a:solidFill>
                  <a:srgbClr val="87B09B"/>
                </a:solidFill>
              </a:rPr>
              <a:t> </a:t>
            </a:r>
            <a:r>
              <a:rPr lang="en-US" sz="1400" dirty="0">
                <a:solidFill>
                  <a:srgbClr val="7D868C"/>
                </a:solidFill>
              </a:rPr>
              <a:t>for runtime configurability that exposes all of its configurable elements.</a:t>
            </a:r>
          </a:p>
          <a:p>
            <a:pPr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D868C"/>
                </a:solidFill>
              </a:rPr>
              <a:t>Its packaging and deployment mechanisms are easy to use and </a:t>
            </a:r>
            <a:r>
              <a:rPr lang="en-US" sz="1400" b="1" dirty="0">
                <a:solidFill>
                  <a:srgbClr val="87B09B"/>
                </a:solidFill>
              </a:rPr>
              <a:t>not tied </a:t>
            </a:r>
            <a:r>
              <a:rPr lang="en-US" sz="1400" dirty="0">
                <a:solidFill>
                  <a:srgbClr val="7D868C"/>
                </a:solidFill>
              </a:rPr>
              <a:t>to any particular language or execution environment.</a:t>
            </a:r>
          </a:p>
          <a:p>
            <a:pPr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D868C"/>
                </a:solidFill>
              </a:rPr>
              <a:t>It supports multiple deployment </a:t>
            </a:r>
            <a:r>
              <a:rPr lang="en-US" sz="1400" b="1" dirty="0">
                <a:solidFill>
                  <a:srgbClr val="87B09B"/>
                </a:solidFill>
              </a:rPr>
              <a:t>patterns</a:t>
            </a:r>
            <a:r>
              <a:rPr lang="en-US" sz="1400" dirty="0">
                <a:solidFill>
                  <a:srgbClr val="87B09B"/>
                </a:solidFill>
              </a:rPr>
              <a:t> </a:t>
            </a:r>
            <a:r>
              <a:rPr lang="en-US" sz="1400" dirty="0">
                <a:solidFill>
                  <a:srgbClr val="7D868C"/>
                </a:solidFill>
              </a:rPr>
              <a:t>using the same package.</a:t>
            </a:r>
          </a:p>
        </p:txBody>
      </p:sp>
    </p:spTree>
    <p:extLst>
      <p:ext uri="{BB962C8B-B14F-4D97-AF65-F5344CB8AC3E}">
        <p14:creationId xmlns:p14="http://schemas.microsoft.com/office/powerpoint/2010/main" val="1883710486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Raleway"/>
              <a:buNone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Monolithic vs. </a:t>
            </a:r>
            <a:r>
              <a:rPr lang="en-US" dirty="0" err="1" smtClean="0">
                <a:latin typeface="Raleway" charset="0"/>
                <a:ea typeface="Raleway" charset="0"/>
                <a:cs typeface="Raleway" charset="0"/>
              </a:rPr>
              <a:t>Microservices</a:t>
            </a:r>
            <a:endParaRPr lang="en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16" name="Shape 616"/>
          <p:cNvSpPr txBox="1">
            <a:spLocks noGrp="1"/>
          </p:cNvSpPr>
          <p:nvPr>
            <p:ph type="body" idx="2"/>
          </p:nvPr>
        </p:nvSpPr>
        <p:spPr>
          <a:xfrm>
            <a:off x="381000" y="758400"/>
            <a:ext cx="8382000" cy="249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Modern software design principles</a:t>
            </a:r>
            <a:endParaRPr lang="en" sz="1800" b="0" i="0" u="none" strike="noStrike" cap="none" dirty="0">
              <a:solidFill>
                <a:schemeClr val="accent3"/>
              </a:solidFill>
              <a:latin typeface="Raleway" charset="0"/>
              <a:ea typeface="Raleway" charset="0"/>
              <a:cs typeface="Raleway" charset="0"/>
              <a:sym typeface="Raleway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167743" y="1230086"/>
            <a:ext cx="10886" cy="351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618"/>
          <p:cNvSpPr/>
          <p:nvPr/>
        </p:nvSpPr>
        <p:spPr>
          <a:xfrm>
            <a:off x="782383" y="1337246"/>
            <a:ext cx="1646700" cy="1646700"/>
          </a:xfrm>
          <a:prstGeom prst="ellipse">
            <a:avLst/>
          </a:prstGeom>
          <a:noFill/>
          <a:ln w="28575" cap="flat" cmpd="sng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endParaRPr lang="en" sz="1200" b="0" i="0" u="none" strike="noStrike" cap="none" dirty="0">
              <a:solidFill>
                <a:srgbClr val="FEF8F1"/>
              </a:solidFill>
              <a:latin typeface="Raleway" charset="0"/>
              <a:ea typeface="Raleway" charset="0"/>
              <a:cs typeface="Raleway" charset="0"/>
              <a:sym typeface="Raleway"/>
            </a:endParaRPr>
          </a:p>
        </p:txBody>
      </p:sp>
      <p:sp>
        <p:nvSpPr>
          <p:cNvPr id="27" name="Shape 618"/>
          <p:cNvSpPr/>
          <p:nvPr/>
        </p:nvSpPr>
        <p:spPr>
          <a:xfrm>
            <a:off x="1131510" y="3689966"/>
            <a:ext cx="925004" cy="917613"/>
          </a:xfrm>
          <a:prstGeom prst="ellipse">
            <a:avLst/>
          </a:prstGeom>
          <a:noFill/>
          <a:ln w="28575" cap="flat" cmpd="sng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endParaRPr lang="en" sz="1200" b="0" i="0" u="none" strike="noStrike" cap="none" dirty="0">
              <a:solidFill>
                <a:srgbClr val="FEF8F1"/>
              </a:solidFill>
              <a:latin typeface="Raleway" charset="0"/>
              <a:ea typeface="Raleway" charset="0"/>
              <a:cs typeface="Raleway" charset="0"/>
              <a:sym typeface="Raleway"/>
            </a:endParaRPr>
          </a:p>
        </p:txBody>
      </p:sp>
      <p:cxnSp>
        <p:nvCxnSpPr>
          <p:cNvPr id="6" name="Straight Connector 5"/>
          <p:cNvCxnSpPr>
            <a:stCxn id="26" idx="4"/>
            <a:endCxn id="27" idx="0"/>
          </p:cNvCxnSpPr>
          <p:nvPr/>
        </p:nvCxnSpPr>
        <p:spPr>
          <a:xfrm flipH="1">
            <a:off x="1594012" y="2983946"/>
            <a:ext cx="11721" cy="706020"/>
          </a:xfrm>
          <a:prstGeom prst="line">
            <a:avLst/>
          </a:prstGeom>
          <a:ln w="1905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hape 618"/>
          <p:cNvSpPr/>
          <p:nvPr/>
        </p:nvSpPr>
        <p:spPr>
          <a:xfrm>
            <a:off x="1213502" y="1464419"/>
            <a:ext cx="752030" cy="747166"/>
          </a:xfrm>
          <a:prstGeom prst="ellipse">
            <a:avLst/>
          </a:prstGeom>
          <a:solidFill>
            <a:srgbClr val="0070C0">
              <a:alpha val="70000"/>
            </a:srgbClr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lang="en-US" sz="2000" b="0" i="0" u="none" strike="noStrike" cap="none" smtClean="0">
                <a:solidFill>
                  <a:srgbClr val="FEF8F1"/>
                </a:solidFill>
                <a:latin typeface="Raleway" charset="0"/>
                <a:ea typeface="Raleway" charset="0"/>
                <a:cs typeface="Raleway" charset="0"/>
                <a:sym typeface="Raleway"/>
              </a:rPr>
              <a:t>UI</a:t>
            </a:r>
            <a:endParaRPr lang="en" sz="2000" b="0" i="0" u="none" strike="noStrike" cap="none" dirty="0">
              <a:solidFill>
                <a:srgbClr val="FEF8F1"/>
              </a:solidFill>
              <a:latin typeface="Raleway" charset="0"/>
              <a:ea typeface="Raleway" charset="0"/>
              <a:cs typeface="Raleway" charset="0"/>
              <a:sym typeface="Raleway"/>
            </a:endParaRPr>
          </a:p>
        </p:txBody>
      </p:sp>
      <p:sp>
        <p:nvSpPr>
          <p:cNvPr id="32" name="Shape 618"/>
          <p:cNvSpPr/>
          <p:nvPr/>
        </p:nvSpPr>
        <p:spPr>
          <a:xfrm>
            <a:off x="1520732" y="1971661"/>
            <a:ext cx="803723" cy="782590"/>
          </a:xfrm>
          <a:prstGeom prst="ellipse">
            <a:avLst/>
          </a:prstGeom>
          <a:solidFill>
            <a:srgbClr val="7B1979">
              <a:alpha val="70000"/>
            </a:srgbClr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lang="en-US" sz="700" b="0" i="0" u="none" strike="noStrike" cap="none" smtClean="0">
                <a:solidFill>
                  <a:srgbClr val="FEF8F1"/>
                </a:solidFill>
                <a:latin typeface="Raleway" charset="0"/>
                <a:ea typeface="Raleway" charset="0"/>
                <a:cs typeface="Raleway" charset="0"/>
                <a:sym typeface="Raleway"/>
              </a:rPr>
              <a:t>Business Logic</a:t>
            </a:r>
            <a:endParaRPr lang="en" sz="700" b="0" i="0" u="none" strike="noStrike" cap="none" dirty="0">
              <a:solidFill>
                <a:srgbClr val="FEF8F1"/>
              </a:solidFill>
              <a:latin typeface="Raleway" charset="0"/>
              <a:ea typeface="Raleway" charset="0"/>
              <a:cs typeface="Raleway" charset="0"/>
              <a:sym typeface="Raleway"/>
            </a:endParaRPr>
          </a:p>
        </p:txBody>
      </p:sp>
      <p:sp>
        <p:nvSpPr>
          <p:cNvPr id="33" name="Shape 618"/>
          <p:cNvSpPr/>
          <p:nvPr/>
        </p:nvSpPr>
        <p:spPr>
          <a:xfrm>
            <a:off x="888287" y="1971661"/>
            <a:ext cx="782233" cy="780146"/>
          </a:xfrm>
          <a:prstGeom prst="ellipse">
            <a:avLst/>
          </a:prstGeom>
          <a:solidFill>
            <a:srgbClr val="FF0000">
              <a:alpha val="70000"/>
            </a:srgbClr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lang="en-US" sz="700" b="0" i="0" u="none" strike="noStrike" cap="none" dirty="0" smtClean="0">
                <a:solidFill>
                  <a:srgbClr val="FEF8F1"/>
                </a:solidFill>
                <a:latin typeface="Raleway" charset="0"/>
                <a:ea typeface="Raleway" charset="0"/>
                <a:cs typeface="Raleway" charset="0"/>
                <a:sym typeface="Raleway"/>
              </a:rPr>
              <a:t>Data Access Layer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05042" y="3901950"/>
            <a:ext cx="555476" cy="130364"/>
            <a:chOff x="5785503" y="758399"/>
            <a:chExt cx="555476" cy="130364"/>
          </a:xfrm>
        </p:grpSpPr>
        <p:sp>
          <p:nvSpPr>
            <p:cNvPr id="7" name="Rounded Rectangle 6"/>
            <p:cNvSpPr/>
            <p:nvPr/>
          </p:nvSpPr>
          <p:spPr>
            <a:xfrm>
              <a:off x="5785503" y="758399"/>
              <a:ext cx="555476" cy="130364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221337" y="792583"/>
              <a:ext cx="76912" cy="70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100272" y="791156"/>
              <a:ext cx="76912" cy="70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05042" y="4080634"/>
            <a:ext cx="555476" cy="130364"/>
            <a:chOff x="5785503" y="758399"/>
            <a:chExt cx="555476" cy="130364"/>
          </a:xfrm>
        </p:grpSpPr>
        <p:sp>
          <p:nvSpPr>
            <p:cNvPr id="39" name="Rounded Rectangle 38"/>
            <p:cNvSpPr/>
            <p:nvPr/>
          </p:nvSpPr>
          <p:spPr>
            <a:xfrm>
              <a:off x="5785503" y="758399"/>
              <a:ext cx="555476" cy="130364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221337" y="792583"/>
              <a:ext cx="76912" cy="70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100272" y="791156"/>
              <a:ext cx="76912" cy="70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305042" y="4259318"/>
            <a:ext cx="555476" cy="130364"/>
            <a:chOff x="5785503" y="758399"/>
            <a:chExt cx="555476" cy="130364"/>
          </a:xfrm>
        </p:grpSpPr>
        <p:sp>
          <p:nvSpPr>
            <p:cNvPr id="43" name="Rounded Rectangle 42"/>
            <p:cNvSpPr/>
            <p:nvPr/>
          </p:nvSpPr>
          <p:spPr>
            <a:xfrm>
              <a:off x="5785503" y="758399"/>
              <a:ext cx="555476" cy="130364"/>
            </a:xfrm>
            <a:prstGeom prst="roundRect">
              <a:avLst/>
            </a:prstGeom>
            <a:solidFill>
              <a:srgbClr val="0070C0"/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221337" y="792583"/>
              <a:ext cx="76912" cy="70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00272" y="791156"/>
              <a:ext cx="76912" cy="70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46" name="Shape 618"/>
          <p:cNvSpPr/>
          <p:nvPr/>
        </p:nvSpPr>
        <p:spPr>
          <a:xfrm>
            <a:off x="5692720" y="1464419"/>
            <a:ext cx="752030" cy="747166"/>
          </a:xfrm>
          <a:prstGeom prst="ellipse">
            <a:avLst/>
          </a:prstGeom>
          <a:solidFill>
            <a:srgbClr val="0070C0">
              <a:alpha val="70000"/>
            </a:srgbClr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2"/>
              </a:buClr>
              <a:buSzPct val="25000"/>
            </a:pPr>
            <a:r>
              <a:rPr lang="en-US" sz="2000" dirty="0" smtClean="0">
                <a:solidFill>
                  <a:srgbClr val="FEF8F1"/>
                </a:solidFill>
                <a:latin typeface="Raleway" charset="0"/>
                <a:ea typeface="Raleway" charset="0"/>
                <a:cs typeface="Raleway" charset="0"/>
                <a:sym typeface="Raleway"/>
              </a:rPr>
              <a:t>UI</a:t>
            </a:r>
            <a:endParaRPr lang="en" sz="2000" b="0" i="0" u="none" strike="noStrike" cap="none" dirty="0">
              <a:solidFill>
                <a:srgbClr val="FEF8F1"/>
              </a:solidFill>
              <a:latin typeface="Raleway" charset="0"/>
              <a:ea typeface="Raleway" charset="0"/>
              <a:cs typeface="Raleway" charset="0"/>
              <a:sym typeface="Raleway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66956" y="2374340"/>
            <a:ext cx="538484" cy="526223"/>
            <a:chOff x="3966956" y="2374340"/>
            <a:chExt cx="538484" cy="526223"/>
          </a:xfrm>
          <a:noFill/>
        </p:grpSpPr>
        <p:pic>
          <p:nvPicPr>
            <p:cNvPr id="634" name="Shape 634" descr="Thing-W-Colo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02527" y="2496715"/>
              <a:ext cx="277491" cy="281475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50" name="Shape 618"/>
            <p:cNvSpPr/>
            <p:nvPr/>
          </p:nvSpPr>
          <p:spPr>
            <a:xfrm>
              <a:off x="3966956" y="2374340"/>
              <a:ext cx="538484" cy="526223"/>
            </a:xfrm>
            <a:prstGeom prst="ellipse">
              <a:avLst/>
            </a:prstGeom>
            <a:grpFill/>
            <a:ln w="28575" cap="flat" cmpd="sng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Raleway"/>
                <a:buNone/>
              </a:pPr>
              <a:endParaRPr lang="en" sz="700" b="0" i="0" u="none" strike="noStrike" cap="none" dirty="0">
                <a:solidFill>
                  <a:srgbClr val="FEF8F1"/>
                </a:solidFill>
                <a:latin typeface="Raleway" charset="0"/>
                <a:ea typeface="Raleway" charset="0"/>
                <a:cs typeface="Raleway" charset="0"/>
                <a:sym typeface="Raleway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03556" y="3931205"/>
            <a:ext cx="667901" cy="672652"/>
            <a:chOff x="3758680" y="3689966"/>
            <a:chExt cx="925004" cy="917613"/>
          </a:xfrm>
        </p:grpSpPr>
        <p:sp>
          <p:nvSpPr>
            <p:cNvPr id="62" name="Shape 618"/>
            <p:cNvSpPr/>
            <p:nvPr/>
          </p:nvSpPr>
          <p:spPr>
            <a:xfrm>
              <a:off x="3758680" y="3689966"/>
              <a:ext cx="925004" cy="917613"/>
            </a:xfrm>
            <a:prstGeom prst="ellipse">
              <a:avLst/>
            </a:prstGeom>
            <a:noFill/>
            <a:ln w="28575" cap="flat" cmpd="sng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Raleway"/>
                <a:buNone/>
              </a:pPr>
              <a:endParaRPr lang="en" sz="1200" b="0" i="0" u="none" strike="noStrike" cap="none" dirty="0">
                <a:solidFill>
                  <a:srgbClr val="FEF8F1"/>
                </a:solidFill>
                <a:latin typeface="Raleway" charset="0"/>
                <a:ea typeface="Raleway" charset="0"/>
                <a:cs typeface="Raleway" charset="0"/>
                <a:sym typeface="Raleway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932212" y="3901950"/>
              <a:ext cx="555476" cy="130364"/>
              <a:chOff x="5785503" y="758399"/>
              <a:chExt cx="555476" cy="130364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785503" y="758399"/>
                <a:ext cx="555476" cy="130364"/>
              </a:xfrm>
              <a:prstGeom prst="roundRect">
                <a:avLst/>
              </a:prstGeom>
              <a:solidFill>
                <a:srgbClr val="0070C0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21337" y="792583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100272" y="791156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932212" y="4080634"/>
              <a:ext cx="555476" cy="130364"/>
              <a:chOff x="5785503" y="758399"/>
              <a:chExt cx="555476" cy="130364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5785503" y="758399"/>
                <a:ext cx="555476" cy="130364"/>
              </a:xfrm>
              <a:prstGeom prst="roundRect">
                <a:avLst/>
              </a:prstGeom>
              <a:solidFill>
                <a:srgbClr val="0070C0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221337" y="792583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100272" y="791156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3932212" y="4259318"/>
              <a:ext cx="555476" cy="130364"/>
              <a:chOff x="5785503" y="758399"/>
              <a:chExt cx="555476" cy="130364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5785503" y="758399"/>
                <a:ext cx="555476" cy="130364"/>
              </a:xfrm>
              <a:prstGeom prst="roundRect">
                <a:avLst/>
              </a:prstGeom>
              <a:solidFill>
                <a:srgbClr val="0070C0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221337" y="792583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100272" y="791156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4764473" y="2894130"/>
            <a:ext cx="538484" cy="526223"/>
            <a:chOff x="3966956" y="2374340"/>
            <a:chExt cx="538484" cy="526223"/>
          </a:xfrm>
          <a:noFill/>
        </p:grpSpPr>
        <p:pic>
          <p:nvPicPr>
            <p:cNvPr id="106" name="Shape 634" descr="Thing-W-Colo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02527" y="2496715"/>
              <a:ext cx="277491" cy="281475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07" name="Shape 618"/>
            <p:cNvSpPr/>
            <p:nvPr/>
          </p:nvSpPr>
          <p:spPr>
            <a:xfrm>
              <a:off x="3966956" y="2374340"/>
              <a:ext cx="538484" cy="526223"/>
            </a:xfrm>
            <a:prstGeom prst="ellipse">
              <a:avLst/>
            </a:prstGeom>
            <a:grpFill/>
            <a:ln w="28575" cap="flat" cmpd="sng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Raleway"/>
                <a:buNone/>
              </a:pPr>
              <a:endParaRPr lang="en" sz="700" b="0" i="0" u="none" strike="noStrike" cap="none" dirty="0">
                <a:solidFill>
                  <a:srgbClr val="FEF8F1"/>
                </a:solidFill>
                <a:latin typeface="Raleway" charset="0"/>
                <a:ea typeface="Raleway" charset="0"/>
                <a:cs typeface="Raleway" charset="0"/>
                <a:sym typeface="Raleway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736704" y="2893714"/>
            <a:ext cx="538484" cy="526223"/>
            <a:chOff x="3966956" y="2374340"/>
            <a:chExt cx="538484" cy="526223"/>
          </a:xfrm>
          <a:noFill/>
        </p:grpSpPr>
        <p:pic>
          <p:nvPicPr>
            <p:cNvPr id="109" name="Shape 634" descr="Thing-W-Colo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02527" y="2496715"/>
              <a:ext cx="277491" cy="281475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10" name="Shape 618"/>
            <p:cNvSpPr/>
            <p:nvPr/>
          </p:nvSpPr>
          <p:spPr>
            <a:xfrm>
              <a:off x="3966956" y="2374340"/>
              <a:ext cx="538484" cy="526223"/>
            </a:xfrm>
            <a:prstGeom prst="ellipse">
              <a:avLst/>
            </a:prstGeom>
            <a:grpFill/>
            <a:ln w="28575" cap="flat" cmpd="sng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Raleway"/>
                <a:buNone/>
              </a:pPr>
              <a:endParaRPr lang="en" sz="700" b="0" i="0" u="none" strike="noStrike" cap="none" dirty="0">
                <a:solidFill>
                  <a:srgbClr val="FEF8F1"/>
                </a:solidFill>
                <a:latin typeface="Raleway" charset="0"/>
                <a:ea typeface="Raleway" charset="0"/>
                <a:cs typeface="Raleway" charset="0"/>
                <a:sym typeface="Raleway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6761558" y="2893713"/>
            <a:ext cx="538484" cy="526223"/>
            <a:chOff x="3966956" y="2374340"/>
            <a:chExt cx="538484" cy="526223"/>
          </a:xfrm>
          <a:noFill/>
        </p:grpSpPr>
        <p:pic>
          <p:nvPicPr>
            <p:cNvPr id="112" name="Shape 634" descr="Thing-W-Colo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02527" y="2496715"/>
              <a:ext cx="277491" cy="281475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13" name="Shape 618"/>
            <p:cNvSpPr/>
            <p:nvPr/>
          </p:nvSpPr>
          <p:spPr>
            <a:xfrm>
              <a:off x="3966956" y="2374340"/>
              <a:ext cx="538484" cy="526223"/>
            </a:xfrm>
            <a:prstGeom prst="ellipse">
              <a:avLst/>
            </a:prstGeom>
            <a:grpFill/>
            <a:ln w="28575" cap="flat" cmpd="sng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Raleway"/>
                <a:buNone/>
              </a:pPr>
              <a:endParaRPr lang="en" sz="700" b="0" i="0" u="none" strike="noStrike" cap="none" dirty="0">
                <a:solidFill>
                  <a:srgbClr val="FEF8F1"/>
                </a:solidFill>
                <a:latin typeface="Raleway" charset="0"/>
                <a:ea typeface="Raleway" charset="0"/>
                <a:cs typeface="Raleway" charset="0"/>
                <a:sym typeface="Raleway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626753" y="2377435"/>
            <a:ext cx="538484" cy="526223"/>
            <a:chOff x="3966956" y="2374340"/>
            <a:chExt cx="538484" cy="526223"/>
          </a:xfrm>
          <a:noFill/>
        </p:grpSpPr>
        <p:pic>
          <p:nvPicPr>
            <p:cNvPr id="115" name="Shape 634" descr="Thing-W-Colo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02527" y="2496715"/>
              <a:ext cx="277491" cy="281475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16" name="Shape 618"/>
            <p:cNvSpPr/>
            <p:nvPr/>
          </p:nvSpPr>
          <p:spPr>
            <a:xfrm>
              <a:off x="3966956" y="2374340"/>
              <a:ext cx="538484" cy="526223"/>
            </a:xfrm>
            <a:prstGeom prst="ellipse">
              <a:avLst/>
            </a:prstGeom>
            <a:grpFill/>
            <a:ln w="28575" cap="flat" cmpd="sng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Raleway"/>
                <a:buNone/>
              </a:pPr>
              <a:endParaRPr lang="en" sz="700" b="0" i="0" u="none" strike="noStrike" cap="none" dirty="0">
                <a:solidFill>
                  <a:srgbClr val="FEF8F1"/>
                </a:solidFill>
                <a:latin typeface="Raleway" charset="0"/>
                <a:ea typeface="Raleway" charset="0"/>
                <a:cs typeface="Raleway" charset="0"/>
                <a:sym typeface="Raleway"/>
              </a:endParaRPr>
            </a:p>
          </p:txBody>
        </p:sp>
      </p:grpSp>
      <p:cxnSp>
        <p:nvCxnSpPr>
          <p:cNvPr id="15" name="Straight Connector 14"/>
          <p:cNvCxnSpPr>
            <a:stCxn id="46" idx="4"/>
            <a:endCxn id="50" idx="7"/>
          </p:cNvCxnSpPr>
          <p:nvPr/>
        </p:nvCxnSpPr>
        <p:spPr>
          <a:xfrm flipH="1">
            <a:off x="4426581" y="2211585"/>
            <a:ext cx="1642154" cy="239819"/>
          </a:xfrm>
          <a:prstGeom prst="line">
            <a:avLst/>
          </a:prstGeom>
          <a:ln w="1587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6" idx="4"/>
            <a:endCxn id="107" idx="7"/>
          </p:cNvCxnSpPr>
          <p:nvPr/>
        </p:nvCxnSpPr>
        <p:spPr>
          <a:xfrm flipH="1">
            <a:off x="5224098" y="2211585"/>
            <a:ext cx="844637" cy="759609"/>
          </a:xfrm>
          <a:prstGeom prst="line">
            <a:avLst/>
          </a:prstGeom>
          <a:ln w="1587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6" idx="4"/>
            <a:endCxn id="110" idx="0"/>
          </p:cNvCxnSpPr>
          <p:nvPr/>
        </p:nvCxnSpPr>
        <p:spPr>
          <a:xfrm flipH="1">
            <a:off x="6005946" y="2211585"/>
            <a:ext cx="62789" cy="682129"/>
          </a:xfrm>
          <a:prstGeom prst="line">
            <a:avLst/>
          </a:prstGeom>
          <a:ln w="1587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6" idx="4"/>
            <a:endCxn id="113" idx="1"/>
          </p:cNvCxnSpPr>
          <p:nvPr/>
        </p:nvCxnSpPr>
        <p:spPr>
          <a:xfrm>
            <a:off x="6068735" y="2211585"/>
            <a:ext cx="771682" cy="759192"/>
          </a:xfrm>
          <a:prstGeom prst="line">
            <a:avLst/>
          </a:prstGeom>
          <a:ln w="1587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6" idx="4"/>
            <a:endCxn id="116" idx="1"/>
          </p:cNvCxnSpPr>
          <p:nvPr/>
        </p:nvCxnSpPr>
        <p:spPr>
          <a:xfrm>
            <a:off x="6068735" y="2211585"/>
            <a:ext cx="1636877" cy="242914"/>
          </a:xfrm>
          <a:prstGeom prst="line">
            <a:avLst/>
          </a:prstGeom>
          <a:ln w="1587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0" idx="7"/>
            <a:endCxn id="116" idx="2"/>
          </p:cNvCxnSpPr>
          <p:nvPr/>
        </p:nvCxnSpPr>
        <p:spPr>
          <a:xfrm flipV="1">
            <a:off x="6196329" y="2640547"/>
            <a:ext cx="1430424" cy="330231"/>
          </a:xfrm>
          <a:prstGeom prst="line">
            <a:avLst/>
          </a:prstGeom>
          <a:ln w="15875">
            <a:solidFill>
              <a:srgbClr val="7D8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896475" y="3930877"/>
            <a:ext cx="667901" cy="672652"/>
            <a:chOff x="3758680" y="3689966"/>
            <a:chExt cx="925004" cy="917613"/>
          </a:xfrm>
        </p:grpSpPr>
        <p:sp>
          <p:nvSpPr>
            <p:cNvPr id="131" name="Shape 618"/>
            <p:cNvSpPr/>
            <p:nvPr/>
          </p:nvSpPr>
          <p:spPr>
            <a:xfrm>
              <a:off x="3758680" y="3689966"/>
              <a:ext cx="925004" cy="917613"/>
            </a:xfrm>
            <a:prstGeom prst="ellipse">
              <a:avLst/>
            </a:prstGeom>
            <a:noFill/>
            <a:ln w="28575" cap="flat" cmpd="sng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Raleway"/>
                <a:buNone/>
              </a:pPr>
              <a:endParaRPr lang="en" sz="1200" b="0" i="0" u="none" strike="noStrike" cap="none" dirty="0">
                <a:solidFill>
                  <a:srgbClr val="FEF8F1"/>
                </a:solidFill>
                <a:latin typeface="Raleway" charset="0"/>
                <a:ea typeface="Raleway" charset="0"/>
                <a:cs typeface="Raleway" charset="0"/>
                <a:sym typeface="Raleway"/>
              </a:endParaRP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3932212" y="3901950"/>
              <a:ext cx="555476" cy="130364"/>
              <a:chOff x="5785503" y="758399"/>
              <a:chExt cx="555476" cy="130364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785503" y="758399"/>
                <a:ext cx="555476" cy="130364"/>
              </a:xfrm>
              <a:prstGeom prst="roundRect">
                <a:avLst/>
              </a:prstGeom>
              <a:solidFill>
                <a:srgbClr val="0070C0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6221337" y="792583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6100272" y="791156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932212" y="4080634"/>
              <a:ext cx="555476" cy="130364"/>
              <a:chOff x="5785503" y="758399"/>
              <a:chExt cx="555476" cy="130364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5785503" y="758399"/>
                <a:ext cx="555476" cy="130364"/>
              </a:xfrm>
              <a:prstGeom prst="roundRect">
                <a:avLst/>
              </a:prstGeom>
              <a:solidFill>
                <a:srgbClr val="0070C0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6221337" y="792583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100272" y="791156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3932212" y="4259318"/>
              <a:ext cx="555476" cy="130364"/>
              <a:chOff x="5785503" y="758399"/>
              <a:chExt cx="555476" cy="130364"/>
            </a:xfrm>
          </p:grpSpPr>
          <p:sp>
            <p:nvSpPr>
              <p:cNvPr id="135" name="Rounded Rectangle 134"/>
              <p:cNvSpPr/>
              <p:nvPr/>
            </p:nvSpPr>
            <p:spPr>
              <a:xfrm>
                <a:off x="5785503" y="758399"/>
                <a:ext cx="555476" cy="130364"/>
              </a:xfrm>
              <a:prstGeom prst="roundRect">
                <a:avLst/>
              </a:prstGeom>
              <a:solidFill>
                <a:srgbClr val="0070C0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6221337" y="792583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6100272" y="791156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5680525" y="3930877"/>
            <a:ext cx="667901" cy="672652"/>
            <a:chOff x="3758680" y="3689966"/>
            <a:chExt cx="925004" cy="917613"/>
          </a:xfrm>
        </p:grpSpPr>
        <p:sp>
          <p:nvSpPr>
            <p:cNvPr id="145" name="Shape 618"/>
            <p:cNvSpPr/>
            <p:nvPr/>
          </p:nvSpPr>
          <p:spPr>
            <a:xfrm>
              <a:off x="3758680" y="3689966"/>
              <a:ext cx="925004" cy="917613"/>
            </a:xfrm>
            <a:prstGeom prst="ellipse">
              <a:avLst/>
            </a:prstGeom>
            <a:noFill/>
            <a:ln w="28575" cap="flat" cmpd="sng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Raleway"/>
                <a:buNone/>
              </a:pPr>
              <a:endParaRPr lang="en" sz="1200" b="0" i="0" u="none" strike="noStrike" cap="none" dirty="0">
                <a:solidFill>
                  <a:srgbClr val="FEF8F1"/>
                </a:solidFill>
                <a:latin typeface="Raleway" charset="0"/>
                <a:ea typeface="Raleway" charset="0"/>
                <a:cs typeface="Raleway" charset="0"/>
                <a:sym typeface="Raleway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3932212" y="3901950"/>
              <a:ext cx="555476" cy="130364"/>
              <a:chOff x="5785503" y="758399"/>
              <a:chExt cx="555476" cy="130364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5785503" y="758399"/>
                <a:ext cx="555476" cy="130364"/>
              </a:xfrm>
              <a:prstGeom prst="roundRect">
                <a:avLst/>
              </a:prstGeom>
              <a:solidFill>
                <a:srgbClr val="0070C0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221337" y="792583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6100272" y="791156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932212" y="4080634"/>
              <a:ext cx="555476" cy="130364"/>
              <a:chOff x="5785503" y="758399"/>
              <a:chExt cx="555476" cy="130364"/>
            </a:xfrm>
          </p:grpSpPr>
          <p:sp>
            <p:nvSpPr>
              <p:cNvPr id="152" name="Rounded Rectangle 151"/>
              <p:cNvSpPr/>
              <p:nvPr/>
            </p:nvSpPr>
            <p:spPr>
              <a:xfrm>
                <a:off x="5785503" y="758399"/>
                <a:ext cx="555476" cy="130364"/>
              </a:xfrm>
              <a:prstGeom prst="roundRect">
                <a:avLst/>
              </a:prstGeom>
              <a:solidFill>
                <a:srgbClr val="0070C0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6221337" y="792583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100272" y="791156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3932212" y="4259318"/>
              <a:ext cx="555476" cy="130364"/>
              <a:chOff x="5785503" y="758399"/>
              <a:chExt cx="555476" cy="130364"/>
            </a:xfrm>
          </p:grpSpPr>
          <p:sp>
            <p:nvSpPr>
              <p:cNvPr id="149" name="Rounded Rectangle 148"/>
              <p:cNvSpPr/>
              <p:nvPr/>
            </p:nvSpPr>
            <p:spPr>
              <a:xfrm>
                <a:off x="5785503" y="758399"/>
                <a:ext cx="555476" cy="130364"/>
              </a:xfrm>
              <a:prstGeom prst="roundRect">
                <a:avLst/>
              </a:prstGeom>
              <a:solidFill>
                <a:srgbClr val="0070C0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221337" y="792583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6100272" y="791156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</p:grpSp>
      </p:grpSp>
      <p:grpSp>
        <p:nvGrpSpPr>
          <p:cNvPr id="158" name="Group 157"/>
          <p:cNvGrpSpPr/>
          <p:nvPr/>
        </p:nvGrpSpPr>
        <p:grpSpPr>
          <a:xfrm>
            <a:off x="4706699" y="3930877"/>
            <a:ext cx="667901" cy="672652"/>
            <a:chOff x="3758680" y="3689966"/>
            <a:chExt cx="925004" cy="917613"/>
          </a:xfrm>
        </p:grpSpPr>
        <p:sp>
          <p:nvSpPr>
            <p:cNvPr id="159" name="Shape 618"/>
            <p:cNvSpPr/>
            <p:nvPr/>
          </p:nvSpPr>
          <p:spPr>
            <a:xfrm>
              <a:off x="3758680" y="3689966"/>
              <a:ext cx="925004" cy="917613"/>
            </a:xfrm>
            <a:prstGeom prst="ellipse">
              <a:avLst/>
            </a:prstGeom>
            <a:noFill/>
            <a:ln w="28575" cap="flat" cmpd="sng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Raleway"/>
                <a:buNone/>
              </a:pPr>
              <a:endParaRPr lang="en" sz="1200" b="0" i="0" u="none" strike="noStrike" cap="none" dirty="0">
                <a:solidFill>
                  <a:srgbClr val="FEF8F1"/>
                </a:solidFill>
                <a:latin typeface="Raleway" charset="0"/>
                <a:ea typeface="Raleway" charset="0"/>
                <a:cs typeface="Raleway" charset="0"/>
                <a:sym typeface="Raleway"/>
              </a:endParaRP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3932212" y="3901950"/>
              <a:ext cx="555476" cy="130364"/>
              <a:chOff x="5785503" y="758399"/>
              <a:chExt cx="555476" cy="130364"/>
            </a:xfrm>
          </p:grpSpPr>
          <p:sp>
            <p:nvSpPr>
              <p:cNvPr id="169" name="Rounded Rectangle 168"/>
              <p:cNvSpPr/>
              <p:nvPr/>
            </p:nvSpPr>
            <p:spPr>
              <a:xfrm>
                <a:off x="5785503" y="758399"/>
                <a:ext cx="555476" cy="130364"/>
              </a:xfrm>
              <a:prstGeom prst="roundRect">
                <a:avLst/>
              </a:prstGeom>
              <a:solidFill>
                <a:srgbClr val="0070C0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221337" y="792583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6100272" y="791156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3932212" y="4080634"/>
              <a:ext cx="555476" cy="130364"/>
              <a:chOff x="5785503" y="758399"/>
              <a:chExt cx="555476" cy="130364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5785503" y="758399"/>
                <a:ext cx="555476" cy="130364"/>
              </a:xfrm>
              <a:prstGeom prst="roundRect">
                <a:avLst/>
              </a:prstGeom>
              <a:solidFill>
                <a:srgbClr val="0070C0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6221337" y="792583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100272" y="791156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3932212" y="4259318"/>
              <a:ext cx="555476" cy="130364"/>
              <a:chOff x="5785503" y="758399"/>
              <a:chExt cx="555476" cy="130364"/>
            </a:xfrm>
          </p:grpSpPr>
          <p:sp>
            <p:nvSpPr>
              <p:cNvPr id="163" name="Rounded Rectangle 162"/>
              <p:cNvSpPr/>
              <p:nvPr/>
            </p:nvSpPr>
            <p:spPr>
              <a:xfrm>
                <a:off x="5785503" y="758399"/>
                <a:ext cx="555476" cy="130364"/>
              </a:xfrm>
              <a:prstGeom prst="roundRect">
                <a:avLst/>
              </a:prstGeom>
              <a:solidFill>
                <a:srgbClr val="0070C0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221337" y="792583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6100272" y="791156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</p:grpSp>
      </p:grpSp>
      <p:grpSp>
        <p:nvGrpSpPr>
          <p:cNvPr id="172" name="Group 171"/>
          <p:cNvGrpSpPr/>
          <p:nvPr/>
        </p:nvGrpSpPr>
        <p:grpSpPr>
          <a:xfrm>
            <a:off x="7562044" y="3930795"/>
            <a:ext cx="667901" cy="672652"/>
            <a:chOff x="3758680" y="3689966"/>
            <a:chExt cx="925004" cy="917613"/>
          </a:xfrm>
        </p:grpSpPr>
        <p:sp>
          <p:nvSpPr>
            <p:cNvPr id="173" name="Shape 618"/>
            <p:cNvSpPr/>
            <p:nvPr/>
          </p:nvSpPr>
          <p:spPr>
            <a:xfrm>
              <a:off x="3758680" y="3689966"/>
              <a:ext cx="925004" cy="917613"/>
            </a:xfrm>
            <a:prstGeom prst="ellipse">
              <a:avLst/>
            </a:prstGeom>
            <a:noFill/>
            <a:ln w="28575" cap="flat" cmpd="sng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Raleway"/>
                <a:buNone/>
              </a:pPr>
              <a:endParaRPr lang="en" sz="1200" b="0" i="0" u="none" strike="noStrike" cap="none" dirty="0">
                <a:solidFill>
                  <a:srgbClr val="FEF8F1"/>
                </a:solidFill>
                <a:latin typeface="Raleway" charset="0"/>
                <a:ea typeface="Raleway" charset="0"/>
                <a:cs typeface="Raleway" charset="0"/>
                <a:sym typeface="Raleway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3932212" y="3901950"/>
              <a:ext cx="555476" cy="130364"/>
              <a:chOff x="5785503" y="758399"/>
              <a:chExt cx="555476" cy="130364"/>
            </a:xfrm>
          </p:grpSpPr>
          <p:sp>
            <p:nvSpPr>
              <p:cNvPr id="183" name="Rounded Rectangle 182"/>
              <p:cNvSpPr/>
              <p:nvPr/>
            </p:nvSpPr>
            <p:spPr>
              <a:xfrm>
                <a:off x="5785503" y="758399"/>
                <a:ext cx="555476" cy="130364"/>
              </a:xfrm>
              <a:prstGeom prst="roundRect">
                <a:avLst/>
              </a:prstGeom>
              <a:solidFill>
                <a:srgbClr val="0070C0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221337" y="792583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6100272" y="791156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3932212" y="4080634"/>
              <a:ext cx="555476" cy="130364"/>
              <a:chOff x="5785503" y="758399"/>
              <a:chExt cx="555476" cy="130364"/>
            </a:xfrm>
          </p:grpSpPr>
          <p:sp>
            <p:nvSpPr>
              <p:cNvPr id="180" name="Rounded Rectangle 179"/>
              <p:cNvSpPr/>
              <p:nvPr/>
            </p:nvSpPr>
            <p:spPr>
              <a:xfrm>
                <a:off x="5785503" y="758399"/>
                <a:ext cx="555476" cy="130364"/>
              </a:xfrm>
              <a:prstGeom prst="roundRect">
                <a:avLst/>
              </a:prstGeom>
              <a:solidFill>
                <a:srgbClr val="0070C0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6221337" y="792583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100272" y="791156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3932212" y="4259318"/>
              <a:ext cx="555476" cy="130364"/>
              <a:chOff x="5785503" y="758399"/>
              <a:chExt cx="555476" cy="130364"/>
            </a:xfrm>
          </p:grpSpPr>
          <p:sp>
            <p:nvSpPr>
              <p:cNvPr id="177" name="Rounded Rectangle 176"/>
              <p:cNvSpPr/>
              <p:nvPr/>
            </p:nvSpPr>
            <p:spPr>
              <a:xfrm>
                <a:off x="5785503" y="758399"/>
                <a:ext cx="555476" cy="130364"/>
              </a:xfrm>
              <a:prstGeom prst="roundRect">
                <a:avLst/>
              </a:prstGeom>
              <a:solidFill>
                <a:srgbClr val="0070C0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221337" y="792583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6100272" y="791156"/>
                <a:ext cx="76912" cy="70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</p:grpSp>
      </p:grpSp>
      <p:cxnSp>
        <p:nvCxnSpPr>
          <p:cNvPr id="34" name="Straight Connector 33"/>
          <p:cNvCxnSpPr>
            <a:stCxn id="50" idx="4"/>
            <a:endCxn id="131" idx="0"/>
          </p:cNvCxnSpPr>
          <p:nvPr/>
        </p:nvCxnSpPr>
        <p:spPr>
          <a:xfrm flipH="1">
            <a:off x="4230426" y="2900563"/>
            <a:ext cx="5772" cy="1030314"/>
          </a:xfrm>
          <a:prstGeom prst="line">
            <a:avLst/>
          </a:prstGeom>
          <a:ln w="1587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7" idx="4"/>
            <a:endCxn id="159" idx="0"/>
          </p:cNvCxnSpPr>
          <p:nvPr/>
        </p:nvCxnSpPr>
        <p:spPr>
          <a:xfrm>
            <a:off x="5033715" y="3420353"/>
            <a:ext cx="6935" cy="510524"/>
          </a:xfrm>
          <a:prstGeom prst="line">
            <a:avLst/>
          </a:prstGeom>
          <a:ln w="1587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10" idx="4"/>
            <a:endCxn id="145" idx="0"/>
          </p:cNvCxnSpPr>
          <p:nvPr/>
        </p:nvCxnSpPr>
        <p:spPr>
          <a:xfrm>
            <a:off x="6005946" y="3419937"/>
            <a:ext cx="8530" cy="510940"/>
          </a:xfrm>
          <a:prstGeom prst="line">
            <a:avLst/>
          </a:prstGeom>
          <a:ln w="1587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13" idx="4"/>
            <a:endCxn id="62" idx="0"/>
          </p:cNvCxnSpPr>
          <p:nvPr/>
        </p:nvCxnSpPr>
        <p:spPr>
          <a:xfrm>
            <a:off x="7030800" y="3419936"/>
            <a:ext cx="6707" cy="511269"/>
          </a:xfrm>
          <a:prstGeom prst="line">
            <a:avLst/>
          </a:prstGeom>
          <a:ln w="1587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6" idx="4"/>
            <a:endCxn id="173" idx="0"/>
          </p:cNvCxnSpPr>
          <p:nvPr/>
        </p:nvCxnSpPr>
        <p:spPr>
          <a:xfrm>
            <a:off x="7895995" y="2903658"/>
            <a:ext cx="0" cy="1027137"/>
          </a:xfrm>
          <a:prstGeom prst="line">
            <a:avLst/>
          </a:prstGeom>
          <a:ln w="15875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hape 618"/>
          <p:cNvSpPr/>
          <p:nvPr/>
        </p:nvSpPr>
        <p:spPr>
          <a:xfrm>
            <a:off x="3975558" y="2373695"/>
            <a:ext cx="526804" cy="526868"/>
          </a:xfrm>
          <a:prstGeom prst="ellipse">
            <a:avLst/>
          </a:prstGeom>
          <a:solidFill>
            <a:srgbClr val="7B1979">
              <a:alpha val="70000"/>
            </a:srgbClr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endParaRPr lang="en" sz="700" b="0" i="0" u="none" strike="noStrike" cap="none" dirty="0">
              <a:solidFill>
                <a:srgbClr val="FEF8F1"/>
              </a:solidFill>
              <a:latin typeface="Raleway" charset="0"/>
              <a:ea typeface="Raleway" charset="0"/>
              <a:cs typeface="Raleway" charset="0"/>
              <a:sym typeface="Raleway"/>
            </a:endParaRPr>
          </a:p>
        </p:txBody>
      </p:sp>
      <p:sp>
        <p:nvSpPr>
          <p:cNvPr id="122" name="Shape 618"/>
          <p:cNvSpPr/>
          <p:nvPr/>
        </p:nvSpPr>
        <p:spPr>
          <a:xfrm>
            <a:off x="5747251" y="2890732"/>
            <a:ext cx="526804" cy="526868"/>
          </a:xfrm>
          <a:prstGeom prst="ellipse">
            <a:avLst/>
          </a:prstGeom>
          <a:solidFill>
            <a:srgbClr val="7B1979">
              <a:alpha val="70000"/>
            </a:srgbClr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endParaRPr lang="en" sz="700" b="0" i="0" u="none" strike="noStrike" cap="none" dirty="0">
              <a:solidFill>
                <a:srgbClr val="FEF8F1"/>
              </a:solidFill>
              <a:latin typeface="Raleway" charset="0"/>
              <a:ea typeface="Raleway" charset="0"/>
              <a:cs typeface="Raleway" charset="0"/>
              <a:sym typeface="Raleway"/>
            </a:endParaRPr>
          </a:p>
        </p:txBody>
      </p:sp>
      <p:sp>
        <p:nvSpPr>
          <p:cNvPr id="123" name="Shape 618"/>
          <p:cNvSpPr/>
          <p:nvPr/>
        </p:nvSpPr>
        <p:spPr>
          <a:xfrm>
            <a:off x="4764135" y="2890732"/>
            <a:ext cx="535156" cy="526868"/>
          </a:xfrm>
          <a:prstGeom prst="ellipse">
            <a:avLst/>
          </a:prstGeom>
          <a:solidFill>
            <a:srgbClr val="FF0000">
              <a:alpha val="70000"/>
            </a:srgbClr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endParaRPr lang="en-US" sz="700" b="0" i="0" u="none" strike="noStrike" cap="none" dirty="0" smtClean="0">
              <a:solidFill>
                <a:srgbClr val="FEF8F1"/>
              </a:solidFill>
              <a:latin typeface="Raleway" charset="0"/>
              <a:ea typeface="Raleway" charset="0"/>
              <a:cs typeface="Raleway" charset="0"/>
              <a:sym typeface="Raleway"/>
            </a:endParaRPr>
          </a:p>
        </p:txBody>
      </p:sp>
      <p:sp>
        <p:nvSpPr>
          <p:cNvPr id="124" name="Shape 618"/>
          <p:cNvSpPr/>
          <p:nvPr/>
        </p:nvSpPr>
        <p:spPr>
          <a:xfrm>
            <a:off x="6764886" y="2893068"/>
            <a:ext cx="535156" cy="526868"/>
          </a:xfrm>
          <a:prstGeom prst="ellipse">
            <a:avLst/>
          </a:prstGeom>
          <a:solidFill>
            <a:srgbClr val="FF0000">
              <a:alpha val="70000"/>
            </a:srgbClr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endParaRPr lang="en-US" sz="700" b="0" i="0" u="none" strike="noStrike" cap="none" dirty="0" smtClean="0">
              <a:solidFill>
                <a:srgbClr val="FEF8F1"/>
              </a:solidFill>
              <a:latin typeface="Raleway" charset="0"/>
              <a:ea typeface="Raleway" charset="0"/>
              <a:cs typeface="Raleway" charset="0"/>
              <a:sym typeface="Raleway"/>
            </a:endParaRPr>
          </a:p>
        </p:txBody>
      </p:sp>
      <p:sp>
        <p:nvSpPr>
          <p:cNvPr id="125" name="Shape 618"/>
          <p:cNvSpPr/>
          <p:nvPr/>
        </p:nvSpPr>
        <p:spPr>
          <a:xfrm>
            <a:off x="7630331" y="2378419"/>
            <a:ext cx="535156" cy="526868"/>
          </a:xfrm>
          <a:prstGeom prst="ellipse">
            <a:avLst/>
          </a:prstGeom>
          <a:solidFill>
            <a:srgbClr val="FF0000">
              <a:alpha val="70000"/>
            </a:srgbClr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endParaRPr lang="en-US" sz="700" b="0" i="0" u="none" strike="noStrike" cap="none" dirty="0" smtClean="0">
              <a:solidFill>
                <a:srgbClr val="FEF8F1"/>
              </a:solidFill>
              <a:latin typeface="Raleway" charset="0"/>
              <a:ea typeface="Raleway" charset="0"/>
              <a:cs typeface="Raleway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515554364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Raleway"/>
              <a:buNone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Application Deployment</a:t>
            </a:r>
            <a:endParaRPr lang="en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16" name="Shape 616"/>
          <p:cNvSpPr txBox="1">
            <a:spLocks noGrp="1"/>
          </p:cNvSpPr>
          <p:nvPr>
            <p:ph type="body" idx="2"/>
          </p:nvPr>
        </p:nvSpPr>
        <p:spPr>
          <a:xfrm>
            <a:off x="381000" y="758400"/>
            <a:ext cx="8382000" cy="249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Modern software design principles</a:t>
            </a:r>
            <a:endParaRPr lang="en" sz="1800" b="0" i="0" u="none" strike="noStrike" cap="none" dirty="0">
              <a:solidFill>
                <a:schemeClr val="accent3"/>
              </a:solidFill>
              <a:latin typeface="Raleway" charset="0"/>
              <a:ea typeface="Raleway" charset="0"/>
              <a:cs typeface="Raleway" charset="0"/>
              <a:sym typeface="Raleway"/>
            </a:endParaRPr>
          </a:p>
        </p:txBody>
      </p:sp>
      <p:sp>
        <p:nvSpPr>
          <p:cNvPr id="4" name="Shape 790"/>
          <p:cNvSpPr txBox="1">
            <a:spLocks noGrp="1"/>
          </p:cNvSpPr>
          <p:nvPr>
            <p:ph type="body" idx="4294967295"/>
          </p:nvPr>
        </p:nvSpPr>
        <p:spPr>
          <a:xfrm>
            <a:off x="381000" y="1244958"/>
            <a:ext cx="8380400" cy="313414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7D868C"/>
              </a:solidFill>
            </a:endParaRPr>
          </a:p>
          <a:p>
            <a:pPr marL="228600" lvl="2" indent="-237490">
              <a:spcBef>
                <a:spcPts val="1200"/>
              </a:spcBef>
              <a:spcAft>
                <a:spcPts val="0"/>
              </a:spcAft>
              <a:buClr>
                <a:srgbClr val="7D868C"/>
              </a:buClr>
              <a:buSzPct val="100000"/>
            </a:pPr>
            <a:r>
              <a:rPr lang="de-DE" sz="1400" dirty="0">
                <a:solidFill>
                  <a:srgbClr val="7D868C"/>
                </a:solidFill>
              </a:rPr>
              <a:t>Software </a:t>
            </a:r>
            <a:r>
              <a:rPr lang="de-DE" sz="1400" dirty="0" err="1">
                <a:solidFill>
                  <a:srgbClr val="7D868C"/>
                </a:solidFill>
              </a:rPr>
              <a:t>deployment</a:t>
            </a:r>
            <a:r>
              <a:rPr lang="de-DE" sz="1400" dirty="0">
                <a:solidFill>
                  <a:srgbClr val="7D868C"/>
                </a:solidFill>
              </a:rPr>
              <a:t> </a:t>
            </a:r>
            <a:r>
              <a:rPr lang="de-DE" sz="1400" dirty="0" err="1">
                <a:solidFill>
                  <a:srgbClr val="7D868C"/>
                </a:solidFill>
              </a:rPr>
              <a:t>is</a:t>
            </a:r>
            <a:r>
              <a:rPr lang="de-DE" sz="1400" dirty="0">
                <a:solidFill>
                  <a:srgbClr val="7D868C"/>
                </a:solidFill>
              </a:rPr>
              <a:t> all </a:t>
            </a:r>
            <a:r>
              <a:rPr lang="de-DE" sz="1400" dirty="0" err="1">
                <a:solidFill>
                  <a:srgbClr val="7D868C"/>
                </a:solidFill>
              </a:rPr>
              <a:t>of</a:t>
            </a:r>
            <a:r>
              <a:rPr lang="de-DE" sz="1400" dirty="0">
                <a:solidFill>
                  <a:srgbClr val="7D868C"/>
                </a:solidFill>
              </a:rPr>
              <a:t> </a:t>
            </a:r>
            <a:r>
              <a:rPr lang="de-DE" sz="1400" dirty="0" err="1">
                <a:solidFill>
                  <a:srgbClr val="7D868C"/>
                </a:solidFill>
              </a:rPr>
              <a:t>the</a:t>
            </a:r>
            <a:r>
              <a:rPr lang="de-DE" sz="1400" dirty="0">
                <a:solidFill>
                  <a:srgbClr val="7D868C"/>
                </a:solidFill>
              </a:rPr>
              <a:t> </a:t>
            </a:r>
            <a:r>
              <a:rPr lang="de-DE" sz="1400" dirty="0" err="1">
                <a:solidFill>
                  <a:srgbClr val="7D868C"/>
                </a:solidFill>
              </a:rPr>
              <a:t>activities</a:t>
            </a:r>
            <a:r>
              <a:rPr lang="de-DE" sz="1400" dirty="0">
                <a:solidFill>
                  <a:srgbClr val="7D868C"/>
                </a:solidFill>
              </a:rPr>
              <a:t> </a:t>
            </a:r>
            <a:r>
              <a:rPr lang="de-DE" sz="1400" dirty="0" err="1">
                <a:solidFill>
                  <a:srgbClr val="7D868C"/>
                </a:solidFill>
              </a:rPr>
              <a:t>that</a:t>
            </a:r>
            <a:r>
              <a:rPr lang="de-DE" sz="1400" dirty="0">
                <a:solidFill>
                  <a:srgbClr val="7D868C"/>
                </a:solidFill>
              </a:rPr>
              <a:t> </a:t>
            </a:r>
            <a:r>
              <a:rPr lang="de-DE" sz="1400" dirty="0" err="1">
                <a:solidFill>
                  <a:srgbClr val="7D868C"/>
                </a:solidFill>
              </a:rPr>
              <a:t>make</a:t>
            </a:r>
            <a:r>
              <a:rPr lang="de-DE" sz="1400" dirty="0">
                <a:solidFill>
                  <a:srgbClr val="7D868C"/>
                </a:solidFill>
              </a:rPr>
              <a:t> a </a:t>
            </a:r>
            <a:r>
              <a:rPr lang="de-DE" sz="1400" b="1" dirty="0">
                <a:solidFill>
                  <a:srgbClr val="87B09B"/>
                </a:solidFill>
              </a:rPr>
              <a:t>software</a:t>
            </a:r>
            <a:r>
              <a:rPr lang="de-DE" sz="1400" dirty="0">
                <a:solidFill>
                  <a:srgbClr val="7D868C"/>
                </a:solidFill>
              </a:rPr>
              <a:t> system </a:t>
            </a:r>
            <a:r>
              <a:rPr lang="de-DE" sz="1400" b="1" dirty="0" err="1">
                <a:solidFill>
                  <a:srgbClr val="87B09B"/>
                </a:solidFill>
              </a:rPr>
              <a:t>available</a:t>
            </a:r>
            <a:r>
              <a:rPr lang="de-DE" sz="1400" b="1" dirty="0">
                <a:solidFill>
                  <a:srgbClr val="87B09B"/>
                </a:solidFill>
              </a:rPr>
              <a:t> </a:t>
            </a:r>
            <a:r>
              <a:rPr lang="de-DE" sz="1400" b="1" dirty="0" err="1">
                <a:solidFill>
                  <a:srgbClr val="87B09B"/>
                </a:solidFill>
              </a:rPr>
              <a:t>for</a:t>
            </a:r>
            <a:r>
              <a:rPr lang="de-DE" sz="1400" b="1" dirty="0">
                <a:solidFill>
                  <a:srgbClr val="87B09B"/>
                </a:solidFill>
              </a:rPr>
              <a:t> </a:t>
            </a:r>
            <a:r>
              <a:rPr lang="de-DE" sz="1400" b="1" dirty="0" err="1">
                <a:solidFill>
                  <a:srgbClr val="87B09B"/>
                </a:solidFill>
              </a:rPr>
              <a:t>use</a:t>
            </a:r>
            <a:r>
              <a:rPr lang="de-DE" sz="1400" dirty="0">
                <a:solidFill>
                  <a:srgbClr val="7D868C"/>
                </a:solidFill>
              </a:rPr>
              <a:t>. </a:t>
            </a:r>
            <a:endParaRPr lang="de-DE" sz="1400" dirty="0" smtClean="0">
              <a:solidFill>
                <a:srgbClr val="7D868C"/>
              </a:solidFill>
            </a:endParaRPr>
          </a:p>
          <a:p>
            <a:pPr marL="228600" lvl="2" indent="-237490">
              <a:spcBef>
                <a:spcPts val="1200"/>
              </a:spcBef>
              <a:spcAft>
                <a:spcPts val="0"/>
              </a:spcAft>
              <a:buClr>
                <a:srgbClr val="7D868C"/>
              </a:buClr>
              <a:buSzPct val="100000"/>
            </a:pPr>
            <a:r>
              <a:rPr lang="de-DE" sz="1400" dirty="0" smtClean="0">
                <a:solidFill>
                  <a:srgbClr val="7D868C"/>
                </a:solidFill>
              </a:rPr>
              <a:t>Modern Software </a:t>
            </a:r>
            <a:r>
              <a:rPr lang="de-DE" sz="1400" dirty="0" err="1" smtClean="0">
                <a:solidFill>
                  <a:srgbClr val="7D868C"/>
                </a:solidFill>
              </a:rPr>
              <a:t>deployment</a:t>
            </a:r>
            <a:r>
              <a:rPr lang="de-DE" sz="1400" dirty="0" smtClean="0">
                <a:solidFill>
                  <a:srgbClr val="7D868C"/>
                </a:solidFill>
              </a:rPr>
              <a:t> </a:t>
            </a:r>
            <a:r>
              <a:rPr lang="de-DE" sz="1400" dirty="0" err="1" smtClean="0">
                <a:solidFill>
                  <a:srgbClr val="7D868C"/>
                </a:solidFill>
              </a:rPr>
              <a:t>cycles</a:t>
            </a:r>
            <a:r>
              <a:rPr lang="de-DE" sz="1400" dirty="0" smtClean="0">
                <a:solidFill>
                  <a:srgbClr val="7D868C"/>
                </a:solidFill>
              </a:rPr>
              <a:t> </a:t>
            </a:r>
          </a:p>
          <a:p>
            <a:pPr marL="355600" lvl="3" indent="-237490">
              <a:spcBef>
                <a:spcPts val="1200"/>
              </a:spcBef>
              <a:spcAft>
                <a:spcPts val="0"/>
              </a:spcAft>
              <a:buClr>
                <a:srgbClr val="7D868C"/>
              </a:buClr>
              <a:buSzPct val="100000"/>
            </a:pPr>
            <a:r>
              <a:rPr lang="de-DE" dirty="0" smtClean="0">
                <a:solidFill>
                  <a:srgbClr val="7D868C"/>
                </a:solidFill>
              </a:rPr>
              <a:t>Release, Installation, </a:t>
            </a:r>
            <a:r>
              <a:rPr lang="de-DE" dirty="0" err="1" smtClean="0">
                <a:solidFill>
                  <a:srgbClr val="7D868C"/>
                </a:solidFill>
              </a:rPr>
              <a:t>Deactivation</a:t>
            </a:r>
            <a:r>
              <a:rPr lang="de-DE" dirty="0" smtClean="0">
                <a:solidFill>
                  <a:srgbClr val="7D868C"/>
                </a:solidFill>
              </a:rPr>
              <a:t>, </a:t>
            </a:r>
            <a:r>
              <a:rPr lang="de-DE" dirty="0" err="1" smtClean="0">
                <a:solidFill>
                  <a:srgbClr val="7D868C"/>
                </a:solidFill>
              </a:rPr>
              <a:t>Unistallation</a:t>
            </a:r>
            <a:r>
              <a:rPr lang="de-DE" dirty="0" smtClean="0">
                <a:solidFill>
                  <a:srgbClr val="7D868C"/>
                </a:solidFill>
              </a:rPr>
              <a:t>, Update etc.</a:t>
            </a:r>
          </a:p>
          <a:p>
            <a:pPr marL="228600" lvl="2" indent="-237490">
              <a:spcBef>
                <a:spcPts val="1200"/>
              </a:spcBef>
              <a:spcAft>
                <a:spcPts val="0"/>
              </a:spcAft>
              <a:buClr>
                <a:srgbClr val="7D868C"/>
              </a:buClr>
              <a:buSzPct val="100000"/>
            </a:pPr>
            <a:r>
              <a:rPr lang="de-DE" sz="1400" dirty="0" err="1" smtClean="0">
                <a:solidFill>
                  <a:srgbClr val="7D868C"/>
                </a:solidFill>
              </a:rPr>
              <a:t>Microservice</a:t>
            </a:r>
            <a:r>
              <a:rPr lang="de-DE" sz="1400" dirty="0" smtClean="0">
                <a:solidFill>
                  <a:srgbClr val="7D868C"/>
                </a:solidFill>
              </a:rPr>
              <a:t> </a:t>
            </a:r>
            <a:r>
              <a:rPr lang="de-DE" sz="1400" dirty="0" err="1" smtClean="0">
                <a:solidFill>
                  <a:srgbClr val="7D868C"/>
                </a:solidFill>
              </a:rPr>
              <a:t>architectures</a:t>
            </a:r>
            <a:r>
              <a:rPr lang="de-DE" sz="1400" dirty="0" smtClean="0">
                <a:solidFill>
                  <a:srgbClr val="7D868C"/>
                </a:solidFill>
              </a:rPr>
              <a:t> </a:t>
            </a:r>
            <a:r>
              <a:rPr lang="de-DE" sz="1400" dirty="0" err="1" smtClean="0">
                <a:solidFill>
                  <a:srgbClr val="7D868C"/>
                </a:solidFill>
              </a:rPr>
              <a:t>lead</a:t>
            </a:r>
            <a:r>
              <a:rPr lang="de-DE" sz="1400" dirty="0" smtClean="0">
                <a:solidFill>
                  <a:srgbClr val="7D868C"/>
                </a:solidFill>
              </a:rPr>
              <a:t> </a:t>
            </a:r>
            <a:r>
              <a:rPr lang="de-DE" sz="1400" dirty="0" err="1" smtClean="0">
                <a:solidFill>
                  <a:srgbClr val="7D868C"/>
                </a:solidFill>
              </a:rPr>
              <a:t>to</a:t>
            </a:r>
            <a:r>
              <a:rPr lang="de-DE" sz="1400" dirty="0" smtClean="0">
                <a:solidFill>
                  <a:srgbClr val="7D868C"/>
                </a:solidFill>
              </a:rPr>
              <a:t> </a:t>
            </a:r>
            <a:r>
              <a:rPr lang="de-DE" sz="1400" dirty="0" err="1" smtClean="0">
                <a:solidFill>
                  <a:srgbClr val="7D868C"/>
                </a:solidFill>
              </a:rPr>
              <a:t>new</a:t>
            </a:r>
            <a:r>
              <a:rPr lang="de-DE" sz="1400" dirty="0" smtClean="0">
                <a:solidFill>
                  <a:srgbClr val="7D868C"/>
                </a:solidFill>
              </a:rPr>
              <a:t> </a:t>
            </a:r>
            <a:r>
              <a:rPr lang="de-DE" sz="1400" dirty="0" err="1" smtClean="0">
                <a:solidFill>
                  <a:srgbClr val="7D868C"/>
                </a:solidFill>
              </a:rPr>
              <a:t>velocity</a:t>
            </a:r>
            <a:r>
              <a:rPr lang="de-DE" sz="1400" dirty="0" smtClean="0">
                <a:solidFill>
                  <a:srgbClr val="7D868C"/>
                </a:solidFill>
              </a:rPr>
              <a:t> </a:t>
            </a:r>
            <a:r>
              <a:rPr lang="de-DE" sz="1400" dirty="0" err="1" smtClean="0">
                <a:solidFill>
                  <a:srgbClr val="7D868C"/>
                </a:solidFill>
              </a:rPr>
              <a:t>necessity</a:t>
            </a:r>
            <a:endParaRPr lang="de-DE" sz="1400" dirty="0" smtClean="0">
              <a:solidFill>
                <a:srgbClr val="7D868C"/>
              </a:solidFill>
            </a:endParaRPr>
          </a:p>
          <a:p>
            <a:pPr marL="355600" lvl="3" indent="-237490">
              <a:spcBef>
                <a:spcPts val="1200"/>
              </a:spcBef>
              <a:spcAft>
                <a:spcPts val="0"/>
              </a:spcAft>
              <a:buClr>
                <a:srgbClr val="7D868C"/>
              </a:buClr>
              <a:buSzPct val="100000"/>
            </a:pPr>
            <a:r>
              <a:rPr lang="de-DE" dirty="0" smtClean="0">
                <a:solidFill>
                  <a:srgbClr val="7D868C"/>
                </a:solidFill>
              </a:rPr>
              <a:t>Small </a:t>
            </a:r>
            <a:r>
              <a:rPr lang="de-DE" dirty="0" err="1" smtClean="0">
                <a:solidFill>
                  <a:srgbClr val="7D868C"/>
                </a:solidFill>
              </a:rPr>
              <a:t>changes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and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bugfixes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are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worth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to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be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shipped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into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production</a:t>
            </a:r>
            <a:endParaRPr lang="de-DE" dirty="0" smtClean="0">
              <a:solidFill>
                <a:srgbClr val="7D868C"/>
              </a:solidFill>
            </a:endParaRPr>
          </a:p>
          <a:p>
            <a:pPr marL="355600" lvl="3" indent="-237490">
              <a:spcBef>
                <a:spcPts val="1200"/>
              </a:spcBef>
              <a:spcAft>
                <a:spcPts val="0"/>
              </a:spcAft>
              <a:buClr>
                <a:srgbClr val="7D868C"/>
              </a:buClr>
              <a:buSzPct val="100000"/>
            </a:pPr>
            <a:r>
              <a:rPr lang="de-DE" dirty="0" err="1" smtClean="0">
                <a:solidFill>
                  <a:srgbClr val="7D868C"/>
                </a:solidFill>
              </a:rPr>
              <a:t>Lower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risk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with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small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changes</a:t>
            </a:r>
            <a:r>
              <a:rPr lang="de-DE" dirty="0" smtClean="0">
                <a:solidFill>
                  <a:srgbClr val="7D868C"/>
                </a:solidFill>
              </a:rPr>
              <a:t>, high </a:t>
            </a:r>
            <a:r>
              <a:rPr lang="de-DE" dirty="0" err="1" smtClean="0">
                <a:solidFill>
                  <a:srgbClr val="7D868C"/>
                </a:solidFill>
              </a:rPr>
              <a:t>automation</a:t>
            </a:r>
            <a:r>
              <a:rPr lang="de-DE" dirty="0" smtClean="0">
                <a:solidFill>
                  <a:srgbClr val="7D868C"/>
                </a:solidFill>
              </a:rPr>
              <a:t> rate </a:t>
            </a:r>
            <a:r>
              <a:rPr lang="de-DE" dirty="0" err="1" smtClean="0">
                <a:solidFill>
                  <a:srgbClr val="7D868C"/>
                </a:solidFill>
              </a:rPr>
              <a:t>to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allow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many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changes</a:t>
            </a:r>
            <a:r>
              <a:rPr lang="de-DE" dirty="0" smtClean="0">
                <a:solidFill>
                  <a:srgbClr val="7D868C"/>
                </a:solidFill>
              </a:rPr>
              <a:t> per </a:t>
            </a:r>
            <a:r>
              <a:rPr lang="de-DE" dirty="0" err="1" smtClean="0">
                <a:solidFill>
                  <a:srgbClr val="7D868C"/>
                </a:solidFill>
              </a:rPr>
              <a:t>day</a:t>
            </a:r>
            <a:r>
              <a:rPr lang="de-DE" dirty="0" smtClean="0">
                <a:solidFill>
                  <a:srgbClr val="7D868C"/>
                </a:solidFill>
              </a:rPr>
              <a:t>/</a:t>
            </a:r>
            <a:r>
              <a:rPr lang="de-DE" dirty="0" err="1" smtClean="0">
                <a:solidFill>
                  <a:srgbClr val="7D868C"/>
                </a:solidFill>
              </a:rPr>
              <a:t>week</a:t>
            </a:r>
            <a:endParaRPr lang="de-DE" dirty="0" smtClean="0">
              <a:solidFill>
                <a:srgbClr val="7D868C"/>
              </a:solidFill>
            </a:endParaRPr>
          </a:p>
          <a:p>
            <a:pPr marL="355600" lvl="3" indent="-237490">
              <a:spcBef>
                <a:spcPts val="1200"/>
              </a:spcBef>
              <a:spcAft>
                <a:spcPts val="0"/>
              </a:spcAft>
              <a:buClr>
                <a:srgbClr val="7D868C"/>
              </a:buClr>
              <a:buSzPct val="100000"/>
            </a:pPr>
            <a:r>
              <a:rPr lang="de-DE" dirty="0" smtClean="0">
                <a:solidFill>
                  <a:srgbClr val="7D868C"/>
                </a:solidFill>
              </a:rPr>
              <a:t>Code will </a:t>
            </a:r>
            <a:r>
              <a:rPr lang="de-DE" dirty="0" err="1" smtClean="0">
                <a:solidFill>
                  <a:srgbClr val="7D868C"/>
                </a:solidFill>
              </a:rPr>
              <a:t>be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stored</a:t>
            </a:r>
            <a:r>
              <a:rPr lang="de-DE" dirty="0" smtClean="0">
                <a:solidFill>
                  <a:srgbClr val="7D868C"/>
                </a:solidFill>
              </a:rPr>
              <a:t> in </a:t>
            </a:r>
            <a:r>
              <a:rPr lang="de-DE" dirty="0" err="1" smtClean="0">
                <a:solidFill>
                  <a:srgbClr val="7D868C"/>
                </a:solidFill>
              </a:rPr>
              <a:t>central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repository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systems</a:t>
            </a:r>
            <a:endParaRPr lang="de-DE" dirty="0" smtClean="0">
              <a:solidFill>
                <a:srgbClr val="7D868C"/>
              </a:solidFill>
            </a:endParaRPr>
          </a:p>
          <a:p>
            <a:pPr marL="355600" lvl="3" indent="-237490">
              <a:spcBef>
                <a:spcPts val="1200"/>
              </a:spcBef>
              <a:spcAft>
                <a:spcPts val="0"/>
              </a:spcAft>
              <a:buClr>
                <a:srgbClr val="7D868C"/>
              </a:buClr>
              <a:buSzPct val="100000"/>
            </a:pPr>
            <a:r>
              <a:rPr lang="de-DE" dirty="0" smtClean="0">
                <a:solidFill>
                  <a:srgbClr val="7D868C"/>
                </a:solidFill>
              </a:rPr>
              <a:t>Code will </a:t>
            </a:r>
            <a:r>
              <a:rPr lang="de-DE" dirty="0" err="1" smtClean="0">
                <a:solidFill>
                  <a:srgbClr val="7D868C"/>
                </a:solidFill>
              </a:rPr>
              <a:t>be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tested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and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compiled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automatically</a:t>
            </a:r>
            <a:endParaRPr lang="de-DE" dirty="0" smtClean="0">
              <a:solidFill>
                <a:srgbClr val="7D868C"/>
              </a:solidFill>
            </a:endParaRPr>
          </a:p>
          <a:p>
            <a:pPr marL="355600" lvl="3" indent="-237490">
              <a:spcBef>
                <a:spcPts val="1200"/>
              </a:spcBef>
              <a:spcAft>
                <a:spcPts val="0"/>
              </a:spcAft>
              <a:buClr>
                <a:srgbClr val="7D868C"/>
              </a:buClr>
              <a:buSzPct val="100000"/>
            </a:pPr>
            <a:r>
              <a:rPr lang="de-DE" dirty="0" err="1" smtClean="0">
                <a:solidFill>
                  <a:srgbClr val="7D868C"/>
                </a:solidFill>
              </a:rPr>
              <a:t>Deployment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artifact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is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build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and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delivered</a:t>
            </a:r>
            <a:endParaRPr lang="de-DE" dirty="0">
              <a:solidFill>
                <a:srgbClr val="7D8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17258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Raleway"/>
              <a:buNone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Applications and Automation</a:t>
            </a:r>
            <a:endParaRPr lang="en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16" name="Shape 616"/>
          <p:cNvSpPr txBox="1">
            <a:spLocks noGrp="1"/>
          </p:cNvSpPr>
          <p:nvPr>
            <p:ph type="body" idx="2"/>
          </p:nvPr>
        </p:nvSpPr>
        <p:spPr>
          <a:xfrm>
            <a:off x="381000" y="758400"/>
            <a:ext cx="8382000" cy="249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Modern software design principles</a:t>
            </a:r>
            <a:endParaRPr lang="en" sz="1800" b="0" i="0" u="none" strike="noStrike" cap="none" dirty="0">
              <a:solidFill>
                <a:schemeClr val="accent3"/>
              </a:solidFill>
              <a:latin typeface="Raleway" charset="0"/>
              <a:ea typeface="Raleway" charset="0"/>
              <a:cs typeface="Raleway" charset="0"/>
              <a:sym typeface="Raleway"/>
            </a:endParaRPr>
          </a:p>
        </p:txBody>
      </p:sp>
      <p:sp>
        <p:nvSpPr>
          <p:cNvPr id="4" name="Shape 790"/>
          <p:cNvSpPr txBox="1">
            <a:spLocks noGrp="1"/>
          </p:cNvSpPr>
          <p:nvPr>
            <p:ph type="body" idx="4294967295"/>
          </p:nvPr>
        </p:nvSpPr>
        <p:spPr>
          <a:xfrm>
            <a:off x="381000" y="1244958"/>
            <a:ext cx="8380400" cy="313414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2" indent="-237490">
              <a:spcBef>
                <a:spcPts val="1200"/>
              </a:spcBef>
              <a:spcAft>
                <a:spcPts val="0"/>
              </a:spcAft>
              <a:buClr>
                <a:srgbClr val="7D868C"/>
              </a:buClr>
              <a:buSzPct val="100000"/>
            </a:pPr>
            <a:r>
              <a:rPr lang="de-DE" sz="1400" dirty="0" err="1" smtClean="0">
                <a:solidFill>
                  <a:srgbClr val="7D868C"/>
                </a:solidFill>
              </a:rPr>
              <a:t>Two</a:t>
            </a:r>
            <a:r>
              <a:rPr lang="de-DE" sz="1400" dirty="0" smtClean="0">
                <a:solidFill>
                  <a:srgbClr val="7D868C"/>
                </a:solidFill>
              </a:rPr>
              <a:t> different </a:t>
            </a:r>
            <a:r>
              <a:rPr lang="de-DE" sz="1400" dirty="0" err="1" smtClean="0">
                <a:solidFill>
                  <a:srgbClr val="7D868C"/>
                </a:solidFill>
              </a:rPr>
              <a:t>automation</a:t>
            </a:r>
            <a:r>
              <a:rPr lang="de-DE" sz="1400" dirty="0" smtClean="0">
                <a:solidFill>
                  <a:srgbClr val="7D868C"/>
                </a:solidFill>
              </a:rPr>
              <a:t> </a:t>
            </a:r>
            <a:r>
              <a:rPr lang="de-DE" sz="1400" dirty="0" err="1" smtClean="0">
                <a:solidFill>
                  <a:srgbClr val="7D868C"/>
                </a:solidFill>
              </a:rPr>
              <a:t>methods</a:t>
            </a:r>
            <a:r>
              <a:rPr lang="de-DE" sz="1400" dirty="0" smtClean="0">
                <a:solidFill>
                  <a:srgbClr val="7D868C"/>
                </a:solidFill>
              </a:rPr>
              <a:t> in </a:t>
            </a:r>
            <a:r>
              <a:rPr lang="de-DE" sz="1400" dirty="0" err="1" smtClean="0">
                <a:solidFill>
                  <a:srgbClr val="7D868C"/>
                </a:solidFill>
              </a:rPr>
              <a:t>configuration</a:t>
            </a:r>
            <a:r>
              <a:rPr lang="de-DE" sz="1400" dirty="0" smtClean="0">
                <a:solidFill>
                  <a:srgbClr val="7D868C"/>
                </a:solidFill>
              </a:rPr>
              <a:t> </a:t>
            </a:r>
            <a:r>
              <a:rPr lang="de-DE" sz="1400" dirty="0" err="1" smtClean="0">
                <a:solidFill>
                  <a:srgbClr val="7D868C"/>
                </a:solidFill>
              </a:rPr>
              <a:t>management</a:t>
            </a:r>
            <a:r>
              <a:rPr lang="de-DE" sz="1400" dirty="0" smtClean="0">
                <a:solidFill>
                  <a:srgbClr val="7D868C"/>
                </a:solidFill>
              </a:rPr>
              <a:t> </a:t>
            </a:r>
            <a:r>
              <a:rPr lang="de-DE" sz="1400" dirty="0" err="1" smtClean="0">
                <a:solidFill>
                  <a:srgbClr val="7D868C"/>
                </a:solidFill>
              </a:rPr>
              <a:t>theory</a:t>
            </a:r>
            <a:r>
              <a:rPr lang="de-DE" sz="1400" dirty="0" smtClean="0">
                <a:solidFill>
                  <a:srgbClr val="7D868C"/>
                </a:solidFill>
              </a:rPr>
              <a:t>: </a:t>
            </a:r>
          </a:p>
          <a:p>
            <a:pPr marL="228600" lvl="2" indent="-237490">
              <a:spcBef>
                <a:spcPts val="1200"/>
              </a:spcBef>
              <a:spcAft>
                <a:spcPts val="0"/>
              </a:spcAft>
              <a:buClr>
                <a:srgbClr val="7D868C"/>
              </a:buClr>
              <a:buSzPct val="100000"/>
            </a:pPr>
            <a:r>
              <a:rPr lang="de-DE" sz="1400" dirty="0" smtClean="0">
                <a:solidFill>
                  <a:srgbClr val="7D868C"/>
                </a:solidFill>
              </a:rPr>
              <a:t>Central, </a:t>
            </a:r>
            <a:r>
              <a:rPr lang="de-DE" sz="1400" b="1" dirty="0" err="1" smtClean="0">
                <a:solidFill>
                  <a:srgbClr val="87B09B"/>
                </a:solidFill>
              </a:rPr>
              <a:t>obligation-based</a:t>
            </a:r>
            <a:r>
              <a:rPr lang="de-DE" sz="1400" dirty="0" smtClean="0">
                <a:solidFill>
                  <a:srgbClr val="7D868C"/>
                </a:solidFill>
              </a:rPr>
              <a:t> </a:t>
            </a:r>
            <a:r>
              <a:rPr lang="de-DE" sz="1400" dirty="0" err="1" smtClean="0">
                <a:solidFill>
                  <a:srgbClr val="7D868C"/>
                </a:solidFill>
              </a:rPr>
              <a:t>approach</a:t>
            </a:r>
            <a:endParaRPr lang="de-DE" sz="1400" dirty="0" smtClean="0">
              <a:solidFill>
                <a:srgbClr val="7D868C"/>
              </a:solidFill>
            </a:endParaRPr>
          </a:p>
          <a:p>
            <a:pPr marL="355600" lvl="3" indent="-237490">
              <a:lnSpc>
                <a:spcPct val="100000"/>
              </a:lnSpc>
              <a:spcBef>
                <a:spcPts val="700"/>
              </a:spcBef>
              <a:spcAft>
                <a:spcPts val="300"/>
              </a:spcAft>
              <a:buClr>
                <a:srgbClr val="7D868C"/>
              </a:buClr>
            </a:pPr>
            <a:r>
              <a:rPr lang="de-DE" dirty="0" err="1" smtClean="0">
                <a:solidFill>
                  <a:srgbClr val="7D868C"/>
                </a:solidFill>
              </a:rPr>
              <a:t>assume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that</a:t>
            </a:r>
            <a:r>
              <a:rPr lang="de-DE" dirty="0">
                <a:solidFill>
                  <a:srgbClr val="7D868C"/>
                </a:solidFill>
              </a:rPr>
              <a:t> an </a:t>
            </a:r>
            <a:r>
              <a:rPr lang="de-DE" dirty="0" err="1">
                <a:solidFill>
                  <a:srgbClr val="7D868C"/>
                </a:solidFill>
              </a:rPr>
              <a:t>application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is</a:t>
            </a:r>
            <a:r>
              <a:rPr lang="de-DE" dirty="0">
                <a:solidFill>
                  <a:srgbClr val="7D868C"/>
                </a:solidFill>
              </a:rPr>
              <a:t> "</a:t>
            </a:r>
            <a:r>
              <a:rPr lang="de-DE" dirty="0" err="1">
                <a:solidFill>
                  <a:srgbClr val="7D868C"/>
                </a:solidFill>
              </a:rPr>
              <a:t>dumb</a:t>
            </a:r>
            <a:r>
              <a:rPr lang="de-DE" dirty="0">
                <a:solidFill>
                  <a:srgbClr val="7D868C"/>
                </a:solidFill>
              </a:rPr>
              <a:t>," </a:t>
            </a:r>
            <a:endParaRPr lang="de-DE" dirty="0" smtClean="0">
              <a:solidFill>
                <a:srgbClr val="7D868C"/>
              </a:solidFill>
            </a:endParaRPr>
          </a:p>
          <a:p>
            <a:pPr marL="355600" lvl="3" indent="-237490">
              <a:lnSpc>
                <a:spcPct val="100000"/>
              </a:lnSpc>
              <a:spcBef>
                <a:spcPts val="700"/>
              </a:spcBef>
              <a:spcAft>
                <a:spcPts val="300"/>
              </a:spcAft>
              <a:buClr>
                <a:srgbClr val="7D868C"/>
              </a:buClr>
            </a:pPr>
            <a:r>
              <a:rPr lang="de-DE" dirty="0" err="1" smtClean="0">
                <a:solidFill>
                  <a:srgbClr val="7D868C"/>
                </a:solidFill>
              </a:rPr>
              <a:t>has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no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capacity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for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self-governance</a:t>
            </a:r>
            <a:r>
              <a:rPr lang="de-DE" dirty="0">
                <a:solidFill>
                  <a:srgbClr val="7D868C"/>
                </a:solidFill>
              </a:rPr>
              <a:t>,</a:t>
            </a:r>
            <a:endParaRPr lang="de-DE" dirty="0" smtClean="0">
              <a:solidFill>
                <a:srgbClr val="7D868C"/>
              </a:solidFill>
            </a:endParaRPr>
          </a:p>
          <a:p>
            <a:pPr marL="355600" lvl="3" indent="-237490">
              <a:lnSpc>
                <a:spcPct val="100000"/>
              </a:lnSpc>
              <a:spcBef>
                <a:spcPts val="700"/>
              </a:spcBef>
              <a:spcAft>
                <a:spcPts val="300"/>
              </a:spcAft>
              <a:buClr>
                <a:srgbClr val="7D868C"/>
              </a:buClr>
            </a:pPr>
            <a:r>
              <a:rPr lang="de-DE" dirty="0" smtClean="0">
                <a:solidFill>
                  <a:srgbClr val="7D868C"/>
                </a:solidFill>
              </a:rPr>
              <a:t>must </a:t>
            </a:r>
            <a:r>
              <a:rPr lang="de-DE" dirty="0" err="1">
                <a:solidFill>
                  <a:srgbClr val="7D868C"/>
                </a:solidFill>
              </a:rPr>
              <a:t>be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managed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by</a:t>
            </a:r>
            <a:r>
              <a:rPr lang="de-DE" dirty="0">
                <a:solidFill>
                  <a:srgbClr val="7D868C"/>
                </a:solidFill>
              </a:rPr>
              <a:t> an </a:t>
            </a:r>
            <a:r>
              <a:rPr lang="de-DE" dirty="0" err="1" smtClean="0">
                <a:solidFill>
                  <a:srgbClr val="7D868C"/>
                </a:solidFill>
              </a:rPr>
              <a:t>orchestrator</a:t>
            </a:r>
            <a:r>
              <a:rPr lang="de-DE" dirty="0">
                <a:solidFill>
                  <a:srgbClr val="7D868C"/>
                </a:solidFill>
              </a:rPr>
              <a:t>, </a:t>
            </a:r>
            <a:r>
              <a:rPr lang="de-DE" dirty="0" err="1">
                <a:solidFill>
                  <a:srgbClr val="7D868C"/>
                </a:solidFill>
              </a:rPr>
              <a:t>which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dictates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how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it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should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behave</a:t>
            </a:r>
            <a:r>
              <a:rPr lang="de-DE" dirty="0" smtClean="0">
                <a:solidFill>
                  <a:srgbClr val="7D868C"/>
                </a:solidFill>
              </a:rPr>
              <a:t>,</a:t>
            </a:r>
          </a:p>
          <a:p>
            <a:pPr marL="355600" lvl="3" indent="-237490">
              <a:lnSpc>
                <a:spcPct val="100000"/>
              </a:lnSpc>
              <a:spcBef>
                <a:spcPts val="700"/>
              </a:spcBef>
              <a:spcAft>
                <a:spcPts val="300"/>
              </a:spcAft>
              <a:buClr>
                <a:srgbClr val="7D868C"/>
              </a:buClr>
            </a:pPr>
            <a:r>
              <a:rPr lang="de-DE" dirty="0" err="1">
                <a:solidFill>
                  <a:srgbClr val="7D868C"/>
                </a:solidFill>
              </a:rPr>
              <a:t>we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try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to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set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up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preconditions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for</a:t>
            </a:r>
            <a:r>
              <a:rPr lang="de-DE" dirty="0">
                <a:solidFill>
                  <a:srgbClr val="7D868C"/>
                </a:solidFill>
              </a:rPr>
              <a:t> an </a:t>
            </a:r>
            <a:r>
              <a:rPr lang="de-DE" dirty="0" err="1" smtClean="0">
                <a:solidFill>
                  <a:srgbClr val="7D868C"/>
                </a:solidFill>
              </a:rPr>
              <a:t>application</a:t>
            </a:r>
            <a:endParaRPr lang="de-DE" dirty="0" smtClean="0">
              <a:solidFill>
                <a:srgbClr val="7D868C"/>
              </a:solidFill>
            </a:endParaRPr>
          </a:p>
          <a:p>
            <a:pPr marL="228600" lvl="2" indent="-237490">
              <a:spcBef>
                <a:spcPts val="1200"/>
              </a:spcBef>
              <a:spcAft>
                <a:spcPts val="0"/>
              </a:spcAft>
              <a:buClr>
                <a:srgbClr val="7D868C"/>
              </a:buClr>
              <a:buSzPct val="100000"/>
            </a:pPr>
            <a:r>
              <a:rPr lang="de-DE" sz="1400" dirty="0" err="1" smtClean="0">
                <a:solidFill>
                  <a:srgbClr val="7D868C"/>
                </a:solidFill>
              </a:rPr>
              <a:t>Decentralized</a:t>
            </a:r>
            <a:r>
              <a:rPr lang="de-DE" sz="1400" dirty="0" smtClean="0">
                <a:solidFill>
                  <a:srgbClr val="7D868C"/>
                </a:solidFill>
              </a:rPr>
              <a:t>, </a:t>
            </a:r>
            <a:r>
              <a:rPr lang="de-DE" sz="1400" b="1" dirty="0" err="1" smtClean="0">
                <a:solidFill>
                  <a:srgbClr val="87B09B"/>
                </a:solidFill>
              </a:rPr>
              <a:t>promise-based</a:t>
            </a:r>
            <a:r>
              <a:rPr lang="de-DE" sz="1400" dirty="0" smtClean="0">
                <a:solidFill>
                  <a:srgbClr val="7D868C"/>
                </a:solidFill>
              </a:rPr>
              <a:t> </a:t>
            </a:r>
            <a:r>
              <a:rPr lang="de-DE" sz="1400" dirty="0" err="1" smtClean="0">
                <a:solidFill>
                  <a:srgbClr val="7D868C"/>
                </a:solidFill>
              </a:rPr>
              <a:t>approach</a:t>
            </a:r>
            <a:endParaRPr lang="de-DE" sz="1400" dirty="0">
              <a:solidFill>
                <a:srgbClr val="7D868C"/>
              </a:solidFill>
            </a:endParaRPr>
          </a:p>
          <a:p>
            <a:pPr marL="355600" lvl="3" indent="-237490">
              <a:lnSpc>
                <a:spcPct val="100000"/>
              </a:lnSpc>
              <a:spcBef>
                <a:spcPts val="700"/>
              </a:spcBef>
              <a:spcAft>
                <a:spcPts val="300"/>
              </a:spcAft>
              <a:buClr>
                <a:srgbClr val="7D868C"/>
              </a:buClr>
              <a:buSzPct val="100000"/>
            </a:pPr>
            <a:r>
              <a:rPr lang="de-DE" dirty="0" err="1">
                <a:solidFill>
                  <a:srgbClr val="7D868C"/>
                </a:solidFill>
              </a:rPr>
              <a:t>a</a:t>
            </a:r>
            <a:r>
              <a:rPr lang="de-DE" dirty="0" err="1" smtClean="0">
                <a:solidFill>
                  <a:srgbClr val="7D868C"/>
                </a:solidFill>
              </a:rPr>
              <a:t>ssume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that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each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component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is</a:t>
            </a:r>
            <a:r>
              <a:rPr lang="de-DE" dirty="0">
                <a:solidFill>
                  <a:srgbClr val="7D868C"/>
                </a:solidFill>
              </a:rPr>
              <a:t> an </a:t>
            </a:r>
            <a:r>
              <a:rPr lang="de-DE" dirty="0" err="1">
                <a:solidFill>
                  <a:srgbClr val="7D868C"/>
                </a:solidFill>
              </a:rPr>
              <a:t>autonomous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agent</a:t>
            </a:r>
            <a:endParaRPr lang="de-DE" dirty="0" smtClean="0">
              <a:solidFill>
                <a:srgbClr val="7D868C"/>
              </a:solidFill>
            </a:endParaRPr>
          </a:p>
          <a:p>
            <a:pPr marL="355600" lvl="3" indent="-237490">
              <a:lnSpc>
                <a:spcPct val="100000"/>
              </a:lnSpc>
              <a:spcBef>
                <a:spcPts val="700"/>
              </a:spcBef>
              <a:spcAft>
                <a:spcPts val="300"/>
              </a:spcAft>
              <a:buClr>
                <a:srgbClr val="7D868C"/>
              </a:buClr>
              <a:buSzPct val="100000"/>
            </a:pPr>
            <a:r>
              <a:rPr lang="de-DE" dirty="0" err="1">
                <a:solidFill>
                  <a:srgbClr val="7D868C"/>
                </a:solidFill>
              </a:rPr>
              <a:t>agent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publishes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its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intentions</a:t>
            </a:r>
            <a:endParaRPr lang="de-DE" dirty="0" smtClean="0">
              <a:solidFill>
                <a:srgbClr val="7D868C"/>
              </a:solidFill>
            </a:endParaRPr>
          </a:p>
          <a:p>
            <a:pPr marL="355600" lvl="3" indent="-237490">
              <a:lnSpc>
                <a:spcPct val="100000"/>
              </a:lnSpc>
              <a:spcBef>
                <a:spcPts val="700"/>
              </a:spcBef>
              <a:spcAft>
                <a:spcPts val="300"/>
              </a:spcAft>
              <a:buClr>
                <a:srgbClr val="7D868C"/>
              </a:buClr>
              <a:buSzPct val="100000"/>
            </a:pPr>
            <a:r>
              <a:rPr lang="de-DE" dirty="0" err="1">
                <a:solidFill>
                  <a:srgbClr val="7D868C"/>
                </a:solidFill>
              </a:rPr>
              <a:t>model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is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based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>
                <a:solidFill>
                  <a:srgbClr val="7D868C"/>
                </a:solidFill>
              </a:rPr>
              <a:t>on </a:t>
            </a:r>
            <a:r>
              <a:rPr lang="de-DE" dirty="0" err="1">
                <a:solidFill>
                  <a:srgbClr val="7D868C"/>
                </a:solidFill>
              </a:rPr>
              <a:t>cooperation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between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>
                <a:solidFill>
                  <a:srgbClr val="7D868C"/>
                </a:solidFill>
              </a:rPr>
              <a:t>independent</a:t>
            </a:r>
            <a:r>
              <a:rPr lang="de-DE" dirty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entities</a:t>
            </a:r>
            <a:endParaRPr lang="de-DE" dirty="0" smtClean="0">
              <a:solidFill>
                <a:srgbClr val="7D868C"/>
              </a:solidFill>
            </a:endParaRPr>
          </a:p>
          <a:p>
            <a:pPr marL="355600" lvl="3" indent="-237490">
              <a:lnSpc>
                <a:spcPct val="100000"/>
              </a:lnSpc>
              <a:spcBef>
                <a:spcPts val="700"/>
              </a:spcBef>
              <a:spcAft>
                <a:spcPts val="300"/>
              </a:spcAft>
              <a:buClr>
                <a:srgbClr val="7D868C"/>
              </a:buClr>
              <a:buSzPct val="100000"/>
            </a:pPr>
            <a:r>
              <a:rPr lang="de-DE" dirty="0" err="1" smtClean="0">
                <a:solidFill>
                  <a:srgbClr val="7D868C"/>
                </a:solidFill>
              </a:rPr>
              <a:t>Reliable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systems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while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underlying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architecture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might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be</a:t>
            </a:r>
            <a:r>
              <a:rPr lang="de-DE" dirty="0" smtClean="0">
                <a:solidFill>
                  <a:srgbClr val="7D868C"/>
                </a:solidFill>
              </a:rPr>
              <a:t> </a:t>
            </a:r>
            <a:r>
              <a:rPr lang="de-DE" dirty="0" err="1" smtClean="0">
                <a:solidFill>
                  <a:srgbClr val="7D868C"/>
                </a:solidFill>
              </a:rPr>
              <a:t>unreliable</a:t>
            </a:r>
            <a:endParaRPr lang="de-DE" dirty="0" smtClean="0">
              <a:solidFill>
                <a:srgbClr val="7D8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08950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ctrTitle"/>
          </p:nvPr>
        </p:nvSpPr>
        <p:spPr>
          <a:xfrm>
            <a:off x="381000" y="1819375"/>
            <a:ext cx="5471100" cy="752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aleway"/>
              <a:buNone/>
            </a:pPr>
            <a:r>
              <a:rPr lang="en" sz="33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Cloud Native </a:t>
            </a:r>
            <a:r>
              <a:rPr lang="en"/>
              <a:t>Operations with Habitat</a:t>
            </a:r>
          </a:p>
        </p:txBody>
      </p:sp>
      <p:sp>
        <p:nvSpPr>
          <p:cNvPr id="610" name="Shape 6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Raleway"/>
              <a:buNone/>
            </a:pPr>
            <a:r>
              <a:rPr lang="en"/>
              <a:t>Shifting to Cloud Native Architectures</a:t>
            </a:r>
          </a:p>
        </p:txBody>
      </p:sp>
      <p:sp>
        <p:nvSpPr>
          <p:cNvPr id="616" name="Shape 616"/>
          <p:cNvSpPr txBox="1">
            <a:spLocks noGrp="1"/>
          </p:cNvSpPr>
          <p:nvPr>
            <p:ph type="body" idx="2"/>
          </p:nvPr>
        </p:nvSpPr>
        <p:spPr>
          <a:xfrm>
            <a:off x="381000" y="758400"/>
            <a:ext cx="8382000" cy="249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Demands a</a:t>
            </a:r>
            <a:r>
              <a:rPr lang="en"/>
              <a:t> shift</a:t>
            </a:r>
            <a:r>
              <a:rPr lang="en" sz="18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lang="en"/>
              <a:t>cloud native</a:t>
            </a:r>
            <a:r>
              <a:rPr lang="en" sz="18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operations models</a:t>
            </a:r>
          </a:p>
        </p:txBody>
      </p:sp>
      <p:pic>
        <p:nvPicPr>
          <p:cNvPr id="617" name="Shape 617" descr="Untitled-1.png"/>
          <p:cNvPicPr preferRelativeResize="0"/>
          <p:nvPr/>
        </p:nvPicPr>
        <p:blipFill rotWithShape="1">
          <a:blip r:embed="rId3">
            <a:alphaModFix/>
          </a:blip>
          <a:srcRect t="149" b="139"/>
          <a:stretch/>
        </p:blipFill>
        <p:spPr>
          <a:xfrm>
            <a:off x="2048430" y="1524854"/>
            <a:ext cx="4762800" cy="20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Shape 618"/>
          <p:cNvSpPr/>
          <p:nvPr/>
        </p:nvSpPr>
        <p:spPr>
          <a:xfrm>
            <a:off x="6943675" y="1737825"/>
            <a:ext cx="1646700" cy="1646700"/>
          </a:xfrm>
          <a:prstGeom prst="ellipse">
            <a:avLst/>
          </a:prstGeom>
          <a:solidFill>
            <a:srgbClr val="87B09A"/>
          </a:solidFill>
          <a:ln w="28575" cap="flat" cmpd="sng">
            <a:solidFill>
              <a:srgbClr val="87B0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lang="en" sz="1200" b="0" i="0" u="none" strike="noStrike" cap="none">
                <a:solidFill>
                  <a:srgbClr val="FEF8F1"/>
                </a:solidFill>
                <a:latin typeface="Raleway"/>
                <a:ea typeface="Raleway"/>
                <a:cs typeface="Raleway"/>
                <a:sym typeface="Raleway"/>
              </a:rPr>
              <a:t>Application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lang="en" sz="1200" b="0" i="0" u="none" strike="noStrike" cap="none">
                <a:solidFill>
                  <a:srgbClr val="FEF8F1"/>
                </a:solidFill>
                <a:latin typeface="Raleway"/>
                <a:ea typeface="Raleway"/>
                <a:cs typeface="Raleway"/>
                <a:sym typeface="Raleway"/>
              </a:rPr>
              <a:t>centric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lang="en" sz="1200" b="0" i="0" u="none" strike="noStrike" cap="none">
                <a:solidFill>
                  <a:srgbClr val="FEF8F1"/>
                </a:solidFill>
                <a:latin typeface="Raleway"/>
                <a:ea typeface="Raleway"/>
                <a:cs typeface="Raleway"/>
                <a:sym typeface="Raleway"/>
              </a:rPr>
              <a:t>operations</a:t>
            </a:r>
          </a:p>
        </p:txBody>
      </p:sp>
      <p:sp>
        <p:nvSpPr>
          <p:cNvPr id="619" name="Shape 619"/>
          <p:cNvSpPr/>
          <p:nvPr/>
        </p:nvSpPr>
        <p:spPr>
          <a:xfrm rot="5400000">
            <a:off x="6566438" y="2399925"/>
            <a:ext cx="310500" cy="326700"/>
          </a:xfrm>
          <a:prstGeom prst="triangle">
            <a:avLst>
              <a:gd name="adj" fmla="val 50000"/>
            </a:avLst>
          </a:prstGeom>
          <a:solidFill>
            <a:srgbClr val="87B09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576400" y="1727704"/>
            <a:ext cx="1646700" cy="16467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lang="en" sz="1200" b="0" i="0" u="none" strike="noStrike" cap="none">
                <a:solidFill>
                  <a:srgbClr val="FEF8F1"/>
                </a:solidFill>
                <a:latin typeface="Raleway"/>
                <a:ea typeface="Raleway"/>
                <a:cs typeface="Raleway"/>
                <a:sym typeface="Raleway"/>
              </a:rPr>
              <a:t>Infrastructure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lang="en" sz="1200" b="0" i="0" u="none" strike="noStrike" cap="none">
                <a:solidFill>
                  <a:srgbClr val="FEF8F1"/>
                </a:solidFill>
                <a:latin typeface="Raleway"/>
                <a:ea typeface="Raleway"/>
                <a:cs typeface="Raleway"/>
                <a:sym typeface="Raleway"/>
              </a:rPr>
              <a:t>centric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8F1"/>
              </a:buClr>
              <a:buSzPct val="25000"/>
              <a:buFont typeface="Raleway"/>
              <a:buNone/>
            </a:pPr>
            <a:r>
              <a:rPr lang="en" sz="1200" b="0" i="0" u="none" strike="noStrike" cap="none">
                <a:solidFill>
                  <a:srgbClr val="FEF8F1"/>
                </a:solidFill>
                <a:latin typeface="Raleway"/>
                <a:ea typeface="Raleway"/>
                <a:cs typeface="Raleway"/>
                <a:sym typeface="Raleway"/>
              </a:rPr>
              <a:t>operations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3631638" y="2257532"/>
            <a:ext cx="802500" cy="29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Raleway"/>
              <a:buNone/>
            </a:pPr>
            <a:r>
              <a:rPr lang="en"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Cloud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3888755" y="3209027"/>
            <a:ext cx="1052700" cy="29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Raleway"/>
              <a:buNone/>
            </a:pPr>
            <a:r>
              <a:rPr lang="en"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Containers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4212191" y="2495375"/>
            <a:ext cx="1217100" cy="29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Raleway"/>
              <a:buNone/>
            </a:pPr>
            <a:r>
              <a:rPr lang="en"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Microservices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5668378" y="3748836"/>
            <a:ext cx="2922000" cy="943500"/>
          </a:xfrm>
          <a:prstGeom prst="rect">
            <a:avLst/>
          </a:prstGeom>
          <a:noFill/>
          <a:ln>
            <a:noFill/>
          </a:ln>
        </p:spPr>
        <p:txBody>
          <a:bodyPr wrap="square" lIns="57150" tIns="57150" rIns="57150" bIns="571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Raleway"/>
              <a:buNone/>
            </a:pPr>
            <a:r>
              <a:rPr lang="en" sz="12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UNIT OF VALUE </a:t>
            </a:r>
            <a:r>
              <a:rPr lang="en" sz="12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is app</a:t>
            </a:r>
          </a:p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Raleway"/>
              <a:buNone/>
            </a:pPr>
            <a:r>
              <a:rPr lang="en" sz="12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UNIT OF WORK</a:t>
            </a:r>
            <a:r>
              <a:rPr lang="en" sz="12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is deployment</a:t>
            </a:r>
          </a:p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571500" marR="0" lvl="1" indent="-21590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Raleway"/>
              <a:buNone/>
            </a:pPr>
            <a:endParaRPr sz="1200" b="0" i="0" u="none" strike="noStrike" cap="none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9210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5" name="Shape 625"/>
          <p:cNvSpPr txBox="1"/>
          <p:nvPr/>
        </p:nvSpPr>
        <p:spPr>
          <a:xfrm>
            <a:off x="500204" y="3748836"/>
            <a:ext cx="3180900" cy="943500"/>
          </a:xfrm>
          <a:prstGeom prst="rect">
            <a:avLst/>
          </a:prstGeom>
          <a:noFill/>
          <a:ln>
            <a:noFill/>
          </a:ln>
        </p:spPr>
        <p:txBody>
          <a:bodyPr wrap="square" lIns="57150" tIns="57150" rIns="57150" bIns="5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n" sz="12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UNIT OF VALUE </a:t>
            </a:r>
            <a:r>
              <a:rPr lang="en" sz="12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is server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n" sz="12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UNIT OF WORK</a:t>
            </a:r>
            <a:r>
              <a:rPr lang="en" sz="12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is configuration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571500" marR="0" lvl="1" indent="-215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Raleway"/>
              <a:buNone/>
            </a:pPr>
            <a:endParaRPr sz="1200" b="0" i="0" u="none" strike="noStrike" cap="none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921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26" name="Shape 626" descr="white-inspec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6050" y="4419440"/>
            <a:ext cx="593099" cy="14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Shape 627" descr="Chef_Whit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96364" y="4593290"/>
            <a:ext cx="337500" cy="32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Shape 628" descr="white-inspec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8011" y="4404329"/>
            <a:ext cx="1089900" cy="26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Shape 629" descr="white-habitat-log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27659" y="4575345"/>
            <a:ext cx="959400" cy="34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Shape 6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36047" y="1923803"/>
            <a:ext cx="593700" cy="3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Shape 631"/>
          <p:cNvSpPr/>
          <p:nvPr/>
        </p:nvSpPr>
        <p:spPr>
          <a:xfrm>
            <a:off x="4238939" y="2870704"/>
            <a:ext cx="352200" cy="32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3246" y="0"/>
                </a:moveTo>
                <a:lnTo>
                  <a:pt x="0" y="0"/>
                </a:lnTo>
                <a:lnTo>
                  <a:pt x="0" y="93422"/>
                </a:lnTo>
                <a:lnTo>
                  <a:pt x="36753" y="120000"/>
                </a:lnTo>
                <a:lnTo>
                  <a:pt x="119999" y="120000"/>
                </a:lnTo>
                <a:lnTo>
                  <a:pt x="119999" y="26577"/>
                </a:lnTo>
                <a:lnTo>
                  <a:pt x="83246" y="0"/>
                </a:lnTo>
                <a:close/>
                <a:moveTo>
                  <a:pt x="96661" y="24563"/>
                </a:moveTo>
                <a:lnTo>
                  <a:pt x="39326" y="24563"/>
                </a:lnTo>
                <a:lnTo>
                  <a:pt x="23154" y="11677"/>
                </a:lnTo>
                <a:lnTo>
                  <a:pt x="80490" y="11677"/>
                </a:lnTo>
                <a:lnTo>
                  <a:pt x="96661" y="24563"/>
                </a:lnTo>
                <a:close/>
                <a:moveTo>
                  <a:pt x="10658" y="17718"/>
                </a:moveTo>
                <a:lnTo>
                  <a:pt x="32159" y="33422"/>
                </a:lnTo>
                <a:lnTo>
                  <a:pt x="32159" y="103288"/>
                </a:lnTo>
                <a:lnTo>
                  <a:pt x="10658" y="86577"/>
                </a:lnTo>
                <a:lnTo>
                  <a:pt x="10658" y="17718"/>
                </a:lnTo>
                <a:close/>
                <a:moveTo>
                  <a:pt x="43001" y="108120"/>
                </a:moveTo>
                <a:lnTo>
                  <a:pt x="43001" y="36442"/>
                </a:lnTo>
                <a:lnTo>
                  <a:pt x="109157" y="36442"/>
                </a:lnTo>
                <a:lnTo>
                  <a:pt x="109157" y="108120"/>
                </a:lnTo>
                <a:lnTo>
                  <a:pt x="43001" y="108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2" name="Shape 632" descr="Chef_Whit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0094" y="2788173"/>
            <a:ext cx="399300" cy="3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Shape 633" descr="white-habitat-log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23364" y="2788168"/>
            <a:ext cx="687300" cy="2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Shape 634" descr="Thing-W-Color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3900" y="1923799"/>
            <a:ext cx="593700" cy="5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Shape 6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body" idx="4294967295"/>
          </p:nvPr>
        </p:nvSpPr>
        <p:spPr>
          <a:xfrm>
            <a:off x="381000" y="1371600"/>
            <a:ext cx="4204800" cy="3007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7B09A"/>
                </a:solidFill>
              </a:rPr>
              <a:t>Application automation</a:t>
            </a:r>
            <a:r>
              <a:rPr lang="en">
                <a:solidFill>
                  <a:schemeClr val="accent3"/>
                </a:solidFill>
              </a:rPr>
              <a:t> that enables </a:t>
            </a:r>
            <a:r>
              <a:rPr lang="en" b="1">
                <a:solidFill>
                  <a:srgbClr val="87B09A"/>
                </a:solidFill>
              </a:rPr>
              <a:t>modern application teams</a:t>
            </a:r>
            <a:r>
              <a:rPr lang="en">
                <a:solidFill>
                  <a:schemeClr val="accent3"/>
                </a:solidFill>
              </a:rPr>
              <a:t> to build, deploy, and manage </a:t>
            </a:r>
            <a:r>
              <a:rPr lang="en" b="1">
                <a:solidFill>
                  <a:srgbClr val="87B09A"/>
                </a:solidFill>
              </a:rPr>
              <a:t>any application</a:t>
            </a:r>
            <a:r>
              <a:rPr lang="en">
                <a:solidFill>
                  <a:schemeClr val="accent3"/>
                </a:solidFill>
              </a:rPr>
              <a:t> in </a:t>
            </a:r>
            <a:r>
              <a:rPr lang="en" b="1">
                <a:solidFill>
                  <a:srgbClr val="87B09A"/>
                </a:solidFill>
              </a:rPr>
              <a:t>any environment </a:t>
            </a:r>
            <a:r>
              <a:rPr lang="en">
                <a:solidFill>
                  <a:schemeClr val="accent3"/>
                </a:solidFill>
              </a:rPr>
              <a:t>- from traditional to cloud native architectures.</a:t>
            </a:r>
          </a:p>
        </p:txBody>
      </p:sp>
      <p:pic>
        <p:nvPicPr>
          <p:cNvPr id="799" name="Shape 799" descr="Image result for habita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0500" y="1875812"/>
            <a:ext cx="2832300" cy="12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Shape 800"/>
          <p:cNvSpPr txBox="1">
            <a:spLocks noGrp="1"/>
          </p:cNvSpPr>
          <p:nvPr>
            <p:ph type="body" idx="4294967295"/>
          </p:nvPr>
        </p:nvSpPr>
        <p:spPr>
          <a:xfrm>
            <a:off x="381000" y="779400"/>
            <a:ext cx="8382000" cy="249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Delivering essential tools and services for cloud native operations</a:t>
            </a:r>
          </a:p>
        </p:txBody>
      </p:sp>
      <p:sp>
        <p:nvSpPr>
          <p:cNvPr id="801" name="Shape 801"/>
          <p:cNvSpPr txBox="1">
            <a:spLocks noGrp="1"/>
          </p:cNvSpPr>
          <p:nvPr>
            <p:ph type="title"/>
          </p:nvPr>
        </p:nvSpPr>
        <p:spPr>
          <a:xfrm>
            <a:off x="381000" y="342899"/>
            <a:ext cx="8382000" cy="415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Raleway"/>
              <a:buNone/>
            </a:pPr>
            <a:r>
              <a:rPr lang="en"/>
              <a:t>Defining Habitat</a:t>
            </a:r>
          </a:p>
        </p:txBody>
      </p:sp>
      <p:sp>
        <p:nvSpPr>
          <p:cNvPr id="802" name="Shape 8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1_Chef_Master-CJO-09-2017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ef template 2017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ef template 2017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2086</Words>
  <Application>Microsoft Macintosh PowerPoint</Application>
  <PresentationFormat>On-screen Show (16:9)</PresentationFormat>
  <Paragraphs>405</Paragraphs>
  <Slides>29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Calibri</vt:lpstr>
      <vt:lpstr>Consolas</vt:lpstr>
      <vt:lpstr>Courier New</vt:lpstr>
      <vt:lpstr>Gill Sans</vt:lpstr>
      <vt:lpstr>Noto Sans Symbols</vt:lpstr>
      <vt:lpstr>Raleway</vt:lpstr>
      <vt:lpstr>Arial</vt:lpstr>
      <vt:lpstr>1_Chef_Master-CJO-09-2017</vt:lpstr>
      <vt:lpstr>Chef template 2017</vt:lpstr>
      <vt:lpstr>Chef template 2017</vt:lpstr>
      <vt:lpstr>Modern Application Automation with Chef</vt:lpstr>
      <vt:lpstr>PowerPoint Presentation</vt:lpstr>
      <vt:lpstr>Modern application design</vt:lpstr>
      <vt:lpstr>Monolithic vs. Microservices</vt:lpstr>
      <vt:lpstr>Application Deployment</vt:lpstr>
      <vt:lpstr>Applications and Automation</vt:lpstr>
      <vt:lpstr>Cloud Native Operations with Habitat</vt:lpstr>
      <vt:lpstr>Shifting to Cloud Native Architectures</vt:lpstr>
      <vt:lpstr>Defining Habitat</vt:lpstr>
      <vt:lpstr>Habitat design point</vt:lpstr>
      <vt:lpstr>Growing Product and Customer Momentum</vt:lpstr>
      <vt:lpstr>Cloud Native Operations with Habitat</vt:lpstr>
      <vt:lpstr>Essentials of Habitat</vt:lpstr>
      <vt:lpstr>Build with habitat</vt:lpstr>
      <vt:lpstr>Introducing Habitat Builder</vt:lpstr>
      <vt:lpstr>Introducing Habitat Builder</vt:lpstr>
      <vt:lpstr>Habitat Builder Demo</vt:lpstr>
      <vt:lpstr>Happy Devs, Happy Ops, Habitat</vt:lpstr>
      <vt:lpstr>Building with Habitat</vt:lpstr>
      <vt:lpstr>Building with Habitat</vt:lpstr>
      <vt:lpstr>Deploying with Habitat </vt:lpstr>
      <vt:lpstr>Deploying with Habitat </vt:lpstr>
      <vt:lpstr>Managing with Habitat</vt:lpstr>
      <vt:lpstr>Managing with Habitat</vt:lpstr>
      <vt:lpstr>Managing with Habitat</vt:lpstr>
      <vt:lpstr>Managing with Habitat</vt:lpstr>
      <vt:lpstr>Managing with Habitat</vt:lpstr>
      <vt:lpstr>Habitat extensibility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Application Automation with Chef</dc:title>
  <cp:lastModifiedBy>Christian Johannsen</cp:lastModifiedBy>
  <cp:revision>19</cp:revision>
  <dcterms:modified xsi:type="dcterms:W3CDTF">2018-02-01T14:27:52Z</dcterms:modified>
</cp:coreProperties>
</file>