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  <p:sldId id="261" r:id="rId3"/>
    <p:sldId id="436" r:id="rId4"/>
    <p:sldId id="264" r:id="rId5"/>
    <p:sldId id="437" r:id="rId6"/>
    <p:sldId id="263" r:id="rId7"/>
    <p:sldId id="265" r:id="rId8"/>
    <p:sldId id="435" r:id="rId9"/>
    <p:sldId id="268" r:id="rId10"/>
    <p:sldId id="432" r:id="rId11"/>
    <p:sldId id="434" r:id="rId12"/>
    <p:sldId id="43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07/01/2024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luisfca/docs/tipos-de-amostragem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luisfca/docs/tipos-de-amostragem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ookdown.org/luisfca/docs/tipos-de-amostragem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osenaldo.github.io/caderno-estatistica/aulas/aula-00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luisfca/docs/tipos-de-amostragem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218963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b="1" dirty="0"/>
              <a:t>ESTATÍSTICA APLICADA</a:t>
            </a:r>
          </a:p>
        </p:txBody>
      </p:sp>
    </p:spTree>
    <p:extLst>
      <p:ext uri="{BB962C8B-B14F-4D97-AF65-F5344CB8AC3E}">
        <p14:creationId xmlns:p14="http://schemas.microsoft.com/office/powerpoint/2010/main" val="232339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3BCD9006-3076-4730-9694-F0496706E11C}"/>
              </a:ext>
            </a:extLst>
          </p:cNvPr>
          <p:cNvSpPr txBox="1">
            <a:spLocks/>
          </p:cNvSpPr>
          <p:nvPr/>
        </p:nvSpPr>
        <p:spPr>
          <a:xfrm>
            <a:off x="838200" y="290602"/>
            <a:ext cx="10515600" cy="1177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2) Estratificada: </a:t>
            </a:r>
            <a:r>
              <a:rPr lang="pt-BR" dirty="0"/>
              <a:t>Divisão da população em grupos e seleção aleatória de uma </a:t>
            </a:r>
            <a:r>
              <a:rPr lang="pt-BR" b="1" dirty="0">
                <a:solidFill>
                  <a:srgbClr val="FF0000"/>
                </a:solidFill>
              </a:rPr>
              <a:t>amostra</a:t>
            </a:r>
            <a:r>
              <a:rPr lang="pt-BR" dirty="0"/>
              <a:t> de cada grupo. (</a:t>
            </a:r>
            <a:r>
              <a:rPr lang="pt-BR" dirty="0" err="1"/>
              <a:t>Ex</a:t>
            </a:r>
            <a:r>
              <a:rPr lang="pt-BR" dirty="0"/>
              <a:t>: divisão por região, classe social, religião…).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9F7282-A6A4-7AA4-FB60-734BEEDFD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84" y="1778281"/>
            <a:ext cx="8775290" cy="37527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882B8DA-A076-330F-BAAC-B7EDBD6F4C73}"/>
              </a:ext>
            </a:extLst>
          </p:cNvPr>
          <p:cNvSpPr txBox="1"/>
          <p:nvPr/>
        </p:nvSpPr>
        <p:spPr>
          <a:xfrm>
            <a:off x="3447435" y="553102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https://bookdown.org/luisfca/docs/tipos-de-amostragem.html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871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ACF5BE9-F376-43D7-8BCD-C22A75297CCE}"/>
              </a:ext>
            </a:extLst>
          </p:cNvPr>
          <p:cNvSpPr txBox="1">
            <a:spLocks/>
          </p:cNvSpPr>
          <p:nvPr/>
        </p:nvSpPr>
        <p:spPr>
          <a:xfrm>
            <a:off x="457199" y="274418"/>
            <a:ext cx="11385755" cy="214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3) Conglomerado (Agrupamento): </a:t>
            </a:r>
            <a:r>
              <a:rPr lang="pt-BR" dirty="0"/>
              <a:t>Divisão da população em grupos com características similares, porém heterogêneas, e seleção aleatória de alguns grupos para analisar </a:t>
            </a:r>
            <a:r>
              <a:rPr lang="pt-BR" b="1" dirty="0">
                <a:solidFill>
                  <a:srgbClr val="FF0000"/>
                </a:solidFill>
              </a:rPr>
              <a:t>todos</a:t>
            </a:r>
            <a:r>
              <a:rPr lang="pt-BR" dirty="0"/>
              <a:t> os elementos destes grupos. (Ex.: Divisão da população de escolas estaduais por região, enfermeiros de uma rede de hospitais, ruas e um bairro, … ). 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865645-1FF6-E25E-D26C-7D09D18D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91" y="2668847"/>
            <a:ext cx="8370632" cy="36355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F71C545-1029-729A-7605-9004C8149CF6}"/>
              </a:ext>
            </a:extLst>
          </p:cNvPr>
          <p:cNvSpPr txBox="1"/>
          <p:nvPr/>
        </p:nvSpPr>
        <p:spPr>
          <a:xfrm>
            <a:off x="3447435" y="622166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https://bookdown.org/luisfca/docs/tipos-de-amostragem.html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437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530942" y="202110"/>
            <a:ext cx="11297264" cy="15476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4) Sistemática: </a:t>
            </a:r>
            <a:r>
              <a:rPr lang="pt-BR" dirty="0"/>
              <a:t>Membros da população são ordenados numericamente e são selecionados aleatoriamente, obedecendo uma sequência numérica. (Ex.: criação de números para cada amostra e seleção obedecendo uma ordem numérica).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114F90-6537-2716-4FA3-9DBEED444420}"/>
              </a:ext>
            </a:extLst>
          </p:cNvPr>
          <p:cNvSpPr txBox="1"/>
          <p:nvPr/>
        </p:nvSpPr>
        <p:spPr>
          <a:xfrm>
            <a:off x="3447435" y="578250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https://bookdown.org/luisfca/docs/tipos-de-amostragem.html</a:t>
            </a:r>
            <a:r>
              <a:rPr lang="pt-BR" dirty="0"/>
              <a:t>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EC344F-ADA1-AEB2-B434-A034AD6D7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49" y="1885402"/>
            <a:ext cx="86296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828"/>
          </a:xfrm>
        </p:spPr>
        <p:txBody>
          <a:bodyPr/>
          <a:lstStyle/>
          <a:p>
            <a:pPr algn="ctr"/>
            <a:r>
              <a:rPr lang="pt-BR" b="1" dirty="0"/>
              <a:t>Os dados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1625D5A-B04E-4540-AC0C-CBEB9AA8BFC2}"/>
              </a:ext>
            </a:extLst>
          </p:cNvPr>
          <p:cNvSpPr txBox="1">
            <a:spLocks/>
          </p:cNvSpPr>
          <p:nvPr/>
        </p:nvSpPr>
        <p:spPr>
          <a:xfrm>
            <a:off x="838199" y="1428070"/>
            <a:ext cx="10801027" cy="1213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dirty="0"/>
              <a:t>Informações provenientes de contagens, medidas, observações e respostas. Quando agrupados formam conjuntos de dados.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B815158-B489-4DF4-A831-9EE374B44125}"/>
              </a:ext>
            </a:extLst>
          </p:cNvPr>
          <p:cNvSpPr txBox="1">
            <a:spLocks/>
          </p:cNvSpPr>
          <p:nvPr/>
        </p:nvSpPr>
        <p:spPr>
          <a:xfrm>
            <a:off x="838199" y="2634800"/>
            <a:ext cx="10515600" cy="2905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Conjunto de Dados: 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sz="3200" dirty="0"/>
              <a:t>População: relação de todos os dados de interesse. São extraídos parâmetros.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pt-BR" sz="3200" dirty="0"/>
              <a:t>Amostra: é um subconjunto da população. São extraídas estatísticas.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94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65"/>
            <a:ext cx="10515600" cy="103454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Classificação das variáveis (dados)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9473C7-5496-4A67-989A-E6F7A77F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1" y="833718"/>
            <a:ext cx="10515600" cy="600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7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06"/>
            <a:ext cx="10515600" cy="103454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Classificação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955"/>
            <a:ext cx="10515600" cy="277358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Qualitativas: </a:t>
            </a:r>
            <a:r>
              <a:rPr lang="pt-BR" dirty="0"/>
              <a:t>atributos não numéricos ou que não servem para realizar cálculos.</a:t>
            </a:r>
          </a:p>
          <a:p>
            <a:pPr lvl="1">
              <a:buFontTx/>
              <a:buChar char="-"/>
            </a:pPr>
            <a:r>
              <a:rPr lang="pt-BR" sz="2800" b="1" dirty="0"/>
              <a:t>Nominais</a:t>
            </a:r>
            <a:r>
              <a:rPr lang="pt-BR" sz="2800" dirty="0"/>
              <a:t>: Denominações (cores, gênero, raça, títulos…)</a:t>
            </a:r>
          </a:p>
          <a:p>
            <a:pPr lvl="1">
              <a:buFontTx/>
              <a:buChar char="-"/>
            </a:pPr>
            <a:r>
              <a:rPr lang="pt-BR" sz="2800" b="1" dirty="0"/>
              <a:t>Ordinais: </a:t>
            </a:r>
            <a:r>
              <a:rPr lang="pt-BR" sz="2800" dirty="0"/>
              <a:t>atributos que podem ser classificados e/ou ordenados (</a:t>
            </a:r>
            <a:r>
              <a:rPr lang="pt-BR" sz="2800" dirty="0" err="1"/>
              <a:t>Ex</a:t>
            </a:r>
            <a:r>
              <a:rPr lang="pt-BR" sz="2800" dirty="0"/>
              <a:t>: classificação de filmes mais assistidos, grau de escolaridade, nível de satisfação, CPF…).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C5717BA-0ED8-41ED-9810-D46D7EAC4777}"/>
              </a:ext>
            </a:extLst>
          </p:cNvPr>
          <p:cNvSpPr txBox="1">
            <a:spLocks/>
          </p:cNvSpPr>
          <p:nvPr/>
        </p:nvSpPr>
        <p:spPr>
          <a:xfrm>
            <a:off x="838200" y="3646918"/>
            <a:ext cx="10515600" cy="23031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FF0000"/>
                </a:solidFill>
              </a:rPr>
              <a:t>Quantitativas: </a:t>
            </a:r>
            <a:r>
              <a:rPr lang="pt-BR" dirty="0"/>
              <a:t>medidas numéricas ou de contagem.</a:t>
            </a:r>
          </a:p>
          <a:p>
            <a:pPr lvl="1">
              <a:buFontTx/>
              <a:buChar char="-"/>
            </a:pPr>
            <a:r>
              <a:rPr lang="pt-BR" sz="2800" b="1" dirty="0"/>
              <a:t>Discreto: </a:t>
            </a:r>
            <a:r>
              <a:rPr lang="pt-BR" sz="2800" dirty="0"/>
              <a:t>valores finitos ou enumeráveis (quantidade de pessoas numa sala, número de carros em um estacionamento…)</a:t>
            </a:r>
          </a:p>
          <a:p>
            <a:pPr lvl="1">
              <a:buFontTx/>
              <a:buChar char="-"/>
            </a:pPr>
            <a:r>
              <a:rPr lang="pt-BR" sz="2800" b="1" dirty="0"/>
              <a:t>Contínuo: </a:t>
            </a:r>
            <a:r>
              <a:rPr lang="pt-BR" sz="2800" dirty="0"/>
              <a:t>infinitos valores possíveis num intervalo (renda, tempo, altura…).</a:t>
            </a:r>
          </a:p>
        </p:txBody>
      </p:sp>
    </p:spTree>
    <p:extLst>
      <p:ext uri="{BB962C8B-B14F-4D97-AF65-F5344CB8AC3E}">
        <p14:creationId xmlns:p14="http://schemas.microsoft.com/office/powerpoint/2010/main" val="3870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DD6F92-2E9B-F770-DB97-9AB89E65A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42" y="-1"/>
            <a:ext cx="10061729" cy="67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4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600" b="1" dirty="0"/>
              <a:t>Planejamento do estudo Estatístico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896F4-640F-488A-9D63-0F88228E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338"/>
            <a:ext cx="10515600" cy="484442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pt-BR" dirty="0"/>
              <a:t>Identificação da população e das variáveis.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5CFF59-0D32-4847-B31B-0DF67FF14461}"/>
              </a:ext>
            </a:extLst>
          </p:cNvPr>
          <p:cNvSpPr txBox="1">
            <a:spLocks/>
          </p:cNvSpPr>
          <p:nvPr/>
        </p:nvSpPr>
        <p:spPr>
          <a:xfrm>
            <a:off x="838200" y="2337795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2)   Plano para coleta de dados.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838200" y="2958252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3)   Coleta de dados.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8EBA38A-8926-4B50-A2D1-8832482568FA}"/>
              </a:ext>
            </a:extLst>
          </p:cNvPr>
          <p:cNvSpPr txBox="1">
            <a:spLocks/>
          </p:cNvSpPr>
          <p:nvPr/>
        </p:nvSpPr>
        <p:spPr>
          <a:xfrm>
            <a:off x="846217" y="3603948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4)   Descrição dos dados usando técnicas da estatística descritiva.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FE95723-1CC0-48D2-9A99-7307C9FC00AF}"/>
              </a:ext>
            </a:extLst>
          </p:cNvPr>
          <p:cNvSpPr txBox="1">
            <a:spLocks/>
          </p:cNvSpPr>
          <p:nvPr/>
        </p:nvSpPr>
        <p:spPr>
          <a:xfrm>
            <a:off x="838200" y="4213693"/>
            <a:ext cx="10515600" cy="88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5)   Interpretação dos dados e tomadas de decisões através da estatística inferencial e probabilística.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EEB57B6-21B8-417C-9ACB-1B6CB7092270}"/>
              </a:ext>
            </a:extLst>
          </p:cNvPr>
          <p:cNvSpPr txBox="1">
            <a:spLocks/>
          </p:cNvSpPr>
          <p:nvPr/>
        </p:nvSpPr>
        <p:spPr>
          <a:xfrm>
            <a:off x="846217" y="5112586"/>
            <a:ext cx="10515600" cy="48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6)   Análise de erros.</a:t>
            </a:r>
          </a:p>
        </p:txBody>
      </p:sp>
    </p:spTree>
    <p:extLst>
      <p:ext uri="{BB962C8B-B14F-4D97-AF65-F5344CB8AC3E}">
        <p14:creationId xmlns:p14="http://schemas.microsoft.com/office/powerpoint/2010/main" val="33324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99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Amostragem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5CFF59-0D32-4847-B31B-0DF67FF14461}"/>
              </a:ext>
            </a:extLst>
          </p:cNvPr>
          <p:cNvSpPr txBox="1">
            <a:spLocks/>
          </p:cNvSpPr>
          <p:nvPr/>
        </p:nvSpPr>
        <p:spPr>
          <a:xfrm>
            <a:off x="838200" y="1701887"/>
            <a:ext cx="10515600" cy="58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</a:t>
            </a:r>
            <a:r>
              <a:rPr lang="pt-BR" b="1" dirty="0"/>
              <a:t> Amostragem </a:t>
            </a:r>
            <a:r>
              <a:rPr lang="pt-BR" dirty="0"/>
              <a:t>é a medição ou contagem de parte de uma população.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846217" y="3910113"/>
            <a:ext cx="10515600" cy="88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 </a:t>
            </a:r>
            <a:r>
              <a:rPr lang="pt-BR" b="1" dirty="0"/>
              <a:t>Amostras aleatórias</a:t>
            </a:r>
            <a:r>
              <a:rPr lang="pt-BR" dirty="0"/>
              <a:t>: Todos os elementos tem chances iguais de serem relacionados. Pode ser com reposição ou sem reposição.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ACF5BE9-F376-43D7-8BCD-C22A75297CCE}"/>
              </a:ext>
            </a:extLst>
          </p:cNvPr>
          <p:cNvSpPr txBox="1">
            <a:spLocks/>
          </p:cNvSpPr>
          <p:nvPr/>
        </p:nvSpPr>
        <p:spPr>
          <a:xfrm>
            <a:off x="846217" y="2822237"/>
            <a:ext cx="10515600" cy="606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-</a:t>
            </a:r>
            <a:r>
              <a:rPr lang="pt-BR" b="1" dirty="0"/>
              <a:t> Censo </a:t>
            </a:r>
            <a:r>
              <a:rPr lang="pt-BR" dirty="0"/>
              <a:t>é a medição ou contagem de toda a população.</a:t>
            </a:r>
          </a:p>
        </p:txBody>
      </p:sp>
    </p:spTree>
    <p:extLst>
      <p:ext uri="{BB962C8B-B14F-4D97-AF65-F5344CB8AC3E}">
        <p14:creationId xmlns:p14="http://schemas.microsoft.com/office/powerpoint/2010/main" val="30479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397"/>
            <a:ext cx="10515600" cy="83299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Amostragem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E6751-D0A8-855D-0E47-25425540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5" y="1474842"/>
            <a:ext cx="12129005" cy="376083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796B0F-AAF1-1E7F-F4DA-09C6F9767294}"/>
              </a:ext>
            </a:extLst>
          </p:cNvPr>
          <p:cNvSpPr txBox="1"/>
          <p:nvPr/>
        </p:nvSpPr>
        <p:spPr>
          <a:xfrm>
            <a:off x="3046768" y="570762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https://josenaldo.github.io/caderno-estatistica/aulas/aula-004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894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0ADCE-3CA8-49B1-9548-3CC76CC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37"/>
            <a:ext cx="10515600" cy="832999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Técnicas de Amostragem Probabilísticas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95CFF59-0D32-4847-B31B-0DF67FF14461}"/>
              </a:ext>
            </a:extLst>
          </p:cNvPr>
          <p:cNvSpPr txBox="1">
            <a:spLocks/>
          </p:cNvSpPr>
          <p:nvPr/>
        </p:nvSpPr>
        <p:spPr>
          <a:xfrm>
            <a:off x="838200" y="875226"/>
            <a:ext cx="10515600" cy="953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1) Aleatória Simples: </a:t>
            </a:r>
            <a:r>
              <a:rPr lang="pt-BR" dirty="0"/>
              <a:t>Seleção executada por meio de sorteio, sem nenhum filtro.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FA1E78-71C7-8EE5-A48F-C8400065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1708224"/>
            <a:ext cx="8096865" cy="378541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E2CC365-FD07-4D63-A4C0-49CA996CF02F}"/>
              </a:ext>
            </a:extLst>
          </p:cNvPr>
          <p:cNvSpPr txBox="1"/>
          <p:nvPr/>
        </p:nvSpPr>
        <p:spPr>
          <a:xfrm>
            <a:off x="3491680" y="5493637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https://bookdown.org/luisfca/docs/tipos-de-amostragem.html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758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479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Os dados</vt:lpstr>
      <vt:lpstr>Classificação das variáveis (dados)</vt:lpstr>
      <vt:lpstr>Classificação dos dados</vt:lpstr>
      <vt:lpstr>Apresentação do PowerPoint</vt:lpstr>
      <vt:lpstr>Planejamento do estudo Estatístico</vt:lpstr>
      <vt:lpstr>Amostragem</vt:lpstr>
      <vt:lpstr>Amostragem</vt:lpstr>
      <vt:lpstr>Técnicas de Amostragem Probabilísticas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374</cp:revision>
  <dcterms:created xsi:type="dcterms:W3CDTF">2020-11-26T18:44:25Z</dcterms:created>
  <dcterms:modified xsi:type="dcterms:W3CDTF">2024-01-08T00:15:22Z</dcterms:modified>
</cp:coreProperties>
</file>