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18df824c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18df824c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8df824c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8df824c0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18df824c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18df824c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18df824c0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18df824c0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18df824c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18df824c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18df824c0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18df824c0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8df824c0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8df824c0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18df824c0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18df824c0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8455991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8455991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8df82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8df824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df824c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8df824c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8df824c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8df824c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8df824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8df824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8df824c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18df824c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8df824c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18df824c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GLRenderingContext/texParamet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ginas.fe.up.pt/~ruirodrig/pub/sw/webcgf/docs/#!/api/CGFtexture" TargetMode="External"/><Relationship Id="rId7" Type="http://schemas.openxmlformats.org/officeDocument/2006/relationships/hyperlink" Target="https://webglfundamentals.org/webgl/webgl-3d-textures-repeat-clamp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bglfundamentals.org/webgl/lessons/webgl-3d-textures.html" TargetMode="External"/><Relationship Id="rId5" Type="http://schemas.openxmlformats.org/officeDocument/2006/relationships/hyperlink" Target="https://developer.mozilla.org/en-US/docs/Web/API/WebGLRenderingContext/texParameter" TargetMode="External"/><Relationship Id="rId4" Type="http://schemas.openxmlformats.org/officeDocument/2006/relationships/hyperlink" Target="https://paginas.fe.up.pt/~ruirodrig/pub/sw/webcgf/docs/#!/api/CGFappeara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TP4 - Textures</a:t>
            </a:r>
            <a:endParaRPr b="1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and Practice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19-20 March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Example</a:t>
            </a:r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Question: </a:t>
            </a:r>
            <a:r>
              <a:rPr lang="en"/>
              <a:t>What happens when texture coordinates are out of [0-1] range?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6025475" y="2270042"/>
            <a:ext cx="1638300" cy="1624200"/>
          </a:xfrm>
          <a:prstGeom prst="rect">
            <a:avLst/>
          </a:prstGeom>
          <a:solidFill>
            <a:srgbClr val="EEEEEE">
              <a:alpha val="61450"/>
            </a:srgb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50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5752175" y="2068902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5730447" y="3689297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7635461" y="2057400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7613681" y="3745302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8" name="Google Shape;258;p22"/>
          <p:cNvGrpSpPr/>
          <p:nvPr/>
        </p:nvGrpSpPr>
        <p:grpSpPr>
          <a:xfrm>
            <a:off x="3162014" y="2268815"/>
            <a:ext cx="2325076" cy="1654816"/>
            <a:chOff x="3161350" y="2292141"/>
            <a:chExt cx="2479024" cy="1764384"/>
          </a:xfrm>
        </p:grpSpPr>
        <p:sp>
          <p:nvSpPr>
            <p:cNvPr id="259" name="Google Shape;259;p22"/>
            <p:cNvSpPr/>
            <p:nvPr/>
          </p:nvSpPr>
          <p:spPr>
            <a:xfrm>
              <a:off x="3697657" y="2570741"/>
              <a:ext cx="108300" cy="10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22"/>
            <p:cNvGrpSpPr/>
            <p:nvPr/>
          </p:nvGrpSpPr>
          <p:grpSpPr>
            <a:xfrm>
              <a:off x="3161350" y="2292141"/>
              <a:ext cx="2479024" cy="1764384"/>
              <a:chOff x="3161350" y="2292141"/>
              <a:chExt cx="2479024" cy="1764384"/>
            </a:xfrm>
          </p:grpSpPr>
          <p:grpSp>
            <p:nvGrpSpPr>
              <p:cNvPr id="261" name="Google Shape;261;p22"/>
              <p:cNvGrpSpPr/>
              <p:nvPr/>
            </p:nvGrpSpPr>
            <p:grpSpPr>
              <a:xfrm>
                <a:off x="3161350" y="2292141"/>
                <a:ext cx="2479024" cy="1764384"/>
                <a:chOff x="3161350" y="2292141"/>
                <a:chExt cx="2479024" cy="1764384"/>
              </a:xfrm>
            </p:grpSpPr>
            <p:grpSp>
              <p:nvGrpSpPr>
                <p:cNvPr id="262" name="Google Shape;262;p22"/>
                <p:cNvGrpSpPr/>
                <p:nvPr/>
              </p:nvGrpSpPr>
              <p:grpSpPr>
                <a:xfrm>
                  <a:off x="3737909" y="2580339"/>
                  <a:ext cx="1218436" cy="1214087"/>
                  <a:chOff x="424050" y="2564775"/>
                  <a:chExt cx="1453288" cy="1448100"/>
                </a:xfrm>
              </p:grpSpPr>
              <p:sp>
                <p:nvSpPr>
                  <p:cNvPr id="263" name="Google Shape;263;p22"/>
                  <p:cNvSpPr/>
                  <p:nvPr/>
                </p:nvSpPr>
                <p:spPr>
                  <a:xfrm>
                    <a:off x="424050" y="2564775"/>
                    <a:ext cx="1448100" cy="14481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22"/>
                  <p:cNvSpPr/>
                  <p:nvPr/>
                </p:nvSpPr>
                <p:spPr>
                  <a:xfrm>
                    <a:off x="424344" y="3199606"/>
                    <a:ext cx="1452993" cy="813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49" h="38701" extrusionOk="0">
                        <a:moveTo>
                          <a:pt x="0" y="23014"/>
                        </a:moveTo>
                        <a:lnTo>
                          <a:pt x="13219" y="10487"/>
                        </a:lnTo>
                        <a:lnTo>
                          <a:pt x="25204" y="22472"/>
                        </a:lnTo>
                        <a:lnTo>
                          <a:pt x="47676" y="0"/>
                        </a:lnTo>
                        <a:lnTo>
                          <a:pt x="69037" y="21520"/>
                        </a:lnTo>
                        <a:lnTo>
                          <a:pt x="69149" y="38701"/>
                        </a:lnTo>
                        <a:lnTo>
                          <a:pt x="125" y="38582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</p:sp>
              <p:sp>
                <p:nvSpPr>
                  <p:cNvPr id="265" name="Google Shape;265;p22"/>
                  <p:cNvSpPr/>
                  <p:nvPr/>
                </p:nvSpPr>
                <p:spPr>
                  <a:xfrm>
                    <a:off x="760184" y="2932713"/>
                    <a:ext cx="264300" cy="264300"/>
                  </a:xfrm>
                  <a:prstGeom prst="ellipse">
                    <a:avLst/>
                  </a:prstGeom>
                  <a:solidFill>
                    <a:srgbClr val="43434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6" name="Google Shape;266;p22"/>
                <p:cNvSpPr txBox="1"/>
                <p:nvPr/>
              </p:nvSpPr>
              <p:spPr>
                <a:xfrm>
                  <a:off x="3161350" y="3723825"/>
                  <a:ext cx="731100" cy="33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(0,0)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67" name="Google Shape;267;p22"/>
                <p:cNvSpPr txBox="1"/>
                <p:nvPr/>
              </p:nvSpPr>
              <p:spPr>
                <a:xfrm>
                  <a:off x="4909273" y="2470875"/>
                  <a:ext cx="731100" cy="33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(1,1)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grpSp>
              <p:nvGrpSpPr>
                <p:cNvPr id="268" name="Google Shape;268;p22"/>
                <p:cNvGrpSpPr/>
                <p:nvPr/>
              </p:nvGrpSpPr>
              <p:grpSpPr>
                <a:xfrm rot="10800000" flipH="1">
                  <a:off x="3685032" y="2292141"/>
                  <a:ext cx="1529134" cy="1510410"/>
                  <a:chOff x="4351012" y="2476089"/>
                  <a:chExt cx="2045938" cy="2020886"/>
                </a:xfrm>
              </p:grpSpPr>
              <p:cxnSp>
                <p:nvCxnSpPr>
                  <p:cNvPr id="269" name="Google Shape;269;p22"/>
                  <p:cNvCxnSpPr/>
                  <p:nvPr/>
                </p:nvCxnSpPr>
                <p:spPr>
                  <a:xfrm>
                    <a:off x="4396550" y="2479475"/>
                    <a:ext cx="20004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270" name="Google Shape;270;p22"/>
                  <p:cNvCxnSpPr/>
                  <p:nvPr/>
                </p:nvCxnSpPr>
                <p:spPr>
                  <a:xfrm>
                    <a:off x="4399628" y="2479475"/>
                    <a:ext cx="0" cy="2017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71" name="Google Shape;271;p22"/>
                  <p:cNvSpPr/>
                  <p:nvPr/>
                </p:nvSpPr>
                <p:spPr>
                  <a:xfrm>
                    <a:off x="4351012" y="2476089"/>
                    <a:ext cx="108300" cy="108300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2" name="Google Shape;272;p22"/>
                <p:cNvSpPr/>
                <p:nvPr/>
              </p:nvSpPr>
              <p:spPr>
                <a:xfrm>
                  <a:off x="4888779" y="2558893"/>
                  <a:ext cx="81000" cy="81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" name="Google Shape;273;p22"/>
              <p:cNvSpPr/>
              <p:nvPr/>
            </p:nvSpPr>
            <p:spPr>
              <a:xfrm>
                <a:off x="4895457" y="3712464"/>
                <a:ext cx="108300" cy="10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22"/>
          <p:cNvSpPr/>
          <p:nvPr/>
        </p:nvSpPr>
        <p:spPr>
          <a:xfrm>
            <a:off x="5980431" y="2250527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7598919" y="2259671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7589775" y="3814151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5980431" y="3814151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22"/>
          <p:cNvGrpSpPr/>
          <p:nvPr/>
        </p:nvGrpSpPr>
        <p:grpSpPr>
          <a:xfrm>
            <a:off x="363300" y="1912650"/>
            <a:ext cx="2722500" cy="2267400"/>
            <a:chOff x="363300" y="1760250"/>
            <a:chExt cx="2722500" cy="2267400"/>
          </a:xfrm>
        </p:grpSpPr>
        <p:sp>
          <p:nvSpPr>
            <p:cNvPr id="279" name="Google Shape;279;p22"/>
            <p:cNvSpPr/>
            <p:nvPr/>
          </p:nvSpPr>
          <p:spPr>
            <a:xfrm>
              <a:off x="363300" y="1760250"/>
              <a:ext cx="2672100" cy="22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464100" y="1801375"/>
              <a:ext cx="2621700" cy="22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this.vertices = {...}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600" b="1">
                <a:solidFill>
                  <a:schemeClr val="dk1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1" name="Google Shape;281;p22"/>
          <p:cNvSpPr/>
          <p:nvPr/>
        </p:nvSpPr>
        <p:spPr>
          <a:xfrm>
            <a:off x="5105400" y="2801992"/>
            <a:ext cx="745800" cy="5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3"/>
          <p:cNvGrpSpPr/>
          <p:nvPr/>
        </p:nvGrpSpPr>
        <p:grpSpPr>
          <a:xfrm>
            <a:off x="6227614" y="2774649"/>
            <a:ext cx="756291" cy="1512830"/>
            <a:chOff x="424050" y="2564775"/>
            <a:chExt cx="1453288" cy="1448100"/>
          </a:xfrm>
        </p:grpSpPr>
        <p:sp>
          <p:nvSpPr>
            <p:cNvPr id="287" name="Google Shape;287;p23"/>
            <p:cNvSpPr/>
            <p:nvPr/>
          </p:nvSpPr>
          <p:spPr>
            <a:xfrm>
              <a:off x="424050" y="2564775"/>
              <a:ext cx="1453200" cy="1448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89" name="Google Shape;289;p23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3"/>
          <p:cNvGrpSpPr/>
          <p:nvPr/>
        </p:nvGrpSpPr>
        <p:grpSpPr>
          <a:xfrm>
            <a:off x="6983961" y="2774649"/>
            <a:ext cx="756291" cy="1512830"/>
            <a:chOff x="424050" y="2564775"/>
            <a:chExt cx="1453288" cy="1448100"/>
          </a:xfrm>
        </p:grpSpPr>
        <p:sp>
          <p:nvSpPr>
            <p:cNvPr id="291" name="Google Shape;291;p23"/>
            <p:cNvSpPr/>
            <p:nvPr/>
          </p:nvSpPr>
          <p:spPr>
            <a:xfrm>
              <a:off x="424050" y="2564775"/>
              <a:ext cx="1453200" cy="1448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93" name="Google Shape;293;p23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3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Wrap Mode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how texture is sampled for coordinates out of [0-1] range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default, wrap mode is </a:t>
            </a:r>
            <a:r>
              <a:rPr lang="en" b="1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‘REPEAT’</a:t>
            </a:r>
            <a:endParaRPr b="1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8" name="Google Shape;298;p23"/>
          <p:cNvGrpSpPr/>
          <p:nvPr/>
        </p:nvGrpSpPr>
        <p:grpSpPr>
          <a:xfrm>
            <a:off x="363300" y="2369850"/>
            <a:ext cx="2722500" cy="2267400"/>
            <a:chOff x="363300" y="1760250"/>
            <a:chExt cx="2722500" cy="2267400"/>
          </a:xfrm>
        </p:grpSpPr>
        <p:sp>
          <p:nvSpPr>
            <p:cNvPr id="299" name="Google Shape;299;p23"/>
            <p:cNvSpPr/>
            <p:nvPr/>
          </p:nvSpPr>
          <p:spPr>
            <a:xfrm>
              <a:off x="363300" y="1760250"/>
              <a:ext cx="2672100" cy="22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464100" y="1801375"/>
              <a:ext cx="2621700" cy="22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this.vertices = {...}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600" b="1">
                <a:solidFill>
                  <a:schemeClr val="dk1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01" name="Google Shape;301;p23"/>
          <p:cNvGrpSpPr/>
          <p:nvPr/>
        </p:nvGrpSpPr>
        <p:grpSpPr>
          <a:xfrm>
            <a:off x="3588587" y="2381507"/>
            <a:ext cx="2145568" cy="2119296"/>
            <a:chOff x="3644127" y="1537213"/>
            <a:chExt cx="2658696" cy="2626142"/>
          </a:xfrm>
        </p:grpSpPr>
        <p:sp>
          <p:nvSpPr>
            <p:cNvPr id="302" name="Google Shape;302;p23"/>
            <p:cNvSpPr/>
            <p:nvPr/>
          </p:nvSpPr>
          <p:spPr>
            <a:xfrm>
              <a:off x="3665017" y="2987314"/>
              <a:ext cx="101575" cy="101575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782169" y="2976201"/>
              <a:ext cx="75970" cy="7597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788433" y="4058136"/>
              <a:ext cx="101575" cy="101575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23"/>
            <p:cNvGrpSpPr/>
            <p:nvPr/>
          </p:nvGrpSpPr>
          <p:grpSpPr>
            <a:xfrm>
              <a:off x="4845544" y="1857528"/>
              <a:ext cx="1142746" cy="1138800"/>
              <a:chOff x="4845544" y="1857528"/>
              <a:chExt cx="1142746" cy="1138800"/>
            </a:xfrm>
          </p:grpSpPr>
          <p:sp>
            <p:nvSpPr>
              <p:cNvPr id="306" name="Google Shape;306;p23"/>
              <p:cNvSpPr/>
              <p:nvPr/>
            </p:nvSpPr>
            <p:spPr>
              <a:xfrm>
                <a:off x="4845775" y="2356718"/>
                <a:ext cx="1142514" cy="639437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</p:sp>
          <p:sp>
            <p:nvSpPr>
              <p:cNvPr id="307" name="Google Shape;307;p23"/>
              <p:cNvSpPr/>
              <p:nvPr/>
            </p:nvSpPr>
            <p:spPr>
              <a:xfrm>
                <a:off x="5109858" y="2146851"/>
                <a:ext cx="207900" cy="2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4845544" y="1857528"/>
                <a:ext cx="1138800" cy="1138800"/>
              </a:xfrm>
              <a:prstGeom prst="rect">
                <a:avLst/>
              </a:prstGeom>
              <a:solidFill>
                <a:srgbClr val="F3F3F3">
                  <a:alpha val="50280"/>
                </a:srgbClr>
              </a:solidFill>
              <a:ln w="19050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>
              <a:off x="4845544" y="2996266"/>
              <a:ext cx="1142746" cy="1138800"/>
              <a:chOff x="4845544" y="1857528"/>
              <a:chExt cx="1142746" cy="1138800"/>
            </a:xfrm>
          </p:grpSpPr>
          <p:sp>
            <p:nvSpPr>
              <p:cNvPr id="310" name="Google Shape;310;p23"/>
              <p:cNvSpPr/>
              <p:nvPr/>
            </p:nvSpPr>
            <p:spPr>
              <a:xfrm>
                <a:off x="4845775" y="2356718"/>
                <a:ext cx="1142514" cy="639437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</p:sp>
          <p:sp>
            <p:nvSpPr>
              <p:cNvPr id="311" name="Google Shape;311;p23"/>
              <p:cNvSpPr/>
              <p:nvPr/>
            </p:nvSpPr>
            <p:spPr>
              <a:xfrm>
                <a:off x="5109858" y="2146851"/>
                <a:ext cx="207900" cy="2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4845544" y="1857528"/>
                <a:ext cx="1138800" cy="1138800"/>
              </a:xfrm>
              <a:prstGeom prst="rect">
                <a:avLst/>
              </a:prstGeom>
              <a:solidFill>
                <a:srgbClr val="F3F3F3">
                  <a:alpha val="50280"/>
                </a:srgbClr>
              </a:solidFill>
              <a:ln w="19050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3"/>
            <p:cNvGrpSpPr/>
            <p:nvPr/>
          </p:nvGrpSpPr>
          <p:grpSpPr>
            <a:xfrm>
              <a:off x="3702781" y="1857516"/>
              <a:ext cx="1142746" cy="1138800"/>
              <a:chOff x="4845544" y="1857528"/>
              <a:chExt cx="1142746" cy="1138800"/>
            </a:xfrm>
          </p:grpSpPr>
          <p:sp>
            <p:nvSpPr>
              <p:cNvPr id="314" name="Google Shape;314;p23"/>
              <p:cNvSpPr/>
              <p:nvPr/>
            </p:nvSpPr>
            <p:spPr>
              <a:xfrm>
                <a:off x="4845775" y="2356718"/>
                <a:ext cx="1142514" cy="639437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</p:sp>
          <p:sp>
            <p:nvSpPr>
              <p:cNvPr id="315" name="Google Shape;315;p23"/>
              <p:cNvSpPr/>
              <p:nvPr/>
            </p:nvSpPr>
            <p:spPr>
              <a:xfrm>
                <a:off x="5109858" y="2146851"/>
                <a:ext cx="207900" cy="2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4845544" y="1857528"/>
                <a:ext cx="1138800" cy="1138800"/>
              </a:xfrm>
              <a:prstGeom prst="rect">
                <a:avLst/>
              </a:prstGeom>
              <a:solidFill>
                <a:srgbClr val="F3F3F3">
                  <a:alpha val="50280"/>
                </a:srgbClr>
              </a:solidFill>
              <a:ln w="19050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3"/>
            <p:cNvGrpSpPr/>
            <p:nvPr/>
          </p:nvGrpSpPr>
          <p:grpSpPr>
            <a:xfrm>
              <a:off x="3702769" y="2996316"/>
              <a:ext cx="1142771" cy="1138692"/>
              <a:chOff x="3702769" y="2996316"/>
              <a:chExt cx="1142771" cy="1138692"/>
            </a:xfrm>
          </p:grpSpPr>
          <p:sp>
            <p:nvSpPr>
              <p:cNvPr id="318" name="Google Shape;318;p23"/>
              <p:cNvSpPr/>
              <p:nvPr/>
            </p:nvSpPr>
            <p:spPr>
              <a:xfrm>
                <a:off x="3702769" y="2996316"/>
                <a:ext cx="1138692" cy="1138692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3703000" y="3495506"/>
                <a:ext cx="1142540" cy="639452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20" name="Google Shape;320;p23"/>
              <p:cNvSpPr/>
              <p:nvPr/>
            </p:nvSpPr>
            <p:spPr>
              <a:xfrm>
                <a:off x="3967083" y="3285638"/>
                <a:ext cx="207828" cy="207828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23"/>
            <p:cNvGrpSpPr/>
            <p:nvPr/>
          </p:nvGrpSpPr>
          <p:grpSpPr>
            <a:xfrm rot="10800000" flipH="1">
              <a:off x="3644127" y="1537213"/>
              <a:ext cx="2658696" cy="2626142"/>
              <a:chOff x="4351012" y="2476089"/>
              <a:chExt cx="2045938" cy="2020886"/>
            </a:xfrm>
          </p:grpSpPr>
          <p:cxnSp>
            <p:nvCxnSpPr>
              <p:cNvPr id="322" name="Google Shape;322;p23"/>
              <p:cNvCxnSpPr/>
              <p:nvPr/>
            </p:nvCxnSpPr>
            <p:spPr>
              <a:xfrm>
                <a:off x="4396550" y="2479475"/>
                <a:ext cx="2000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3" name="Google Shape;323;p23"/>
              <p:cNvCxnSpPr/>
              <p:nvPr/>
            </p:nvCxnSpPr>
            <p:spPr>
              <a:xfrm>
                <a:off x="4399628" y="2479475"/>
                <a:ext cx="0" cy="2017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24" name="Google Shape;324;p23"/>
              <p:cNvSpPr/>
              <p:nvPr/>
            </p:nvSpPr>
            <p:spPr>
              <a:xfrm>
                <a:off x="4351012" y="2476089"/>
                <a:ext cx="108300" cy="10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" name="Google Shape;325;p23"/>
          <p:cNvGrpSpPr/>
          <p:nvPr/>
        </p:nvGrpSpPr>
        <p:grpSpPr>
          <a:xfrm>
            <a:off x="4433979" y="4413265"/>
            <a:ext cx="259099" cy="349157"/>
            <a:chOff x="4425696" y="4543500"/>
            <a:chExt cx="277200" cy="373550"/>
          </a:xfrm>
        </p:grpSpPr>
        <p:sp>
          <p:nvSpPr>
            <p:cNvPr id="326" name="Google Shape;326;p23"/>
            <p:cNvSpPr txBox="1"/>
            <p:nvPr/>
          </p:nvSpPr>
          <p:spPr>
            <a:xfrm>
              <a:off x="4425696" y="4639850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7" name="Google Shape;327;p23"/>
            <p:cNvCxnSpPr/>
            <p:nvPr/>
          </p:nvCxnSpPr>
          <p:spPr>
            <a:xfrm>
              <a:off x="4562856" y="4543500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23"/>
          <p:cNvGrpSpPr/>
          <p:nvPr/>
        </p:nvGrpSpPr>
        <p:grpSpPr>
          <a:xfrm>
            <a:off x="5348481" y="4414263"/>
            <a:ext cx="259099" cy="349157"/>
            <a:chOff x="4425696" y="4543500"/>
            <a:chExt cx="277200" cy="373550"/>
          </a:xfrm>
        </p:grpSpPr>
        <p:sp>
          <p:nvSpPr>
            <p:cNvPr id="329" name="Google Shape;329;p23"/>
            <p:cNvSpPr txBox="1"/>
            <p:nvPr/>
          </p:nvSpPr>
          <p:spPr>
            <a:xfrm>
              <a:off x="4425696" y="4639850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0" name="Google Shape;330;p23"/>
            <p:cNvCxnSpPr/>
            <p:nvPr/>
          </p:nvCxnSpPr>
          <p:spPr>
            <a:xfrm>
              <a:off x="4562856" y="4543500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" name="Google Shape;331;p23"/>
          <p:cNvGrpSpPr/>
          <p:nvPr/>
        </p:nvGrpSpPr>
        <p:grpSpPr>
          <a:xfrm>
            <a:off x="3339976" y="3371542"/>
            <a:ext cx="384598" cy="259099"/>
            <a:chOff x="3255264" y="3429000"/>
            <a:chExt cx="411467" cy="277200"/>
          </a:xfrm>
        </p:grpSpPr>
        <p:sp>
          <p:nvSpPr>
            <p:cNvPr id="332" name="Google Shape;332;p23"/>
            <p:cNvSpPr txBox="1"/>
            <p:nvPr/>
          </p:nvSpPr>
          <p:spPr>
            <a:xfrm>
              <a:off x="3255264" y="3429000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3" name="Google Shape;333;p23"/>
            <p:cNvCxnSpPr/>
            <p:nvPr/>
          </p:nvCxnSpPr>
          <p:spPr>
            <a:xfrm>
              <a:off x="3578531" y="3541968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23"/>
          <p:cNvGrpSpPr/>
          <p:nvPr/>
        </p:nvGrpSpPr>
        <p:grpSpPr>
          <a:xfrm>
            <a:off x="3339976" y="2448477"/>
            <a:ext cx="384598" cy="259099"/>
            <a:chOff x="3246120" y="2441448"/>
            <a:chExt cx="411467" cy="277200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3246120" y="2441448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6" name="Google Shape;336;p23"/>
            <p:cNvCxnSpPr/>
            <p:nvPr/>
          </p:nvCxnSpPr>
          <p:spPr>
            <a:xfrm>
              <a:off x="3569387" y="2554416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" name="Google Shape;337;p23"/>
          <p:cNvSpPr/>
          <p:nvPr/>
        </p:nvSpPr>
        <p:spPr>
          <a:xfrm>
            <a:off x="6227631" y="2774677"/>
            <a:ext cx="1512900" cy="1512900"/>
          </a:xfrm>
          <a:prstGeom prst="rect">
            <a:avLst/>
          </a:prstGeom>
          <a:solidFill>
            <a:srgbClr val="EEEEEE">
              <a:alpha val="48040"/>
            </a:srgb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38" name="Google Shape;338;p23"/>
          <p:cNvSpPr txBox="1"/>
          <p:nvPr/>
        </p:nvSpPr>
        <p:spPr>
          <a:xfrm>
            <a:off x="5965697" y="2580992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5945389" y="4095560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7725975" y="2570241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7705618" y="4147907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6179045" y="2750755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7691820" y="2759302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7683273" y="4212259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6179045" y="4212259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23"/>
          <p:cNvCxnSpPr>
            <a:stCxn id="324" idx="0"/>
            <a:endCxn id="345" idx="4"/>
          </p:cNvCxnSpPr>
          <p:nvPr/>
        </p:nvCxnSpPr>
        <p:spPr>
          <a:xfrm rot="-5400000">
            <a:off x="4843724" y="3114954"/>
            <a:ext cx="187500" cy="2584200"/>
          </a:xfrm>
          <a:prstGeom prst="curvedConnector3">
            <a:avLst>
              <a:gd name="adj1" fmla="val -210602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23"/>
          <p:cNvSpPr/>
          <p:nvPr/>
        </p:nvSpPr>
        <p:spPr>
          <a:xfrm>
            <a:off x="5427348" y="4419714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8" name="Google Shape;348;p23"/>
          <p:cNvCxnSpPr>
            <a:stCxn id="347" idx="4"/>
            <a:endCxn id="344" idx="4"/>
          </p:cNvCxnSpPr>
          <p:nvPr/>
        </p:nvCxnSpPr>
        <p:spPr>
          <a:xfrm rot="-5400000">
            <a:off x="6502098" y="3289014"/>
            <a:ext cx="207600" cy="2256000"/>
          </a:xfrm>
          <a:prstGeom prst="curvedConnector3">
            <a:avLst>
              <a:gd name="adj1" fmla="val -107264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23"/>
          <p:cNvSpPr/>
          <p:nvPr/>
        </p:nvSpPr>
        <p:spPr>
          <a:xfrm>
            <a:off x="5427348" y="3529375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23"/>
          <p:cNvCxnSpPr>
            <a:stCxn id="349" idx="0"/>
            <a:endCxn id="343" idx="0"/>
          </p:cNvCxnSpPr>
          <p:nvPr/>
        </p:nvCxnSpPr>
        <p:spPr>
          <a:xfrm rot="-5400000">
            <a:off x="6225048" y="2012125"/>
            <a:ext cx="770100" cy="2264400"/>
          </a:xfrm>
          <a:prstGeom prst="curvedConnector3">
            <a:avLst>
              <a:gd name="adj1" fmla="val 143712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23"/>
          <p:cNvSpPr/>
          <p:nvPr/>
        </p:nvSpPr>
        <p:spPr>
          <a:xfrm>
            <a:off x="3588614" y="3480468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2" name="Google Shape;352;p23"/>
          <p:cNvCxnSpPr>
            <a:stCxn id="351" idx="0"/>
            <a:endCxn id="342" idx="0"/>
          </p:cNvCxnSpPr>
          <p:nvPr/>
        </p:nvCxnSpPr>
        <p:spPr>
          <a:xfrm rot="-5400000">
            <a:off x="4569614" y="1820418"/>
            <a:ext cx="729600" cy="2590500"/>
          </a:xfrm>
          <a:prstGeom prst="curvedConnector3">
            <a:avLst>
              <a:gd name="adj1" fmla="val 130518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Wrap Mode</a:t>
            </a:r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mode is applied to </a:t>
            </a:r>
            <a:r>
              <a:rPr lang="en" b="1"/>
              <a:t>each axis separately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other wrap modes are </a:t>
            </a:r>
            <a:r>
              <a:rPr lang="en" b="1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‘MIRRORED_REPEAT’</a:t>
            </a:r>
            <a:r>
              <a:rPr lang="en"/>
              <a:t> and </a:t>
            </a:r>
            <a:r>
              <a:rPr lang="en" b="1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‘CLAMP_TO_EDGE’</a:t>
            </a:r>
            <a:endParaRPr/>
          </a:p>
        </p:txBody>
      </p:sp>
      <p:grpSp>
        <p:nvGrpSpPr>
          <p:cNvPr id="361" name="Google Shape;361;p24"/>
          <p:cNvGrpSpPr/>
          <p:nvPr/>
        </p:nvGrpSpPr>
        <p:grpSpPr>
          <a:xfrm>
            <a:off x="1897113" y="2357509"/>
            <a:ext cx="1603056" cy="1603122"/>
            <a:chOff x="777301" y="1905984"/>
            <a:chExt cx="2202000" cy="2202091"/>
          </a:xfrm>
        </p:grpSpPr>
        <p:grpSp>
          <p:nvGrpSpPr>
            <p:cNvPr id="362" name="Google Shape;362;p24"/>
            <p:cNvGrpSpPr/>
            <p:nvPr/>
          </p:nvGrpSpPr>
          <p:grpSpPr>
            <a:xfrm>
              <a:off x="777302" y="1905984"/>
              <a:ext cx="1100781" cy="2201924"/>
              <a:chOff x="424050" y="2564775"/>
              <a:chExt cx="1453288" cy="1448100"/>
            </a:xfrm>
          </p:grpSpPr>
          <p:sp>
            <p:nvSpPr>
              <p:cNvPr id="363" name="Google Shape;363;p24"/>
              <p:cNvSpPr/>
              <p:nvPr/>
            </p:nvSpPr>
            <p:spPr>
              <a:xfrm>
                <a:off x="424050" y="2564775"/>
                <a:ext cx="1453200" cy="14481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65" name="Google Shape;365;p24"/>
              <p:cNvSpPr/>
              <p:nvPr/>
            </p:nvSpPr>
            <p:spPr>
              <a:xfrm>
                <a:off x="760184" y="2932713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4"/>
            <p:cNvGrpSpPr/>
            <p:nvPr/>
          </p:nvGrpSpPr>
          <p:grpSpPr>
            <a:xfrm flipH="1">
              <a:off x="1878243" y="1906085"/>
              <a:ext cx="1100720" cy="2201981"/>
              <a:chOff x="424050" y="2564775"/>
              <a:chExt cx="1453288" cy="1448100"/>
            </a:xfrm>
          </p:grpSpPr>
          <p:sp>
            <p:nvSpPr>
              <p:cNvPr id="367" name="Google Shape;367;p24"/>
              <p:cNvSpPr/>
              <p:nvPr/>
            </p:nvSpPr>
            <p:spPr>
              <a:xfrm>
                <a:off x="424050" y="2564775"/>
                <a:ext cx="1453200" cy="14481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69" name="Google Shape;369;p24"/>
              <p:cNvSpPr/>
              <p:nvPr/>
            </p:nvSpPr>
            <p:spPr>
              <a:xfrm>
                <a:off x="760184" y="2932713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24"/>
            <p:cNvSpPr/>
            <p:nvPr/>
          </p:nvSpPr>
          <p:spPr>
            <a:xfrm>
              <a:off x="777301" y="1906075"/>
              <a:ext cx="2202000" cy="2202000"/>
            </a:xfrm>
            <a:prstGeom prst="rect">
              <a:avLst/>
            </a:prstGeom>
            <a:solidFill>
              <a:srgbClr val="EEEEEE">
                <a:alpha val="48040"/>
              </a:srgbClr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371" name="Google Shape;371;p24"/>
          <p:cNvGrpSpPr/>
          <p:nvPr/>
        </p:nvGrpSpPr>
        <p:grpSpPr>
          <a:xfrm>
            <a:off x="4442375" y="2357539"/>
            <a:ext cx="1603056" cy="1603056"/>
            <a:chOff x="4492276" y="1846950"/>
            <a:chExt cx="2202000" cy="2202000"/>
          </a:xfrm>
        </p:grpSpPr>
        <p:grpSp>
          <p:nvGrpSpPr>
            <p:cNvPr id="372" name="Google Shape;372;p24"/>
            <p:cNvGrpSpPr/>
            <p:nvPr/>
          </p:nvGrpSpPr>
          <p:grpSpPr>
            <a:xfrm>
              <a:off x="4492284" y="1846960"/>
              <a:ext cx="1100720" cy="2201981"/>
              <a:chOff x="424050" y="2564775"/>
              <a:chExt cx="1453288" cy="1448100"/>
            </a:xfrm>
          </p:grpSpPr>
          <p:sp>
            <p:nvSpPr>
              <p:cNvPr id="373" name="Google Shape;373;p24"/>
              <p:cNvSpPr/>
              <p:nvPr/>
            </p:nvSpPr>
            <p:spPr>
              <a:xfrm>
                <a:off x="424050" y="2564775"/>
                <a:ext cx="1453200" cy="14481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75" name="Google Shape;375;p24"/>
              <p:cNvSpPr/>
              <p:nvPr/>
            </p:nvSpPr>
            <p:spPr>
              <a:xfrm>
                <a:off x="760184" y="2932713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24"/>
            <p:cNvSpPr/>
            <p:nvPr/>
          </p:nvSpPr>
          <p:spPr>
            <a:xfrm flipH="1">
              <a:off x="5593310" y="1846960"/>
              <a:ext cx="1100654" cy="2201981"/>
            </a:xfrm>
            <a:prstGeom prst="rect">
              <a:avLst/>
            </a:prstGeom>
            <a:solidFill>
              <a:srgbClr val="434343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492276" y="1846950"/>
              <a:ext cx="2202000" cy="2202000"/>
            </a:xfrm>
            <a:prstGeom prst="rect">
              <a:avLst/>
            </a:prstGeom>
            <a:solidFill>
              <a:srgbClr val="EEEEEE">
                <a:alpha val="48040"/>
              </a:srgbClr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378" name="Google Shape;378;p24"/>
          <p:cNvSpPr txBox="1">
            <a:spLocks noGrp="1"/>
          </p:cNvSpPr>
          <p:nvPr>
            <p:ph type="body" idx="1"/>
          </p:nvPr>
        </p:nvSpPr>
        <p:spPr>
          <a:xfrm>
            <a:off x="1252950" y="4036825"/>
            <a:ext cx="2891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‘MIRRORED_REPEAT’</a:t>
            </a:r>
            <a:endParaRPr sz="16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Texture is mirrored in S axis</a:t>
            </a:r>
            <a:endParaRPr sz="1600"/>
          </a:p>
        </p:txBody>
      </p:sp>
      <p:sp>
        <p:nvSpPr>
          <p:cNvPr id="379" name="Google Shape;379;p24"/>
          <p:cNvSpPr txBox="1">
            <a:spLocks noGrp="1"/>
          </p:cNvSpPr>
          <p:nvPr>
            <p:ph type="body" idx="1"/>
          </p:nvPr>
        </p:nvSpPr>
        <p:spPr>
          <a:xfrm>
            <a:off x="3813888" y="4036825"/>
            <a:ext cx="2891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‘CLAMP_TO_EDGE’</a:t>
            </a:r>
            <a:endParaRPr sz="16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Out-of-range coordinates copy margin values</a:t>
            </a:r>
            <a:endParaRPr sz="1600"/>
          </a:p>
        </p:txBody>
      </p:sp>
      <p:sp>
        <p:nvSpPr>
          <p:cNvPr id="380" name="Google Shape;380;p24"/>
          <p:cNvSpPr/>
          <p:nvPr/>
        </p:nvSpPr>
        <p:spPr>
          <a:xfrm rot="5400000" flipH="1">
            <a:off x="5585825" y="3599700"/>
            <a:ext cx="73200" cy="846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1" name="Google Shape;381;p24"/>
          <p:cNvCxnSpPr/>
          <p:nvPr/>
        </p:nvCxnSpPr>
        <p:spPr>
          <a:xfrm rot="10800000">
            <a:off x="5234850" y="2294425"/>
            <a:ext cx="0" cy="1392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4"/>
          <p:cNvSpPr txBox="1"/>
          <p:nvPr/>
        </p:nvSpPr>
        <p:spPr>
          <a:xfrm>
            <a:off x="4935150" y="2020925"/>
            <a:ext cx="6489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 = 1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6473700" y="2744336"/>
            <a:ext cx="17838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Out-of-range coordinates (S &gt; 1) have color of S = 1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5961888" y="3940350"/>
            <a:ext cx="133500" cy="139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5" name="Google Shape;385;p24"/>
          <p:cNvCxnSpPr>
            <a:stCxn id="384" idx="6"/>
            <a:endCxn id="383" idx="2"/>
          </p:cNvCxnSpPr>
          <p:nvPr/>
        </p:nvCxnSpPr>
        <p:spPr>
          <a:xfrm rot="10800000" flipH="1">
            <a:off x="6095388" y="3573450"/>
            <a:ext cx="1270200" cy="436500"/>
          </a:xfrm>
          <a:prstGeom prst="bentConnector2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24"/>
          <p:cNvSpPr/>
          <p:nvPr/>
        </p:nvSpPr>
        <p:spPr>
          <a:xfrm>
            <a:off x="5374350" y="2130950"/>
            <a:ext cx="133500" cy="139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7" name="Google Shape;387;p24"/>
          <p:cNvCxnSpPr>
            <a:stCxn id="386" idx="6"/>
            <a:endCxn id="383" idx="0"/>
          </p:cNvCxnSpPr>
          <p:nvPr/>
        </p:nvCxnSpPr>
        <p:spPr>
          <a:xfrm>
            <a:off x="5507850" y="2200550"/>
            <a:ext cx="1857900" cy="543900"/>
          </a:xfrm>
          <a:prstGeom prst="bentConnector2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Load image to texture with WebCGF</a:t>
            </a: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2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WebCGF </a:t>
            </a:r>
            <a:r>
              <a:rPr lang="en"/>
              <a:t>library has a class for textures - </a:t>
            </a:r>
            <a:r>
              <a:rPr lang="en" b="1"/>
              <a:t>CGFtexture</a:t>
            </a:r>
            <a:endParaRPr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CGFtexture(</a:t>
            </a:r>
            <a:r>
              <a:rPr lang="en" i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scene, url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Textures may be </a:t>
            </a:r>
            <a:r>
              <a:rPr lang="en" b="1"/>
              <a:t>associated to materials</a:t>
            </a:r>
            <a:endParaRPr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material.setTexture(</a:t>
            </a:r>
            <a:r>
              <a:rPr lang="en" i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CGFtexture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Images may also be </a:t>
            </a:r>
            <a:r>
              <a:rPr lang="en" b="1"/>
              <a:t>loaded directly</a:t>
            </a:r>
            <a:r>
              <a:rPr lang="en"/>
              <a:t> to materials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CGFappearance.loadTexture(</a:t>
            </a:r>
            <a:r>
              <a:rPr lang="en" i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"/>
          <p:cNvSpPr/>
          <p:nvPr/>
        </p:nvSpPr>
        <p:spPr>
          <a:xfrm>
            <a:off x="807925" y="4014216"/>
            <a:ext cx="3720300" cy="4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807925" y="2148850"/>
            <a:ext cx="3720300" cy="132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texture before drawing object</a:t>
            </a:r>
            <a:endParaRPr/>
          </a:p>
        </p:txBody>
      </p:sp>
      <p:sp>
        <p:nvSpPr>
          <p:cNvPr id="404" name="Google Shape;40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05" name="Google Shape;40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Textures may be applied in two different ways: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Indirectly</a:t>
            </a:r>
            <a:r>
              <a:rPr lang="en" dirty="0"/>
              <a:t>, associating it to a material</a:t>
            </a:r>
            <a:endParaRPr dirty="0"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material.setTexture(texture)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</a:t>
            </a: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erial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.apply()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object.display()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CGFappearance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class also provides a function to define </a:t>
            </a:r>
            <a:r>
              <a:rPr lang="en" b="1" dirty="0">
                <a:solidFill>
                  <a:schemeClr val="dk1"/>
                </a:solidFill>
              </a:rPr>
              <a:t>wrap mode</a:t>
            </a:r>
            <a:endParaRPr b="1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setTextureWrap(wrapS, wrapT)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/>
          <p:nvPr/>
        </p:nvSpPr>
        <p:spPr>
          <a:xfrm>
            <a:off x="807925" y="3237225"/>
            <a:ext cx="5379600" cy="49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807925" y="2093975"/>
            <a:ext cx="2276100" cy="72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texture before drawing object</a:t>
            </a:r>
            <a:endParaRPr/>
          </a:p>
        </p:txBody>
      </p:sp>
      <p:sp>
        <p:nvSpPr>
          <p:cNvPr id="414" name="Google Shape;4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15" name="Google Shape;4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may be applied in two different ways: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Directly</a:t>
            </a:r>
            <a:r>
              <a:rPr lang="en">
                <a:solidFill>
                  <a:schemeClr val="dk1"/>
                </a:solidFill>
              </a:rPr>
              <a:t>, by binding it to the WebGL context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texture.bind()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object.display()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requires the use of WebGL functions to define </a:t>
            </a:r>
            <a:r>
              <a:rPr lang="en" b="1">
                <a:solidFill>
                  <a:schemeClr val="dk1"/>
                </a:solidFill>
              </a:rPr>
              <a:t>wrap mode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gl.texParameter[fi](</a:t>
            </a:r>
            <a:r>
              <a:rPr lang="en" i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target, pname, param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333333"/>
                </a:solidFill>
              </a:rPr>
              <a:t>Documentation for texParameter function </a:t>
            </a:r>
            <a:r>
              <a:rPr lang="en" sz="1600" i="1" u="sng">
                <a:solidFill>
                  <a:schemeClr val="hlink"/>
                </a:solidFill>
                <a:hlinkClick r:id="rId3"/>
              </a:rPr>
              <a:t>[link]</a:t>
            </a:r>
            <a:endParaRPr sz="1600" i="1">
              <a:solidFill>
                <a:srgbClr val="333333"/>
              </a:solidFill>
            </a:endParaRPr>
          </a:p>
          <a:p>
            <a:pPr marL="533400" marR="1397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10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texture parameters</a:t>
            </a:r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texture parameters may be defined with </a:t>
            </a:r>
            <a:r>
              <a:rPr lang="en" i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texParameter()</a:t>
            </a:r>
            <a:r>
              <a:rPr lang="en">
                <a:solidFill>
                  <a:srgbClr val="333333"/>
                </a:solidFill>
              </a:rPr>
              <a:t> function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Texture filtering</a:t>
            </a:r>
            <a:r>
              <a:rPr lang="en">
                <a:solidFill>
                  <a:srgbClr val="333333"/>
                </a:solidFill>
              </a:rPr>
              <a:t> mode can be changed to adapt to current requirements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Example:</a:t>
            </a:r>
            <a:r>
              <a:rPr lang="en">
                <a:solidFill>
                  <a:srgbClr val="333333"/>
                </a:solidFill>
              </a:rPr>
              <a:t> Small texture and a large object</a:t>
            </a:r>
            <a:endParaRPr>
              <a:solidFill>
                <a:srgbClr val="33333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1+ pixel covers 1 texel (magnification)</a:t>
            </a:r>
            <a:endParaRPr>
              <a:solidFill>
                <a:srgbClr val="33333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Linear filtering</a:t>
            </a:r>
            <a:r>
              <a:rPr lang="en">
                <a:solidFill>
                  <a:srgbClr val="333333"/>
                </a:solidFill>
              </a:rPr>
              <a:t> blends colors of 4 closest texels</a:t>
            </a:r>
            <a:endParaRPr>
              <a:solidFill>
                <a:srgbClr val="33333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Nearest filtering</a:t>
            </a:r>
            <a:r>
              <a:rPr lang="en">
                <a:solidFill>
                  <a:srgbClr val="333333"/>
                </a:solidFill>
              </a:rPr>
              <a:t> uses color of closest texel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423" name="Google Shape;423;p28"/>
          <p:cNvGrpSpPr/>
          <p:nvPr/>
        </p:nvGrpSpPr>
        <p:grpSpPr>
          <a:xfrm>
            <a:off x="6799875" y="2122650"/>
            <a:ext cx="1180800" cy="1180800"/>
            <a:chOff x="6787425" y="2795150"/>
            <a:chExt cx="1180800" cy="1180800"/>
          </a:xfrm>
        </p:grpSpPr>
        <p:sp>
          <p:nvSpPr>
            <p:cNvPr id="424" name="Google Shape;424;p28"/>
            <p:cNvSpPr/>
            <p:nvPr/>
          </p:nvSpPr>
          <p:spPr>
            <a:xfrm>
              <a:off x="6787425" y="2795150"/>
              <a:ext cx="393600" cy="393600"/>
            </a:xfrm>
            <a:prstGeom prst="rect">
              <a:avLst/>
            </a:prstGeom>
            <a:solidFill>
              <a:srgbClr val="A7E7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181025" y="2795150"/>
              <a:ext cx="393600" cy="393600"/>
            </a:xfrm>
            <a:prstGeom prst="rect">
              <a:avLst/>
            </a:prstGeom>
            <a:solidFill>
              <a:srgbClr val="D9F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7574625" y="2795150"/>
              <a:ext cx="393600" cy="393600"/>
            </a:xfrm>
            <a:prstGeom prst="rect">
              <a:avLst/>
            </a:prstGeom>
            <a:solidFill>
              <a:srgbClr val="F5F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787425" y="3188750"/>
              <a:ext cx="393600" cy="393600"/>
            </a:xfrm>
            <a:prstGeom prst="rect">
              <a:avLst/>
            </a:prstGeom>
            <a:solidFill>
              <a:srgbClr val="8B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181025" y="3188750"/>
              <a:ext cx="393600" cy="393600"/>
            </a:xfrm>
            <a:prstGeom prst="rect">
              <a:avLst/>
            </a:prstGeom>
            <a:solidFill>
              <a:srgbClr val="C6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7574625" y="3188750"/>
              <a:ext cx="393600" cy="3936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6787425" y="3582350"/>
              <a:ext cx="393600" cy="393600"/>
            </a:xfrm>
            <a:prstGeom prst="rect">
              <a:avLst/>
            </a:prstGeom>
            <a:solidFill>
              <a:srgbClr val="8BC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7181025" y="3582350"/>
              <a:ext cx="393600" cy="393600"/>
            </a:xfrm>
            <a:prstGeom prst="rect">
              <a:avLst/>
            </a:prstGeom>
            <a:solidFill>
              <a:srgbClr val="BBB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574625" y="3582350"/>
              <a:ext cx="393600" cy="3936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8"/>
          <p:cNvGrpSpPr/>
          <p:nvPr/>
        </p:nvGrpSpPr>
        <p:grpSpPr>
          <a:xfrm>
            <a:off x="6800114" y="2122494"/>
            <a:ext cx="1180837" cy="846815"/>
            <a:chOff x="6799536" y="3303307"/>
            <a:chExt cx="1049353" cy="787003"/>
          </a:xfrm>
        </p:grpSpPr>
        <p:sp>
          <p:nvSpPr>
            <p:cNvPr id="434" name="Google Shape;434;p28"/>
            <p:cNvSpPr/>
            <p:nvPr/>
          </p:nvSpPr>
          <p:spPr>
            <a:xfrm>
              <a:off x="6799536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7061870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7324204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799536" y="3565641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061981" y="3565653"/>
              <a:ext cx="262200" cy="2622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324204" y="3565641"/>
              <a:ext cx="262200" cy="262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799536" y="3827976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7061870" y="3827976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7586554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28"/>
          <p:cNvSpPr/>
          <p:nvPr/>
        </p:nvSpPr>
        <p:spPr>
          <a:xfrm>
            <a:off x="7259700" y="3649226"/>
            <a:ext cx="733500" cy="701700"/>
          </a:xfrm>
          <a:prstGeom prst="rect">
            <a:avLst/>
          </a:prstGeom>
          <a:solidFill>
            <a:srgbClr val="C6D5B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5782650" y="3649226"/>
            <a:ext cx="733500" cy="701700"/>
          </a:xfrm>
          <a:prstGeom prst="rect">
            <a:avLst/>
          </a:prstGeom>
          <a:solidFill>
            <a:srgbClr val="BAE5A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1"/>
          </p:nvPr>
        </p:nvSpPr>
        <p:spPr>
          <a:xfrm>
            <a:off x="5518350" y="4324525"/>
            <a:ext cx="1262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‘LINEAR’</a:t>
            </a:r>
            <a:endParaRPr sz="16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body" idx="1"/>
          </p:nvPr>
        </p:nvSpPr>
        <p:spPr>
          <a:xfrm>
            <a:off x="6995400" y="4324525"/>
            <a:ext cx="1262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‘NEAREST’</a:t>
            </a:r>
            <a:endParaRPr sz="1600"/>
          </a:p>
        </p:txBody>
      </p:sp>
      <p:cxnSp>
        <p:nvCxnSpPr>
          <p:cNvPr id="447" name="Google Shape;447;p28"/>
          <p:cNvCxnSpPr>
            <a:stCxn id="438" idx="1"/>
            <a:endCxn id="444" idx="0"/>
          </p:cNvCxnSpPr>
          <p:nvPr/>
        </p:nvCxnSpPr>
        <p:spPr>
          <a:xfrm flipH="1">
            <a:off x="6149544" y="2545842"/>
            <a:ext cx="945900" cy="1103400"/>
          </a:xfrm>
          <a:prstGeom prst="curved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8"/>
          <p:cNvCxnSpPr>
            <a:stCxn id="443" idx="0"/>
            <a:endCxn id="438" idx="2"/>
          </p:cNvCxnSpPr>
          <p:nvPr/>
        </p:nvCxnSpPr>
        <p:spPr>
          <a:xfrm rot="5400000" flipH="1">
            <a:off x="6953550" y="2976326"/>
            <a:ext cx="962400" cy="383400"/>
          </a:xfrm>
          <a:prstGeom prst="curvedConnector3">
            <a:avLst>
              <a:gd name="adj1" fmla="val 49996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and guides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CGFtexture documentation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3"/>
              </a:rPr>
              <a:t>https://paginas.fe.up.pt/~ruirodrig/pub/sw/webcgf/docs/#!/api/CGFtexture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CGFappearance documentation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4"/>
              </a:rPr>
              <a:t>https://paginas.fe.up.pt/~ruirodrig/pub/sw/webcgf/docs/#!/api/CGFappearance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WebGL texture parameter function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5"/>
              </a:rPr>
              <a:t>h</a:t>
            </a:r>
            <a:r>
              <a:rPr lang="en" sz="1400" u="sng">
                <a:solidFill>
                  <a:srgbClr val="4A86E8"/>
                </a:solidFill>
                <a:hlinkClick r:id="rId5"/>
              </a:rPr>
              <a:t>ttps://developer.mozilla.org/en-US/docs/Web/API/WebGLRenderingContext/texParameter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WebGL textures tutorial 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6"/>
              </a:rPr>
              <a:t>https://webglfundamentals.org/webgl/lessons/webgl-3d-textures.html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Texture wrap mode demonstrator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7"/>
              </a:rPr>
              <a:t>https://webglfundamentals.org/webgl/webgl-3d-textures-repeat-clamp.html</a:t>
            </a:r>
            <a:endParaRPr sz="1400">
              <a:solidFill>
                <a:srgbClr val="4A86E8"/>
              </a:solidFill>
            </a:endParaRPr>
          </a:p>
        </p:txBody>
      </p:sp>
      <p:sp>
        <p:nvSpPr>
          <p:cNvPr id="455" name="Google Shape;45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33318" t="19158" r="33198" b="30516"/>
          <a:stretch/>
        </p:blipFill>
        <p:spPr>
          <a:xfrm>
            <a:off x="5717500" y="1904600"/>
            <a:ext cx="2521752" cy="21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285250" y="1714500"/>
            <a:ext cx="2293500" cy="28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lessons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learnt how to create geometries using </a:t>
            </a:r>
            <a:r>
              <a:rPr lang="en" b="1"/>
              <a:t>vertices </a:t>
            </a:r>
            <a:r>
              <a:rPr lang="en"/>
              <a:t>and </a:t>
            </a:r>
            <a:r>
              <a:rPr lang="en" b="1"/>
              <a:t>indices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vertices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xA,yA,zA,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xB,yB,zB,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xC,yC,zC,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xD,yD,zD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0, 1, 2,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0, 2, 3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2910340" y="1866896"/>
            <a:ext cx="2475552" cy="2664621"/>
            <a:chOff x="3258165" y="1817683"/>
            <a:chExt cx="2475552" cy="2664621"/>
          </a:xfrm>
        </p:grpSpPr>
        <p:sp>
          <p:nvSpPr>
            <p:cNvPr id="70" name="Google Shape;70;p14"/>
            <p:cNvSpPr/>
            <p:nvPr/>
          </p:nvSpPr>
          <p:spPr>
            <a:xfrm>
              <a:off x="3483450" y="2137500"/>
              <a:ext cx="2025000" cy="20250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3258165" y="1817683"/>
              <a:ext cx="2475552" cy="2664621"/>
              <a:chOff x="5671450" y="1841825"/>
              <a:chExt cx="2667333" cy="2871049"/>
            </a:xfrm>
          </p:grpSpPr>
          <p:cxnSp>
            <p:nvCxnSpPr>
              <p:cNvPr id="72" name="Google Shape;72;p14"/>
              <p:cNvCxnSpPr>
                <a:stCxn id="73" idx="3"/>
                <a:endCxn id="74" idx="1"/>
              </p:cNvCxnSpPr>
              <p:nvPr/>
            </p:nvCxnSpPr>
            <p:spPr>
              <a:xfrm>
                <a:off x="5922550" y="3272666"/>
                <a:ext cx="2165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" name="Google Shape;73;p14"/>
              <p:cNvSpPr txBox="1"/>
              <p:nvPr/>
            </p:nvSpPr>
            <p:spPr>
              <a:xfrm>
                <a:off x="5671450" y="3085766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" name="Google Shape;75;p14"/>
              <p:cNvSpPr txBox="1"/>
              <p:nvPr/>
            </p:nvSpPr>
            <p:spPr>
              <a:xfrm>
                <a:off x="6879588" y="4339074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" name="Google Shape;76;p14"/>
              <p:cNvSpPr txBox="1"/>
              <p:nvPr/>
            </p:nvSpPr>
            <p:spPr>
              <a:xfrm>
                <a:off x="6879602" y="1841825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" name="Google Shape;74;p14"/>
              <p:cNvSpPr txBox="1"/>
              <p:nvPr/>
            </p:nvSpPr>
            <p:spPr>
              <a:xfrm>
                <a:off x="8087683" y="3085766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rot="5400000" flipH="1">
                <a:off x="6756929" y="3439900"/>
                <a:ext cx="502200" cy="423300"/>
              </a:xfrm>
              <a:prstGeom prst="uturnArrow">
                <a:avLst>
                  <a:gd name="adj1" fmla="val 9909"/>
                  <a:gd name="adj2" fmla="val 18372"/>
                  <a:gd name="adj3" fmla="val 26966"/>
                  <a:gd name="adj4" fmla="val 42383"/>
                  <a:gd name="adj5" fmla="val 76172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 rot="5400000" flipH="1">
                <a:off x="6756929" y="2532813"/>
                <a:ext cx="502200" cy="423300"/>
              </a:xfrm>
              <a:prstGeom prst="uturnArrow">
                <a:avLst>
                  <a:gd name="adj1" fmla="val 9909"/>
                  <a:gd name="adj2" fmla="val 18372"/>
                  <a:gd name="adj3" fmla="val 26966"/>
                  <a:gd name="adj4" fmla="val 42383"/>
                  <a:gd name="adj5" fmla="val 76172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l="37641" t="28582" r="38896" b="31182"/>
          <a:stretch/>
        </p:blipFill>
        <p:spPr>
          <a:xfrm>
            <a:off x="5504725" y="1684575"/>
            <a:ext cx="2804050" cy="2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85250" y="1714500"/>
            <a:ext cx="2592000" cy="28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lessons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defined </a:t>
            </a:r>
            <a:r>
              <a:rPr lang="en" b="1"/>
              <a:t>normals </a:t>
            </a:r>
            <a:r>
              <a:rPr lang="en"/>
              <a:t>for more realistic lighting of the geometries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this.vertices = {...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this.indices = {...}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nAx,nAy,nAz,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nBx,nBy,nBz,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nCx,nCy,nCz,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nDx,nDy,nDz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3014629" y="2145497"/>
            <a:ext cx="2352729" cy="2137143"/>
            <a:chOff x="3512600" y="2342803"/>
            <a:chExt cx="1890958" cy="1717684"/>
          </a:xfrm>
        </p:grpSpPr>
        <p:sp>
          <p:nvSpPr>
            <p:cNvPr id="89" name="Google Shape;89;p15"/>
            <p:cNvSpPr/>
            <p:nvPr/>
          </p:nvSpPr>
          <p:spPr>
            <a:xfrm>
              <a:off x="4208300" y="2627425"/>
              <a:ext cx="1046525" cy="1224650"/>
            </a:xfrm>
            <a:custGeom>
              <a:avLst/>
              <a:gdLst/>
              <a:ahLst/>
              <a:cxnLst/>
              <a:rect l="l" t="t" r="r" b="b"/>
              <a:pathLst>
                <a:path w="41861" h="48986" extrusionOk="0">
                  <a:moveTo>
                    <a:pt x="20040" y="0"/>
                  </a:moveTo>
                  <a:lnTo>
                    <a:pt x="41861" y="37408"/>
                  </a:lnTo>
                  <a:lnTo>
                    <a:pt x="20485" y="48986"/>
                  </a:lnTo>
                  <a:lnTo>
                    <a:pt x="0" y="1380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0" name="Google Shape;90;p15"/>
            <p:cNvCxnSpPr/>
            <p:nvPr/>
          </p:nvCxnSpPr>
          <p:spPr>
            <a:xfrm flipH="1">
              <a:off x="4007875" y="2624763"/>
              <a:ext cx="690300" cy="222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 flipH="1">
              <a:off x="4572000" y="3559150"/>
              <a:ext cx="690300" cy="222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92;p15"/>
            <p:cNvCxnSpPr/>
            <p:nvPr/>
          </p:nvCxnSpPr>
          <p:spPr>
            <a:xfrm flipH="1">
              <a:off x="4039475" y="3852075"/>
              <a:ext cx="676200" cy="93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93;p15"/>
            <p:cNvCxnSpPr/>
            <p:nvPr/>
          </p:nvCxnSpPr>
          <p:spPr>
            <a:xfrm flipH="1">
              <a:off x="3512600" y="2982650"/>
              <a:ext cx="695700" cy="18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94" name="Google Shape;94;p15"/>
            <p:cNvGrpSpPr/>
            <p:nvPr/>
          </p:nvGrpSpPr>
          <p:grpSpPr>
            <a:xfrm>
              <a:off x="4037616" y="2342803"/>
              <a:ext cx="1365941" cy="1717684"/>
              <a:chOff x="6099012" y="1954231"/>
              <a:chExt cx="2014960" cy="2533831"/>
            </a:xfrm>
          </p:grpSpPr>
          <p:sp>
            <p:nvSpPr>
              <p:cNvPr id="95" name="Google Shape;95;p15"/>
              <p:cNvSpPr txBox="1"/>
              <p:nvPr/>
            </p:nvSpPr>
            <p:spPr>
              <a:xfrm>
                <a:off x="6099012" y="2838892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" name="Google Shape;96;p15"/>
              <p:cNvSpPr txBox="1"/>
              <p:nvPr/>
            </p:nvSpPr>
            <p:spPr>
              <a:xfrm>
                <a:off x="6879588" y="4114262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" name="Google Shape;97;p15"/>
              <p:cNvSpPr txBox="1"/>
              <p:nvPr/>
            </p:nvSpPr>
            <p:spPr>
              <a:xfrm>
                <a:off x="6879602" y="1954231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" name="Google Shape;98;p15"/>
              <p:cNvSpPr txBox="1"/>
              <p:nvPr/>
            </p:nvSpPr>
            <p:spPr>
              <a:xfrm>
                <a:off x="7862872" y="3422984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l="34844" t="23974" r="35976" b="28813"/>
          <a:stretch/>
        </p:blipFill>
        <p:spPr>
          <a:xfrm>
            <a:off x="5504025" y="1714500"/>
            <a:ext cx="2833877" cy="257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85250" y="1714500"/>
            <a:ext cx="4903800" cy="28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lessons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2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applied </a:t>
            </a:r>
            <a:r>
              <a:rPr lang="en" b="1"/>
              <a:t>materials</a:t>
            </a:r>
            <a:r>
              <a:rPr lang="en"/>
              <a:t> to change the appearance and color of the geometries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init(){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material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new CGFappearance(scene)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display(){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material.apply()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this.object.display()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21875" y="1914850"/>
            <a:ext cx="2026129" cy="2025000"/>
            <a:chOff x="5758900" y="2276313"/>
            <a:chExt cx="2026129" cy="2025000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5760018" y="2279998"/>
              <a:ext cx="2025011" cy="2017783"/>
              <a:chOff x="424050" y="2564775"/>
              <a:chExt cx="1453288" cy="1448100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424050" y="2564775"/>
                <a:ext cx="1448100" cy="1448100"/>
              </a:xfrm>
              <a:prstGeom prst="rect">
                <a:avLst/>
              </a:prstGeom>
              <a:solidFill>
                <a:srgbClr val="EEEEEE">
                  <a:alpha val="18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>
                  <a:alpha val="18990"/>
                </a:srgbClr>
              </a:solidFill>
              <a:ln>
                <a:noFill/>
              </a:ln>
            </p:spPr>
          </p:sp>
        </p:grpSp>
        <p:sp>
          <p:nvSpPr>
            <p:cNvPr id="117" name="Google Shape;117;p17"/>
            <p:cNvSpPr/>
            <p:nvPr/>
          </p:nvSpPr>
          <p:spPr>
            <a:xfrm>
              <a:off x="5758900" y="2276313"/>
              <a:ext cx="2025000" cy="20250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7"/>
            <p:cNvGrpSpPr/>
            <p:nvPr/>
          </p:nvGrpSpPr>
          <p:grpSpPr>
            <a:xfrm>
              <a:off x="6039150" y="2762643"/>
              <a:ext cx="1488256" cy="1537095"/>
              <a:chOff x="625179" y="2911199"/>
              <a:chExt cx="1068075" cy="1103125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625179" y="3199600"/>
                <a:ext cx="1068075" cy="814725"/>
              </a:xfrm>
              <a:custGeom>
                <a:avLst/>
                <a:gdLst/>
                <a:ahLst/>
                <a:cxnLst/>
                <a:rect l="l" t="t" r="r" b="b"/>
                <a:pathLst>
                  <a:path w="42723" h="32589" extrusionOk="0">
                    <a:moveTo>
                      <a:pt x="0" y="11674"/>
                    </a:moveTo>
                    <a:lnTo>
                      <a:pt x="3077" y="8814"/>
                    </a:lnTo>
                    <a:lnTo>
                      <a:pt x="13150" y="18888"/>
                    </a:lnTo>
                    <a:lnTo>
                      <a:pt x="32038" y="0"/>
                    </a:lnTo>
                    <a:lnTo>
                      <a:pt x="42723" y="10870"/>
                    </a:lnTo>
                    <a:lnTo>
                      <a:pt x="21094" y="32589"/>
                    </a:lnTo>
                    <a:lnTo>
                      <a:pt x="10457" y="2213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120" name="Google Shape;120;p17"/>
              <p:cNvSpPr/>
              <p:nvPr/>
            </p:nvSpPr>
            <p:spPr>
              <a:xfrm>
                <a:off x="760184" y="2911199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textures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262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Another fundamental part of computer graphics - </a:t>
            </a:r>
            <a:r>
              <a:rPr lang="en" b="1"/>
              <a:t>textures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761565" y="2053623"/>
            <a:ext cx="1747800" cy="1747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88596" y="2302503"/>
            <a:ext cx="1254187" cy="1249710"/>
            <a:chOff x="424050" y="2564775"/>
            <a:chExt cx="1453288" cy="1448100"/>
          </a:xfrm>
        </p:grpSpPr>
        <p:sp>
          <p:nvSpPr>
            <p:cNvPr id="126" name="Google Shape;126;p17"/>
            <p:cNvSpPr/>
            <p:nvPr/>
          </p:nvSpPr>
          <p:spPr>
            <a:xfrm>
              <a:off x="424050" y="2564775"/>
              <a:ext cx="1448100" cy="1448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28" name="Google Shape;128;p17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9" name="Google Shape;129;p17"/>
          <p:cNvCxnSpPr>
            <a:stCxn id="126" idx="2"/>
            <a:endCxn id="124" idx="2"/>
          </p:cNvCxnSpPr>
          <p:nvPr/>
        </p:nvCxnSpPr>
        <p:spPr>
          <a:xfrm rot="-5400000" flipH="1">
            <a:off x="2399851" y="2565813"/>
            <a:ext cx="249300" cy="2222100"/>
          </a:xfrm>
          <a:prstGeom prst="curvedConnector3">
            <a:avLst>
              <a:gd name="adj1" fmla="val 182648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7"/>
          <p:cNvCxnSpPr>
            <a:stCxn id="126" idx="3"/>
            <a:endCxn id="124" idx="1"/>
          </p:cNvCxnSpPr>
          <p:nvPr/>
        </p:nvCxnSpPr>
        <p:spPr>
          <a:xfrm>
            <a:off x="2038306" y="2927358"/>
            <a:ext cx="723300" cy="6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7"/>
          <p:cNvCxnSpPr>
            <a:stCxn id="126" idx="1"/>
            <a:endCxn id="124" idx="3"/>
          </p:cNvCxnSpPr>
          <p:nvPr/>
        </p:nvCxnSpPr>
        <p:spPr>
          <a:xfrm>
            <a:off x="788596" y="2927358"/>
            <a:ext cx="3720900" cy="600"/>
          </a:xfrm>
          <a:prstGeom prst="curvedConnector5">
            <a:avLst>
              <a:gd name="adj1" fmla="val -5524"/>
              <a:gd name="adj2" fmla="val 237235417"/>
              <a:gd name="adj3" fmla="val 105527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7"/>
          <p:cNvCxnSpPr>
            <a:stCxn id="126" idx="0"/>
            <a:endCxn id="124" idx="0"/>
          </p:cNvCxnSpPr>
          <p:nvPr/>
        </p:nvCxnSpPr>
        <p:spPr>
          <a:xfrm rot="-5400000">
            <a:off x="2400001" y="1066953"/>
            <a:ext cx="249000" cy="2222100"/>
          </a:xfrm>
          <a:prstGeom prst="curvedConnector3">
            <a:avLst>
              <a:gd name="adj1" fmla="val 182648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7"/>
          <p:cNvSpPr/>
          <p:nvPr/>
        </p:nvSpPr>
        <p:spPr>
          <a:xfrm>
            <a:off x="1382487" y="2275754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011324" y="2894175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382444" y="3528000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49530" y="2894434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942863" y="2676850"/>
            <a:ext cx="745800" cy="5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421875" y="310915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21875" y="268955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21875" y="226995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textures in WebGL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27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 b="1"/>
              <a:t>WebGL</a:t>
            </a:r>
            <a:r>
              <a:rPr lang="en"/>
              <a:t>, images can be loaded to be used as textures for the geometries.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process of </a:t>
            </a:r>
            <a:r>
              <a:rPr lang="en" b="1"/>
              <a:t>mapping a texture</a:t>
            </a:r>
            <a:r>
              <a:rPr lang="en"/>
              <a:t> to a geometry involves: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lain"/>
            </a:pPr>
            <a:r>
              <a:rPr lang="en"/>
              <a:t>Define the </a:t>
            </a:r>
            <a:r>
              <a:rPr lang="en" b="1"/>
              <a:t>texture coordinates</a:t>
            </a:r>
            <a:r>
              <a:rPr lang="en"/>
              <a:t> for the geometry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lain"/>
            </a:pPr>
            <a:r>
              <a:rPr lang="en" b="1"/>
              <a:t>Load an image</a:t>
            </a:r>
            <a:r>
              <a:rPr lang="en"/>
              <a:t> into a texture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lain"/>
            </a:pPr>
            <a:r>
              <a:rPr lang="en" b="1"/>
              <a:t>Apply texture</a:t>
            </a:r>
            <a:r>
              <a:rPr lang="en"/>
              <a:t> before drawing geometry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4433450" y="2159250"/>
            <a:ext cx="2880600" cy="2695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use normalized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(u,v)</a:t>
            </a:r>
            <a:r>
              <a:rPr lang="en"/>
              <a:t> coordinates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pair of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(u,v)</a:t>
            </a:r>
            <a:r>
              <a:rPr lang="en"/>
              <a:t> coordinates represents an </a:t>
            </a:r>
            <a:r>
              <a:rPr lang="en" b="1"/>
              <a:t>image pixel</a:t>
            </a:r>
            <a:r>
              <a:rPr lang="en"/>
              <a:t> (texel)</a:t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777300" y="2247850"/>
            <a:ext cx="6536675" cy="2292050"/>
            <a:chOff x="711125" y="2171650"/>
            <a:chExt cx="6536675" cy="2292050"/>
          </a:xfrm>
        </p:grpSpPr>
        <p:grpSp>
          <p:nvGrpSpPr>
            <p:cNvPr id="158" name="Google Shape;158;p19"/>
            <p:cNvGrpSpPr/>
            <p:nvPr/>
          </p:nvGrpSpPr>
          <p:grpSpPr>
            <a:xfrm>
              <a:off x="4332700" y="2171650"/>
              <a:ext cx="2915100" cy="2292050"/>
              <a:chOff x="445350" y="2215825"/>
              <a:chExt cx="2915100" cy="2292050"/>
            </a:xfrm>
          </p:grpSpPr>
          <p:grpSp>
            <p:nvGrpSpPr>
              <p:cNvPr id="159" name="Google Shape;159;p19"/>
              <p:cNvGrpSpPr/>
              <p:nvPr/>
            </p:nvGrpSpPr>
            <p:grpSpPr>
              <a:xfrm>
                <a:off x="1060686" y="2514536"/>
                <a:ext cx="1630153" cy="1624334"/>
                <a:chOff x="424050" y="2564775"/>
                <a:chExt cx="1453288" cy="1448100"/>
              </a:xfrm>
            </p:grpSpPr>
            <p:sp>
              <p:nvSpPr>
                <p:cNvPr id="160" name="Google Shape;160;p19"/>
                <p:cNvSpPr/>
                <p:nvPr/>
              </p:nvSpPr>
              <p:spPr>
                <a:xfrm>
                  <a:off x="424050" y="2564775"/>
                  <a:ext cx="1448100" cy="14481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>
                  <a:off x="424344" y="3199606"/>
                  <a:ext cx="1452993" cy="813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9" h="38701" extrusionOk="0">
                      <a:moveTo>
                        <a:pt x="0" y="23014"/>
                      </a:moveTo>
                      <a:lnTo>
                        <a:pt x="13219" y="10487"/>
                      </a:lnTo>
                      <a:lnTo>
                        <a:pt x="25204" y="22472"/>
                      </a:lnTo>
                      <a:lnTo>
                        <a:pt x="47676" y="0"/>
                      </a:lnTo>
                      <a:lnTo>
                        <a:pt x="69037" y="21520"/>
                      </a:lnTo>
                      <a:lnTo>
                        <a:pt x="69149" y="38701"/>
                      </a:lnTo>
                      <a:lnTo>
                        <a:pt x="125" y="38582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760184" y="2932713"/>
                  <a:ext cx="264300" cy="264300"/>
                </a:xfrm>
                <a:prstGeom prst="ellipse">
                  <a:avLst/>
                </a:prstGeom>
                <a:solidFill>
                  <a:srgbClr val="43434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63" name="Google Shape;163;p19"/>
              <p:cNvCxnSpPr/>
              <p:nvPr/>
            </p:nvCxnSpPr>
            <p:spPr>
              <a:xfrm>
                <a:off x="1057625" y="2514625"/>
                <a:ext cx="195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9"/>
              <p:cNvCxnSpPr/>
              <p:nvPr/>
            </p:nvCxnSpPr>
            <p:spPr>
              <a:xfrm>
                <a:off x="1060703" y="2514625"/>
                <a:ext cx="0" cy="191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65" name="Google Shape;165;p19"/>
              <p:cNvSpPr txBox="1"/>
              <p:nvPr/>
            </p:nvSpPr>
            <p:spPr>
              <a:xfrm>
                <a:off x="445350" y="221582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(0,0)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66" name="Google Shape;166;p19"/>
              <p:cNvSpPr txBox="1"/>
              <p:nvPr/>
            </p:nvSpPr>
            <p:spPr>
              <a:xfrm>
                <a:off x="2614650" y="406267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(1,1)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1006597" y="2460552"/>
                <a:ext cx="108300" cy="1083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2631747" y="4080127"/>
                <a:ext cx="108300" cy="1083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9"/>
            <p:cNvGrpSpPr/>
            <p:nvPr/>
          </p:nvGrpSpPr>
          <p:grpSpPr>
            <a:xfrm>
              <a:off x="711125" y="2180675"/>
              <a:ext cx="2964300" cy="2274000"/>
              <a:chOff x="3784275" y="2180675"/>
              <a:chExt cx="2964300" cy="2274000"/>
            </a:xfrm>
          </p:grpSpPr>
          <p:grpSp>
            <p:nvGrpSpPr>
              <p:cNvPr id="170" name="Google Shape;170;p19"/>
              <p:cNvGrpSpPr/>
              <p:nvPr/>
            </p:nvGrpSpPr>
            <p:grpSpPr>
              <a:xfrm>
                <a:off x="4399611" y="2479386"/>
                <a:ext cx="1630153" cy="1624334"/>
                <a:chOff x="424050" y="2564775"/>
                <a:chExt cx="1453288" cy="1448100"/>
              </a:xfrm>
            </p:grpSpPr>
            <p:sp>
              <p:nvSpPr>
                <p:cNvPr id="171" name="Google Shape;171;p19"/>
                <p:cNvSpPr/>
                <p:nvPr/>
              </p:nvSpPr>
              <p:spPr>
                <a:xfrm>
                  <a:off x="424050" y="2564775"/>
                  <a:ext cx="1448100" cy="14481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424344" y="3199606"/>
                  <a:ext cx="1452993" cy="813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9" h="38701" extrusionOk="0">
                      <a:moveTo>
                        <a:pt x="0" y="23014"/>
                      </a:moveTo>
                      <a:lnTo>
                        <a:pt x="13219" y="10487"/>
                      </a:lnTo>
                      <a:lnTo>
                        <a:pt x="25204" y="22472"/>
                      </a:lnTo>
                      <a:lnTo>
                        <a:pt x="47676" y="0"/>
                      </a:lnTo>
                      <a:lnTo>
                        <a:pt x="69037" y="21520"/>
                      </a:lnTo>
                      <a:lnTo>
                        <a:pt x="69149" y="38701"/>
                      </a:lnTo>
                      <a:lnTo>
                        <a:pt x="125" y="38582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760184" y="2932713"/>
                  <a:ext cx="264300" cy="264300"/>
                </a:xfrm>
                <a:prstGeom prst="ellipse">
                  <a:avLst/>
                </a:prstGeom>
                <a:solidFill>
                  <a:srgbClr val="43434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174;p19"/>
              <p:cNvSpPr txBox="1"/>
              <p:nvPr/>
            </p:nvSpPr>
            <p:spPr>
              <a:xfrm>
                <a:off x="3784275" y="400947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(0,0)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5" name="Google Shape;175;p19"/>
              <p:cNvSpPr txBox="1"/>
              <p:nvPr/>
            </p:nvSpPr>
            <p:spPr>
              <a:xfrm>
                <a:off x="6002775" y="218067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(1,1)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76" name="Google Shape;176;p19"/>
              <p:cNvGrpSpPr/>
              <p:nvPr/>
            </p:nvGrpSpPr>
            <p:grpSpPr>
              <a:xfrm rot="10800000" flipH="1">
                <a:off x="4323397" y="2192627"/>
                <a:ext cx="2003728" cy="1972873"/>
                <a:chOff x="4345522" y="2425402"/>
                <a:chExt cx="2003728" cy="1972873"/>
              </a:xfrm>
            </p:grpSpPr>
            <p:cxnSp>
              <p:nvCxnSpPr>
                <p:cNvPr id="177" name="Google Shape;177;p19"/>
                <p:cNvCxnSpPr/>
                <p:nvPr/>
              </p:nvCxnSpPr>
              <p:spPr>
                <a:xfrm>
                  <a:off x="4396550" y="2479475"/>
                  <a:ext cx="1952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8" name="Google Shape;178;p19"/>
                <p:cNvCxnSpPr/>
                <p:nvPr/>
              </p:nvCxnSpPr>
              <p:spPr>
                <a:xfrm>
                  <a:off x="4418988" y="2479475"/>
                  <a:ext cx="0" cy="191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79" name="Google Shape;179;p19"/>
                <p:cNvSpPr/>
                <p:nvPr/>
              </p:nvSpPr>
              <p:spPr>
                <a:xfrm>
                  <a:off x="4345522" y="2425402"/>
                  <a:ext cx="108300" cy="108300"/>
                </a:xfrm>
                <a:prstGeom prst="ellipse">
                  <a:avLst/>
                </a:prstGeom>
                <a:solidFill>
                  <a:srgbClr val="4A86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19"/>
              <p:cNvSpPr/>
              <p:nvPr/>
            </p:nvSpPr>
            <p:spPr>
              <a:xfrm>
                <a:off x="5970672" y="2423160"/>
                <a:ext cx="108300" cy="1083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068775" y="4380025"/>
            <a:ext cx="2420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OpenGL UV coordinates</a:t>
            </a:r>
            <a:endParaRPr sz="1600"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4770625" y="4380025"/>
            <a:ext cx="2420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WebGL UV coordinates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in WebGL/WebCGF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each vertex</a:t>
            </a:r>
            <a:r>
              <a:rPr lang="en"/>
              <a:t> of a geometry, a pair of texture coordinates is defined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 b="1"/>
              <a:t>object space</a:t>
            </a:r>
            <a:r>
              <a:rPr lang="en"/>
              <a:t>, texture coordinates are named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(s,t)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texture coordinates are defined in a </a:t>
            </a:r>
            <a:r>
              <a:rPr lang="en" b="1" i="1"/>
              <a:t>texCoords </a:t>
            </a:r>
            <a:r>
              <a:rPr lang="en"/>
              <a:t>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1276376" y="2840725"/>
            <a:ext cx="2414124" cy="1826100"/>
            <a:chOff x="822951" y="2688325"/>
            <a:chExt cx="2414124" cy="1826100"/>
          </a:xfrm>
        </p:grpSpPr>
        <p:sp>
          <p:nvSpPr>
            <p:cNvPr id="192" name="Google Shape;192;p20"/>
            <p:cNvSpPr/>
            <p:nvPr/>
          </p:nvSpPr>
          <p:spPr>
            <a:xfrm>
              <a:off x="822951" y="2688325"/>
              <a:ext cx="2325000" cy="182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912075" y="2705075"/>
              <a:ext cx="2325000" cy="17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vertices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xA, yA, zA,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xB, yB, zB,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xC, yC, zC,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xD, yD, zD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4348769" y="2840725"/>
            <a:ext cx="2325000" cy="1826100"/>
            <a:chOff x="3895344" y="2688325"/>
            <a:chExt cx="2325000" cy="1826100"/>
          </a:xfrm>
        </p:grpSpPr>
        <p:sp>
          <p:nvSpPr>
            <p:cNvPr id="195" name="Google Shape;195;p20"/>
            <p:cNvSpPr/>
            <p:nvPr/>
          </p:nvSpPr>
          <p:spPr>
            <a:xfrm>
              <a:off x="3895344" y="2688325"/>
              <a:ext cx="2325000" cy="182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3912075" y="2705075"/>
              <a:ext cx="2272200" cy="17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sA, tA,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sB, tB,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sC, tC,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sD, tD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</p:grpSp>
      <p:cxnSp>
        <p:nvCxnSpPr>
          <p:cNvPr id="197" name="Google Shape;197;p20"/>
          <p:cNvCxnSpPr/>
          <p:nvPr/>
        </p:nvCxnSpPr>
        <p:spPr>
          <a:xfrm>
            <a:off x="3274075" y="3318625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3274075" y="3571800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3274075" y="3824950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3274075" y="4065500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1"/>
          <p:cNvGrpSpPr/>
          <p:nvPr/>
        </p:nvGrpSpPr>
        <p:grpSpPr>
          <a:xfrm>
            <a:off x="6025480" y="2254827"/>
            <a:ext cx="1638291" cy="1632443"/>
            <a:chOff x="424050" y="2564775"/>
            <a:chExt cx="1453288" cy="1448100"/>
          </a:xfrm>
        </p:grpSpPr>
        <p:sp>
          <p:nvSpPr>
            <p:cNvPr id="206" name="Google Shape;206;p21"/>
            <p:cNvSpPr/>
            <p:nvPr/>
          </p:nvSpPr>
          <p:spPr>
            <a:xfrm>
              <a:off x="424050" y="2564775"/>
              <a:ext cx="1448100" cy="144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08" name="Google Shape;208;p21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Example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Basic example</a:t>
            </a:r>
            <a:r>
              <a:rPr lang="en"/>
              <a:t>: Mapping a square texture to a square object</a:t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363300" y="1912650"/>
            <a:ext cx="2722500" cy="2267400"/>
            <a:chOff x="363300" y="1760250"/>
            <a:chExt cx="2722500" cy="2267400"/>
          </a:xfrm>
        </p:grpSpPr>
        <p:sp>
          <p:nvSpPr>
            <p:cNvPr id="214" name="Google Shape;214;p21"/>
            <p:cNvSpPr/>
            <p:nvPr/>
          </p:nvSpPr>
          <p:spPr>
            <a:xfrm>
              <a:off x="363300" y="1760250"/>
              <a:ext cx="2672100" cy="22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464100" y="1801375"/>
              <a:ext cx="2621700" cy="22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this.vertices = {...}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0, 1,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6" name="Google Shape;216;p21"/>
          <p:cNvSpPr/>
          <p:nvPr/>
        </p:nvSpPr>
        <p:spPr>
          <a:xfrm>
            <a:off x="6025475" y="2274363"/>
            <a:ext cx="1638300" cy="1624200"/>
          </a:xfrm>
          <a:prstGeom prst="rect">
            <a:avLst/>
          </a:prstGeom>
          <a:solidFill>
            <a:srgbClr val="EEEEEE">
              <a:alpha val="61450"/>
            </a:srgb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7" name="Google Shape;217;p21"/>
          <p:cNvSpPr txBox="1"/>
          <p:nvPr/>
        </p:nvSpPr>
        <p:spPr>
          <a:xfrm>
            <a:off x="5752175" y="2073223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5730447" y="3693618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7635461" y="2061721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7613681" y="3749623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" name="Google Shape;221;p21"/>
          <p:cNvGrpSpPr/>
          <p:nvPr/>
        </p:nvGrpSpPr>
        <p:grpSpPr>
          <a:xfrm>
            <a:off x="3108960" y="2191541"/>
            <a:ext cx="2377996" cy="1686658"/>
            <a:chOff x="3104783" y="2205144"/>
            <a:chExt cx="2535448" cy="1798335"/>
          </a:xfrm>
        </p:grpSpPr>
        <p:sp>
          <p:nvSpPr>
            <p:cNvPr id="222" name="Google Shape;222;p21"/>
            <p:cNvSpPr/>
            <p:nvPr/>
          </p:nvSpPr>
          <p:spPr>
            <a:xfrm>
              <a:off x="3697657" y="2570741"/>
              <a:ext cx="108300" cy="10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21"/>
            <p:cNvGrpSpPr/>
            <p:nvPr/>
          </p:nvGrpSpPr>
          <p:grpSpPr>
            <a:xfrm>
              <a:off x="3104783" y="2205144"/>
              <a:ext cx="2535448" cy="1798335"/>
              <a:chOff x="3104783" y="2205144"/>
              <a:chExt cx="2535448" cy="1798335"/>
            </a:xfrm>
          </p:grpSpPr>
          <p:grpSp>
            <p:nvGrpSpPr>
              <p:cNvPr id="224" name="Google Shape;224;p21"/>
              <p:cNvGrpSpPr/>
              <p:nvPr/>
            </p:nvGrpSpPr>
            <p:grpSpPr>
              <a:xfrm>
                <a:off x="3104783" y="2205144"/>
                <a:ext cx="2535448" cy="1798335"/>
                <a:chOff x="3104783" y="2205144"/>
                <a:chExt cx="2535448" cy="1798335"/>
              </a:xfrm>
            </p:grpSpPr>
            <p:grpSp>
              <p:nvGrpSpPr>
                <p:cNvPr id="225" name="Google Shape;225;p21"/>
                <p:cNvGrpSpPr/>
                <p:nvPr/>
              </p:nvGrpSpPr>
              <p:grpSpPr>
                <a:xfrm>
                  <a:off x="3737891" y="2580233"/>
                  <a:ext cx="1218376" cy="1214027"/>
                  <a:chOff x="424050" y="2564775"/>
                  <a:chExt cx="1453288" cy="1448100"/>
                </a:xfrm>
              </p:grpSpPr>
              <p:sp>
                <p:nvSpPr>
                  <p:cNvPr id="226" name="Google Shape;226;p21"/>
                  <p:cNvSpPr/>
                  <p:nvPr/>
                </p:nvSpPr>
                <p:spPr>
                  <a:xfrm>
                    <a:off x="424050" y="2564775"/>
                    <a:ext cx="1448100" cy="14481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21"/>
                  <p:cNvSpPr/>
                  <p:nvPr/>
                </p:nvSpPr>
                <p:spPr>
                  <a:xfrm>
                    <a:off x="424344" y="3199606"/>
                    <a:ext cx="1452993" cy="813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49" h="38701" extrusionOk="0">
                        <a:moveTo>
                          <a:pt x="0" y="23014"/>
                        </a:moveTo>
                        <a:lnTo>
                          <a:pt x="13219" y="10487"/>
                        </a:lnTo>
                        <a:lnTo>
                          <a:pt x="25204" y="22472"/>
                        </a:lnTo>
                        <a:lnTo>
                          <a:pt x="47676" y="0"/>
                        </a:lnTo>
                        <a:lnTo>
                          <a:pt x="69037" y="21520"/>
                        </a:lnTo>
                        <a:lnTo>
                          <a:pt x="69149" y="38701"/>
                        </a:lnTo>
                        <a:lnTo>
                          <a:pt x="125" y="38582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</p:sp>
              <p:sp>
                <p:nvSpPr>
                  <p:cNvPr id="228" name="Google Shape;228;p21"/>
                  <p:cNvSpPr/>
                  <p:nvPr/>
                </p:nvSpPr>
                <p:spPr>
                  <a:xfrm>
                    <a:off x="760184" y="2932713"/>
                    <a:ext cx="264300" cy="264300"/>
                  </a:xfrm>
                  <a:prstGeom prst="ellipse">
                    <a:avLst/>
                  </a:prstGeom>
                  <a:solidFill>
                    <a:srgbClr val="43434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9" name="Google Shape;229;p21"/>
                <p:cNvSpPr txBox="1"/>
                <p:nvPr/>
              </p:nvSpPr>
              <p:spPr>
                <a:xfrm>
                  <a:off x="3104783" y="3670779"/>
                  <a:ext cx="731100" cy="33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(0,0)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30" name="Google Shape;230;p21"/>
                <p:cNvSpPr txBox="1"/>
                <p:nvPr/>
              </p:nvSpPr>
              <p:spPr>
                <a:xfrm>
                  <a:off x="4909273" y="2470875"/>
                  <a:ext cx="730957" cy="332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(1,1)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grpSp>
              <p:nvGrpSpPr>
                <p:cNvPr id="231" name="Google Shape;231;p21"/>
                <p:cNvGrpSpPr/>
                <p:nvPr/>
              </p:nvGrpSpPr>
              <p:grpSpPr>
                <a:xfrm rot="10800000" flipH="1">
                  <a:off x="3685032" y="2205144"/>
                  <a:ext cx="1597521" cy="1597408"/>
                  <a:chOff x="4351012" y="2476089"/>
                  <a:chExt cx="2137438" cy="2137286"/>
                </a:xfrm>
              </p:grpSpPr>
              <p:cxnSp>
                <p:nvCxnSpPr>
                  <p:cNvPr id="232" name="Google Shape;232;p21"/>
                  <p:cNvCxnSpPr/>
                  <p:nvPr/>
                </p:nvCxnSpPr>
                <p:spPr>
                  <a:xfrm>
                    <a:off x="4396550" y="2479475"/>
                    <a:ext cx="20919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233" name="Google Shape;233;p21"/>
                  <p:cNvCxnSpPr/>
                  <p:nvPr/>
                </p:nvCxnSpPr>
                <p:spPr>
                  <a:xfrm>
                    <a:off x="4399628" y="2479475"/>
                    <a:ext cx="0" cy="2133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34" name="Google Shape;234;p21"/>
                  <p:cNvSpPr/>
                  <p:nvPr/>
                </p:nvSpPr>
                <p:spPr>
                  <a:xfrm>
                    <a:off x="4351012" y="2476089"/>
                    <a:ext cx="108300" cy="108300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5" name="Google Shape;235;p21"/>
                <p:cNvSpPr/>
                <p:nvPr/>
              </p:nvSpPr>
              <p:spPr>
                <a:xfrm>
                  <a:off x="4888779" y="2558893"/>
                  <a:ext cx="80943" cy="80943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" name="Google Shape;236;p21"/>
              <p:cNvSpPr/>
              <p:nvPr/>
            </p:nvSpPr>
            <p:spPr>
              <a:xfrm>
                <a:off x="4895457" y="3712464"/>
                <a:ext cx="108300" cy="10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" name="Google Shape;237;p21"/>
          <p:cNvSpPr/>
          <p:nvPr/>
        </p:nvSpPr>
        <p:spPr>
          <a:xfrm>
            <a:off x="5980431" y="2254848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1"/>
          <p:cNvCxnSpPr>
            <a:stCxn id="222" idx="0"/>
            <a:endCxn id="237" idx="0"/>
          </p:cNvCxnSpPr>
          <p:nvPr/>
        </p:nvCxnSpPr>
        <p:spPr>
          <a:xfrm rot="-5400000">
            <a:off x="4735354" y="1235285"/>
            <a:ext cx="279600" cy="2318700"/>
          </a:xfrm>
          <a:prstGeom prst="curvedConnector3">
            <a:avLst>
              <a:gd name="adj1" fmla="val 185162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1"/>
          <p:cNvSpPr/>
          <p:nvPr/>
        </p:nvSpPr>
        <p:spPr>
          <a:xfrm>
            <a:off x="7598919" y="2263992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21"/>
          <p:cNvCxnSpPr>
            <a:stCxn id="235" idx="7"/>
            <a:endCxn id="239" idx="0"/>
          </p:cNvCxnSpPr>
          <p:nvPr/>
        </p:nvCxnSpPr>
        <p:spPr>
          <a:xfrm rot="-5400000">
            <a:off x="6114918" y="996190"/>
            <a:ext cx="270300" cy="2806200"/>
          </a:xfrm>
          <a:prstGeom prst="curvedConnector3">
            <a:avLst>
              <a:gd name="adj1" fmla="val 188151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1"/>
          <p:cNvSpPr/>
          <p:nvPr/>
        </p:nvSpPr>
        <p:spPr>
          <a:xfrm>
            <a:off x="7589775" y="3818472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2" name="Google Shape;242;p21"/>
          <p:cNvCxnSpPr>
            <a:stCxn id="236" idx="4"/>
            <a:endCxn id="241" idx="4"/>
          </p:cNvCxnSpPr>
          <p:nvPr/>
        </p:nvCxnSpPr>
        <p:spPr>
          <a:xfrm rot="-5400000" flipH="1">
            <a:off x="6131620" y="2414431"/>
            <a:ext cx="219900" cy="2804700"/>
          </a:xfrm>
          <a:prstGeom prst="curvedConnector3">
            <a:avLst>
              <a:gd name="adj1" fmla="val 208306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21"/>
          <p:cNvSpPr/>
          <p:nvPr/>
        </p:nvSpPr>
        <p:spPr>
          <a:xfrm>
            <a:off x="5980431" y="3818472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21"/>
          <p:cNvCxnSpPr>
            <a:stCxn id="234" idx="0"/>
            <a:endCxn id="243" idx="4"/>
          </p:cNvCxnSpPr>
          <p:nvPr/>
        </p:nvCxnSpPr>
        <p:spPr>
          <a:xfrm rot="-5400000" flipH="1">
            <a:off x="4744284" y="2636600"/>
            <a:ext cx="237000" cy="2343300"/>
          </a:xfrm>
          <a:prstGeom prst="curvedConnector3">
            <a:avLst>
              <a:gd name="adj1" fmla="val 200484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On-screen Show (16:9)</PresentationFormat>
  <Paragraphs>222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Montserrat</vt:lpstr>
      <vt:lpstr>Roboto</vt:lpstr>
      <vt:lpstr>Arial</vt:lpstr>
      <vt:lpstr>Consolas</vt:lpstr>
      <vt:lpstr>Simple Light</vt:lpstr>
      <vt:lpstr>TP4 - Textures</vt:lpstr>
      <vt:lpstr>Previous lessons</vt:lpstr>
      <vt:lpstr>Previous lessons</vt:lpstr>
      <vt:lpstr>Previous lessons</vt:lpstr>
      <vt:lpstr>Application of textures</vt:lpstr>
      <vt:lpstr>Application of textures in WebGL</vt:lpstr>
      <vt:lpstr>1 Texture coordinates</vt:lpstr>
      <vt:lpstr>1 Texture coordinates in WebGL/WebCGF</vt:lpstr>
      <vt:lpstr>1 Texture coordinates - Example</vt:lpstr>
      <vt:lpstr>1 Texture coordinates - Example</vt:lpstr>
      <vt:lpstr>1 Texture coordinates - Wrap Mode</vt:lpstr>
      <vt:lpstr>1 Texture coordinates - Wrap Mode</vt:lpstr>
      <vt:lpstr>2 Load image to texture with WebCGF</vt:lpstr>
      <vt:lpstr>3 Apply texture before drawing object</vt:lpstr>
      <vt:lpstr>3 Apply texture before drawing object</vt:lpstr>
      <vt:lpstr>Additional texture parameters</vt:lpstr>
      <vt:lpstr>Documentation and guides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TP4 - Textures</dc:title>
  <dc:creator>Teresa Matos</dc:creator>
  <cp:lastModifiedBy>Teresa Matos</cp:lastModifiedBy>
  <cp:revision>1</cp:revision>
  <dcterms:created xsi:type="dcterms:W3CDTF">2020-03-20T16:31:12Z</dcterms:created>
  <dcterms:modified xsi:type="dcterms:W3CDTF">2020-03-20T16:31:12Z</dcterms:modified>
</cp:coreProperties>
</file>