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38"/>
    <p:restoredTop sz="94635"/>
  </p:normalViewPr>
  <p:slideViewPr>
    <p:cSldViewPr snapToGrid="0">
      <p:cViewPr varScale="1">
        <p:scale>
          <a:sx n="108" d="100"/>
          <a:sy n="108" d="100"/>
        </p:scale>
        <p:origin x="23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80A169-40A6-8744-8264-814354720974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C6CC3BE-FCE3-0F4B-A62D-FE0CB971463C}">
      <dgm:prSet phldrT="[Text]"/>
      <dgm:spPr/>
      <dgm:t>
        <a:bodyPr/>
        <a:lstStyle/>
        <a:p>
          <a:r>
            <a:rPr lang="en-GB" dirty="0"/>
            <a:t>Log-transform</a:t>
          </a:r>
        </a:p>
      </dgm:t>
    </dgm:pt>
    <dgm:pt modelId="{AE51294A-EE5C-2948-80DC-175CC429D80C}" type="parTrans" cxnId="{5EB53190-397B-A34C-8C2B-D168531AC796}">
      <dgm:prSet/>
      <dgm:spPr/>
      <dgm:t>
        <a:bodyPr/>
        <a:lstStyle/>
        <a:p>
          <a:endParaRPr lang="en-GB"/>
        </a:p>
      </dgm:t>
    </dgm:pt>
    <dgm:pt modelId="{CCABF48A-AD83-D243-9894-30916011FF05}" type="sibTrans" cxnId="{5EB53190-397B-A34C-8C2B-D168531AC796}">
      <dgm:prSet/>
      <dgm:spPr/>
      <dgm:t>
        <a:bodyPr/>
        <a:lstStyle/>
        <a:p>
          <a:endParaRPr lang="en-GB"/>
        </a:p>
      </dgm:t>
    </dgm:pt>
    <dgm:pt modelId="{D6B03FD6-8F3B-D14A-905A-6F64CE46CBB6}">
      <dgm:prSet phldrT="[Text]"/>
      <dgm:spPr/>
      <dgm:t>
        <a:bodyPr/>
        <a:lstStyle/>
        <a:p>
          <a:r>
            <a:rPr lang="en-GB" b="1" dirty="0"/>
            <a:t>Why: </a:t>
          </a:r>
          <a:r>
            <a:rPr lang="en-GB" dirty="0"/>
            <a:t>Make intensities normal-distributed, good for many reasons, e.g. normalization, imputation</a:t>
          </a:r>
        </a:p>
      </dgm:t>
    </dgm:pt>
    <dgm:pt modelId="{3CB04F7D-5714-F94D-8FC6-5DCB7B4E8DEF}" type="parTrans" cxnId="{369230A2-DFBD-C648-B460-D3CD362C2F9F}">
      <dgm:prSet/>
      <dgm:spPr/>
      <dgm:t>
        <a:bodyPr/>
        <a:lstStyle/>
        <a:p>
          <a:endParaRPr lang="en-GB"/>
        </a:p>
      </dgm:t>
    </dgm:pt>
    <dgm:pt modelId="{FEB7EFE0-C67A-434D-8267-0DEA759586D2}" type="sibTrans" cxnId="{369230A2-DFBD-C648-B460-D3CD362C2F9F}">
      <dgm:prSet/>
      <dgm:spPr/>
      <dgm:t>
        <a:bodyPr/>
        <a:lstStyle/>
        <a:p>
          <a:endParaRPr lang="en-GB"/>
        </a:p>
      </dgm:t>
    </dgm:pt>
    <dgm:pt modelId="{5F686722-0C1C-BA48-9D68-A7D88E098244}">
      <dgm:prSet phldrT="[Text]"/>
      <dgm:spPr/>
      <dgm:t>
        <a:bodyPr/>
        <a:lstStyle/>
        <a:p>
          <a:r>
            <a:rPr lang="en-GB" b="1" dirty="0"/>
            <a:t>How:</a:t>
          </a:r>
          <a:r>
            <a:rPr lang="en-GB" dirty="0"/>
            <a:t> Log2-transform every value</a:t>
          </a:r>
        </a:p>
      </dgm:t>
    </dgm:pt>
    <dgm:pt modelId="{6D96FBF0-575D-ED45-B668-7B9734705F3B}" type="parTrans" cxnId="{6285D239-BD49-3D4A-90B0-6E207E4C504F}">
      <dgm:prSet/>
      <dgm:spPr/>
      <dgm:t>
        <a:bodyPr/>
        <a:lstStyle/>
        <a:p>
          <a:endParaRPr lang="en-GB"/>
        </a:p>
      </dgm:t>
    </dgm:pt>
    <dgm:pt modelId="{6741ED57-B5E3-0546-AE84-78E424CBAE3F}" type="sibTrans" cxnId="{6285D239-BD49-3D4A-90B0-6E207E4C504F}">
      <dgm:prSet/>
      <dgm:spPr/>
      <dgm:t>
        <a:bodyPr/>
        <a:lstStyle/>
        <a:p>
          <a:endParaRPr lang="en-GB"/>
        </a:p>
      </dgm:t>
    </dgm:pt>
    <dgm:pt modelId="{51774523-04E0-FC45-A22F-D12ADA8B8F8F}">
      <dgm:prSet phldrT="[Text]"/>
      <dgm:spPr/>
      <dgm:t>
        <a:bodyPr/>
        <a:lstStyle/>
        <a:p>
          <a:r>
            <a:rPr lang="en-GB" dirty="0"/>
            <a:t>Normalize </a:t>
          </a:r>
          <a:br>
            <a:rPr lang="en-GB" dirty="0"/>
          </a:br>
          <a:r>
            <a:rPr lang="en-GB" dirty="0"/>
            <a:t>(if needed)</a:t>
          </a:r>
        </a:p>
      </dgm:t>
    </dgm:pt>
    <dgm:pt modelId="{35AA57E0-F48A-E341-9276-7506C20FFFD2}" type="parTrans" cxnId="{776C1C5A-6FC3-0248-A3B3-91560785AF8F}">
      <dgm:prSet/>
      <dgm:spPr/>
      <dgm:t>
        <a:bodyPr/>
        <a:lstStyle/>
        <a:p>
          <a:endParaRPr lang="en-GB"/>
        </a:p>
      </dgm:t>
    </dgm:pt>
    <dgm:pt modelId="{6790CD11-1B63-094F-BD00-3C15FC81877A}" type="sibTrans" cxnId="{776C1C5A-6FC3-0248-A3B3-91560785AF8F}">
      <dgm:prSet/>
      <dgm:spPr/>
      <dgm:t>
        <a:bodyPr/>
        <a:lstStyle/>
        <a:p>
          <a:endParaRPr lang="en-GB"/>
        </a:p>
      </dgm:t>
    </dgm:pt>
    <dgm:pt modelId="{4BD27B77-06C3-884C-8CAD-7F97B7A37901}">
      <dgm:prSet phldrT="[Text]"/>
      <dgm:spPr/>
      <dgm:t>
        <a:bodyPr/>
        <a:lstStyle/>
        <a:p>
          <a:r>
            <a:rPr lang="en-GB" b="1" dirty="0"/>
            <a:t>Why:</a:t>
          </a:r>
          <a:r>
            <a:rPr lang="en-GB" dirty="0"/>
            <a:t> Overall intensities between samples can vary because of e.g. sample prep. Normalization accounts for this by putting individual intensities in relation to overall intensity </a:t>
          </a:r>
        </a:p>
      </dgm:t>
    </dgm:pt>
    <dgm:pt modelId="{98C11150-145C-7947-8FAD-62658855AC8C}" type="parTrans" cxnId="{57E4FF2F-0AEA-E844-A385-6F1ABB9F21E3}">
      <dgm:prSet/>
      <dgm:spPr/>
      <dgm:t>
        <a:bodyPr/>
        <a:lstStyle/>
        <a:p>
          <a:endParaRPr lang="en-GB"/>
        </a:p>
      </dgm:t>
    </dgm:pt>
    <dgm:pt modelId="{A382397D-C875-714B-88AD-D0863B3493E4}" type="sibTrans" cxnId="{57E4FF2F-0AEA-E844-A385-6F1ABB9F21E3}">
      <dgm:prSet/>
      <dgm:spPr/>
      <dgm:t>
        <a:bodyPr/>
        <a:lstStyle/>
        <a:p>
          <a:endParaRPr lang="en-GB"/>
        </a:p>
      </dgm:t>
    </dgm:pt>
    <dgm:pt modelId="{47301A30-C571-C64D-B2D0-BEB1A8C67475}">
      <dgm:prSet phldrT="[Text]"/>
      <dgm:spPr/>
      <dgm:t>
        <a:bodyPr/>
        <a:lstStyle/>
        <a:p>
          <a:r>
            <a:rPr lang="en-GB" b="1" dirty="0"/>
            <a:t>How:</a:t>
          </a:r>
          <a:r>
            <a:rPr lang="en-GB" dirty="0"/>
            <a:t> different options, e.g. median normalization</a:t>
          </a:r>
        </a:p>
      </dgm:t>
    </dgm:pt>
    <dgm:pt modelId="{4383813A-85FC-BC44-A380-DA6C695A73FE}" type="parTrans" cxnId="{FE50B0F6-6A96-1C4A-BA28-B26F7A79DA26}">
      <dgm:prSet/>
      <dgm:spPr/>
      <dgm:t>
        <a:bodyPr/>
        <a:lstStyle/>
        <a:p>
          <a:endParaRPr lang="en-GB"/>
        </a:p>
      </dgm:t>
    </dgm:pt>
    <dgm:pt modelId="{994A5680-96DF-0845-8548-28014B58C898}" type="sibTrans" cxnId="{FE50B0F6-6A96-1C4A-BA28-B26F7A79DA26}">
      <dgm:prSet/>
      <dgm:spPr/>
      <dgm:t>
        <a:bodyPr/>
        <a:lstStyle/>
        <a:p>
          <a:endParaRPr lang="en-GB"/>
        </a:p>
      </dgm:t>
    </dgm:pt>
    <dgm:pt modelId="{BD72E218-D920-F345-A16D-BC1B836A8B82}">
      <dgm:prSet phldrT="[Text]"/>
      <dgm:spPr/>
      <dgm:t>
        <a:bodyPr/>
        <a:lstStyle/>
        <a:p>
          <a:r>
            <a:rPr lang="en-GB" dirty="0"/>
            <a:t>Impute missing values</a:t>
          </a:r>
        </a:p>
      </dgm:t>
    </dgm:pt>
    <dgm:pt modelId="{565FA9E2-B2A4-AD49-A09F-8471A1E80FF3}" type="parTrans" cxnId="{DAC09DF6-F27E-2746-B371-983BFBA6EFE9}">
      <dgm:prSet/>
      <dgm:spPr/>
      <dgm:t>
        <a:bodyPr/>
        <a:lstStyle/>
        <a:p>
          <a:endParaRPr lang="en-GB"/>
        </a:p>
      </dgm:t>
    </dgm:pt>
    <dgm:pt modelId="{CDD3A1BD-B476-3843-8CA6-0AE93FD1127E}" type="sibTrans" cxnId="{DAC09DF6-F27E-2746-B371-983BFBA6EFE9}">
      <dgm:prSet/>
      <dgm:spPr/>
      <dgm:t>
        <a:bodyPr/>
        <a:lstStyle/>
        <a:p>
          <a:endParaRPr lang="en-GB"/>
        </a:p>
      </dgm:t>
    </dgm:pt>
    <dgm:pt modelId="{48B84E1E-A0BB-6A42-8ECE-22D6FE743DF8}">
      <dgm:prSet phldrT="[Text]"/>
      <dgm:spPr/>
      <dgm:t>
        <a:bodyPr/>
        <a:lstStyle/>
        <a:p>
          <a:r>
            <a:rPr lang="en-GB" b="1" dirty="0"/>
            <a:t>Why:</a:t>
          </a:r>
          <a:r>
            <a:rPr lang="en-GB" dirty="0"/>
            <a:t> Downstream analyses like PCA need complete datasets</a:t>
          </a:r>
        </a:p>
      </dgm:t>
    </dgm:pt>
    <dgm:pt modelId="{5EE17B41-B0FF-3F4D-933F-90453C5B8F9C}" type="parTrans" cxnId="{BC001702-7635-CB4E-84C6-9287C25A999A}">
      <dgm:prSet/>
      <dgm:spPr/>
      <dgm:t>
        <a:bodyPr/>
        <a:lstStyle/>
        <a:p>
          <a:endParaRPr lang="en-GB"/>
        </a:p>
      </dgm:t>
    </dgm:pt>
    <dgm:pt modelId="{A75D4D19-6878-7F49-B643-0E7FD27060E6}" type="sibTrans" cxnId="{BC001702-7635-CB4E-84C6-9287C25A999A}">
      <dgm:prSet/>
      <dgm:spPr/>
      <dgm:t>
        <a:bodyPr/>
        <a:lstStyle/>
        <a:p>
          <a:endParaRPr lang="en-GB"/>
        </a:p>
      </dgm:t>
    </dgm:pt>
    <dgm:pt modelId="{02830B22-62F0-E140-A2EB-56E6B542EF2A}">
      <dgm:prSet phldrT="[Text]"/>
      <dgm:spPr/>
      <dgm:t>
        <a:bodyPr/>
        <a:lstStyle/>
        <a:p>
          <a:r>
            <a:rPr lang="en-GB" b="1" dirty="0"/>
            <a:t>How:</a:t>
          </a:r>
          <a:r>
            <a:rPr lang="en-GB" dirty="0"/>
            <a:t> different options, depending on the nature of the data. Important key words: Missing at random (MAR), Missing completely at random (MCAR), missing not at random (MNAR). DIA data is MNAR and should be imputed with a left-censor method, e.g. </a:t>
          </a:r>
          <a:r>
            <a:rPr lang="en-GB" dirty="0" err="1"/>
            <a:t>MinDet</a:t>
          </a:r>
          <a:endParaRPr lang="en-GB" dirty="0"/>
        </a:p>
      </dgm:t>
    </dgm:pt>
    <dgm:pt modelId="{6D88767F-CE5A-DE42-A46D-49AE009C6182}" type="parTrans" cxnId="{6091CA22-4532-C74F-B131-C3FA2BB59B0A}">
      <dgm:prSet/>
      <dgm:spPr/>
      <dgm:t>
        <a:bodyPr/>
        <a:lstStyle/>
        <a:p>
          <a:endParaRPr lang="en-GB"/>
        </a:p>
      </dgm:t>
    </dgm:pt>
    <dgm:pt modelId="{6390EB64-0E24-B34F-9206-EC17654C6898}" type="sibTrans" cxnId="{6091CA22-4532-C74F-B131-C3FA2BB59B0A}">
      <dgm:prSet/>
      <dgm:spPr/>
      <dgm:t>
        <a:bodyPr/>
        <a:lstStyle/>
        <a:p>
          <a:endParaRPr lang="en-GB"/>
        </a:p>
      </dgm:t>
    </dgm:pt>
    <dgm:pt modelId="{E895D72E-4A55-C049-B7BF-3FD485AAF4B8}" type="pres">
      <dgm:prSet presAssocID="{0680A169-40A6-8744-8264-814354720974}" presName="linearFlow" presStyleCnt="0">
        <dgm:presLayoutVars>
          <dgm:dir/>
          <dgm:animLvl val="lvl"/>
          <dgm:resizeHandles val="exact"/>
        </dgm:presLayoutVars>
      </dgm:prSet>
      <dgm:spPr/>
    </dgm:pt>
    <dgm:pt modelId="{66BD5BEF-193D-CC49-B649-65FDF663F6D5}" type="pres">
      <dgm:prSet presAssocID="{5C6CC3BE-FCE3-0F4B-A62D-FE0CB971463C}" presName="composite" presStyleCnt="0"/>
      <dgm:spPr/>
    </dgm:pt>
    <dgm:pt modelId="{E98F5A83-E5F8-DE48-A3C2-026F94F0EA00}" type="pres">
      <dgm:prSet presAssocID="{5C6CC3BE-FCE3-0F4B-A62D-FE0CB971463C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1C3730F-DF7D-4247-8D2C-074F688444B2}" type="pres">
      <dgm:prSet presAssocID="{5C6CC3BE-FCE3-0F4B-A62D-FE0CB971463C}" presName="descendantText" presStyleLbl="alignAcc1" presStyleIdx="0" presStyleCnt="3">
        <dgm:presLayoutVars>
          <dgm:bulletEnabled val="1"/>
        </dgm:presLayoutVars>
      </dgm:prSet>
      <dgm:spPr/>
    </dgm:pt>
    <dgm:pt modelId="{5DDEDB69-E4F5-174C-8159-32C8760682F7}" type="pres">
      <dgm:prSet presAssocID="{CCABF48A-AD83-D243-9894-30916011FF05}" presName="sp" presStyleCnt="0"/>
      <dgm:spPr/>
    </dgm:pt>
    <dgm:pt modelId="{70ACD2D5-5FAB-3C45-9CFE-FEE43E7C25FB}" type="pres">
      <dgm:prSet presAssocID="{51774523-04E0-FC45-A22F-D12ADA8B8F8F}" presName="composite" presStyleCnt="0"/>
      <dgm:spPr/>
    </dgm:pt>
    <dgm:pt modelId="{B770D95A-3F7D-E64B-B0F0-94463C8CE6C4}" type="pres">
      <dgm:prSet presAssocID="{51774523-04E0-FC45-A22F-D12ADA8B8F8F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06F6BC6-ADBA-F944-A0F9-7470F67C737E}" type="pres">
      <dgm:prSet presAssocID="{51774523-04E0-FC45-A22F-D12ADA8B8F8F}" presName="descendantText" presStyleLbl="alignAcc1" presStyleIdx="1" presStyleCnt="3">
        <dgm:presLayoutVars>
          <dgm:bulletEnabled val="1"/>
        </dgm:presLayoutVars>
      </dgm:prSet>
      <dgm:spPr/>
    </dgm:pt>
    <dgm:pt modelId="{E0803AF1-8242-1D46-87CF-4BF2AD016129}" type="pres">
      <dgm:prSet presAssocID="{6790CD11-1B63-094F-BD00-3C15FC81877A}" presName="sp" presStyleCnt="0"/>
      <dgm:spPr/>
    </dgm:pt>
    <dgm:pt modelId="{282B9DD4-941A-CA4A-B401-D06ED3DFE3A1}" type="pres">
      <dgm:prSet presAssocID="{BD72E218-D920-F345-A16D-BC1B836A8B82}" presName="composite" presStyleCnt="0"/>
      <dgm:spPr/>
    </dgm:pt>
    <dgm:pt modelId="{EA62DE93-ED8A-C140-8DF7-1C51C463C8D2}" type="pres">
      <dgm:prSet presAssocID="{BD72E218-D920-F345-A16D-BC1B836A8B82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C656A7D-8A9C-274E-9DD2-77652071F0DC}" type="pres">
      <dgm:prSet presAssocID="{BD72E218-D920-F345-A16D-BC1B836A8B82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BC001702-7635-CB4E-84C6-9287C25A999A}" srcId="{BD72E218-D920-F345-A16D-BC1B836A8B82}" destId="{48B84E1E-A0BB-6A42-8ECE-22D6FE743DF8}" srcOrd="0" destOrd="0" parTransId="{5EE17B41-B0FF-3F4D-933F-90453C5B8F9C}" sibTransId="{A75D4D19-6878-7F49-B643-0E7FD27060E6}"/>
    <dgm:cxn modelId="{DB875105-9EAB-2E47-B704-7CFD4A692B17}" type="presOf" srcId="{5C6CC3BE-FCE3-0F4B-A62D-FE0CB971463C}" destId="{E98F5A83-E5F8-DE48-A3C2-026F94F0EA00}" srcOrd="0" destOrd="0" presId="urn:microsoft.com/office/officeart/2005/8/layout/chevron2"/>
    <dgm:cxn modelId="{058E9511-C2FD-6B4C-81A2-2D6A95874FA1}" type="presOf" srcId="{0680A169-40A6-8744-8264-814354720974}" destId="{E895D72E-4A55-C049-B7BF-3FD485AAF4B8}" srcOrd="0" destOrd="0" presId="urn:microsoft.com/office/officeart/2005/8/layout/chevron2"/>
    <dgm:cxn modelId="{9DB58018-7712-8545-816D-4261DE658795}" type="presOf" srcId="{48B84E1E-A0BB-6A42-8ECE-22D6FE743DF8}" destId="{9C656A7D-8A9C-274E-9DD2-77652071F0DC}" srcOrd="0" destOrd="0" presId="urn:microsoft.com/office/officeart/2005/8/layout/chevron2"/>
    <dgm:cxn modelId="{CB0BD41D-2C50-2043-B5E6-A6410C6F100B}" type="presOf" srcId="{47301A30-C571-C64D-B2D0-BEB1A8C67475}" destId="{106F6BC6-ADBA-F944-A0F9-7470F67C737E}" srcOrd="0" destOrd="1" presId="urn:microsoft.com/office/officeart/2005/8/layout/chevron2"/>
    <dgm:cxn modelId="{6091CA22-4532-C74F-B131-C3FA2BB59B0A}" srcId="{BD72E218-D920-F345-A16D-BC1B836A8B82}" destId="{02830B22-62F0-E140-A2EB-56E6B542EF2A}" srcOrd="1" destOrd="0" parTransId="{6D88767F-CE5A-DE42-A46D-49AE009C6182}" sibTransId="{6390EB64-0E24-B34F-9206-EC17654C6898}"/>
    <dgm:cxn modelId="{57E4FF2F-0AEA-E844-A385-6F1ABB9F21E3}" srcId="{51774523-04E0-FC45-A22F-D12ADA8B8F8F}" destId="{4BD27B77-06C3-884C-8CAD-7F97B7A37901}" srcOrd="0" destOrd="0" parTransId="{98C11150-145C-7947-8FAD-62658855AC8C}" sibTransId="{A382397D-C875-714B-88AD-D0863B3493E4}"/>
    <dgm:cxn modelId="{6285D239-BD49-3D4A-90B0-6E207E4C504F}" srcId="{5C6CC3BE-FCE3-0F4B-A62D-FE0CB971463C}" destId="{5F686722-0C1C-BA48-9D68-A7D88E098244}" srcOrd="1" destOrd="0" parTransId="{6D96FBF0-575D-ED45-B668-7B9734705F3B}" sibTransId="{6741ED57-B5E3-0546-AE84-78E424CBAE3F}"/>
    <dgm:cxn modelId="{5E3BE13B-891A-A641-895D-777787560376}" type="presOf" srcId="{4BD27B77-06C3-884C-8CAD-7F97B7A37901}" destId="{106F6BC6-ADBA-F944-A0F9-7470F67C737E}" srcOrd="0" destOrd="0" presId="urn:microsoft.com/office/officeart/2005/8/layout/chevron2"/>
    <dgm:cxn modelId="{3821804B-7491-7C4F-BECD-7AA0215A2F47}" type="presOf" srcId="{02830B22-62F0-E140-A2EB-56E6B542EF2A}" destId="{9C656A7D-8A9C-274E-9DD2-77652071F0DC}" srcOrd="0" destOrd="1" presId="urn:microsoft.com/office/officeart/2005/8/layout/chevron2"/>
    <dgm:cxn modelId="{652E5157-BEB5-C04B-AFC2-E22B12356C9D}" type="presOf" srcId="{5F686722-0C1C-BA48-9D68-A7D88E098244}" destId="{01C3730F-DF7D-4247-8D2C-074F688444B2}" srcOrd="0" destOrd="1" presId="urn:microsoft.com/office/officeart/2005/8/layout/chevron2"/>
    <dgm:cxn modelId="{776C1C5A-6FC3-0248-A3B3-91560785AF8F}" srcId="{0680A169-40A6-8744-8264-814354720974}" destId="{51774523-04E0-FC45-A22F-D12ADA8B8F8F}" srcOrd="1" destOrd="0" parTransId="{35AA57E0-F48A-E341-9276-7506C20FFFD2}" sibTransId="{6790CD11-1B63-094F-BD00-3C15FC81877A}"/>
    <dgm:cxn modelId="{0B898C5C-9D09-F244-B25C-1C3E3354F38E}" type="presOf" srcId="{51774523-04E0-FC45-A22F-D12ADA8B8F8F}" destId="{B770D95A-3F7D-E64B-B0F0-94463C8CE6C4}" srcOrd="0" destOrd="0" presId="urn:microsoft.com/office/officeart/2005/8/layout/chevron2"/>
    <dgm:cxn modelId="{1044E06C-4112-764E-A96E-93E6C337A470}" type="presOf" srcId="{D6B03FD6-8F3B-D14A-905A-6F64CE46CBB6}" destId="{01C3730F-DF7D-4247-8D2C-074F688444B2}" srcOrd="0" destOrd="0" presId="urn:microsoft.com/office/officeart/2005/8/layout/chevron2"/>
    <dgm:cxn modelId="{5EB53190-397B-A34C-8C2B-D168531AC796}" srcId="{0680A169-40A6-8744-8264-814354720974}" destId="{5C6CC3BE-FCE3-0F4B-A62D-FE0CB971463C}" srcOrd="0" destOrd="0" parTransId="{AE51294A-EE5C-2948-80DC-175CC429D80C}" sibTransId="{CCABF48A-AD83-D243-9894-30916011FF05}"/>
    <dgm:cxn modelId="{369230A2-DFBD-C648-B460-D3CD362C2F9F}" srcId="{5C6CC3BE-FCE3-0F4B-A62D-FE0CB971463C}" destId="{D6B03FD6-8F3B-D14A-905A-6F64CE46CBB6}" srcOrd="0" destOrd="0" parTransId="{3CB04F7D-5714-F94D-8FC6-5DCB7B4E8DEF}" sibTransId="{FEB7EFE0-C67A-434D-8267-0DEA759586D2}"/>
    <dgm:cxn modelId="{6ABCF4A3-699F-524E-B5BA-3E431613775E}" type="presOf" srcId="{BD72E218-D920-F345-A16D-BC1B836A8B82}" destId="{EA62DE93-ED8A-C140-8DF7-1C51C463C8D2}" srcOrd="0" destOrd="0" presId="urn:microsoft.com/office/officeart/2005/8/layout/chevron2"/>
    <dgm:cxn modelId="{DAC09DF6-F27E-2746-B371-983BFBA6EFE9}" srcId="{0680A169-40A6-8744-8264-814354720974}" destId="{BD72E218-D920-F345-A16D-BC1B836A8B82}" srcOrd="2" destOrd="0" parTransId="{565FA9E2-B2A4-AD49-A09F-8471A1E80FF3}" sibTransId="{CDD3A1BD-B476-3843-8CA6-0AE93FD1127E}"/>
    <dgm:cxn modelId="{FE50B0F6-6A96-1C4A-BA28-B26F7A79DA26}" srcId="{51774523-04E0-FC45-A22F-D12ADA8B8F8F}" destId="{47301A30-C571-C64D-B2D0-BEB1A8C67475}" srcOrd="1" destOrd="0" parTransId="{4383813A-85FC-BC44-A380-DA6C695A73FE}" sibTransId="{994A5680-96DF-0845-8548-28014B58C898}"/>
    <dgm:cxn modelId="{6535C059-4276-E545-A285-EAC248170D83}" type="presParOf" srcId="{E895D72E-4A55-C049-B7BF-3FD485AAF4B8}" destId="{66BD5BEF-193D-CC49-B649-65FDF663F6D5}" srcOrd="0" destOrd="0" presId="urn:microsoft.com/office/officeart/2005/8/layout/chevron2"/>
    <dgm:cxn modelId="{349179E7-330D-4340-92DC-DD996F6E1B5D}" type="presParOf" srcId="{66BD5BEF-193D-CC49-B649-65FDF663F6D5}" destId="{E98F5A83-E5F8-DE48-A3C2-026F94F0EA00}" srcOrd="0" destOrd="0" presId="urn:microsoft.com/office/officeart/2005/8/layout/chevron2"/>
    <dgm:cxn modelId="{3F6B70FD-58AB-C94C-8192-DF9F902E945F}" type="presParOf" srcId="{66BD5BEF-193D-CC49-B649-65FDF663F6D5}" destId="{01C3730F-DF7D-4247-8D2C-074F688444B2}" srcOrd="1" destOrd="0" presId="urn:microsoft.com/office/officeart/2005/8/layout/chevron2"/>
    <dgm:cxn modelId="{598878D6-A8BD-5C4E-85B6-34C6022FDCC1}" type="presParOf" srcId="{E895D72E-4A55-C049-B7BF-3FD485AAF4B8}" destId="{5DDEDB69-E4F5-174C-8159-32C8760682F7}" srcOrd="1" destOrd="0" presId="urn:microsoft.com/office/officeart/2005/8/layout/chevron2"/>
    <dgm:cxn modelId="{D78C69C1-785C-2846-98CD-A8CCB6C90AE8}" type="presParOf" srcId="{E895D72E-4A55-C049-B7BF-3FD485AAF4B8}" destId="{70ACD2D5-5FAB-3C45-9CFE-FEE43E7C25FB}" srcOrd="2" destOrd="0" presId="urn:microsoft.com/office/officeart/2005/8/layout/chevron2"/>
    <dgm:cxn modelId="{3C5C7725-54CA-CD42-B8FD-2AA32CC6C41B}" type="presParOf" srcId="{70ACD2D5-5FAB-3C45-9CFE-FEE43E7C25FB}" destId="{B770D95A-3F7D-E64B-B0F0-94463C8CE6C4}" srcOrd="0" destOrd="0" presId="urn:microsoft.com/office/officeart/2005/8/layout/chevron2"/>
    <dgm:cxn modelId="{300FC496-37F5-CF46-ADE4-C6AFCE57FA08}" type="presParOf" srcId="{70ACD2D5-5FAB-3C45-9CFE-FEE43E7C25FB}" destId="{106F6BC6-ADBA-F944-A0F9-7470F67C737E}" srcOrd="1" destOrd="0" presId="urn:microsoft.com/office/officeart/2005/8/layout/chevron2"/>
    <dgm:cxn modelId="{678C0EA6-21A4-F54C-B504-26B8BBA7A039}" type="presParOf" srcId="{E895D72E-4A55-C049-B7BF-3FD485AAF4B8}" destId="{E0803AF1-8242-1D46-87CF-4BF2AD016129}" srcOrd="3" destOrd="0" presId="urn:microsoft.com/office/officeart/2005/8/layout/chevron2"/>
    <dgm:cxn modelId="{35765F95-240B-0C48-BE87-041170D4C4F5}" type="presParOf" srcId="{E895D72E-4A55-C049-B7BF-3FD485AAF4B8}" destId="{282B9DD4-941A-CA4A-B401-D06ED3DFE3A1}" srcOrd="4" destOrd="0" presId="urn:microsoft.com/office/officeart/2005/8/layout/chevron2"/>
    <dgm:cxn modelId="{7D1D8005-F27D-664E-BCE8-499DB08A9541}" type="presParOf" srcId="{282B9DD4-941A-CA4A-B401-D06ED3DFE3A1}" destId="{EA62DE93-ED8A-C140-8DF7-1C51C463C8D2}" srcOrd="0" destOrd="0" presId="urn:microsoft.com/office/officeart/2005/8/layout/chevron2"/>
    <dgm:cxn modelId="{8AC0A194-2FEC-F24F-B85D-F9862B47D82A}" type="presParOf" srcId="{282B9DD4-941A-CA4A-B401-D06ED3DFE3A1}" destId="{9C656A7D-8A9C-274E-9DD2-77652071F0D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F5A83-E5F8-DE48-A3C2-026F94F0EA00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Log-transform</a:t>
          </a:r>
        </a:p>
      </dsp:txBody>
      <dsp:txXfrm rot="-5400000">
        <a:off x="1" y="679096"/>
        <a:ext cx="1352020" cy="579438"/>
      </dsp:txXfrm>
    </dsp:sp>
    <dsp:sp modelId="{01C3730F-DF7D-4247-8D2C-074F688444B2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1" kern="1200" dirty="0"/>
            <a:t>Why: </a:t>
          </a:r>
          <a:r>
            <a:rPr lang="en-GB" sz="1500" kern="1200" dirty="0"/>
            <a:t>Make intensities normal-distributed, good for many reasons, e.g. normalization, imputation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1" kern="1200" dirty="0"/>
            <a:t>How:</a:t>
          </a:r>
          <a:r>
            <a:rPr lang="en-GB" sz="1500" kern="1200" dirty="0"/>
            <a:t> Log2-transform every value</a:t>
          </a:r>
        </a:p>
      </dsp:txBody>
      <dsp:txXfrm rot="-5400000">
        <a:off x="1352020" y="64373"/>
        <a:ext cx="6714693" cy="1132875"/>
      </dsp:txXfrm>
    </dsp:sp>
    <dsp:sp modelId="{B770D95A-3F7D-E64B-B0F0-94463C8CE6C4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Normalize </a:t>
          </a:r>
          <a:br>
            <a:rPr lang="en-GB" sz="1600" kern="1200" dirty="0"/>
          </a:br>
          <a:r>
            <a:rPr lang="en-GB" sz="1600" kern="1200" dirty="0"/>
            <a:t>(if needed)</a:t>
          </a:r>
        </a:p>
      </dsp:txBody>
      <dsp:txXfrm rot="-5400000">
        <a:off x="1" y="2419614"/>
        <a:ext cx="1352020" cy="579438"/>
      </dsp:txXfrm>
    </dsp:sp>
    <dsp:sp modelId="{106F6BC6-ADBA-F944-A0F9-7470F67C737E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1" kern="1200" dirty="0"/>
            <a:t>Why:</a:t>
          </a:r>
          <a:r>
            <a:rPr lang="en-GB" sz="1500" kern="1200" dirty="0"/>
            <a:t> Overall intensities between samples can vary because of e.g. sample prep. Normalization accounts for this by putting individual intensities in relation to overall intensity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1" kern="1200" dirty="0"/>
            <a:t>How:</a:t>
          </a:r>
          <a:r>
            <a:rPr lang="en-GB" sz="1500" kern="1200" dirty="0"/>
            <a:t> different options, e.g. median normalization</a:t>
          </a:r>
        </a:p>
      </dsp:txBody>
      <dsp:txXfrm rot="-5400000">
        <a:off x="1352020" y="1804891"/>
        <a:ext cx="6714693" cy="1132875"/>
      </dsp:txXfrm>
    </dsp:sp>
    <dsp:sp modelId="{EA62DE93-ED8A-C140-8DF7-1C51C463C8D2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Impute missing values</a:t>
          </a:r>
        </a:p>
      </dsp:txBody>
      <dsp:txXfrm rot="-5400000">
        <a:off x="1" y="4160131"/>
        <a:ext cx="1352020" cy="579438"/>
      </dsp:txXfrm>
    </dsp:sp>
    <dsp:sp modelId="{9C656A7D-8A9C-274E-9DD2-77652071F0DC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1" kern="1200" dirty="0"/>
            <a:t>Why:</a:t>
          </a:r>
          <a:r>
            <a:rPr lang="en-GB" sz="1500" kern="1200" dirty="0"/>
            <a:t> Downstream analyses like PCA need complete datasets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1" kern="1200" dirty="0"/>
            <a:t>How:</a:t>
          </a:r>
          <a:r>
            <a:rPr lang="en-GB" sz="1500" kern="1200" dirty="0"/>
            <a:t> different options, depending on the nature of the data. Important key words: Missing at random (MAR), Missing completely at random (MCAR), missing not at random (MNAR). DIA data is MNAR and should be imputed with a left-censor method, e.g. </a:t>
          </a:r>
          <a:r>
            <a:rPr lang="en-GB" sz="1500" kern="1200" dirty="0" err="1"/>
            <a:t>MinDet</a:t>
          </a:r>
          <a:endParaRPr lang="en-GB" sz="1500" kern="1200" dirty="0"/>
        </a:p>
      </dsp:txBody>
      <dsp:txXfrm rot="-5400000">
        <a:off x="1352020" y="3545408"/>
        <a:ext cx="6714693" cy="1132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81252-75DD-1B66-F9A5-3A0F46A34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0AF54-1B4A-48CE-869E-7FE39EBB9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E46E3-A9C0-E663-B986-E61BE5550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18CE-F362-B54A-AED7-9655CD4BD0A9}" type="datetimeFigureOut">
              <a:rPr lang="en-DK" smtClean="0"/>
              <a:t>19/11/2024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8039D-AF5D-BFE4-32BC-627B5F272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FFD2E-C455-4024-3AC8-3AD95861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CA02-4937-E840-91E1-9CE16F52361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0338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E881B-EE7C-A9A5-9056-51AB4BA6D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11B26-9116-E37B-D17F-9CBD3B4C5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EFA97-18F6-C4B5-AAC3-AFA5EA8DA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18CE-F362-B54A-AED7-9655CD4BD0A9}" type="datetimeFigureOut">
              <a:rPr lang="en-DK" smtClean="0"/>
              <a:t>19/11/2024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E54DC-E58F-7916-23F1-A05E2E23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6CFCD-4194-BC4A-9F92-FA050FECD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CA02-4937-E840-91E1-9CE16F52361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0671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C2980B-69A1-B7EE-30C2-D5ADCB8DDA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BB143-63AA-3920-274C-BD1B597F8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89A7-8A9B-2C0F-4DE5-482EC16CD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18CE-F362-B54A-AED7-9655CD4BD0A9}" type="datetimeFigureOut">
              <a:rPr lang="en-DK" smtClean="0"/>
              <a:t>19/11/2024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ACE38-2738-7675-943E-F128B527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57135-E7A8-438C-0406-602FF4F16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CA02-4937-E840-91E1-9CE16F52361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3379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90F4F-6550-E1E2-6C0A-9047F7CA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968AA-51BB-6225-BA96-D8717CB0C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4E382-D627-BE64-958B-CB00E2DC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18CE-F362-B54A-AED7-9655CD4BD0A9}" type="datetimeFigureOut">
              <a:rPr lang="en-DK" smtClean="0"/>
              <a:t>19/11/2024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BF604-EA62-8773-D268-D223AAA9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09D9A-B08D-B8E6-590F-9929583A3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CA02-4937-E840-91E1-9CE16F52361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0369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FCF64-E5E7-AAC4-3BD7-2389F48F1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AE08C-4486-6E05-CE38-C3DA446BB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8E41F-10D0-559A-ECDA-ED148A3CF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18CE-F362-B54A-AED7-9655CD4BD0A9}" type="datetimeFigureOut">
              <a:rPr lang="en-DK" smtClean="0"/>
              <a:t>19/11/2024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085B0-1440-56BE-C24C-842C82AB8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9E2C4-E2B6-8DFC-075C-546936084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CA02-4937-E840-91E1-9CE16F52361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5736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9241-4985-82B1-29AC-1B1B4E199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35892-E471-CEA5-9659-1979E002F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DBD3C-40C9-A40A-A841-C0405BF50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69D15-E204-ED00-EF91-38298D54B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18CE-F362-B54A-AED7-9655CD4BD0A9}" type="datetimeFigureOut">
              <a:rPr lang="en-DK" smtClean="0"/>
              <a:t>19/11/2024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EA574-7BEE-CFB3-CE0D-A04951BA3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13AE8-14CC-5F7C-0FEB-425E6192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CA02-4937-E840-91E1-9CE16F52361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5724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E64E-4F59-D34B-DFAE-2DD3D597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3AE7F-C70D-F0F7-BA0C-1DFF30597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B1284-2772-2E2D-23AF-060C28F99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83BAFB-CE37-75CA-44D5-9894A8AFF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8BC5E0-0910-60B7-B009-052E217BA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A7691D-67CC-1A52-DBC7-B9EE319B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18CE-F362-B54A-AED7-9655CD4BD0A9}" type="datetimeFigureOut">
              <a:rPr lang="en-DK" smtClean="0"/>
              <a:t>19/11/2024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98F3A6-AA0C-0C5F-7F29-6F27C2EF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630968-3365-0759-2866-46F97E82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CA02-4937-E840-91E1-9CE16F52361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08443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73D59-1463-707B-0868-2E63AFD0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79A3C7-6AA1-0AB0-698F-F4A6DC51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18CE-F362-B54A-AED7-9655CD4BD0A9}" type="datetimeFigureOut">
              <a:rPr lang="en-DK" smtClean="0"/>
              <a:t>19/11/2024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922FB4-73EB-3ED7-FF59-8EC427B1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91DC2-9DCB-9DDD-91E5-503F64A3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CA02-4937-E840-91E1-9CE16F52361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47249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CD979-A2DB-EC62-EE34-1E3D35D99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18CE-F362-B54A-AED7-9655CD4BD0A9}" type="datetimeFigureOut">
              <a:rPr lang="en-DK" smtClean="0"/>
              <a:t>19/11/2024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63025A-815C-56DE-BE9A-A75B3F6E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BEE9A-C88E-EE40-683D-3B67D280D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CA02-4937-E840-91E1-9CE16F52361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4955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651B-9687-56F3-4C85-A778B80B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1E99C-34C9-F842-FFB2-DB3DA758D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9A80D-A03E-D3EF-46AD-A6F6C500C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7570B-97C2-EF57-2BB5-2DF94A9B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18CE-F362-B54A-AED7-9655CD4BD0A9}" type="datetimeFigureOut">
              <a:rPr lang="en-DK" smtClean="0"/>
              <a:t>19/11/2024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3B44E-039B-655E-C93C-BF5E8B9E5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0990A-624A-C5A3-625A-DF751EB8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CA02-4937-E840-91E1-9CE16F52361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4929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9B22D-331D-CDE1-4617-353C03148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6B251-DA50-18EE-36B4-7AD7119D2F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2A4E2A-A2BE-7FDB-3535-C68262BED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216E7-26FA-614D-1165-B35E2A3F6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18CE-F362-B54A-AED7-9655CD4BD0A9}" type="datetimeFigureOut">
              <a:rPr lang="en-DK" smtClean="0"/>
              <a:t>19/11/2024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60B86-3D5D-9F63-C759-0FF1C8A20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C6D3A-6E18-7C88-E075-20B45BD1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CA02-4937-E840-91E1-9CE16F52361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4881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8FA119-D983-27F3-7AEE-A12A3B59B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9901A-C3B4-D816-5FB4-25C8B7CE2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80C6C-332C-2DE1-503F-84177DD55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5218CE-F362-B54A-AED7-9655CD4BD0A9}" type="datetimeFigureOut">
              <a:rPr lang="en-DK" smtClean="0"/>
              <a:t>19/11/2024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EBFF9-7363-C479-1F1C-9EE4A8811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0F310-FF37-03E7-DB5B-728DD1E2D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42CA02-4937-E840-91E1-9CE16F52361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8820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88A9462-2719-A101-69FA-2666AD0982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55973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8090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138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Arne Hellhund</dc:creator>
  <cp:lastModifiedBy>Arne Hellhund</cp:lastModifiedBy>
  <cp:revision>7</cp:revision>
  <dcterms:created xsi:type="dcterms:W3CDTF">2024-11-14T12:02:46Z</dcterms:created>
  <dcterms:modified xsi:type="dcterms:W3CDTF">2024-11-20T09:28:34Z</dcterms:modified>
</cp:coreProperties>
</file>