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3" r:id="rId6"/>
    <p:sldId id="258" r:id="rId7"/>
    <p:sldId id="274" r:id="rId8"/>
    <p:sldId id="275" r:id="rId9"/>
    <p:sldId id="276" r:id="rId10"/>
    <p:sldId id="277" r:id="rId11"/>
    <p:sldId id="279" r:id="rId12"/>
    <p:sldId id="257" r:id="rId13"/>
    <p:sldId id="268" r:id="rId14"/>
    <p:sldId id="269" r:id="rId15"/>
    <p:sldId id="270" r:id="rId16"/>
    <p:sldId id="278" r:id="rId17"/>
    <p:sldId id="271" r:id="rId18"/>
    <p:sldId id="27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291" autoAdjust="0"/>
  </p:normalViewPr>
  <p:slideViewPr>
    <p:cSldViewPr snapToGrid="0" showGuides="1">
      <p:cViewPr varScale="1">
        <p:scale>
          <a:sx n="88" d="100"/>
          <a:sy n="88" d="100"/>
        </p:scale>
        <p:origin x="114" y="12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21.04.2023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21.04.2023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porter@canterautomation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Engine for LabVIEW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SCADA-like tag variable engine for LabVIEW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70021" y="4875451"/>
            <a:ext cx="4367531" cy="1209465"/>
          </a:xfrm>
        </p:spPr>
        <p:txBody>
          <a:bodyPr/>
          <a:lstStyle/>
          <a:p>
            <a:r>
              <a:rPr lang="en-CA" dirty="0" smtClean="0"/>
              <a:t>Ryan Porter, </a:t>
            </a:r>
            <a:r>
              <a:rPr lang="en-CA" dirty="0" err="1" smtClean="0"/>
              <a:t>P.Eng</a:t>
            </a:r>
            <a:r>
              <a:rPr lang="en-CA" dirty="0" smtClean="0"/>
              <a:t>.</a:t>
            </a:r>
          </a:p>
          <a:p>
            <a:r>
              <a:rPr lang="en-CA" dirty="0" smtClean="0">
                <a:hlinkClick r:id="rId2"/>
              </a:rPr>
              <a:t>porter@canterautomation.com</a:t>
            </a:r>
            <a:endParaRPr lang="en-CA" dirty="0" smtClean="0"/>
          </a:p>
          <a:p>
            <a:r>
              <a:rPr lang="en-CA" dirty="0"/>
              <a:t>p</a:t>
            </a:r>
            <a:r>
              <a:rPr lang="en-CA" dirty="0" smtClean="0"/>
              <a:t>orter on lavag.org</a:t>
            </a:r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283" y="1449304"/>
            <a:ext cx="5810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32" y="1032746"/>
            <a:ext cx="5907505" cy="782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Small App: What’s Wrong?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2294021"/>
            <a:ext cx="4421856" cy="3369145"/>
          </a:xfrm>
        </p:spPr>
        <p:txBody>
          <a:bodyPr>
            <a:noAutofit/>
          </a:bodyPr>
          <a:lstStyle/>
          <a:p>
            <a:r>
              <a:rPr lang="en-US" dirty="0" smtClean="0"/>
              <a:t>Device communication is tightly coupled to the UI. Data is passed using controls and indicators.</a:t>
            </a:r>
          </a:p>
          <a:p>
            <a:r>
              <a:rPr lang="en-US" dirty="0"/>
              <a:t>Making a change to the UI can break or modify the behavior of the device communication loop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Diagram quickly becomes a mess when more communication or logging loops are added.</a:t>
            </a:r>
          </a:p>
          <a:p>
            <a:r>
              <a:rPr lang="en-US" dirty="0" smtClean="0"/>
              <a:t>Diagram quickly becomes a mess when more complex UI logic is added.</a:t>
            </a:r>
          </a:p>
          <a:p>
            <a:r>
              <a:rPr lang="en-US" dirty="0" smtClean="0"/>
              <a:t>The code is not modular. You can’t easily move the device communication loop into a </a:t>
            </a:r>
            <a:r>
              <a:rPr lang="en-US" dirty="0" err="1" smtClean="0"/>
              <a:t>subVI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 good for </a:t>
            </a:r>
            <a:r>
              <a:rPr lang="en-US" dirty="0" smtClean="0"/>
              <a:t>Version </a:t>
            </a:r>
            <a:r>
              <a:rPr lang="en-US" dirty="0" smtClean="0"/>
              <a:t>Control.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301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w Angle View of Office Building Against Clear Sky">
            <a:extLst>
              <a:ext uri="{FF2B5EF4-FFF2-40B4-BE49-F238E27FC236}">
                <a16:creationId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13926" b="13926"/>
          <a:stretch/>
        </p:blipFill>
        <p:spPr>
          <a:xfrm>
            <a:off x="0" y="189690"/>
            <a:ext cx="12192000" cy="660257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033272"/>
            <a:ext cx="7444339" cy="782638"/>
          </a:xfrm>
        </p:spPr>
        <p:txBody>
          <a:bodyPr>
            <a:normAutofit/>
          </a:bodyPr>
          <a:lstStyle/>
          <a:p>
            <a:r>
              <a:rPr lang="en-US" dirty="0" smtClean="0"/>
              <a:t>Simple Solution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2456958"/>
            <a:ext cx="6650390" cy="29745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470" y="2068286"/>
            <a:ext cx="4362450" cy="264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32" y="1032746"/>
            <a:ext cx="5907505" cy="782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What’s wrong with Global Variables?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2294021"/>
            <a:ext cx="4421856" cy="3369145"/>
          </a:xfrm>
        </p:spPr>
        <p:txBody>
          <a:bodyPr>
            <a:noAutofit/>
          </a:bodyPr>
          <a:lstStyle/>
          <a:p>
            <a:r>
              <a:rPr lang="en-US" dirty="0" smtClean="0"/>
              <a:t>Race Conditions (usually)</a:t>
            </a:r>
          </a:p>
          <a:p>
            <a:r>
              <a:rPr lang="en-US" dirty="0"/>
              <a:t>Low modularity (usually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Low reusability (usually)</a:t>
            </a:r>
          </a:p>
          <a:p>
            <a:r>
              <a:rPr lang="en-US" dirty="0" err="1" smtClean="0"/>
              <a:t>Lossy</a:t>
            </a:r>
            <a:r>
              <a:rPr lang="en-US" dirty="0" smtClean="0"/>
              <a:t> communication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965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74032" y="2302041"/>
            <a:ext cx="4421856" cy="3361125"/>
          </a:xfrm>
        </p:spPr>
        <p:txBody>
          <a:bodyPr/>
          <a:lstStyle/>
          <a:p>
            <a:r>
              <a:rPr lang="en-CA" dirty="0" smtClean="0"/>
              <a:t>Queues</a:t>
            </a:r>
          </a:p>
          <a:p>
            <a:r>
              <a:rPr lang="en-CA" dirty="0" err="1" smtClean="0"/>
              <a:t>Notifiers</a:t>
            </a:r>
            <a:endParaRPr lang="en-CA" dirty="0" smtClean="0"/>
          </a:p>
          <a:p>
            <a:r>
              <a:rPr lang="en-CA" dirty="0" smtClean="0"/>
              <a:t>User Events</a:t>
            </a:r>
          </a:p>
          <a:p>
            <a:r>
              <a:rPr lang="en-CA" dirty="0" smtClean="0"/>
              <a:t>Functional Global Variables</a:t>
            </a:r>
          </a:p>
          <a:p>
            <a:r>
              <a:rPr lang="en-CA" dirty="0" smtClean="0"/>
              <a:t>Single Element Queues</a:t>
            </a:r>
          </a:p>
          <a:p>
            <a:r>
              <a:rPr lang="en-CA" dirty="0" smtClean="0"/>
              <a:t>Control/Indicator References</a:t>
            </a:r>
          </a:p>
          <a:p>
            <a:r>
              <a:rPr lang="en-CA" dirty="0" smtClean="0"/>
              <a:t>Shared Variables</a:t>
            </a:r>
          </a:p>
          <a:p>
            <a:r>
              <a:rPr lang="en-CA" dirty="0" smtClean="0"/>
              <a:t>Data Value References</a:t>
            </a:r>
          </a:p>
          <a:p>
            <a:r>
              <a:rPr lang="en-CA" dirty="0" smtClean="0"/>
              <a:t>Channel Wires</a:t>
            </a:r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4856" y="1032746"/>
            <a:ext cx="5056083" cy="782638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Other Solutions…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939" y="1441992"/>
            <a:ext cx="2276475" cy="5524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701" y="1396284"/>
            <a:ext cx="2867025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478" y="2923835"/>
            <a:ext cx="3571875" cy="485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0939" y="633530"/>
            <a:ext cx="4105275" cy="552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0939" y="3561347"/>
            <a:ext cx="2219325" cy="8667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0451" y="2345082"/>
            <a:ext cx="1819275" cy="6762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9820" y="3569519"/>
            <a:ext cx="2870342" cy="1224923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4889954"/>
            <a:ext cx="6597315" cy="419680"/>
          </a:xfrm>
        </p:spPr>
        <p:txBody>
          <a:bodyPr/>
          <a:lstStyle/>
          <a:p>
            <a:r>
              <a:rPr lang="en-US" dirty="0" smtClean="0"/>
              <a:t>Every developer has their own preference and style</a:t>
            </a:r>
            <a:endParaRPr lang="ru-RU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0939" y="2200598"/>
            <a:ext cx="23050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1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32" y="1032746"/>
            <a:ext cx="5907505" cy="782638"/>
          </a:xfrm>
        </p:spPr>
        <p:txBody>
          <a:bodyPr>
            <a:normAutofit/>
          </a:bodyPr>
          <a:lstStyle/>
          <a:p>
            <a:r>
              <a:rPr lang="en-US" dirty="0" smtClean="0"/>
              <a:t>Tag Engine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2294021"/>
            <a:ext cx="4421856" cy="2300801"/>
          </a:xfrm>
        </p:spPr>
        <p:txBody>
          <a:bodyPr>
            <a:noAutofit/>
          </a:bodyPr>
          <a:lstStyle/>
          <a:p>
            <a:r>
              <a:rPr lang="en-US" dirty="0" smtClean="0"/>
              <a:t>Modules create their own tags on startup</a:t>
            </a:r>
          </a:p>
          <a:p>
            <a:r>
              <a:rPr lang="en-US" dirty="0" smtClean="0"/>
              <a:t>Only the owning module </a:t>
            </a:r>
            <a:r>
              <a:rPr lang="en-US" b="1" dirty="0" smtClean="0">
                <a:solidFill>
                  <a:srgbClr val="FF0000"/>
                </a:solidFill>
              </a:rPr>
              <a:t>should</a:t>
            </a:r>
            <a:r>
              <a:rPr lang="en-US" dirty="0" smtClean="0"/>
              <a:t> write to their tags</a:t>
            </a:r>
          </a:p>
          <a:p>
            <a:r>
              <a:rPr lang="en-US" dirty="0" smtClean="0"/>
              <a:t>Anyone can read a tag’s current value</a:t>
            </a:r>
          </a:p>
          <a:p>
            <a:r>
              <a:rPr lang="en-US" dirty="0" smtClean="0"/>
              <a:t>External modules can request the tag value to be changed (Set Request Event)</a:t>
            </a:r>
          </a:p>
          <a:p>
            <a:r>
              <a:rPr lang="en-US" dirty="0" smtClean="0"/>
              <a:t>External modules can subscribe to a tag’s value changed event for lossless data exchange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9523850" y="3285587"/>
            <a:ext cx="911535" cy="968828"/>
          </a:xfrm>
          <a:prstGeom prst="flowChartMagneticDisk">
            <a:avLst/>
          </a:prstGeom>
          <a:solidFill>
            <a:schemeClr val="bg2"/>
          </a:solidFill>
          <a:ln w="127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CA" dirty="0" smtClean="0"/>
              <a:t>Tag</a:t>
            </a:r>
          </a:p>
          <a:p>
            <a:pPr algn="ctr"/>
            <a:r>
              <a:rPr lang="en-CA" dirty="0" smtClean="0"/>
              <a:t>Engine</a:t>
            </a:r>
            <a:endParaRPr lang="en-CA" dirty="0"/>
          </a:p>
        </p:txBody>
      </p:sp>
      <p:sp>
        <p:nvSpPr>
          <p:cNvPr id="6" name="Flowchart: Process 5"/>
          <p:cNvSpPr/>
          <p:nvPr/>
        </p:nvSpPr>
        <p:spPr>
          <a:xfrm>
            <a:off x="7085450" y="1537631"/>
            <a:ext cx="2144486" cy="1034143"/>
          </a:xfrm>
          <a:prstGeom prst="flowChartProcess">
            <a:avLst/>
          </a:prstGeom>
          <a:solidFill>
            <a:schemeClr val="bg2"/>
          </a:solidFill>
          <a:ln w="127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CA" dirty="0" smtClean="0"/>
              <a:t>UI Page</a:t>
            </a:r>
            <a:endParaRPr lang="en-CA" dirty="0"/>
          </a:p>
        </p:txBody>
      </p:sp>
      <p:sp>
        <p:nvSpPr>
          <p:cNvPr id="7" name="Flowchart: Process 6"/>
          <p:cNvSpPr/>
          <p:nvPr/>
        </p:nvSpPr>
        <p:spPr>
          <a:xfrm>
            <a:off x="7085450" y="4968229"/>
            <a:ext cx="2144486" cy="1034143"/>
          </a:xfrm>
          <a:prstGeom prst="flowChartProcess">
            <a:avLst/>
          </a:prstGeom>
          <a:solidFill>
            <a:schemeClr val="bg2"/>
          </a:solidFill>
          <a:ln w="127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CA" dirty="0" smtClean="0"/>
              <a:t>Module</a:t>
            </a:r>
          </a:p>
          <a:p>
            <a:pPr algn="ctr"/>
            <a:r>
              <a:rPr lang="en-CA" dirty="0" smtClean="0"/>
              <a:t>(Dev1)</a:t>
            </a:r>
            <a:endParaRPr lang="en-CA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633817" y="4254415"/>
            <a:ext cx="890033" cy="60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462439">
            <a:off x="8506875" y="4324246"/>
            <a:ext cx="973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rgbClr val="00B050"/>
                </a:solidFill>
              </a:rPr>
              <a:t>Read Value</a:t>
            </a:r>
            <a:endParaRPr lang="en-CA" sz="1200" dirty="0">
              <a:solidFill>
                <a:srgbClr val="00B05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9229936" y="2568208"/>
            <a:ext cx="481262" cy="71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3339489">
            <a:off x="9160016" y="2789361"/>
            <a:ext cx="973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rgbClr val="00B050"/>
                </a:solidFill>
              </a:rPr>
              <a:t>Read Value</a:t>
            </a:r>
            <a:endParaRPr lang="en-CA" sz="1200" dirty="0">
              <a:solidFill>
                <a:srgbClr val="00B050"/>
              </a:solidFill>
            </a:endParaRPr>
          </a:p>
        </p:txBody>
      </p:sp>
      <p:cxnSp>
        <p:nvCxnSpPr>
          <p:cNvPr id="21" name="Straight Arrow Connector 20"/>
          <p:cNvCxnSpPr>
            <a:endCxn id="3" idx="2"/>
          </p:cNvCxnSpPr>
          <p:nvPr/>
        </p:nvCxnSpPr>
        <p:spPr>
          <a:xfrm flipV="1">
            <a:off x="8078341" y="3770001"/>
            <a:ext cx="1445509" cy="1008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462439">
            <a:off x="8206661" y="4062989"/>
            <a:ext cx="963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rgbClr val="FF0000"/>
                </a:solidFill>
              </a:rPr>
              <a:t>Write Value</a:t>
            </a:r>
            <a:endParaRPr lang="en-CA" sz="1200" dirty="0">
              <a:solidFill>
                <a:srgbClr val="FF0000"/>
              </a:solidFill>
            </a:endParaRPr>
          </a:p>
        </p:txBody>
      </p:sp>
      <p:cxnSp>
        <p:nvCxnSpPr>
          <p:cNvPr id="24" name="Elbow Connector 23"/>
          <p:cNvCxnSpPr>
            <a:endCxn id="6" idx="3"/>
          </p:cNvCxnSpPr>
          <p:nvPr/>
        </p:nvCxnSpPr>
        <p:spPr>
          <a:xfrm rot="16200000" flipV="1">
            <a:off x="9069258" y="2215382"/>
            <a:ext cx="1227163" cy="9058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264859" y="1806724"/>
            <a:ext cx="1228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rgbClr val="FF0000"/>
                </a:solidFill>
              </a:rPr>
              <a:t>Value Changed</a:t>
            </a:r>
            <a:endParaRPr lang="en-CA" sz="1200" dirty="0">
              <a:solidFill>
                <a:srgbClr val="FF0000"/>
              </a:solidFill>
            </a:endParaRPr>
          </a:p>
        </p:txBody>
      </p:sp>
      <p:cxnSp>
        <p:nvCxnSpPr>
          <p:cNvPr id="27" name="Elbow Connector 26"/>
          <p:cNvCxnSpPr>
            <a:stCxn id="3" idx="3"/>
            <a:endCxn id="7" idx="3"/>
          </p:cNvCxnSpPr>
          <p:nvPr/>
        </p:nvCxnSpPr>
        <p:spPr>
          <a:xfrm rot="5400000">
            <a:off x="8989334" y="4495017"/>
            <a:ext cx="1230886" cy="7496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254609" y="5524666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rgbClr val="FFC000"/>
                </a:solidFill>
              </a:rPr>
              <a:t>Set Request</a:t>
            </a:r>
            <a:endParaRPr lang="en-CA" sz="1200" dirty="0">
              <a:solidFill>
                <a:srgbClr val="FFC000"/>
              </a:solidFill>
            </a:endParaRPr>
          </a:p>
        </p:txBody>
      </p:sp>
      <p:cxnSp>
        <p:nvCxnSpPr>
          <p:cNvPr id="31" name="Elbow Connector 30"/>
          <p:cNvCxnSpPr>
            <a:stCxn id="6" idx="2"/>
          </p:cNvCxnSpPr>
          <p:nvPr/>
        </p:nvCxnSpPr>
        <p:spPr>
          <a:xfrm rot="16200000" flipH="1">
            <a:off x="8325483" y="2403983"/>
            <a:ext cx="1030579" cy="1366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173927" y="3363453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rgbClr val="FFC000"/>
                </a:solidFill>
              </a:rPr>
              <a:t>Set Request</a:t>
            </a:r>
            <a:endParaRPr lang="en-CA" sz="1200" dirty="0">
              <a:solidFill>
                <a:srgbClr val="FFC000"/>
              </a:solidFill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058" y="4778830"/>
            <a:ext cx="6499479" cy="1698048"/>
          </a:xfrm>
        </p:spPr>
        <p:txBody>
          <a:bodyPr>
            <a:normAutofit fontScale="92500"/>
          </a:bodyPr>
          <a:lstStyle/>
          <a:p>
            <a:r>
              <a:rPr lang="en-US" u="sng" dirty="0" smtClean="0"/>
              <a:t>Under the hood:</a:t>
            </a:r>
          </a:p>
          <a:p>
            <a:r>
              <a:rPr lang="en-US" dirty="0" smtClean="0"/>
              <a:t>Data is shared using DVRs</a:t>
            </a:r>
          </a:p>
          <a:p>
            <a:r>
              <a:rPr lang="en-US" dirty="0" smtClean="0"/>
              <a:t>Changes are broadcast as User Events</a:t>
            </a:r>
          </a:p>
          <a:p>
            <a:r>
              <a:rPr lang="en-US" dirty="0" smtClean="0"/>
              <a:t>Tags can be found using a global lookup table (FGV)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591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32" y="1032746"/>
            <a:ext cx="5907505" cy="782638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2294021"/>
            <a:ext cx="4421856" cy="3369145"/>
          </a:xfrm>
        </p:spPr>
        <p:txBody>
          <a:bodyPr>
            <a:noAutofit/>
          </a:bodyPr>
          <a:lstStyle/>
          <a:p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09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4032" y="2225392"/>
            <a:ext cx="4421856" cy="377698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CA" dirty="0" smtClean="0"/>
              <a:t>What is it?</a:t>
            </a:r>
          </a:p>
          <a:p>
            <a:pPr marL="342900" indent="-342900">
              <a:buFontTx/>
              <a:buChar char="-"/>
            </a:pPr>
            <a:r>
              <a:rPr lang="en-CA" dirty="0" smtClean="0"/>
              <a:t>Why it </a:t>
            </a:r>
            <a:r>
              <a:rPr lang="en-CA" dirty="0" smtClean="0"/>
              <a:t>could be </a:t>
            </a:r>
            <a:r>
              <a:rPr lang="en-CA" dirty="0" smtClean="0"/>
              <a:t>useful</a:t>
            </a:r>
            <a:r>
              <a:rPr lang="en-CA" dirty="0" smtClean="0"/>
              <a:t>?</a:t>
            </a:r>
          </a:p>
          <a:p>
            <a:pPr marL="342900" indent="-342900">
              <a:buFontTx/>
              <a:buChar char="-"/>
            </a:pPr>
            <a:r>
              <a:rPr lang="en-CA" dirty="0" smtClean="0"/>
              <a:t>How </a:t>
            </a:r>
            <a:r>
              <a:rPr lang="en-CA" dirty="0" smtClean="0"/>
              <a:t>to use it (example)?</a:t>
            </a:r>
          </a:p>
        </p:txBody>
      </p:sp>
    </p:spTree>
    <p:extLst>
      <p:ext uri="{BB962C8B-B14F-4D97-AF65-F5344CB8AC3E}">
        <p14:creationId xmlns:p14="http://schemas.microsoft.com/office/powerpoint/2010/main" val="239025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32" y="706582"/>
            <a:ext cx="5056083" cy="11088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Tag Engine?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2200240"/>
            <a:ext cx="4421856" cy="3430539"/>
          </a:xfrm>
        </p:spPr>
        <p:txBody>
          <a:bodyPr>
            <a:noAutofit/>
          </a:bodyPr>
          <a:lstStyle/>
          <a:p>
            <a:r>
              <a:rPr lang="en-US" dirty="0" smtClean="0"/>
              <a:t>A toolkit that simplifies data exchange between code modules by providing global access to named variables (tags).</a:t>
            </a:r>
          </a:p>
          <a:p>
            <a:r>
              <a:rPr lang="en-US" dirty="0" smtClean="0"/>
              <a:t>Open source, BSD 2-Clause license.</a:t>
            </a:r>
          </a:p>
          <a:p>
            <a:pPr lvl="1"/>
            <a:r>
              <a:rPr lang="en-US" sz="1400" dirty="0" err="1" smtClean="0"/>
              <a:t>Github</a:t>
            </a:r>
            <a:r>
              <a:rPr lang="en-US" sz="1400" dirty="0"/>
              <a:t>: </a:t>
            </a:r>
            <a:r>
              <a:rPr lang="en-US" sz="1400" dirty="0" smtClean="0"/>
              <a:t>github.com/</a:t>
            </a:r>
            <a:r>
              <a:rPr lang="en-US" sz="1400" dirty="0" err="1" smtClean="0"/>
              <a:t>rfporter</a:t>
            </a:r>
            <a:r>
              <a:rPr lang="en-US" sz="1400" dirty="0" smtClean="0"/>
              <a:t>/tag-engine</a:t>
            </a:r>
          </a:p>
          <a:p>
            <a:pPr lvl="1"/>
            <a:r>
              <a:rPr lang="en-US" sz="1400" dirty="0" smtClean="0"/>
              <a:t>VIPM</a:t>
            </a:r>
            <a:r>
              <a:rPr lang="en-US" sz="1400" dirty="0"/>
              <a:t>: </a:t>
            </a:r>
            <a:r>
              <a:rPr lang="en-US" sz="1400" dirty="0" smtClean="0"/>
              <a:t>vipm.io/package/</a:t>
            </a:r>
            <a:r>
              <a:rPr lang="en-US" sz="1400" dirty="0" err="1" smtClean="0"/>
              <a:t>tag_engine</a:t>
            </a:r>
            <a:endParaRPr lang="en-US" sz="1400" dirty="0" smtClean="0"/>
          </a:p>
          <a:p>
            <a:r>
              <a:rPr lang="en-US" dirty="0" smtClean="0"/>
              <a:t>Similar to:</a:t>
            </a:r>
          </a:p>
          <a:p>
            <a:pPr lvl="1"/>
            <a:r>
              <a:rPr lang="en-US" sz="1400" dirty="0" smtClean="0"/>
              <a:t>NI </a:t>
            </a:r>
            <a:r>
              <a:rPr lang="en-US" sz="1400" dirty="0"/>
              <a:t>Current Value Table </a:t>
            </a:r>
            <a:r>
              <a:rPr lang="en-US" sz="1400" dirty="0" smtClean="0"/>
              <a:t>Toolkit</a:t>
            </a:r>
          </a:p>
          <a:p>
            <a:pPr lvl="1"/>
            <a:r>
              <a:rPr lang="en-US" sz="1400" dirty="0" err="1" smtClean="0"/>
              <a:t>GPower</a:t>
            </a:r>
            <a:r>
              <a:rPr lang="en-US" sz="1400" dirty="0" smtClean="0"/>
              <a:t> </a:t>
            </a:r>
            <a:r>
              <a:rPr lang="en-US" sz="1400" dirty="0"/>
              <a:t>VI Register </a:t>
            </a:r>
            <a:r>
              <a:rPr lang="en-US" sz="1400" dirty="0" smtClean="0"/>
              <a:t>Toolkit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323" y="2304630"/>
            <a:ext cx="2867025" cy="1000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169" y="1242753"/>
            <a:ext cx="2362200" cy="923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990" y="3489632"/>
            <a:ext cx="4708358" cy="29574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998" y="1242753"/>
            <a:ext cx="18383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74032" y="2224297"/>
            <a:ext cx="4421856" cy="2588637"/>
          </a:xfrm>
        </p:spPr>
        <p:txBody>
          <a:bodyPr/>
          <a:lstStyle/>
          <a:p>
            <a:r>
              <a:rPr lang="en-US" dirty="0" smtClean="0"/>
              <a:t>Tag </a:t>
            </a:r>
            <a:r>
              <a:rPr lang="en-US" dirty="0"/>
              <a:t>values stored as </a:t>
            </a:r>
            <a:r>
              <a:rPr lang="en-US" dirty="0" smtClean="0"/>
              <a:t>variant. </a:t>
            </a:r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LabVIEW data types are supported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Malleable VIs are used to provide a convenient interface for reading and writing tags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Tags can </a:t>
            </a:r>
            <a:r>
              <a:rPr lang="en-US" dirty="0"/>
              <a:t>trigger </a:t>
            </a:r>
            <a:r>
              <a:rPr lang="en-US" dirty="0" smtClean="0"/>
              <a:t>a Value Changed user event on write</a:t>
            </a:r>
          </a:p>
          <a:p>
            <a:r>
              <a:rPr lang="en-US" dirty="0"/>
              <a:t>Timestamp of last value change is stored alongside the tag </a:t>
            </a:r>
            <a:r>
              <a:rPr lang="en-US" dirty="0" smtClean="0"/>
              <a:t>data</a:t>
            </a:r>
            <a:endParaRPr lang="en-US" dirty="0"/>
          </a:p>
          <a:p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What’s New?</a:t>
            </a:r>
            <a:endParaRPr lang="en-CA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115" y="1627526"/>
            <a:ext cx="2362200" cy="923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115" y="2812767"/>
            <a:ext cx="3743325" cy="1847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115" y="4840401"/>
            <a:ext cx="3962400" cy="15144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3608" y="1627525"/>
            <a:ext cx="25812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74032" y="2252013"/>
            <a:ext cx="4421856" cy="2588637"/>
          </a:xfrm>
        </p:spPr>
        <p:txBody>
          <a:bodyPr/>
          <a:lstStyle/>
          <a:p>
            <a:r>
              <a:rPr lang="en-US" dirty="0" smtClean="0"/>
              <a:t>Can send a </a:t>
            </a:r>
            <a:r>
              <a:rPr lang="en-US" dirty="0"/>
              <a:t>request to change the value of a tag (using a Set Request </a:t>
            </a:r>
            <a:r>
              <a:rPr lang="en-US" dirty="0" smtClean="0"/>
              <a:t>user event</a:t>
            </a:r>
            <a:r>
              <a:rPr lang="en-US" dirty="0"/>
              <a:t>) rather than writing to the tag’s value directly.</a:t>
            </a:r>
          </a:p>
          <a:p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New?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746" y="2082517"/>
            <a:ext cx="2628900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746" y="3208133"/>
            <a:ext cx="38385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2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74032" y="2208255"/>
            <a:ext cx="4421856" cy="2588637"/>
          </a:xfrm>
        </p:spPr>
        <p:txBody>
          <a:bodyPr/>
          <a:lstStyle/>
          <a:p>
            <a:r>
              <a:rPr lang="en-US" dirty="0"/>
              <a:t>Tags are stored in Data Value References. The API can use either tag's name or the tag's data value reference wire</a:t>
            </a:r>
            <a:r>
              <a:rPr lang="en-US" dirty="0" smtClean="0"/>
              <a:t>.</a:t>
            </a:r>
          </a:p>
          <a:p>
            <a:r>
              <a:rPr lang="en-US" dirty="0"/>
              <a:t>Can store tag properties alongside the tag data. Standard properties are description, units, max value, min value.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What’s New?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5" y="3163922"/>
            <a:ext cx="2171700" cy="2838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75" y="1214239"/>
            <a:ext cx="5048250" cy="1743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005" y="3163922"/>
            <a:ext cx="2667000" cy="106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6012" y="4437330"/>
            <a:ext cx="27241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1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74032" y="2192213"/>
            <a:ext cx="4421856" cy="2588637"/>
          </a:xfrm>
        </p:spPr>
        <p:txBody>
          <a:bodyPr/>
          <a:lstStyle/>
          <a:p>
            <a:r>
              <a:rPr lang="en-US" dirty="0"/>
              <a:t>Tag names can be used in math expressions directly, using the provided Tag Expr library (extension of </a:t>
            </a:r>
            <a:r>
              <a:rPr lang="en-US" dirty="0" err="1"/>
              <a:t>muParser</a:t>
            </a:r>
            <a:r>
              <a:rPr lang="en-US" dirty="0"/>
              <a:t> for LabVIEW).</a:t>
            </a:r>
          </a:p>
          <a:p>
            <a:r>
              <a:rPr lang="en-US" dirty="0" smtClean="0"/>
              <a:t>Tag </a:t>
            </a:r>
            <a:r>
              <a:rPr lang="en-US" dirty="0"/>
              <a:t>configuration can be stored in JSON format.</a:t>
            </a:r>
          </a:p>
          <a:p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What’s New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271" y="1815384"/>
            <a:ext cx="3248025" cy="1266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071" y="3603959"/>
            <a:ext cx="71342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1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74032" y="2269959"/>
            <a:ext cx="4421856" cy="3393208"/>
          </a:xfrm>
        </p:spPr>
        <p:txBody>
          <a:bodyPr/>
          <a:lstStyle/>
          <a:p>
            <a:r>
              <a:rPr lang="en-CA" dirty="0" smtClean="0"/>
              <a:t>Tag </a:t>
            </a:r>
            <a:r>
              <a:rPr lang="en-CA" dirty="0" err="1" smtClean="0"/>
              <a:t>Watchlist</a:t>
            </a:r>
            <a:r>
              <a:rPr lang="en-CA" dirty="0" smtClean="0"/>
              <a:t> Window</a:t>
            </a:r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What’s New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688427"/>
            <a:ext cx="9125452" cy="36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57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w Angle View of Office Building Against Clear Sky">
            <a:extLst>
              <a:ext uri="{FF2B5EF4-FFF2-40B4-BE49-F238E27FC236}">
                <a16:creationId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13926" b="13926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80" y="1033272"/>
            <a:ext cx="6152346" cy="782638"/>
          </a:xfrm>
        </p:spPr>
        <p:txBody>
          <a:bodyPr>
            <a:normAutofit/>
          </a:bodyPr>
          <a:lstStyle/>
          <a:p>
            <a:r>
              <a:rPr lang="en-US" dirty="0" smtClean="0"/>
              <a:t>Why is this Useful?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7" y="2316748"/>
            <a:ext cx="9309434" cy="40507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057" y="368968"/>
            <a:ext cx="5779525" cy="364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7A0EF5-23A9-4627-BC46-745B7DD804D2}">
  <ds:schemaRefs>
    <ds:schemaRef ds:uri="fb0879af-3eba-417a-a55a-ffe6dcd6ca77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6dc4bcd6-49db-4c07-9060-8acfc67cef9f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527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Lucida Grande</vt:lpstr>
      <vt:lpstr>Verdana</vt:lpstr>
      <vt:lpstr>Wingdings</vt:lpstr>
      <vt:lpstr>Office Theme</vt:lpstr>
      <vt:lpstr>Tag Engine for LabVIEW</vt:lpstr>
      <vt:lpstr>Overview</vt:lpstr>
      <vt:lpstr>What is the Tag Engine?</vt:lpstr>
      <vt:lpstr>What’s New?</vt:lpstr>
      <vt:lpstr>What’s New?</vt:lpstr>
      <vt:lpstr>What’s New?</vt:lpstr>
      <vt:lpstr>What’s New</vt:lpstr>
      <vt:lpstr>What’s New</vt:lpstr>
      <vt:lpstr>Why is this Useful?</vt:lpstr>
      <vt:lpstr>Small App: What’s Wrong?</vt:lpstr>
      <vt:lpstr>Simple Solution</vt:lpstr>
      <vt:lpstr>What’s wrong with Global Variables?</vt:lpstr>
      <vt:lpstr>Other Solutions…</vt:lpstr>
      <vt:lpstr>Tag Engine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2022-06-13T00:07:39Z</dcterms:created>
  <dcterms:modified xsi:type="dcterms:W3CDTF">2023-04-22T05:22:13Z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