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4" r:id="rId7"/>
    <p:sldId id="275" r:id="rId8"/>
    <p:sldId id="280" r:id="rId9"/>
    <p:sldId id="276" r:id="rId10"/>
    <p:sldId id="277" r:id="rId11"/>
    <p:sldId id="281" r:id="rId12"/>
    <p:sldId id="279" r:id="rId13"/>
    <p:sldId id="282" r:id="rId14"/>
    <p:sldId id="272" r:id="rId15"/>
    <p:sldId id="28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291" autoAdjust="0"/>
  </p:normalViewPr>
  <p:slideViewPr>
    <p:cSldViewPr snapToGrid="0" showGuides="1">
      <p:cViewPr varScale="1">
        <p:scale>
          <a:sx n="103" d="100"/>
          <a:sy n="103" d="100"/>
        </p:scale>
        <p:origin x="132" y="3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05.12.2023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rter@canterautomatio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muParser</a:t>
            </a:r>
            <a:r>
              <a:rPr lang="en-US" dirty="0" smtClean="0"/>
              <a:t> API for LabVIEW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faster math expression parser for </a:t>
            </a:r>
            <a:r>
              <a:rPr lang="en-US" dirty="0"/>
              <a:t>LabVIEW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70021" y="4875451"/>
            <a:ext cx="4367531" cy="1209465"/>
          </a:xfrm>
        </p:spPr>
        <p:txBody>
          <a:bodyPr/>
          <a:lstStyle/>
          <a:p>
            <a:r>
              <a:rPr lang="en-CA" dirty="0" smtClean="0"/>
              <a:t>Ryan Porter, </a:t>
            </a:r>
            <a:r>
              <a:rPr lang="en-CA" dirty="0" err="1" smtClean="0"/>
              <a:t>P.Eng</a:t>
            </a:r>
            <a:r>
              <a:rPr lang="en-CA" dirty="0" smtClean="0"/>
              <a:t>.</a:t>
            </a:r>
          </a:p>
          <a:p>
            <a:r>
              <a:rPr lang="en-CA" dirty="0" smtClean="0">
                <a:hlinkClick r:id="rId2"/>
              </a:rPr>
              <a:t>porter@canterautomation.com</a:t>
            </a:r>
            <a:endParaRPr lang="en-CA" dirty="0" smtClean="0"/>
          </a:p>
          <a:p>
            <a:r>
              <a:rPr lang="en-CA" dirty="0"/>
              <a:t>p</a:t>
            </a:r>
            <a:r>
              <a:rPr lang="en-CA" dirty="0" smtClean="0"/>
              <a:t>orter on lavag.org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160129"/>
            <a:ext cx="4421856" cy="2588637"/>
          </a:xfrm>
        </p:spPr>
        <p:txBody>
          <a:bodyPr/>
          <a:lstStyle/>
          <a:p>
            <a:r>
              <a:rPr lang="en-CA" dirty="0" smtClean="0"/>
              <a:t>Expression is parsed during construct of the </a:t>
            </a:r>
            <a:r>
              <a:rPr lang="en-CA" dirty="0" err="1" smtClean="0"/>
              <a:t>muExpr</a:t>
            </a:r>
            <a:r>
              <a:rPr lang="en-CA" dirty="0" smtClean="0"/>
              <a:t> instance</a:t>
            </a:r>
          </a:p>
          <a:p>
            <a:r>
              <a:rPr lang="en-CA" dirty="0" err="1" smtClean="0"/>
              <a:t>Set_Var_Value</a:t>
            </a:r>
            <a:r>
              <a:rPr lang="en-CA" dirty="0" smtClean="0"/>
              <a:t>, </a:t>
            </a:r>
            <a:r>
              <a:rPr lang="en-CA" dirty="0" err="1" smtClean="0"/>
              <a:t>Get_Var_Value</a:t>
            </a:r>
            <a:r>
              <a:rPr lang="en-CA" dirty="0" smtClean="0"/>
              <a:t>, </a:t>
            </a:r>
            <a:r>
              <a:rPr lang="en-CA" dirty="0" err="1" smtClean="0"/>
              <a:t>Eval</a:t>
            </a:r>
            <a:r>
              <a:rPr lang="en-CA" dirty="0" smtClean="0"/>
              <a:t> are polymorphic</a:t>
            </a:r>
          </a:p>
          <a:p>
            <a:r>
              <a:rPr lang="en-CA" dirty="0" smtClean="0"/>
              <a:t>Destruct must be called on the </a:t>
            </a:r>
            <a:r>
              <a:rPr lang="en-CA" dirty="0" err="1" smtClean="0"/>
              <a:t>muExpr</a:t>
            </a:r>
            <a:r>
              <a:rPr lang="en-CA" dirty="0" smtClean="0"/>
              <a:t> instance in order to release system resources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032" y="1032746"/>
            <a:ext cx="6308412" cy="78263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for LabVIEW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42" y="4262190"/>
            <a:ext cx="6096000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42" y="1915477"/>
            <a:ext cx="3819525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608" y="1915477"/>
            <a:ext cx="1057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907505" cy="782638"/>
          </a:xfrm>
        </p:spPr>
        <p:txBody>
          <a:bodyPr>
            <a:normAutofit/>
          </a:bodyPr>
          <a:lstStyle/>
          <a:p>
            <a:r>
              <a:rPr lang="en-US" dirty="0" err="1" smtClean="0"/>
              <a:t>Eval</a:t>
            </a:r>
            <a:r>
              <a:rPr lang="en-US" dirty="0" smtClean="0"/>
              <a:t> Modes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88" y="2751221"/>
            <a:ext cx="270510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53" y="2751221"/>
            <a:ext cx="26670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18" y="2755983"/>
            <a:ext cx="270510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157" y="3721418"/>
            <a:ext cx="271462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428" y="3721418"/>
            <a:ext cx="267652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718" y="3721418"/>
            <a:ext cx="2638425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152" r="4613"/>
          <a:stretch/>
        </p:blipFill>
        <p:spPr>
          <a:xfrm>
            <a:off x="1627088" y="4596365"/>
            <a:ext cx="2757619" cy="971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7515" y="4596365"/>
            <a:ext cx="28194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504" y="4596365"/>
            <a:ext cx="2800350" cy="942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56678" y="2325416"/>
            <a:ext cx="16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Single Result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4509" y="2319669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Multiple Results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2763" y="2319669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Bulk Mode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277" y="2904306"/>
            <a:ext cx="143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No Variable Update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913" y="3697867"/>
            <a:ext cx="143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Single Variable Update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277" y="4620475"/>
            <a:ext cx="143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Multi-Variable Update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02873"/>
            <a:ext cx="4421856" cy="3460293"/>
          </a:xfrm>
        </p:spPr>
        <p:txBody>
          <a:bodyPr/>
          <a:lstStyle/>
          <a:p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5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706582"/>
            <a:ext cx="5056083" cy="1108802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00240"/>
            <a:ext cx="4723897" cy="3430539"/>
          </a:xfrm>
        </p:spPr>
        <p:txBody>
          <a:bodyPr>
            <a:noAutofit/>
          </a:bodyPr>
          <a:lstStyle/>
          <a:p>
            <a:r>
              <a:rPr lang="en-US" dirty="0" smtClean="0"/>
              <a:t>A LabVIEW</a:t>
            </a:r>
            <a:r>
              <a:rPr lang="en-US" dirty="0"/>
              <a:t> wrapper for the </a:t>
            </a:r>
            <a:r>
              <a:rPr lang="en-US" dirty="0" err="1"/>
              <a:t>muParser</a:t>
            </a:r>
            <a:r>
              <a:rPr lang="en-US" dirty="0"/>
              <a:t> math expression </a:t>
            </a:r>
            <a:r>
              <a:rPr lang="en-US" dirty="0" smtClean="0"/>
              <a:t>parser</a:t>
            </a:r>
          </a:p>
          <a:p>
            <a:r>
              <a:rPr lang="en-US" dirty="0" smtClean="0"/>
              <a:t>Parse and evaluate math expressions at runtime</a:t>
            </a:r>
          </a:p>
          <a:p>
            <a:r>
              <a:rPr lang="en-US" dirty="0" smtClean="0"/>
              <a:t>Open source, BSD 2-Clause license.</a:t>
            </a:r>
          </a:p>
          <a:p>
            <a:pPr lvl="1"/>
            <a:r>
              <a:rPr lang="en-US" sz="1400" dirty="0" err="1" smtClean="0"/>
              <a:t>Github</a:t>
            </a:r>
            <a:r>
              <a:rPr lang="en-US" sz="1400" dirty="0"/>
              <a:t>: </a:t>
            </a:r>
            <a:r>
              <a:rPr lang="en-US" sz="1400" dirty="0" smtClean="0"/>
              <a:t>github.com/</a:t>
            </a:r>
            <a:r>
              <a:rPr lang="en-US" sz="1400" dirty="0" err="1" smtClean="0"/>
              <a:t>rfporter</a:t>
            </a:r>
            <a:r>
              <a:rPr lang="en-US" sz="1400" dirty="0" smtClean="0"/>
              <a:t>/LV-</a:t>
            </a:r>
            <a:r>
              <a:rPr lang="en-US" sz="1400" dirty="0" err="1" smtClean="0"/>
              <a:t>muParser</a:t>
            </a:r>
            <a:endParaRPr lang="en-US" sz="1400" dirty="0" smtClean="0"/>
          </a:p>
          <a:p>
            <a:pPr lvl="1"/>
            <a:r>
              <a:rPr lang="en-US" sz="1400" dirty="0" smtClean="0"/>
              <a:t>VIPM</a:t>
            </a:r>
            <a:r>
              <a:rPr lang="en-US" sz="1400" dirty="0"/>
              <a:t>: </a:t>
            </a:r>
            <a:r>
              <a:rPr lang="en-US" sz="1400" dirty="0" smtClean="0"/>
              <a:t>vipm.io/package/</a:t>
            </a:r>
            <a:r>
              <a:rPr lang="en-US" sz="1400" dirty="0" err="1" smtClean="0"/>
              <a:t>lv_muparser</a:t>
            </a:r>
            <a:endParaRPr lang="en-US" sz="1400" dirty="0" smtClean="0"/>
          </a:p>
          <a:p>
            <a:r>
              <a:rPr lang="en-US" dirty="0" smtClean="0"/>
              <a:t>Tested on Windows, Ubuntu Linux, and RT Linux</a:t>
            </a:r>
          </a:p>
          <a:p>
            <a:r>
              <a:rPr lang="en-US" dirty="0"/>
              <a:t>Documentation path</a:t>
            </a:r>
          </a:p>
          <a:p>
            <a:pPr lvl="1"/>
            <a:r>
              <a:rPr lang="en-US" sz="1400" dirty="0"/>
              <a:t>&lt;LabVIEW&gt;\</a:t>
            </a:r>
            <a:r>
              <a:rPr lang="en-US" sz="1400" dirty="0" smtClean="0"/>
              <a:t>vi.lib\LAVA\</a:t>
            </a:r>
            <a:r>
              <a:rPr lang="en-US" sz="1400" dirty="0" err="1" smtClean="0"/>
              <a:t>muParser</a:t>
            </a:r>
            <a:endParaRPr lang="en-US" dirty="0" smtClean="0"/>
          </a:p>
          <a:p>
            <a:r>
              <a:rPr lang="en-US" dirty="0" smtClean="0"/>
              <a:t>Similar to:</a:t>
            </a:r>
          </a:p>
          <a:p>
            <a:pPr lvl="1"/>
            <a:r>
              <a:rPr lang="en-US" sz="1400" dirty="0" smtClean="0"/>
              <a:t>NI Formula Parsing (</a:t>
            </a:r>
            <a:r>
              <a:rPr lang="en-US" sz="1400" dirty="0" err="1" smtClean="0"/>
              <a:t>NI_GMath</a:t>
            </a:r>
            <a:r>
              <a:rPr lang="en-US" sz="1400" dirty="0" smtClean="0"/>
              <a:t> lib)</a:t>
            </a:r>
          </a:p>
          <a:p>
            <a:pPr lvl="1"/>
            <a:r>
              <a:rPr lang="en-US" sz="1400" dirty="0" err="1" smtClean="0"/>
              <a:t>GPower</a:t>
            </a:r>
            <a:r>
              <a:rPr lang="en-US" sz="1400" dirty="0" smtClean="0"/>
              <a:t> Expression Parser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29" y="1919968"/>
            <a:ext cx="578167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8" y="3514045"/>
            <a:ext cx="6096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24297"/>
            <a:ext cx="4421856" cy="2588637"/>
          </a:xfrm>
        </p:spPr>
        <p:txBody>
          <a:bodyPr/>
          <a:lstStyle/>
          <a:p>
            <a:r>
              <a:rPr lang="en-US" dirty="0" smtClean="0"/>
              <a:t>Only variables a..z,a0..z9 are valid</a:t>
            </a:r>
            <a:endParaRPr lang="en-US" dirty="0"/>
          </a:p>
          <a:p>
            <a:r>
              <a:rPr lang="en-US" dirty="0" smtClean="0"/>
              <a:t>Logical and equality operators are not valid ( ||, &amp;&amp;, !=, ==, &gt;, &lt;, &gt;=, &lt;= )</a:t>
            </a:r>
          </a:p>
          <a:p>
            <a:r>
              <a:rPr lang="en-US" dirty="0" smtClean="0"/>
              <a:t>Bitwise operations are not valid ( and, or, </a:t>
            </a:r>
            <a:r>
              <a:rPr lang="en-US" dirty="0" err="1" smtClean="0"/>
              <a:t>xor</a:t>
            </a:r>
            <a:r>
              <a:rPr lang="en-US" dirty="0" smtClean="0"/>
              <a:t> )</a:t>
            </a:r>
          </a:p>
          <a:p>
            <a:r>
              <a:rPr lang="en-CA" dirty="0" smtClean="0"/>
              <a:t>Variable names are not output from the parsing routine.</a:t>
            </a:r>
          </a:p>
          <a:p>
            <a:r>
              <a:rPr lang="en-US" dirty="0"/>
              <a:t>Part of the massive </a:t>
            </a:r>
            <a:r>
              <a:rPr lang="en-US" dirty="0" err="1"/>
              <a:t>NI_Gmath</a:t>
            </a:r>
            <a:r>
              <a:rPr lang="en-US" dirty="0"/>
              <a:t>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NI Formula Parser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12" y="1815384"/>
            <a:ext cx="413385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12" y="3651703"/>
            <a:ext cx="2667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52013"/>
            <a:ext cx="4421856" cy="2588637"/>
          </a:xfrm>
        </p:spPr>
        <p:txBody>
          <a:bodyPr/>
          <a:lstStyle/>
          <a:p>
            <a:r>
              <a:rPr lang="en-US" dirty="0" smtClean="0"/>
              <a:t>Math expression parser library written in C++</a:t>
            </a:r>
          </a:p>
          <a:p>
            <a:r>
              <a:rPr lang="en-US" dirty="0"/>
              <a:t>Open source, BSD 2-Clause license.</a:t>
            </a:r>
          </a:p>
          <a:p>
            <a:pPr lvl="1"/>
            <a:r>
              <a:rPr lang="en-US" sz="1400" dirty="0" err="1" smtClean="0"/>
              <a:t>Github</a:t>
            </a:r>
            <a:r>
              <a:rPr lang="en-US" sz="1400" dirty="0"/>
              <a:t>: </a:t>
            </a:r>
            <a:r>
              <a:rPr lang="en-US" sz="1400" dirty="0" smtClean="0"/>
              <a:t>github.com/</a:t>
            </a:r>
            <a:r>
              <a:rPr lang="en-US" sz="1400" dirty="0" err="1" smtClean="0"/>
              <a:t>beltoforion</a:t>
            </a:r>
            <a:r>
              <a:rPr lang="en-US" sz="1400" dirty="0" smtClean="0"/>
              <a:t>/</a:t>
            </a:r>
            <a:r>
              <a:rPr lang="en-US" sz="1400" dirty="0" err="1" smtClean="0"/>
              <a:t>muparser</a:t>
            </a:r>
            <a:endParaRPr lang="en-US" sz="1400" dirty="0" smtClean="0"/>
          </a:p>
          <a:p>
            <a:r>
              <a:rPr lang="en-CA" dirty="0" smtClean="0"/>
              <a:t>Can define custom constants, functions and operators</a:t>
            </a:r>
          </a:p>
          <a:p>
            <a:r>
              <a:rPr lang="en-CA" dirty="0" smtClean="0"/>
              <a:t>LabVIEW can call it via DLL interface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muParser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15" y="1704110"/>
            <a:ext cx="5883699" cy="33340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048298" y="2709949"/>
            <a:ext cx="3441469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</a:t>
            </a:r>
            <a:r>
              <a:rPr lang="en-CA" dirty="0" err="1" smtClean="0"/>
              <a:t>DataTypes</a:t>
            </a:r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21950"/>
            <a:ext cx="4421856" cy="2588637"/>
          </a:xfrm>
        </p:spPr>
        <p:txBody>
          <a:bodyPr/>
          <a:lstStyle/>
          <a:p>
            <a:r>
              <a:rPr lang="en-US" dirty="0"/>
              <a:t>Base data type is </a:t>
            </a:r>
            <a:r>
              <a:rPr lang="en-US" dirty="0" smtClean="0"/>
              <a:t>double </a:t>
            </a:r>
            <a:r>
              <a:rPr lang="en-US" dirty="0"/>
              <a:t>precision floating point (64-bit IEEE 754</a:t>
            </a:r>
            <a:r>
              <a:rPr lang="en-US" dirty="0" smtClean="0"/>
              <a:t>)</a:t>
            </a:r>
          </a:p>
          <a:p>
            <a:r>
              <a:rPr lang="en-US" dirty="0"/>
              <a:t>Bitwise operations will convert the input values to 32-bit unsigned integer to perform the operation. The return value is in double precision floating </a:t>
            </a:r>
            <a:r>
              <a:rPr lang="en-US" dirty="0" smtClean="0"/>
              <a:t>point</a:t>
            </a:r>
          </a:p>
          <a:p>
            <a:r>
              <a:rPr lang="en-US" dirty="0"/>
              <a:t>Values specified in hexadecimal (starting with 0x) or binary (starting with 0b) are interpreted as 32-bit unsigned integers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08255"/>
            <a:ext cx="4421856" cy="2588637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Operators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15" y="535349"/>
            <a:ext cx="5011077" cy="605935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21950"/>
            <a:ext cx="4421856" cy="2588637"/>
          </a:xfrm>
        </p:spPr>
        <p:txBody>
          <a:bodyPr/>
          <a:lstStyle/>
          <a:p>
            <a:r>
              <a:rPr lang="en-US" dirty="0" smtClean="0"/>
              <a:t>Bitwise operators, logical not, and modulus are custom additions to the DLL shipped with API for LabVIEW</a:t>
            </a:r>
          </a:p>
        </p:txBody>
      </p:sp>
    </p:spTree>
    <p:extLst>
      <p:ext uri="{BB962C8B-B14F-4D97-AF65-F5344CB8AC3E}">
        <p14:creationId xmlns:p14="http://schemas.microsoft.com/office/powerpoint/2010/main" val="42337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Functions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55" y="270061"/>
            <a:ext cx="5234125" cy="63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43257"/>
            <a:ext cx="4421856" cy="2588637"/>
          </a:xfrm>
        </p:spPr>
        <p:txBody>
          <a:bodyPr/>
          <a:lstStyle/>
          <a:p>
            <a:r>
              <a:rPr lang="en-CA" dirty="0"/>
              <a:t>Pi and e are </a:t>
            </a:r>
            <a:r>
              <a:rPr lang="en-CA" dirty="0" smtClean="0"/>
              <a:t>pre-defined constants</a:t>
            </a:r>
            <a:endParaRPr lang="en-US" dirty="0"/>
          </a:p>
          <a:p>
            <a:r>
              <a:rPr lang="en-CA" dirty="0" smtClean="0"/>
              <a:t>Names are case-sensitive</a:t>
            </a:r>
          </a:p>
          <a:p>
            <a:r>
              <a:rPr lang="en-CA" dirty="0" smtClean="0"/>
              <a:t>Valid characters are</a:t>
            </a:r>
          </a:p>
          <a:p>
            <a:pPr lvl="1"/>
            <a:r>
              <a:rPr lang="en-CA" sz="1400" dirty="0" err="1" smtClean="0"/>
              <a:t>a..z</a:t>
            </a:r>
            <a:endParaRPr lang="en-CA" sz="1400" dirty="0" smtClean="0"/>
          </a:p>
          <a:p>
            <a:pPr lvl="1"/>
            <a:r>
              <a:rPr lang="en-CA" sz="1400" dirty="0" smtClean="0"/>
              <a:t>A..Z</a:t>
            </a:r>
          </a:p>
          <a:p>
            <a:pPr lvl="1"/>
            <a:r>
              <a:rPr lang="en-CA" sz="1400" dirty="0" smtClean="0"/>
              <a:t>0..9</a:t>
            </a:r>
          </a:p>
          <a:p>
            <a:pPr lvl="1"/>
            <a:r>
              <a:rPr lang="en-CA" sz="1400" dirty="0" smtClean="0"/>
              <a:t>:</a:t>
            </a:r>
          </a:p>
          <a:p>
            <a:pPr lvl="1"/>
            <a:r>
              <a:rPr lang="en-CA" sz="1400" dirty="0" smtClean="0"/>
              <a:t>_</a:t>
            </a:r>
          </a:p>
          <a:p>
            <a:r>
              <a:rPr lang="en-CA" dirty="0" smtClean="0"/>
              <a:t>Maximum length 100 characters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032" y="1032746"/>
            <a:ext cx="5593517" cy="78263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variables and constants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42" y="2243257"/>
            <a:ext cx="601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032" y="1032746"/>
            <a:ext cx="6840426" cy="782638"/>
          </a:xfrm>
        </p:spPr>
        <p:txBody>
          <a:bodyPr>
            <a:normAutofit/>
          </a:bodyPr>
          <a:lstStyle/>
          <a:p>
            <a:r>
              <a:rPr lang="en-CA" dirty="0" err="1" smtClean="0"/>
              <a:t>muParser</a:t>
            </a:r>
            <a:r>
              <a:rPr lang="en-CA" dirty="0" smtClean="0"/>
              <a:t> Performance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64" y="2333920"/>
            <a:ext cx="5381625" cy="39338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296786" y="3167149"/>
            <a:ext cx="4688378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93476" y="3158836"/>
            <a:ext cx="0" cy="31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6786" y="5178829"/>
            <a:ext cx="4688378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93476" y="5178829"/>
            <a:ext cx="0" cy="232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6786" y="2776454"/>
            <a:ext cx="16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NI Parser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6786" y="4781412"/>
            <a:ext cx="16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C000"/>
                </a:solidFill>
              </a:rPr>
              <a:t>muParser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300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Grande</vt:lpstr>
      <vt:lpstr>Verdana</vt:lpstr>
      <vt:lpstr>Wingdings</vt:lpstr>
      <vt:lpstr>Office Theme</vt:lpstr>
      <vt:lpstr>muParser API for LabVIEW</vt:lpstr>
      <vt:lpstr>What is it?</vt:lpstr>
      <vt:lpstr>NI Formula Parser</vt:lpstr>
      <vt:lpstr>muParser</vt:lpstr>
      <vt:lpstr>muParser DataTypes</vt:lpstr>
      <vt:lpstr>muParser Operators</vt:lpstr>
      <vt:lpstr>muParser Functions</vt:lpstr>
      <vt:lpstr>muParser variables and constants</vt:lpstr>
      <vt:lpstr>muParser Performance</vt:lpstr>
      <vt:lpstr>muParser for LabVIEW</vt:lpstr>
      <vt:lpstr>Eval Modes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2022-06-13T00:07:39Z</dcterms:created>
  <dcterms:modified xsi:type="dcterms:W3CDTF">2023-12-06T03:39:29Z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