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316" r:id="rId5"/>
    <p:sldId id="271" r:id="rId6"/>
    <p:sldId id="272" r:id="rId7"/>
    <p:sldId id="275" r:id="rId8"/>
    <p:sldId id="273" r:id="rId9"/>
    <p:sldId id="274" r:id="rId10"/>
    <p:sldId id="261" r:id="rId11"/>
    <p:sldId id="260" r:id="rId12"/>
    <p:sldId id="270" r:id="rId13"/>
    <p:sldId id="265" r:id="rId14"/>
    <p:sldId id="263" r:id="rId15"/>
    <p:sldId id="259" r:id="rId16"/>
    <p:sldId id="266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00" r:id="rId41"/>
    <p:sldId id="301" r:id="rId42"/>
    <p:sldId id="299" r:id="rId43"/>
    <p:sldId id="302" r:id="rId44"/>
    <p:sldId id="308" r:id="rId45"/>
    <p:sldId id="309" r:id="rId46"/>
    <p:sldId id="303" r:id="rId47"/>
    <p:sldId id="304" r:id="rId48"/>
    <p:sldId id="305" r:id="rId49"/>
    <p:sldId id="306" r:id="rId50"/>
    <p:sldId id="310" r:id="rId51"/>
    <p:sldId id="307" r:id="rId52"/>
    <p:sldId id="311" r:id="rId53"/>
    <p:sldId id="312" r:id="rId54"/>
    <p:sldId id="315" r:id="rId55"/>
    <p:sldId id="314" r:id="rId56"/>
    <p:sldId id="313" r:id="rId5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tângulo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tângulo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tângulo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tângulo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etângulo de cantos arredondados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etângulo de cantos arredondados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A44F79E-12EC-4983-B621-88100CBD3841}" type="datetimeFigureOut">
              <a:rPr lang="pt-BR" smtClean="0"/>
              <a:pPr/>
              <a:t>11/09/2012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63728C6-17B1-41FE-B037-30E86F615E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F79E-12EC-4983-B621-88100CBD3841}" type="datetimeFigureOut">
              <a:rPr lang="pt-BR" smtClean="0"/>
              <a:pPr/>
              <a:t>11/09/2012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8C6-17B1-41FE-B037-30E86F615E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F79E-12EC-4983-B621-88100CBD3841}" type="datetimeFigureOut">
              <a:rPr lang="pt-BR" smtClean="0"/>
              <a:pPr/>
              <a:t>11/09/2012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8C6-17B1-41FE-B037-30E86F615E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F79E-12EC-4983-B621-88100CBD3841}" type="datetimeFigureOut">
              <a:rPr lang="pt-BR" smtClean="0"/>
              <a:pPr/>
              <a:t>11/09/2012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8C6-17B1-41FE-B037-30E86F615E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F79E-12EC-4983-B621-88100CBD3841}" type="datetimeFigureOut">
              <a:rPr lang="pt-BR" smtClean="0"/>
              <a:pPr/>
              <a:t>11/09/2012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8C6-17B1-41FE-B037-30E86F615E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F79E-12EC-4983-B621-88100CBD3841}" type="datetimeFigureOut">
              <a:rPr lang="pt-BR" smtClean="0"/>
              <a:pPr/>
              <a:t>11/09/2012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8C6-17B1-41FE-B037-30E86F615E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26" name="Espaço Reservado para Data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A44F79E-12EC-4983-B621-88100CBD3841}" type="datetimeFigureOut">
              <a:rPr lang="pt-BR" smtClean="0"/>
              <a:pPr/>
              <a:t>11/09/2012</a:t>
            </a:fld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3728C6-17B1-41FE-B037-30E86F615E3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Espaço Reservado para Rodapé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A44F79E-12EC-4983-B621-88100CBD3841}" type="datetimeFigureOut">
              <a:rPr lang="pt-BR" smtClean="0"/>
              <a:pPr/>
              <a:t>11/09/2012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63728C6-17B1-41FE-B037-30E86F615E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F79E-12EC-4983-B621-88100CBD3841}" type="datetimeFigureOut">
              <a:rPr lang="pt-BR" smtClean="0"/>
              <a:pPr/>
              <a:t>11/09/2012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8C6-17B1-41FE-B037-30E86F615E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F79E-12EC-4983-B621-88100CBD3841}" type="datetimeFigureOut">
              <a:rPr lang="pt-BR" smtClean="0"/>
              <a:pPr/>
              <a:t>11/09/2012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8C6-17B1-41FE-B037-30E86F615E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F79E-12EC-4983-B621-88100CBD3841}" type="datetimeFigureOut">
              <a:rPr lang="pt-BR" smtClean="0"/>
              <a:pPr/>
              <a:t>11/09/2012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728C6-17B1-41FE-B037-30E86F615E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tângulo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tângulo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tângulo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etângulo de cantos arredondados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etângulo de cantos arredondados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tângulo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tângulo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tângulo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tângulo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tângulo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tângulo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A44F79E-12EC-4983-B621-88100CBD3841}" type="datetimeFigureOut">
              <a:rPr lang="pt-BR" smtClean="0"/>
              <a:pPr/>
              <a:t>11/09/2012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63728C6-17B1-41FE-B037-30E86F615E3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fpsatin@yahoo.com.b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ricardosatin.blogspot.com/" TargetMode="External"/><Relationship Id="rId2" Type="http://schemas.openxmlformats.org/officeDocument/2006/relationships/hyperlink" Target="mailto:rfpsatin@yahoo.com.b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unisis.files.wordpress.com/2011/04/gerenciamentodosrisco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513" y="-27384"/>
            <a:ext cx="5783683" cy="3744416"/>
          </a:xfrm>
          <a:prstGeom prst="rect">
            <a:avLst/>
          </a:prstGeom>
          <a:noFill/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2348880"/>
            <a:ext cx="6923112" cy="1470025"/>
          </a:xfrm>
        </p:spPr>
        <p:txBody>
          <a:bodyPr/>
          <a:lstStyle/>
          <a:p>
            <a:r>
              <a:rPr lang="pt-BR" b="1" dirty="0" smtClean="0"/>
              <a:t>Gerenciamento de Riscos</a:t>
            </a:r>
            <a:endParaRPr lang="pt-BR" b="1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Uma abordagem simplificada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5292080" y="6165304"/>
            <a:ext cx="335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Ricardo F. P. Satin, ITIL, MBA, PMP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# de profissionais certificados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151509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2000" dirty="0" smtClean="0"/>
              <a:t>Fonte PMSurvey.org</a:t>
            </a:r>
            <a:endParaRPr lang="pt-BR" sz="2000" dirty="0"/>
          </a:p>
        </p:txBody>
      </p:sp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039713"/>
            <a:ext cx="7905750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1960"/>
            <a:ext cx="8229600" cy="1066800"/>
          </a:xfrm>
        </p:spPr>
        <p:txBody>
          <a:bodyPr/>
          <a:lstStyle/>
          <a:p>
            <a:r>
              <a:rPr lang="pt-BR" dirty="0" smtClean="0"/>
              <a:t>Onde estão as empresas?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63477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2000" dirty="0" smtClean="0"/>
              <a:t>Fonte PMSurvey.org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8195" y="1124744"/>
            <a:ext cx="7382197" cy="529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17984"/>
            <a:ext cx="8229600" cy="106680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Como é feito o G. Risco nas organizações</a:t>
            </a:r>
            <a:endParaRPr lang="pt-BR" sz="32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151509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2000" dirty="0" smtClean="0"/>
              <a:t>Fonte PMSurvey.org</a:t>
            </a:r>
            <a:endParaRPr lang="pt-BR" sz="2000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62213" y="1790700"/>
            <a:ext cx="421957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6512" y="5570510"/>
            <a:ext cx="9144000" cy="48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Problemas mais comuns em projetos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583557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2000" dirty="0" smtClean="0"/>
              <a:t>Fonte PMSurvey.org</a:t>
            </a:r>
            <a:endParaRPr lang="pt-BR" sz="20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462" y="1124744"/>
            <a:ext cx="916305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Habilidades mais valorizadas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295525"/>
            <a:ext cx="8229600" cy="452596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endParaRPr lang="pt-BR" dirty="0" smtClean="0"/>
          </a:p>
          <a:p>
            <a:endParaRPr lang="pt-BR" dirty="0"/>
          </a:p>
          <a:p>
            <a:r>
              <a:rPr lang="pt-BR" sz="2000" dirty="0" smtClean="0"/>
              <a:t>Fonte PMSurvey.org</a:t>
            </a:r>
            <a:endParaRPr lang="pt-BR" sz="20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954981"/>
            <a:ext cx="9031085" cy="4994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1960"/>
            <a:ext cx="8229600" cy="1066800"/>
          </a:xfrm>
        </p:spPr>
        <p:txBody>
          <a:bodyPr/>
          <a:lstStyle/>
          <a:p>
            <a:r>
              <a:rPr lang="pt-BR" dirty="0" smtClean="0"/>
              <a:t>Mercado de GP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884" y="1376139"/>
            <a:ext cx="8184572" cy="5293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/>
          <a:lstStyle/>
          <a:p>
            <a:r>
              <a:rPr lang="pt-BR" dirty="0" smtClean="0"/>
              <a:t>Mercado de GP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dirty="0" smtClean="0"/>
              <a:t>Mercado existe;</a:t>
            </a:r>
          </a:p>
          <a:p>
            <a:r>
              <a:rPr lang="pt-BR" dirty="0" smtClean="0"/>
              <a:t>Paga-se bem;</a:t>
            </a:r>
          </a:p>
          <a:p>
            <a:r>
              <a:rPr lang="pt-BR" dirty="0" smtClean="0"/>
              <a:t>As exigências são grandes;</a:t>
            </a:r>
          </a:p>
          <a:p>
            <a:r>
              <a:rPr lang="pt-BR" dirty="0" smtClean="0"/>
              <a:t>E vimos que os maiores pontos de atenção não são nos quesitos técnicos...</a:t>
            </a:r>
          </a:p>
          <a:p>
            <a:r>
              <a:rPr lang="pt-BR" dirty="0" smtClean="0"/>
              <a:t>... E sim comportamental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Quando se preocupar em gerenciar ricos?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dirty="0" smtClean="0"/>
              <a:t>Conforme nível de maturidade;</a:t>
            </a:r>
          </a:p>
          <a:p>
            <a:pPr lvl="1"/>
            <a:r>
              <a:rPr lang="pt-BR" i="1" dirty="0" smtClean="0"/>
              <a:t>“Quem muito abraça tem pouco força para apertar”.</a:t>
            </a:r>
          </a:p>
          <a:p>
            <a:r>
              <a:rPr lang="pt-BR" dirty="0" smtClean="0"/>
              <a:t>Não adianta querer gerenciar riscos se:</a:t>
            </a:r>
          </a:p>
          <a:p>
            <a:pPr lvl="1"/>
            <a:r>
              <a:rPr lang="pt-BR" dirty="0" smtClean="0"/>
              <a:t>Meus projetos sempre atrasam;</a:t>
            </a:r>
          </a:p>
          <a:p>
            <a:pPr lvl="1"/>
            <a:r>
              <a:rPr lang="pt-BR" dirty="0" smtClean="0"/>
              <a:t>Os custos extrapolam;</a:t>
            </a:r>
          </a:p>
          <a:p>
            <a:pPr lvl="1"/>
            <a:r>
              <a:rPr lang="pt-BR" dirty="0" smtClean="0"/>
              <a:t>E o escopo não para de crescer!</a:t>
            </a:r>
          </a:p>
          <a:p>
            <a:r>
              <a:rPr lang="pt-BR" dirty="0" smtClean="0"/>
              <a:t>É Preciso controlar o “básico” para evoluir em outras áreas de conhecimento como riscos.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Mas qual a urgência em controlar os riscos?</a:t>
            </a:r>
            <a:endParaRPr lang="pt-BR" dirty="0"/>
          </a:p>
        </p:txBody>
      </p:sp>
      <p:pic>
        <p:nvPicPr>
          <p:cNvPr id="30722" name="Picture 2" descr="http://cdn0.sempretops.com/wp-content/uploads/urgencia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9940" y="1268760"/>
            <a:ext cx="5322540" cy="535460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Então por onde começar?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dirty="0" smtClean="0"/>
              <a:t>Primeiro passo é a “Conscientização”;</a:t>
            </a:r>
          </a:p>
          <a:p>
            <a:pPr lvl="1"/>
            <a:r>
              <a:rPr lang="pt-BR" dirty="0" smtClean="0"/>
              <a:t>Riscos não controlados podem jogar um projeto fora.</a:t>
            </a:r>
          </a:p>
          <a:p>
            <a:pPr lvl="2"/>
            <a:r>
              <a:rPr lang="pt-BR" dirty="0" smtClean="0"/>
              <a:t>Ex. </a:t>
            </a:r>
            <a:r>
              <a:rPr lang="pt-BR" dirty="0" err="1" smtClean="0"/>
              <a:t>NF-e</a:t>
            </a:r>
            <a:r>
              <a:rPr lang="pt-BR" dirty="0" smtClean="0"/>
              <a:t> 2009.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Ricardo Francisco de Pierre Satin</a:t>
            </a:r>
          </a:p>
          <a:p>
            <a:pPr lvl="1"/>
            <a:r>
              <a:rPr lang="pt-BR" dirty="0" smtClean="0"/>
              <a:t>Bacharel em computação – UEM;</a:t>
            </a:r>
          </a:p>
          <a:p>
            <a:pPr lvl="1"/>
            <a:r>
              <a:rPr lang="pt-BR" dirty="0" smtClean="0"/>
              <a:t>Especialista em computação – Cesumar;</a:t>
            </a:r>
          </a:p>
          <a:p>
            <a:pPr lvl="1"/>
            <a:r>
              <a:rPr lang="pt-BR" dirty="0" smtClean="0"/>
              <a:t>MBA em Gerenciamento de Projetos – </a:t>
            </a:r>
            <a:r>
              <a:rPr lang="pt-BR" dirty="0" smtClean="0"/>
              <a:t>FCV;</a:t>
            </a:r>
            <a:endParaRPr lang="pt-BR" dirty="0" smtClean="0"/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Certificação:</a:t>
            </a:r>
          </a:p>
          <a:p>
            <a:pPr lvl="2">
              <a:buFont typeface="Wingdings" pitchFamily="2" charset="2"/>
              <a:buChar char="§"/>
            </a:pPr>
            <a:r>
              <a:rPr lang="pt-BR" dirty="0" smtClean="0"/>
              <a:t>ITIL – Gerenciamento de Serviços de </a:t>
            </a:r>
            <a:r>
              <a:rPr lang="pt-BR" dirty="0" err="1" smtClean="0"/>
              <a:t>T.I.</a:t>
            </a:r>
            <a:r>
              <a:rPr lang="pt-BR" dirty="0" smtClean="0"/>
              <a:t>;</a:t>
            </a:r>
          </a:p>
          <a:p>
            <a:pPr lvl="2">
              <a:buFont typeface="Wingdings" pitchFamily="2" charset="2"/>
              <a:buChar char="§"/>
            </a:pPr>
            <a:r>
              <a:rPr lang="pt-BR" u="sng" dirty="0" smtClean="0"/>
              <a:t>PMP – Gerenciamento de </a:t>
            </a:r>
            <a:r>
              <a:rPr lang="pt-BR" u="sng" dirty="0" smtClean="0"/>
              <a:t>Projetos;</a:t>
            </a:r>
            <a:endParaRPr lang="pt-BR" u="sng" dirty="0" smtClean="0"/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Diretor da unidade de gestão empresarial da DB1 </a:t>
            </a:r>
            <a:r>
              <a:rPr lang="pt-BR" dirty="0" smtClean="0"/>
              <a:t>Informática;</a:t>
            </a:r>
            <a:endParaRPr lang="pt-BR" dirty="0" smtClean="0"/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Professor cursos de computação – Cesumar;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Professor MBA em projetos</a:t>
            </a:r>
            <a:r>
              <a:rPr lang="pt-BR" dirty="0" smtClean="0"/>
              <a:t>;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Mais de 12 mil horas em projetos;</a:t>
            </a:r>
          </a:p>
          <a:p>
            <a:pPr lvl="1">
              <a:buFont typeface="Wingdings" pitchFamily="2" charset="2"/>
              <a:buChar char="§"/>
            </a:pPr>
            <a:r>
              <a:rPr lang="pt-BR" dirty="0" smtClean="0"/>
              <a:t>Consultoria independente.</a:t>
            </a:r>
            <a:endParaRPr lang="pt-BR" dirty="0" smtClean="0"/>
          </a:p>
          <a:p>
            <a:pPr lvl="1">
              <a:buFont typeface="Wingdings" pitchFamily="2" charset="2"/>
              <a:buChar char="§"/>
            </a:pPr>
            <a:endParaRPr lang="pt-BR" dirty="0" smtClean="0">
              <a:hlinkClick r:id="rId2"/>
            </a:endParaRPr>
          </a:p>
          <a:p>
            <a:pPr lvl="1">
              <a:buFont typeface="Wingdings" pitchFamily="2" charset="2"/>
              <a:buChar char="§"/>
            </a:pPr>
            <a:r>
              <a:rPr lang="pt-BR" dirty="0" smtClean="0">
                <a:hlinkClick r:id="rId2"/>
              </a:rPr>
              <a:t>rfpsatin@yahoo.com.br</a:t>
            </a:r>
            <a:r>
              <a:rPr lang="pt-BR" dirty="0" smtClean="0"/>
              <a:t> / @</a:t>
            </a:r>
            <a:r>
              <a:rPr lang="pt-BR" dirty="0" err="1" smtClean="0"/>
              <a:t>ricardosatin</a:t>
            </a:r>
            <a:r>
              <a:rPr lang="pt-BR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E depois?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dirty="0" smtClean="0"/>
              <a:t>Começar pelo básico.</a:t>
            </a:r>
          </a:p>
          <a:p>
            <a:pPr lvl="1"/>
            <a:r>
              <a:rPr lang="pt-BR" dirty="0" smtClean="0"/>
              <a:t>O ótimo é inimigo do bom.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O próximo passo é...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dirty="0" smtClean="0"/>
              <a:t>Identificar em minha organização onde estão os riscos?</a:t>
            </a:r>
          </a:p>
          <a:p>
            <a:pPr lvl="1"/>
            <a:r>
              <a:rPr lang="pt-BR" dirty="0" smtClean="0"/>
              <a:t>Prospecção?</a:t>
            </a:r>
          </a:p>
          <a:p>
            <a:pPr lvl="1"/>
            <a:r>
              <a:rPr lang="pt-BR" dirty="0" smtClean="0"/>
              <a:t>Análise?</a:t>
            </a:r>
          </a:p>
          <a:p>
            <a:pPr lvl="1"/>
            <a:r>
              <a:rPr lang="pt-BR" dirty="0" smtClean="0"/>
              <a:t>Desenvolvimento?</a:t>
            </a:r>
          </a:p>
          <a:p>
            <a:pPr lvl="1"/>
            <a:r>
              <a:rPr lang="pt-BR" dirty="0" smtClean="0"/>
              <a:t>Suporte?</a:t>
            </a:r>
          </a:p>
          <a:p>
            <a:pPr lvl="1"/>
            <a:r>
              <a:rPr lang="pt-BR" dirty="0" smtClean="0"/>
              <a:t>Implantação?</a:t>
            </a:r>
          </a:p>
          <a:p>
            <a:pPr lvl="1"/>
            <a:r>
              <a:rPr lang="pt-BR" dirty="0" smtClean="0"/>
              <a:t>Governo?</a:t>
            </a:r>
          </a:p>
          <a:p>
            <a:pPr lvl="1"/>
            <a:r>
              <a:rPr lang="pt-BR" dirty="0" smtClean="0"/>
              <a:t>Órgãos reguladores?</a:t>
            </a:r>
          </a:p>
          <a:p>
            <a:pPr lvl="1"/>
            <a:r>
              <a:rPr lang="pt-BR" dirty="0" smtClean="0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O próximo passo é...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dirty="0" smtClean="0"/>
              <a:t>E </a:t>
            </a:r>
            <a:r>
              <a:rPr lang="pt-BR" dirty="0" smtClean="0"/>
              <a:t>depois encontrar formas de mapear as principais fontes de riscos.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Identificar os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dirty="0" smtClean="0"/>
              <a:t>Este é o primeiro processo do gerenciamento de riscos.</a:t>
            </a:r>
          </a:p>
          <a:p>
            <a:pPr lvl="1"/>
            <a:r>
              <a:rPr lang="pt-BR" dirty="0" smtClean="0"/>
              <a:t>Só posso gerenciar aquilo que eu conheço!</a:t>
            </a:r>
          </a:p>
          <a:p>
            <a:r>
              <a:rPr lang="pt-BR" dirty="0" smtClean="0"/>
              <a:t>Então como conhecer os riscos envolvidos na minha atividade?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Vamos fazer uma avaliação!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dirty="0" smtClean="0"/>
              <a:t>Olhe para você mesmo e procure identificar possíveis pontos de melhoria?</a:t>
            </a:r>
          </a:p>
          <a:p>
            <a:r>
              <a:rPr lang="pt-BR" dirty="0" smtClean="0"/>
              <a:t>Itens que você não gosta de você!!!!!!</a:t>
            </a:r>
          </a:p>
          <a:p>
            <a:r>
              <a:rPr lang="pt-BR" dirty="0" smtClean="0"/>
              <a:t>Faça uma lista!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Vamos fazer uma avaliação!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dirty="0" smtClean="0"/>
              <a:t>Aqueles que tem um autoconhecimento mais aguçado poderão fazer esta lista mais facilmente;</a:t>
            </a:r>
          </a:p>
          <a:p>
            <a:r>
              <a:rPr lang="pt-BR" dirty="0" smtClean="0"/>
              <a:t>Aqueles com superego, dificilmente preencherão uma linha do caderno!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Vamos fazer uma avaliação!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dirty="0" smtClean="0"/>
              <a:t>As vezes, a autoimagem fica difícil de ser realmente desenhada;</a:t>
            </a:r>
          </a:p>
          <a:p>
            <a:r>
              <a:rPr lang="pt-BR" dirty="0" smtClean="0"/>
              <a:t>P</a:t>
            </a:r>
            <a:r>
              <a:rPr lang="pt-BR" dirty="0" smtClean="0"/>
              <a:t>orque não nos conhecemos mesmo;</a:t>
            </a:r>
          </a:p>
          <a:p>
            <a:r>
              <a:rPr lang="pt-BR" dirty="0" smtClean="0"/>
              <a:t>Porque não nos avaliamos com os parâmetros certos.</a:t>
            </a:r>
          </a:p>
          <a:p>
            <a:endParaRPr lang="pt-BR" dirty="0" smtClean="0"/>
          </a:p>
        </p:txBody>
      </p:sp>
      <p:pic>
        <p:nvPicPr>
          <p:cNvPr id="35844" name="Picture 4" descr="http://www.odiario.com/blogs/inforgospel/files/2010/09/espelh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4288" y="4034765"/>
            <a:ext cx="1976264" cy="282323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É para isso que existe a 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dirty="0" smtClean="0"/>
              <a:t>A estrutura analítica de erro serve de referência para que possamos avaliar (</a:t>
            </a:r>
            <a:r>
              <a:rPr lang="pt-BR" dirty="0" err="1" smtClean="0"/>
              <a:t>brainstorm</a:t>
            </a:r>
            <a:r>
              <a:rPr lang="pt-BR" dirty="0" smtClean="0"/>
              <a:t>) mais facilmente os critérios que podem comprometer e gerar risco à minha atividade.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A EAR padrão do PMI é:</a:t>
            </a:r>
            <a:endParaRPr lang="pt-BR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361" y="2204864"/>
            <a:ext cx="8974135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O mais interessante...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dirty="0" smtClean="0"/>
              <a:t>É se pensarmos desta forma conforme as áreas envolvidas.</a:t>
            </a:r>
          </a:p>
          <a:p>
            <a:r>
              <a:rPr lang="pt-BR" b="1" u="sng" dirty="0" smtClean="0"/>
              <a:t>Comercial</a:t>
            </a:r>
            <a:r>
              <a:rPr lang="pt-BR" dirty="0" smtClean="0"/>
              <a:t>: Quais os riscos envolvidos?</a:t>
            </a:r>
          </a:p>
          <a:p>
            <a:pPr lvl="1"/>
            <a:r>
              <a:rPr lang="pt-BR" dirty="0" smtClean="0"/>
              <a:t>Imagem?</a:t>
            </a:r>
          </a:p>
          <a:p>
            <a:pPr lvl="1"/>
            <a:r>
              <a:rPr lang="pt-BR" dirty="0" smtClean="0"/>
              <a:t>Segmento?</a:t>
            </a:r>
          </a:p>
          <a:p>
            <a:pPr lvl="1"/>
            <a:r>
              <a:rPr lang="pt-BR" dirty="0" smtClean="0"/>
              <a:t>Capacidade de entrega?</a:t>
            </a:r>
          </a:p>
          <a:p>
            <a:pPr lvl="1"/>
            <a:r>
              <a:rPr lang="pt-BR" dirty="0" smtClean="0"/>
              <a:t>Perfil do cliente?</a:t>
            </a:r>
          </a:p>
          <a:p>
            <a:pPr lvl="1"/>
            <a:r>
              <a:rPr lang="pt-BR" dirty="0" smtClean="0"/>
              <a:t>Perfil da equipe técnica?</a:t>
            </a:r>
          </a:p>
          <a:p>
            <a:pPr lvl="1"/>
            <a:r>
              <a:rPr lang="pt-BR" dirty="0" smtClean="0"/>
              <a:t>Condição financeira do cliente?</a:t>
            </a:r>
          </a:p>
          <a:p>
            <a:pPr lvl="1"/>
            <a:r>
              <a:rPr lang="pt-BR" dirty="0" smtClean="0"/>
              <a:t>Perspectiva de futuro do segmento do cliente?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Programação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conceitual sobre riscos;</a:t>
            </a:r>
          </a:p>
          <a:p>
            <a:r>
              <a:rPr lang="pt-BR" dirty="0" smtClean="0"/>
              <a:t>Prática sobre gerenciamento de riscos.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O mais interessante...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15405"/>
            <a:ext cx="8229600" cy="4525963"/>
          </a:xfrm>
        </p:spPr>
        <p:txBody>
          <a:bodyPr/>
          <a:lstStyle/>
          <a:p>
            <a:r>
              <a:rPr lang="pt-BR" b="1" u="sng" dirty="0" smtClean="0"/>
              <a:t>Desenvolvimento</a:t>
            </a:r>
            <a:r>
              <a:rPr lang="pt-BR" dirty="0" smtClean="0"/>
              <a:t>: Quais os riscos envolvidos?</a:t>
            </a:r>
          </a:p>
          <a:p>
            <a:pPr lvl="1"/>
            <a:r>
              <a:rPr lang="pt-BR" dirty="0" smtClean="0"/>
              <a:t>Perfil do cliente?</a:t>
            </a:r>
          </a:p>
          <a:p>
            <a:pPr lvl="1"/>
            <a:r>
              <a:rPr lang="pt-BR" dirty="0" smtClean="0"/>
              <a:t>Critérios de usabilidade?</a:t>
            </a:r>
          </a:p>
          <a:p>
            <a:pPr lvl="1"/>
            <a:r>
              <a:rPr lang="pt-BR" dirty="0" smtClean="0"/>
              <a:t>Aceitação de erros?</a:t>
            </a:r>
          </a:p>
          <a:p>
            <a:pPr lvl="1"/>
            <a:r>
              <a:rPr lang="pt-BR" dirty="0" smtClean="0"/>
              <a:t>Tecnologia necessária?</a:t>
            </a:r>
          </a:p>
          <a:p>
            <a:pPr lvl="1"/>
            <a:r>
              <a:rPr lang="pt-BR" dirty="0" smtClean="0"/>
              <a:t>Obrigações legais próximas?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O mais interessante...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/>
          <a:lstStyle/>
          <a:p>
            <a:r>
              <a:rPr lang="pt-BR" b="1" u="sng" dirty="0" smtClean="0"/>
              <a:t>Implantação</a:t>
            </a:r>
            <a:r>
              <a:rPr lang="pt-BR" dirty="0" smtClean="0"/>
              <a:t>: Quais os riscos envolvidos?</a:t>
            </a:r>
          </a:p>
          <a:p>
            <a:pPr lvl="1"/>
            <a:r>
              <a:rPr lang="pt-BR" dirty="0" smtClean="0"/>
              <a:t>Perfil técnico do </a:t>
            </a:r>
            <a:r>
              <a:rPr lang="pt-BR" dirty="0" err="1" smtClean="0"/>
              <a:t>implantador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Perfil relacional do </a:t>
            </a:r>
            <a:r>
              <a:rPr lang="pt-BR" dirty="0" err="1" smtClean="0"/>
              <a:t>implantador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Logística?</a:t>
            </a:r>
          </a:p>
          <a:p>
            <a:pPr lvl="1"/>
            <a:r>
              <a:rPr lang="pt-BR" dirty="0" smtClean="0"/>
              <a:t>Remuneração?</a:t>
            </a:r>
          </a:p>
          <a:p>
            <a:pPr lvl="1"/>
            <a:r>
              <a:rPr lang="pt-BR" dirty="0" smtClean="0"/>
              <a:t>Desafio?</a:t>
            </a:r>
          </a:p>
          <a:p>
            <a:pPr lvl="1"/>
            <a:r>
              <a:rPr lang="pt-BR" dirty="0" smtClean="0"/>
              <a:t>Familiar </a:t>
            </a:r>
            <a:r>
              <a:rPr lang="pt-BR" dirty="0" err="1" smtClean="0"/>
              <a:t>implantador</a:t>
            </a:r>
            <a:r>
              <a:rPr lang="pt-BR" dirty="0" smtClean="0"/>
              <a:t>?</a:t>
            </a:r>
          </a:p>
          <a:p>
            <a:pPr lvl="1"/>
            <a:r>
              <a:rPr lang="pt-BR" dirty="0" smtClean="0"/>
              <a:t>Empresa familiar?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Devemos...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/>
          <a:lstStyle/>
          <a:p>
            <a:r>
              <a:rPr lang="pt-BR" dirty="0" smtClean="0"/>
              <a:t>Pensar desta forma e procurar “estressar” os projetos antes que eles nos estressem!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/>
          <a:lstStyle/>
          <a:p>
            <a:r>
              <a:rPr lang="pt-BR" dirty="0" smtClean="0"/>
              <a:t>Como disse, vamos fazer um </a:t>
            </a:r>
            <a:r>
              <a:rPr lang="pt-BR" dirty="0" err="1" smtClean="0"/>
              <a:t>brainstorm</a:t>
            </a:r>
            <a:r>
              <a:rPr lang="pt-BR" dirty="0" smtClean="0"/>
              <a:t> sobre os possíveis riscos em um projeto avaliando os critérios:</a:t>
            </a:r>
          </a:p>
          <a:p>
            <a:pPr lvl="1"/>
            <a:r>
              <a:rPr lang="pt-BR" dirty="0" smtClean="0"/>
              <a:t>Comercial</a:t>
            </a:r>
          </a:p>
          <a:p>
            <a:pPr lvl="1"/>
            <a:r>
              <a:rPr lang="pt-BR" dirty="0" smtClean="0"/>
              <a:t>Desenvolvimento</a:t>
            </a:r>
          </a:p>
          <a:p>
            <a:pPr lvl="1"/>
            <a:r>
              <a:rPr lang="pt-BR" dirty="0" smtClean="0"/>
              <a:t>Implantação 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496" y="1340768"/>
            <a:ext cx="3744416" cy="5517232"/>
          </a:xfrm>
        </p:spPr>
        <p:txBody>
          <a:bodyPr>
            <a:normAutofit fontScale="70000" lnSpcReduction="20000"/>
          </a:bodyPr>
          <a:lstStyle/>
          <a:p>
            <a:r>
              <a:rPr lang="pt-BR" dirty="0" smtClean="0"/>
              <a:t>Sua empresa produz sistemas para locadora e recebe a solicitação de desenvolver um portal de relacionamento com clientes pela WEB.</a:t>
            </a:r>
          </a:p>
          <a:p>
            <a:endParaRPr lang="pt-BR" dirty="0" smtClean="0"/>
          </a:p>
          <a:p>
            <a:pPr lvl="1"/>
            <a:endParaRPr lang="pt-BR" dirty="0" smtClean="0"/>
          </a:p>
          <a:p>
            <a:r>
              <a:rPr lang="pt-BR" dirty="0" smtClean="0"/>
              <a:t>A solicitação vem de uma grande empresa do ramo de </a:t>
            </a:r>
            <a:r>
              <a:rPr lang="pt-BR" u="sng" dirty="0" smtClean="0"/>
              <a:t>produtos eletrônicos</a:t>
            </a:r>
            <a:r>
              <a:rPr lang="pt-BR" dirty="0" smtClean="0"/>
              <a:t> cujo dono é amido do dono de sua empresa;</a:t>
            </a:r>
          </a:p>
          <a:p>
            <a:endParaRPr lang="pt-BR" dirty="0" smtClean="0"/>
          </a:p>
          <a:p>
            <a:r>
              <a:rPr lang="pt-BR" dirty="0" smtClean="0"/>
              <a:t>Sua empresa nunca desenvolveu uma aplicação como esta mas encara como um desafio, oportunidade de crescimentos.</a:t>
            </a:r>
          </a:p>
          <a:p>
            <a:endParaRPr lang="pt-BR" dirty="0" smtClean="0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32448" y="-27384"/>
            <a:ext cx="5076056" cy="3732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923928" y="3861048"/>
            <a:ext cx="5220072" cy="2996952"/>
          </a:xfrm>
          <a:prstGeom prst="rect">
            <a:avLst/>
          </a:prstGeom>
        </p:spPr>
        <p:txBody>
          <a:bodyPr vert="horz">
            <a:normAutofit fontScale="62500" lnSpcReduction="20000"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 produto deve permitir que os clientes: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pt-BR" sz="2800" dirty="0" smtClean="0"/>
              <a:t>Façam seu cadastro;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Façam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compras;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pt-BR" sz="2800" baseline="0" dirty="0" smtClean="0"/>
              <a:t>Acompanhem as entregas dos produtos;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Rodar em web, </a:t>
            </a:r>
            <a:r>
              <a:rPr kumimoji="0" lang="pt-B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desk-top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  </a:t>
            </a:r>
            <a:r>
              <a:rPr kumimoji="0" lang="pt-B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mobile</a:t>
            </a:r>
            <a:r>
              <a:rPr lang="pt-BR" sz="2800" dirty="0" smtClean="0"/>
              <a:t>;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Sejam bastante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usuais, como uma interface de </a:t>
            </a:r>
            <a:r>
              <a:rPr kumimoji="0" lang="pt-BR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check-out</a:t>
            </a:r>
            <a:r>
              <a:rPr kumimoji="0" lang="pt-BR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 supermercado.</a:t>
            </a:r>
          </a:p>
          <a:p>
            <a:pPr marL="822960" lvl="1" indent="-256032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r>
              <a:rPr lang="pt-BR" sz="2800" baseline="0" dirty="0" smtClean="0"/>
              <a:t>O sistema tem data acordad</a:t>
            </a:r>
            <a:r>
              <a:rPr lang="pt-BR" sz="2800" dirty="0" smtClean="0"/>
              <a:t>a para entrar no ar em 60 dias, pois deve entrar em operação com a inauguração da nova loja.</a:t>
            </a:r>
            <a:endParaRPr kumimoji="0" lang="pt-BR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‘’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/>
          <a:lstStyle/>
          <a:p>
            <a:r>
              <a:rPr lang="pt-BR" dirty="0" smtClean="0"/>
              <a:t>Monte uma divisão onde você possa mensurar:</a:t>
            </a:r>
          </a:p>
          <a:p>
            <a:pPr lvl="1"/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Conforme os grupos, liste os riscos que você encontrar!</a:t>
            </a:r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11561" y="2780928"/>
          <a:ext cx="799288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4708"/>
                <a:gridCol w="1754709"/>
                <a:gridCol w="448347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Grupo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</a:t>
                      </a:r>
                      <a:r>
                        <a:rPr lang="pt-BR" baseline="0" dirty="0" smtClean="0"/>
                        <a:t>grupo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Item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Comercial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Segmento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 com</a:t>
                      </a:r>
                      <a:r>
                        <a:rPr lang="pt-BR" baseline="0" dirty="0" smtClean="0"/>
                        <a:t> baixa receptividade de renegociação de prazo.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Desenvolvimento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Funcionar como </a:t>
                      </a:r>
                      <a:r>
                        <a:rPr lang="pt-BR" dirty="0" err="1" smtClean="0"/>
                        <a:t>desk-top</a:t>
                      </a:r>
                      <a:r>
                        <a:rPr lang="pt-BR" dirty="0" smtClean="0"/>
                        <a:t>, mesmo sendo web.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Implantação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Perfil Técnico </a:t>
                      </a:r>
                      <a:r>
                        <a:rPr lang="pt-BR" dirty="0" err="1" smtClean="0"/>
                        <a:t>implantador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</a:t>
                      </a:r>
                      <a:r>
                        <a:rPr lang="pt-BR" baseline="0" dirty="0" smtClean="0"/>
                        <a:t> com comportamento agressivo.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0780" y="6093296"/>
            <a:ext cx="609452" cy="64807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6804248" y="6021288"/>
            <a:ext cx="15167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u="sng" dirty="0" smtClean="0">
                <a:solidFill>
                  <a:srgbClr val="0033CC"/>
                </a:solidFill>
              </a:rPr>
              <a:t>15 minutos!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Vida Real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pt-BR" dirty="0" smtClean="0"/>
              <a:t>Em que momentos a avaliação dos riscos poderia ser feita?</a:t>
            </a:r>
          </a:p>
          <a:p>
            <a:pPr lvl="1"/>
            <a:r>
              <a:rPr lang="pt-BR" dirty="0" smtClean="0"/>
              <a:t>Comercial: Na formação da proposta comercial: gerar um documento para avaliação interna;</a:t>
            </a:r>
          </a:p>
          <a:p>
            <a:pPr lvl="1"/>
            <a:r>
              <a:rPr lang="pt-BR" dirty="0" smtClean="0"/>
              <a:t>Desenvolvimento:</a:t>
            </a:r>
          </a:p>
          <a:p>
            <a:pPr lvl="2"/>
            <a:r>
              <a:rPr lang="pt-BR" dirty="0" smtClean="0"/>
              <a:t>Na estimativa do projeto (</a:t>
            </a:r>
            <a:r>
              <a:rPr lang="pt-BR" dirty="0" err="1" smtClean="0"/>
              <a:t>Sizing</a:t>
            </a:r>
            <a:r>
              <a:rPr lang="pt-BR" dirty="0" smtClean="0"/>
              <a:t>);</a:t>
            </a:r>
          </a:p>
          <a:p>
            <a:pPr lvl="2"/>
            <a:r>
              <a:rPr lang="pt-BR" dirty="0" smtClean="0"/>
              <a:t>Nas cerimônias de desenvolvimento (</a:t>
            </a:r>
            <a:r>
              <a:rPr lang="pt-BR" dirty="0" err="1" smtClean="0"/>
              <a:t>Scrum</a:t>
            </a:r>
            <a:r>
              <a:rPr lang="pt-BR" dirty="0" smtClean="0"/>
              <a:t>);</a:t>
            </a:r>
          </a:p>
          <a:p>
            <a:pPr lvl="3"/>
            <a:r>
              <a:rPr lang="pt-BR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SP1;</a:t>
            </a:r>
          </a:p>
          <a:p>
            <a:pPr lvl="3"/>
            <a:r>
              <a:rPr lang="pt-BR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SP2;</a:t>
            </a:r>
          </a:p>
          <a:p>
            <a:pPr lvl="3"/>
            <a:r>
              <a:rPr lang="pt-BR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Review</a:t>
            </a:r>
            <a:r>
              <a:rPr lang="pt-BR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lvl="3"/>
            <a:r>
              <a:rPr lang="pt-BR" dirty="0" err="1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Retrospectiviva</a:t>
            </a:r>
            <a:r>
              <a:rPr lang="pt-BR" dirty="0" smtClean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lvl="1"/>
            <a:r>
              <a:rPr lang="pt-BR" dirty="0" smtClean="0"/>
              <a:t>Implantação:</a:t>
            </a:r>
          </a:p>
          <a:p>
            <a:pPr lvl="2"/>
            <a:r>
              <a:rPr lang="pt-BR" dirty="0" smtClean="0"/>
              <a:t>Planejamento do projeto;</a:t>
            </a:r>
          </a:p>
          <a:p>
            <a:pPr lvl="2"/>
            <a:r>
              <a:rPr lang="pt-BR" dirty="0" smtClean="0"/>
              <a:t>Levantamento dos requisitos;</a:t>
            </a:r>
          </a:p>
          <a:p>
            <a:pPr lvl="2"/>
            <a:r>
              <a:rPr lang="pt-BR" dirty="0" smtClean="0"/>
              <a:t>Entrega dos produtos;</a:t>
            </a:r>
          </a:p>
          <a:p>
            <a:pPr lvl="2"/>
            <a:r>
              <a:rPr lang="pt-BR" dirty="0" smtClean="0"/>
              <a:t>Reuniões de progresso.</a:t>
            </a:r>
          </a:p>
          <a:p>
            <a:pPr lvl="2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Vida real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Desenvolvimento:</a:t>
            </a:r>
          </a:p>
          <a:p>
            <a:pPr lvl="1"/>
            <a:r>
              <a:rPr lang="pt-BR" dirty="0" smtClean="0"/>
              <a:t>O Ideal é ter o quadro...</a:t>
            </a:r>
          </a:p>
          <a:p>
            <a:pPr lvl="2"/>
            <a:r>
              <a:rPr lang="pt-BR" dirty="0" smtClean="0"/>
              <a:t>...Colado e facilmente acessível para que a equipe de desenvolvimento sempre esteja olhando;</a:t>
            </a:r>
          </a:p>
          <a:p>
            <a:pPr lvl="2"/>
            <a:r>
              <a:rPr lang="pt-BR" dirty="0" smtClean="0"/>
              <a:t>Boa prática, colocar na foto das cartas do baralho do </a:t>
            </a:r>
            <a:r>
              <a:rPr lang="pt-BR" dirty="0" err="1" smtClean="0"/>
              <a:t>planning</a:t>
            </a:r>
            <a:r>
              <a:rPr lang="pt-BR" dirty="0" smtClean="0"/>
              <a:t> </a:t>
            </a:r>
            <a:r>
              <a:rPr lang="pt-BR" dirty="0" err="1" smtClean="0"/>
              <a:t>poker</a:t>
            </a:r>
            <a:r>
              <a:rPr lang="pt-BR" dirty="0" smtClean="0"/>
              <a:t>.</a:t>
            </a:r>
          </a:p>
          <a:p>
            <a:pPr lvl="2"/>
            <a:endParaRPr lang="pt-BR" dirty="0" smtClean="0"/>
          </a:p>
          <a:p>
            <a:endParaRPr lang="pt-BR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0112" y="-27384"/>
            <a:ext cx="3528392" cy="2594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G.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O próximo passo após termos levantados os riscos é realizar uma classificação destes. O objetivo é classificar aqueles que realmente podem acontecer.</a:t>
            </a:r>
          </a:p>
          <a:p>
            <a:pPr lvl="2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G.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Simplificando a análise dos riscos temos:</a:t>
            </a:r>
          </a:p>
          <a:p>
            <a:pPr lvl="1"/>
            <a:r>
              <a:rPr lang="pt-BR" dirty="0" smtClean="0"/>
              <a:t>Riscos que possuem grandes chances de ocorrer mas que, caso ocorram, não gerarão um grande impacto (+ ou -);</a:t>
            </a:r>
          </a:p>
          <a:p>
            <a:pPr lvl="1"/>
            <a:r>
              <a:rPr lang="pt-BR" dirty="0" smtClean="0"/>
              <a:t>Riscos que não tem poucas chances de ocorrer mas que, caso ocorram, podemos dizer que o “mundo acaba”.</a:t>
            </a:r>
          </a:p>
          <a:p>
            <a:pPr lvl="2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Premissas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Haja conhecimento básico sobre gerenciamento de projetos pela turma;</a:t>
            </a:r>
          </a:p>
          <a:p>
            <a:r>
              <a:rPr lang="pt-BR" dirty="0" smtClean="0"/>
              <a:t>Haja conhecimento básico sobre metodologias ágeis de projeto pela turma.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G.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Você escolhe casar em um local à céu aberto:</a:t>
            </a:r>
          </a:p>
          <a:p>
            <a:pPr lvl="2"/>
            <a:r>
              <a:rPr lang="pt-BR" dirty="0" smtClean="0"/>
              <a:t>Risco: Chuva no dia do casamento:</a:t>
            </a:r>
          </a:p>
          <a:p>
            <a:pPr lvl="3"/>
            <a:r>
              <a:rPr lang="pt-BR" dirty="0" smtClean="0"/>
              <a:t>Qual a chance disto ocorrer na primavera:</a:t>
            </a:r>
            <a:r>
              <a:rPr lang="pt-BR" b="1" dirty="0" smtClean="0">
                <a:solidFill>
                  <a:srgbClr val="0070C0"/>
                </a:solidFill>
              </a:rPr>
              <a:t> Baixa:</a:t>
            </a:r>
          </a:p>
          <a:p>
            <a:pPr lvl="3"/>
            <a:r>
              <a:rPr lang="pt-BR" dirty="0" smtClean="0"/>
              <a:t>Qual o tamanho do estrago que isto pode gerar caso ocorra: </a:t>
            </a:r>
            <a:r>
              <a:rPr lang="pt-BR" b="1" dirty="0" smtClean="0">
                <a:solidFill>
                  <a:srgbClr val="0070C0"/>
                </a:solidFill>
              </a:rPr>
              <a:t>Imenso!</a:t>
            </a:r>
          </a:p>
          <a:p>
            <a:pPr lvl="2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G. Riscos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Exemplo:</a:t>
            </a:r>
          </a:p>
          <a:p>
            <a:pPr lvl="1"/>
            <a:r>
              <a:rPr lang="pt-BR" dirty="0" smtClean="0"/>
              <a:t>Você escolhe desenvolver um sistema para WEB e usa </a:t>
            </a:r>
            <a:r>
              <a:rPr lang="pt-BR" dirty="0" err="1" smtClean="0"/>
              <a:t>Flex</a:t>
            </a:r>
            <a:r>
              <a:rPr lang="pt-BR" dirty="0" smtClean="0"/>
              <a:t> como base para o desenvolvimento.</a:t>
            </a:r>
          </a:p>
          <a:p>
            <a:pPr lvl="2"/>
            <a:r>
              <a:rPr lang="pt-BR" dirty="0" smtClean="0"/>
              <a:t>Risco: </a:t>
            </a:r>
            <a:r>
              <a:rPr lang="pt-BR" dirty="0" err="1" smtClean="0"/>
              <a:t>Flex</a:t>
            </a:r>
            <a:r>
              <a:rPr lang="pt-BR" dirty="0" smtClean="0"/>
              <a:t> ser descontinuado pela Adobe ;-):</a:t>
            </a:r>
          </a:p>
          <a:p>
            <a:pPr lvl="3"/>
            <a:r>
              <a:rPr lang="pt-BR" dirty="0" smtClean="0"/>
              <a:t>Qual a chance disto ocorrer nos próximos 5 anos:</a:t>
            </a:r>
            <a:r>
              <a:rPr lang="pt-BR" b="1" dirty="0" smtClean="0">
                <a:solidFill>
                  <a:srgbClr val="0070C0"/>
                </a:solidFill>
              </a:rPr>
              <a:t> Baixa </a:t>
            </a:r>
            <a:r>
              <a:rPr lang="pt-BR" dirty="0" smtClean="0">
                <a:solidFill>
                  <a:srgbClr val="0070C0"/>
                </a:solidFill>
              </a:rPr>
              <a:t>(pensando em 2010)</a:t>
            </a:r>
            <a:r>
              <a:rPr lang="pt-BR" b="1" dirty="0" smtClean="0">
                <a:solidFill>
                  <a:srgbClr val="0070C0"/>
                </a:solidFill>
              </a:rPr>
              <a:t>:</a:t>
            </a:r>
          </a:p>
          <a:p>
            <a:pPr lvl="3"/>
            <a:r>
              <a:rPr lang="pt-BR" dirty="0" smtClean="0"/>
              <a:t>Qual o tamanho do estrago que isto pode gerar caso ocorra: </a:t>
            </a:r>
            <a:r>
              <a:rPr lang="pt-BR" b="1" dirty="0" smtClean="0">
                <a:solidFill>
                  <a:srgbClr val="0070C0"/>
                </a:solidFill>
              </a:rPr>
              <a:t>Imenso </a:t>
            </a:r>
            <a:r>
              <a:rPr lang="pt-BR" dirty="0" smtClean="0">
                <a:solidFill>
                  <a:srgbClr val="0070C0"/>
                </a:solidFill>
              </a:rPr>
              <a:t>(desenvolver tudo novamente)!</a:t>
            </a:r>
          </a:p>
          <a:p>
            <a:pPr lvl="2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Uma boa gestão de riscos está em:</a:t>
            </a:r>
          </a:p>
          <a:p>
            <a:pPr lvl="1"/>
            <a:r>
              <a:rPr lang="pt-BR" dirty="0" smtClean="0"/>
              <a:t>Classificar corretamente todos os eventos e então fornecer uma resposta conforme a necessidade de cada um.</a:t>
            </a:r>
          </a:p>
          <a:p>
            <a:pPr lvl="2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Como posso classificar os riscos?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Simplificando a análise de riscos, posso avaliar cada risco identificado pensando em:</a:t>
            </a:r>
          </a:p>
          <a:p>
            <a:pPr lvl="1"/>
            <a:r>
              <a:rPr lang="pt-BR" b="1" u="sng" dirty="0" smtClean="0"/>
              <a:t>Probabilidade</a:t>
            </a:r>
            <a:r>
              <a:rPr lang="pt-BR" dirty="0" smtClean="0"/>
              <a:t> do risco deixar de ser uma incerteza;</a:t>
            </a:r>
          </a:p>
          <a:p>
            <a:pPr lvl="1"/>
            <a:r>
              <a:rPr lang="pt-BR" b="1" u="sng" dirty="0" smtClean="0"/>
              <a:t>Impacto</a:t>
            </a:r>
            <a:r>
              <a:rPr lang="pt-BR" dirty="0" smtClean="0"/>
              <a:t> de isto ocorrer.</a:t>
            </a:r>
          </a:p>
          <a:p>
            <a:r>
              <a:rPr lang="pt-BR" dirty="0" smtClean="0"/>
              <a:t>Para simplificar, posso analisar cada um dos fatores em uma escala de 1 à 10;</a:t>
            </a:r>
          </a:p>
          <a:p>
            <a:r>
              <a:rPr lang="pt-BR" dirty="0" smtClean="0"/>
              <a:t>Desta forma:</a:t>
            </a:r>
          </a:p>
          <a:p>
            <a:pPr lvl="1"/>
            <a:r>
              <a:rPr lang="pt-BR" dirty="0" smtClean="0"/>
              <a:t>Poderia classificar que: Chuva no dia do casamento tem probabilidade baixa mas o impacto é alto.</a:t>
            </a:r>
          </a:p>
          <a:p>
            <a:pPr lvl="1"/>
            <a:r>
              <a:rPr lang="pt-BR" dirty="0" smtClean="0"/>
              <a:t>O resultado desta minha aritmética, vai me levar para o próximo estágio na análise de riscos.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Para cada elemento mapeado de risco, acrescente as colunas de probabilidade, impacto e outro para o resultado da multiplicação de ambos.</a:t>
            </a:r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11561" y="3140968"/>
          <a:ext cx="8178323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5555"/>
                <a:gridCol w="1152128"/>
                <a:gridCol w="3672408"/>
                <a:gridCol w="648072"/>
                <a:gridCol w="648072"/>
                <a:gridCol w="792088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Grupo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</a:t>
                      </a:r>
                      <a:r>
                        <a:rPr lang="pt-BR" baseline="0" dirty="0" smtClean="0"/>
                        <a:t>grupo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PxI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Comercial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Segmento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 com</a:t>
                      </a:r>
                      <a:r>
                        <a:rPr lang="pt-BR" baseline="0" dirty="0" smtClean="0"/>
                        <a:t> baixa receptividade de renegociação de prazo.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Desenv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Usabilidade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Funcionar como </a:t>
                      </a:r>
                      <a:r>
                        <a:rPr lang="pt-BR" dirty="0" err="1" smtClean="0"/>
                        <a:t>desk-top</a:t>
                      </a:r>
                      <a:r>
                        <a:rPr lang="pt-BR" dirty="0" smtClean="0"/>
                        <a:t>, mesmo sendo web.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Impl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Perfil Técnico </a:t>
                      </a:r>
                      <a:r>
                        <a:rPr lang="pt-BR" dirty="0" err="1" smtClean="0"/>
                        <a:t>impl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Cliente</a:t>
                      </a:r>
                      <a:r>
                        <a:rPr lang="pt-BR" baseline="0" dirty="0" smtClean="0"/>
                        <a:t> com comportamento agressivo.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100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234" y="6237312"/>
            <a:ext cx="609452" cy="64807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7231702" y="6165304"/>
            <a:ext cx="15167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u="sng" dirty="0" smtClean="0">
                <a:solidFill>
                  <a:srgbClr val="0033CC"/>
                </a:solidFill>
              </a:rPr>
              <a:t>15 minutos!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Como posso classificar os riscos?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Meu próximo passo é filtrar os riscos;</a:t>
            </a:r>
          </a:p>
          <a:p>
            <a:r>
              <a:rPr lang="pt-BR" dirty="0" smtClean="0"/>
              <a:t>Preciso pensar em uma respostas apenas para aqueles que oferecem risco;</a:t>
            </a:r>
          </a:p>
          <a:p>
            <a:pPr lvl="1"/>
            <a:r>
              <a:rPr lang="pt-BR" dirty="0" smtClean="0"/>
              <a:t>Impacto elevado;</a:t>
            </a:r>
          </a:p>
          <a:p>
            <a:pPr lvl="1"/>
            <a:r>
              <a:rPr lang="pt-BR" dirty="0" smtClean="0"/>
              <a:t>Probabilidade muito grande;</a:t>
            </a:r>
          </a:p>
          <a:p>
            <a:pPr lvl="1"/>
            <a:r>
              <a:rPr lang="pt-BR" dirty="0" smtClean="0"/>
              <a:t>PxI elevado;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O que faço com os riscos?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Posso simplesmente:</a:t>
            </a:r>
          </a:p>
          <a:p>
            <a:pPr lvl="1"/>
            <a:r>
              <a:rPr lang="pt-BR" dirty="0" smtClean="0"/>
              <a:t>Aceitar;</a:t>
            </a:r>
          </a:p>
          <a:p>
            <a:pPr lvl="1"/>
            <a:r>
              <a:rPr lang="pt-BR" dirty="0" smtClean="0"/>
              <a:t>Mitigar;</a:t>
            </a:r>
          </a:p>
          <a:p>
            <a:pPr lvl="1"/>
            <a:r>
              <a:rPr lang="pt-BR" dirty="0" smtClean="0"/>
              <a:t>Transferir.</a:t>
            </a:r>
          </a:p>
          <a:p>
            <a:r>
              <a:rPr lang="pt-BR" dirty="0" smtClean="0"/>
              <a:t>Para cada risco priorizado, precisamos elencar qual foi a opção tomada.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Quais as respostas?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Não há serventia uma análise de riscos sem as avaliações de respostas à eles.</a:t>
            </a:r>
          </a:p>
          <a:p>
            <a:pPr lvl="1"/>
            <a:r>
              <a:rPr lang="pt-BR" dirty="0" smtClean="0"/>
              <a:t>Risco é uma incerteza;</a:t>
            </a:r>
          </a:p>
          <a:p>
            <a:pPr lvl="1"/>
            <a:r>
              <a:rPr lang="pt-BR" dirty="0" smtClean="0"/>
              <a:t>Mas caso ela vire realidade, preciso estar preparado para lidar com esta incerteza;</a:t>
            </a:r>
          </a:p>
          <a:p>
            <a:pPr lvl="1"/>
            <a:r>
              <a:rPr lang="pt-BR" dirty="0" smtClean="0"/>
              <a:t>Geralmente estas situações ocorrem em “momento” de caos, onde estou menos propenso à “pensar racionalmente;</a:t>
            </a:r>
          </a:p>
          <a:p>
            <a:pPr lvl="1"/>
            <a:r>
              <a:rPr lang="pt-BR" dirty="0" smtClean="0"/>
              <a:t>E é para isto que uma análise de resposta é tão importante.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Quais as respostas?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Imagine...</a:t>
            </a:r>
          </a:p>
          <a:p>
            <a:endParaRPr lang="pt-BR" dirty="0" smtClean="0"/>
          </a:p>
        </p:txBody>
      </p:sp>
      <p:pic>
        <p:nvPicPr>
          <p:cNvPr id="46082" name="Picture 2" descr="http://coloradoconnect.files.wordpress.com/2011/11/houston-we-have-a-problem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784" y="1970839"/>
            <a:ext cx="6516216" cy="4887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Quais as respostas?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É neste momento que não ter gestão de riscos gera:</a:t>
            </a:r>
          </a:p>
          <a:p>
            <a:pPr lvl="1"/>
            <a:r>
              <a:rPr lang="pt-BR" dirty="0" smtClean="0"/>
              <a:t>“Gambiarra”;</a:t>
            </a:r>
          </a:p>
          <a:p>
            <a:pPr lvl="1"/>
            <a:r>
              <a:rPr lang="pt-BR" dirty="0" smtClean="0"/>
              <a:t>Retrabalho;</a:t>
            </a:r>
          </a:p>
          <a:p>
            <a:pPr lvl="1"/>
            <a:r>
              <a:rPr lang="pt-BR" dirty="0" smtClean="0"/>
              <a:t>Atraso em cronograma;</a:t>
            </a:r>
          </a:p>
          <a:p>
            <a:pPr lvl="1"/>
            <a:r>
              <a:rPr lang="pt-BR" dirty="0" smtClean="0"/>
              <a:t>Aumento dos custos do projeto;</a:t>
            </a:r>
          </a:p>
          <a:p>
            <a:pPr lvl="1"/>
            <a:r>
              <a:rPr lang="pt-BR" dirty="0" smtClean="0"/>
              <a:t>Perda da equipe técnica;</a:t>
            </a:r>
          </a:p>
          <a:p>
            <a:pPr lvl="1"/>
            <a:r>
              <a:rPr lang="pt-BR" dirty="0" smtClean="0"/>
              <a:t>Aumento de horas extras;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risco?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uma incerteza!</a:t>
            </a:r>
            <a:endParaRPr lang="pt-BR" dirty="0"/>
          </a:p>
        </p:txBody>
      </p:sp>
      <p:sp>
        <p:nvSpPr>
          <p:cNvPr id="28674" name="AutoShape 2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76" name="AutoShape 4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78" name="AutoShape 6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80" name="AutoShape 8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8682" name="Picture 10" descr="http://3.bp.blogspot.com/-dCiPWsRo1eU/ThjB1fid6aI/AAAAAAAAA5k/w66d1nYggbk/s1600/incertez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59832" y="2801888"/>
            <a:ext cx="6084168" cy="40561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Prática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Pegue sua tabela de riscos e acrescente à ela as informações de ação e resposta como abaixo: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251520" y="3258656"/>
          <a:ext cx="8802977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71"/>
                <a:gridCol w="830417"/>
                <a:gridCol w="2646954"/>
                <a:gridCol w="401955"/>
                <a:gridCol w="378143"/>
                <a:gridCol w="638493"/>
                <a:gridCol w="819468"/>
                <a:gridCol w="1095256"/>
                <a:gridCol w="108012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Grupo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Sub</a:t>
                      </a:r>
                      <a:r>
                        <a:rPr lang="pt-BR" baseline="0" dirty="0" smtClean="0"/>
                        <a:t>grupo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Item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PxI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Resp</a:t>
                      </a:r>
                      <a:r>
                        <a:rPr lang="pt-BR" dirty="0" smtClean="0"/>
                        <a:t>.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Quem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Comercial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Segmento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Cliente com</a:t>
                      </a:r>
                      <a:r>
                        <a:rPr lang="pt-BR" sz="1200" baseline="0" dirty="0" smtClean="0"/>
                        <a:t> baixa receptividade de renegociação de prazo.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2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3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6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Mitigar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Fazer</a:t>
                      </a:r>
                      <a:r>
                        <a:rPr lang="pt-BR" sz="1200" baseline="0" dirty="0" smtClean="0"/>
                        <a:t> pré-análise.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Comercial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Desenv</a:t>
                      </a:r>
                      <a:r>
                        <a:rPr lang="pt-BR" sz="1200" dirty="0" smtClean="0"/>
                        <a:t>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Usabilidade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Funcionar como </a:t>
                      </a:r>
                      <a:r>
                        <a:rPr lang="pt-BR" sz="1200" dirty="0" err="1" smtClean="0"/>
                        <a:t>desk-top</a:t>
                      </a:r>
                      <a:r>
                        <a:rPr lang="pt-BR" sz="1200" dirty="0" smtClean="0"/>
                        <a:t>, mesmo sendo web.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8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64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Transferir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Terceirizar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GP</a:t>
                      </a:r>
                      <a:endParaRPr lang="pt-BR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sz="1200" dirty="0" err="1" smtClean="0"/>
                        <a:t>Impl</a:t>
                      </a:r>
                      <a:r>
                        <a:rPr lang="pt-BR" sz="1200" dirty="0" smtClean="0"/>
                        <a:t>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Perfil Técnico </a:t>
                      </a:r>
                      <a:r>
                        <a:rPr lang="pt-BR" sz="1200" dirty="0" err="1" smtClean="0"/>
                        <a:t>impl</a:t>
                      </a:r>
                      <a:r>
                        <a:rPr lang="pt-BR" sz="1200" dirty="0" smtClean="0"/>
                        <a:t>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Cliente</a:t>
                      </a:r>
                      <a:r>
                        <a:rPr lang="pt-BR" sz="1200" baseline="0" dirty="0" smtClean="0"/>
                        <a:t> com comportamento agressivo.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100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Aceitar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Cuidar</a:t>
                      </a:r>
                      <a:r>
                        <a:rPr lang="pt-BR" sz="1200" baseline="0" dirty="0" smtClean="0"/>
                        <a:t> conflito</a:t>
                      </a:r>
                      <a:endParaRPr lang="pt-BR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200" dirty="0" smtClean="0"/>
                        <a:t>GP</a:t>
                      </a:r>
                      <a:endParaRPr lang="pt-BR" sz="12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2" descr="C:\Program Files\Microsoft Office\MEDIA\CAGCAT10\j0234131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8274" y="6165304"/>
            <a:ext cx="609452" cy="648072"/>
          </a:xfrm>
          <a:prstGeom prst="rect">
            <a:avLst/>
          </a:prstGeom>
          <a:noFill/>
        </p:spPr>
      </p:pic>
      <p:sp>
        <p:nvSpPr>
          <p:cNvPr id="6" name="CaixaDeTexto 5"/>
          <p:cNvSpPr txBox="1"/>
          <p:nvPr/>
        </p:nvSpPr>
        <p:spPr>
          <a:xfrm>
            <a:off x="7591742" y="6093296"/>
            <a:ext cx="15167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BR" sz="2000" u="sng" dirty="0" smtClean="0">
                <a:solidFill>
                  <a:srgbClr val="0033CC"/>
                </a:solidFill>
              </a:rPr>
              <a:t>15 minutos!</a:t>
            </a:r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Quais as respostas?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No dia do GO LIVE, você descobre...</a:t>
            </a:r>
          </a:p>
          <a:p>
            <a:pPr lvl="1"/>
            <a:r>
              <a:rPr lang="pt-BR" dirty="0" smtClean="0"/>
              <a:t>Caso 01;</a:t>
            </a:r>
          </a:p>
          <a:p>
            <a:pPr lvl="1"/>
            <a:r>
              <a:rPr lang="pt-BR" dirty="0" smtClean="0"/>
              <a:t>Caso o2;</a:t>
            </a:r>
          </a:p>
          <a:p>
            <a:pPr lvl="1"/>
            <a:r>
              <a:rPr lang="pt-BR" dirty="0" smtClean="0"/>
              <a:t>Caso 03...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Onde controlar?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Controlar riscos é “bastante simples”;</a:t>
            </a:r>
          </a:p>
          <a:p>
            <a:r>
              <a:rPr lang="pt-BR" dirty="0" smtClean="0"/>
              <a:t>Não podemos esquecer de levar toda relação de riscos para as reuniões de progresso;</a:t>
            </a:r>
          </a:p>
          <a:p>
            <a:r>
              <a:rPr lang="pt-BR" dirty="0" smtClean="0"/>
              <a:t>Avaliar nas cerimônias do </a:t>
            </a:r>
            <a:r>
              <a:rPr lang="pt-BR" dirty="0" err="1" smtClean="0"/>
              <a:t>Scrum</a:t>
            </a:r>
            <a:r>
              <a:rPr lang="pt-BR" dirty="0" smtClean="0"/>
              <a:t>;</a:t>
            </a:r>
          </a:p>
          <a:p>
            <a:r>
              <a:rPr lang="pt-BR" dirty="0" smtClean="0"/>
              <a:t>E:</a:t>
            </a:r>
          </a:p>
          <a:p>
            <a:pPr lvl="1"/>
            <a:r>
              <a:rPr lang="pt-BR" dirty="0" smtClean="0"/>
              <a:t>Complementar com novos riscos;</a:t>
            </a:r>
          </a:p>
          <a:p>
            <a:pPr lvl="1"/>
            <a:r>
              <a:rPr lang="pt-BR" dirty="0" smtClean="0"/>
              <a:t>Riscar aqueles que não são mais relevantes.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DBRC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O Banco de Dados de Riscos Conhecidos é uma ferramenta muito importante para sua empresa;</a:t>
            </a:r>
          </a:p>
          <a:p>
            <a:r>
              <a:rPr lang="pt-BR" dirty="0" smtClean="0"/>
              <a:t>Talvez inicialmente você possa pensar em um cenários onde:</a:t>
            </a:r>
          </a:p>
          <a:p>
            <a:pPr lvl="1"/>
            <a:r>
              <a:rPr lang="pt-BR" dirty="0" smtClean="0"/>
              <a:t>Pense como uma planilha onde estão registrados todos os possíveis riscos que a organização tem ou já passou;</a:t>
            </a:r>
          </a:p>
          <a:p>
            <a:pPr lvl="1"/>
            <a:r>
              <a:rPr lang="pt-BR" dirty="0" smtClean="0"/>
              <a:t>É como uma referencia para consulta para novos planejamentos.</a:t>
            </a:r>
          </a:p>
          <a:p>
            <a:pPr lvl="1"/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Em 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Gerenciar riscos não é bicho de “sete cabeças”;</a:t>
            </a:r>
          </a:p>
          <a:p>
            <a:r>
              <a:rPr lang="pt-BR" dirty="0" smtClean="0"/>
              <a:t>Se quisermos ainda mais simplificar o processo e pensarmos apenas em um </a:t>
            </a:r>
            <a:r>
              <a:rPr lang="pt-BR" dirty="0" err="1" smtClean="0"/>
              <a:t>check-list</a:t>
            </a:r>
            <a:r>
              <a:rPr lang="pt-BR" dirty="0" smtClean="0"/>
              <a:t> de incertezas, podemos;</a:t>
            </a:r>
          </a:p>
          <a:p>
            <a:r>
              <a:rPr lang="pt-BR" dirty="0" smtClean="0"/>
              <a:t>E na medida que o projeto caminha, vamos riscando estas incertezas, acrescentando outras...</a:t>
            </a:r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Em Resumo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4525963"/>
          </a:xfrm>
        </p:spPr>
        <p:txBody>
          <a:bodyPr>
            <a:normAutofit/>
          </a:bodyPr>
          <a:lstStyle/>
          <a:p>
            <a:r>
              <a:rPr lang="pt-BR" dirty="0" smtClean="0"/>
              <a:t>Com o passar do tempo você passa a fazer uma avaliação das respostas necessárias;</a:t>
            </a:r>
          </a:p>
          <a:p>
            <a:r>
              <a:rPr lang="pt-BR" dirty="0" smtClean="0"/>
              <a:t>Importante mesmo é criar a cultura dentro da empresa que esta análise seja realizada;</a:t>
            </a:r>
          </a:p>
          <a:p>
            <a:r>
              <a:rPr lang="pt-BR" dirty="0" smtClean="0"/>
              <a:t>Pois assim muitos prejuízos poderão ser evitados.</a:t>
            </a:r>
            <a:endParaRPr lang="pt-BR" dirty="0" smtClean="0"/>
          </a:p>
          <a:p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066800"/>
          </a:xfrm>
        </p:spPr>
        <p:txBody>
          <a:bodyPr>
            <a:normAutofit/>
          </a:bodyPr>
          <a:lstStyle/>
          <a:p>
            <a:r>
              <a:rPr lang="pt-BR" dirty="0" smtClean="0"/>
              <a:t>G. Riscos</a:t>
            </a:r>
            <a:endParaRPr lang="pt-BR" dirty="0"/>
          </a:p>
        </p:txBody>
      </p:sp>
      <p:sp>
        <p:nvSpPr>
          <p:cNvPr id="5" name="Espaço Reservado para Conteúdo 4"/>
          <p:cNvSpPr txBox="1">
            <a:spLocks/>
          </p:cNvSpPr>
          <p:nvPr/>
        </p:nvSpPr>
        <p:spPr>
          <a:xfrm>
            <a:off x="3851920" y="1219200"/>
            <a:ext cx="4834880" cy="4937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Mais informações em: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20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E-mail: </a:t>
            </a:r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2"/>
              </a:rPr>
              <a:t>rfpsatin@yahoo.com.br</a:t>
            </a: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Skype:rfpsatin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Twitter:@ricardosatin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Blog: </a:t>
            </a:r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3"/>
              </a:rPr>
              <a:t>http://ricardosatin.blogspot.com</a:t>
            </a: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SlideShare: rfpsatin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r>
              <a:rPr kumimoji="0" lang="pt-BR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Profile: http://www.linkedin.com/in/ricardosatin</a:t>
            </a:r>
          </a:p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Tx/>
              <a:buFont typeface="Georgia"/>
              <a:buChar char="•"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2" descr="http://acertodecontas.blog.br/wp-content/uploads/2008/09/duvidas-thumb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5604" y="1353293"/>
            <a:ext cx="3162300" cy="3371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o </a:t>
            </a:r>
            <a:r>
              <a:rPr lang="pt-BR" dirty="0" err="1" smtClean="0"/>
              <a:t>PMBoK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smtClean="0"/>
              <a:t>Evento </a:t>
            </a:r>
            <a:r>
              <a:rPr lang="pt-PT" dirty="0" smtClean="0"/>
              <a:t>ou condição incerta que, se ocorrer, terá um efeito </a:t>
            </a:r>
            <a:r>
              <a:rPr lang="pt-PT" b="1" dirty="0" smtClean="0">
                <a:solidFill>
                  <a:schemeClr val="tx2"/>
                </a:solidFill>
              </a:rPr>
              <a:t>positivo</a:t>
            </a:r>
            <a:r>
              <a:rPr lang="pt-PT" dirty="0" smtClean="0"/>
              <a:t> ou </a:t>
            </a:r>
            <a:r>
              <a:rPr lang="pt-PT" b="1" dirty="0" smtClean="0">
                <a:solidFill>
                  <a:srgbClr val="FF0000"/>
                </a:solidFill>
              </a:rPr>
              <a:t>negativo</a:t>
            </a:r>
            <a:r>
              <a:rPr lang="pt-PT" dirty="0" smtClean="0"/>
              <a:t> sobre pelo menos um objectivo do projecto, como tempo, custo</a:t>
            </a:r>
            <a:r>
              <a:rPr lang="pt-PT" smtClean="0"/>
              <a:t>, </a:t>
            </a:r>
            <a:r>
              <a:rPr lang="pt-PT" smtClean="0"/>
              <a:t>escopo </a:t>
            </a:r>
            <a:r>
              <a:rPr lang="pt-PT" dirty="0" smtClean="0"/>
              <a:t>ou </a:t>
            </a:r>
            <a:r>
              <a:rPr lang="pt-PT" dirty="0" smtClean="0"/>
              <a:t>qualidade.</a:t>
            </a:r>
            <a:endParaRPr lang="pt-BR" dirty="0"/>
          </a:p>
        </p:txBody>
      </p:sp>
      <p:sp>
        <p:nvSpPr>
          <p:cNvPr id="28674" name="AutoShape 2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76" name="AutoShape 4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78" name="AutoShape 6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80" name="AutoShape 8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o </a:t>
            </a:r>
            <a:r>
              <a:rPr lang="pt-BR" dirty="0" err="1" smtClean="0"/>
              <a:t>PMBoK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8674" name="AutoShape 2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76" name="AutoShape 4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78" name="AutoShape 6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80" name="AutoShape 8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29057"/>
            <a:ext cx="9108504" cy="6828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AutoShape 2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76" name="AutoShape 4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78" name="AutoShape 6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80" name="AutoShape 8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63050" cy="690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o </a:t>
            </a:r>
            <a:r>
              <a:rPr lang="pt-BR" dirty="0" err="1" smtClean="0"/>
              <a:t>PMBoK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28674" name="AutoShape 2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76" name="AutoShape 4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78" name="AutoShape 6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28680" name="AutoShape 8" descr="data:image/jpeg;base64,/9j/4AAQSkZJRgABAQAAAQABAAD/2wCEAAkGBhIRERUUExQWFRUVGCAYGBgYGBwdGhkdHBogGxoaGBgfGyYeGh8jHR0bHy8hJCcpLCwsHR8yNzAqNSYrLCkBCQoKBQUFDQUFDSkYEhgpKSkpKSkpKSkpKSkpKSkpKSkpKSkpKSkpKSkpKSkpKSkpKSkpKSkpKSkpKSkpKSkpKf/AABEIAKAA8AMBIgACEQEDEQH/xAAbAAACAwEBAQAAAAAAAAAAAAAEBQIDBgAHAf/EAEIQAAIBAwMDAwIDBgQEAwkBAAECEQMSIQAEMQUiQRNRYQYycYGRBxQjQqHBM1Kx8BVi0eEkQ7M0NVNyc4Ky0/El/8QAFAEBAAAAAAAAAAAAAAAAAAAAAP/EABQRAQAAAAAAAAAAAAAAAAAAAAD/2gAMAwEAAhEDEQA/APNui2ynqIhHqKDK3FhcCy89sj2n8NV7r0i1oBQAZMyZAEz8fofcTqBWrYoTuVSGgYhj5tmfwOgatQz3Y/Dx+I886AtqiKhHc3eDMRIAyI4gY0O6gEhWBgT7R8fjGrdo1JMOb8i37rQD9zAefHt+ONDbtlvPplrSABPMH3/3+egsWoP1GZH/AH/PRlpVRIg4JHmDET44jB/vpeafnB8HM/p7+MCdF7am5IKgwRAMgkyfxz7ew0Gmp0/VwaayAAtohQzAAGQZED/QRGtLtth6RUsv8bDIpg0gCoIqKYuU4JuMgYkTOsvR37WCRDgAXGYJB5Cr+Akk8j40Z/xxYNziVAtY04zIuAS5oHIgcxJA40DKr1Jxio1MhRaX5EYJBKZJJgYieJMnU+pdeij6YtIIAUocjKz2mTAVQBBzjMCNRfBECmwYAWcz4m3gQCv9fnSrqCgOCEAYd4BkceCswMyfiMzoGO2LemQQLRwDJyTkE4j3HjP4zCv20yFZmIN1nAIwII4nkY8z5Gqa/bEGARcp7onm0x8+D4j31XWuNiQVQySDFpMZLATgwNBbW6otWkwKju4tgEnBbAicWnJmR5zpVuGBlkPHKt90iYCt8j+o+NXbygQhUAEracWkFjdcpEZwI+LZ0Du9uZR6cswg2kSwBzyDLRzjIH56B5t6ZUi4KUIABYxJPI44Ilp91AmddXplibQAgwSpmCItBxwB3TnLEToTqG69SApK+kgkxzd3H2HIaOM3a+dO3XpyGJYVEMGMraLh7+bZ/wDt9tAPt2AAZzzwq/dJj7m5wP6n501o9UWlSUBRKzN0EgkkrgyB5JIznxA0i2u3NzvUlSSSFAhiBnBJlZ9zyPy0dsqEoFIAL3HMCCACigRIwefNxOga0DdThmZSTcF8BciAOAeOZgx75luLvTAAFp5AkZkQAcyeCfGNBUQwuSC1OBwBaMYKzAgSfw1Oh3SCZjuci6OZtGPfGORPtoGHTOvTR9MwAJBLnPJjtGYKswMkxmD41Cl1Nzik1MAi0PECDJiXyCD7yBxjnSvp4UuSUDMe8gCeeAF4MmD8z401QSTIpqFBFmRGImODPd59p0BO42HqlioBrRLKIFJgFJLuYuY+bhA5EExrNVKfpYFMEkENcCVLAGTcTJkT+rTon/jiQLXEsDcwpyZntFkrK8CCRzOcDQdXqBsMCXIIuE2gseSrfBMEHn+oIrSymBJyQPMDkjxHwDoJqg98jjH9p0RuabgkkGAIJkAiPPOPaeNCBP5sDwMx+vt+BjQTVQSAzASOefy9gdELURkjuXvJmJIBEAewkzOg9qVvF5a0AgxzEeP9/nondtSfCGzuz91pUAQSJMeffnnQEbUUg1sFwQSIMEEjBHxPvJHgTq7rVvf6aKF9QgQtpXPauT3R7mPkc6U0qme3P4+fwHjRypVsYP2qxJg5lh/ykz+eggtBvEqTEnhWAnhuTjOhjswSLGlW8nBJnkjMD/caK3deo5Ct7mIX3Gf1GT+ugKqFDa2CPB/3n/poPtaiaZIJ8Rx/f59xqtALhMnI4jOOJ8eB8anSr2kxGQR4Ig+YIjUTXYe2MiR8fpoHFHaUGBkmSD2lmAUx2wYJYA+TAPiNEUtvTAsKZhorCrAlQYJWCDkgYxHnSvarDSTaR+mPdeQI8DOnKdFuD1HtYMQwNKDzmFBGDxjyZ0A6VFYWFsqe2cyZkrgxmDk4MCPOm9XolKoiNIpu5KgGSGIAl2M4MFhHGBr7s/p9KhICsssDKibcZ7ZibpngcGNEVVUEKgepyB/lWJA9KfcEAifaPI0BK1RRWmitUCgWllphSYwRcxkAZBtJGMaDO6Z3JUK9NSGioQCRxIuiCfgica7d+uqBqtKymSQBHcCJgGSD4mfx50q3Fe6H9U3gAYBDSBA8kEfE6A6rv1DGBaCczMHxEn4nHv8Arqyk5YA0+4EBSvlMn+XxGRP/AF19ruWU3wWHZle8ySIJPtnI0P0fb1ASFhVIIJJJUrILSQMkADHyONAz2bJTm4dxWmuZBOWS4GMKJC4JmM6hT2j3va3pkEAtawC3D7sH/KSZHGfEaJ2FCpcxIDIYUmVlYgEDiQVIMA5nGg/3VWUmncLiLCUDFctCsMybiCGH8pmPYBer71yf8QnkHEMDGTJ5IzJ+fnXzo+9cH/EIwAuCWJ8GRwTIAJ9vjSrdswmZkkmCZIJ8SJB5Hv8AlrtozGImQQYBgkjwJgDg6DR1dm96kt6hJgNa0NaOc5+0cnnHAk6nvGSpEDuUVRAklftS6YyJlYkASNUfuqhAalxtJLkIFLfbKrx3XAyxxaJj3O39CpcpUWoJUGVlicAHJgWgmJxGgWVWKgl+xQCoHBb7Tx58Zx/TVdLfoWErKg4AmBGIkfEY9/x1DrG3qGA0MgUBSGIULMiCRgmTj4POr9u5VRZAJ7MDvEEcEZM+5z/YJ/vTo4LKqU3JaEIJA4kxMkfJxnRhrCqtRGaqUItDNTDEA8C5TMHiGMZzrPbetYS5qm/I4N0xB8gAT86a7L12QtSpXosBsZJMSBBJ8zP4ccEKaXRKVNHJIqPThSBKgEza4M5YAKPbPtnSh6qqLbsse6BEGQQsExMRkYEn40/pKslXD08CfYzA/ix7AEAT7z4Gqd79P06ZAKswDEyw+7GO2QJuiPHJI8aBTU29MiwJmFBrerIuaJhAAORGf10PV2tAAQTIAwrMQxjunAKg+CJA5M+DX6LASolq2tLGrHjMMAsGM48aTboXNIa4k8DjJxaJlh8HOgCqAXGJGTExjHE+fI+dToUi8AHxHH9/Ye518XcMT4E5MD2B419q174kDAA8AQPJAEaC0bMBjc0KvkZP4j3GiTQb3LkTaRwAYyTyMZ0DTVnNoyT4H+/9jR+0r1UJVZ5WZX2GP0H9dB29KGobZIyV98g5WfE+DP4nS9lnMyQOMnj/ADe34/Gj2qeoUJfLKRwcEABVJ9iABj8dVVWgD2M8+Y5UxkkE+dAHVIt/P2zPkT7a6mAeec/9tT3EQIAH4CPz18265E+/zn/poG/S4qVC9oIAwptBwMfnjBz86cL1ANUBJYrTg2i1RCNIU+THxGkdCoVVrBF3uM8yMj8/GupEwWLLCn3z+Q8jQaGluCVL03sEFSSQqclhyBnJx/10XstyImoRiBIeLuIVgUGRHJ8ay6bs01KzMmcQfA88A45GitpWNVQpvZVB7bVYSTlp8H/mIPtoG3VN2pWWAYoZYNMSeAYY3WgjiB+mkm3oGoT6SHMnkkD25P8Afzq6rueblDIVtB7QQQQRwMkf79tEPvURfQTuqTi4BVQmOy67LCMucYI86Dhs6rEGu/pogJNwJ9pUAGLo/TVq9UQP6VNGYQQcwz+OOOJiMyfjRdPaVFeb6ZS8HJllxLg4kEkngRPnJ1mt9vQlZ2BVw0j2B8j7Y/GODoG3UerGe24TcGBaYnFp48+CP5R7aW7OrWaoGohgKcTbJChpJBjwe7n251RuajEKW8ifkzxGM4xP4fnPYdTqoCgPa0i2JHzAjM8R8nGgu3lBELMKoc8gBSRk8hsR7/BnXbSgj2k1VQ82lSBiMlszI/toTeVGNxcBSYxbb8A8ewzrtpUYFSkEgnFsmeP9Dj89ATvKtZaheqHK1JtLSAyrBAHwBae3350x6f1czDXGLQoDFZjwvMZ4A8sdKt/1OqwCE9q4tAgc4kRj2jHAxxqG2qMAxXwCR8RE8AxjE/joHr9US/0qiMoiB3SyZjA44IJu9tVNtKiknbv6iOJFoI9wFIJi6OPfOlOz3geqhNqBcDyB5P3T+nA+NaertKjVJvphL5wYZhEqBABJEKciAZzoEG425pkerTIiDOQD+Y88+dO+l7pQsqoUue0LMAjwAWFt0HORj50FT3quPQftqXZiHVjnsLFjDGcPnkA8aHpbji1QqqtpPaTLEk8jBPH+40D3ebkRNMjMjLzbjIUBCCTJyPH56Eq12tD1HDiLQQQySSDBgHOBjGlu5rGkhAvVWAxaFBg4afJ47hHt40I27LqFJiDOYE8+cScnnjxGgcVOoKKhYFgtQsQDaywxyB/lnPM6UdUinUD2ge6i2c8/n7zHxqqoTAYMsE+/dPEke2u3FQsou4B8cxMnJ/6aBVUAHHP+518psLTPv7Zn2/DVm5XJj3/H/wDuu20ZkA88if76CKLGZgx5kTP+X3Hz86Y7MoHF8gGC3vAEy3xPgRqmk8g+wg4H2zwF8gk4xqxH9MuQ+VUDhssQQyg+wkjPOghSamHRZuQXE4BicAmPiPfOh69a64TPPd559uQOf10KpImDxjn9fy1ctMhZPg/0In+o/voKj8eNEUXtOefPuMj+uqFg/HnnVlCJMg6BpRBIYhCRHKyx55Ee2Z8Z192LtTT1skXWoJElo7ipII7R8EZj8bOhqpqC5rU4YiCc5gZEZHPjW82H7PqO/SKVY0gnCGmWXImbhUBkz7HQYHqtSldNMCxgGCn+UkSy8RgzEcceNR2W8ZWkopnglVJGI95iB/fW6r/sU3MEJXosPY1HX+jUSP66X1f2Tb+mD/CapIwab0n/ABFtwJx4gHQZvptoVnqt9rRaBN0kH7pEDxIu/wCvwOjV6lWpEElrVNryTODx8R+OrNz0KpRJWqzUmOVFWm9OTwfvHtHE6q6f0pu4FEq3CBa19s8sAuQfnQXbnrJN7WDuSAZcxP4nPP4CBpJ6XeAwI97RcfyzGjR0xyJKi8mAkgnn/Jyv46robWX/AIrFAOe2WknAAMDnBPA+cAhKuRJVGwJ+7lsmMxj8PnVYRgszBgRHx7nxE6vahwKZJDZC/wAxEzLAc+/wI1VU270yyspVx44IzI8cxoKDVbnyeDPjzz74zrhWbnyPPx4/T3+dXmmRDXDIwPMcD3AkzjXCmWk3DAyPMTB9pjGNBCwlZuk5mfn2PmY1bQIwrt2n2GRwTnyfjUKdB3Kqqks045JzJnHtq5dv9y1JFskrHcB7qDx/cToAjR7yFk+1wtPzMGP6/lpztesEembB2pBMuCY84OP75mdL6+1hv4TFweO2GkHgqCcTwePgcCZ6Y4Ehe8GCkqD4/k5b/roCXemK1OrTiAQ9pNzyDdk8fgBqXUyjKHpn7mgpbFuSfu8jxJt1Df8ASmhRYlK0Qbmsu9ibssfnVu26FUrELSZqrDLLSpvUg5C/YPaeY0A+93jM0hFBHJCgE4j3mI196U9IsDUHYoLMonMCVWfk8n8vOtPR/ZNv6gX+E1OBy7Uk/DtLEj9CdMdv+xXcwA1eio9hUdvjhaIB/XQYXes1RDWggSFcYkGO0kgAZGOABAGvlYGFJQgRMtIPPJB/p4Ma9B337PKOwT+LWNUVOUFMquMzcapOI9tYTriqKhta5I7SYnGc5M88+dAorvccc5j3Of8AXQ4Pv5Ora8SAAfy1W3zn89ARQrRAmP8Am88/qRx+miazIXYTahCkYAmMEifgn20GaZKgjJJ/oBP9MaoYkxJ+Of0/LQF10z5nH9Tx/b8Z1ZMIQ4InzHn2OOP++mOy2zKwL4CpcTBllEkH3I/DVO8qK2FdufaSQP0nznmB8aBI62tg41NWz5OvlaJ9/IOrKQ/U4H6/poGfR9v6tQU5IDYJAPnk44xOvVOjNToOLXwwGAQB2i37YGeCckeZM68o6fTZXFk3AXdrAx7Y/HWq2/UmsCsjC6G76TMMeFIE+5jBxzkaD1Paded3dQhsX+e4MD8WDIj3OPzgaZLvzyVn3OVn+xx7+2sJ0Lc16gK7andMl/TuAQEYLvYoGRAXuJzzpzX3lGiCzs53BpmkKZZ1QkyXWWWGhrlvtNpK/A0Gh3HUaTD02BqHBKMnqIJkCe20EgHBAgRwDoar9NbCuvdtduQf8tJVPMAXL7/B0BttilUip6YZThS9hlTBkC0FmaB3GT2c8a0FNkUd7BRP81qqCeFFwAHuAPMxxgM7uv2Z0XEUa9WiPKkivSjP/l1DjzwdYjrPShtqpp1EBC81KNOpTKkeX25P4m5C4jgc69jRbT7iZgST8Ykn2zx8GNC9d6Cm8pBWtFRc06hRXKme6PgiJ8TB0Hke1oKiqyLSqJdevqUgysQbbvVpWPAmCDMTBExqz0dmxncbQiD961atRQAMTH8SmB4/hkADnTnrP0S+yQvcz0CZrkAX01/lrhQIvQEzAMgOpkERk9/R3VB2Rl7kJBjNxXBKsADnkHAiPnQaat+z7p+7pLU2laoqyLqk+uoBHcLQwZWBiCcwMjzrqH7POn7Wkam6rVWWSFqf4CwBgWlizMTyR4IgedZna79w14uoVePUVSCfioMCqMDnIPBnXbrfOWvJavV/+IykkeYprkUhPtk8kzoGfobNSTt9oWk/e1WqiGRBgt/EqT8U4IxOobukrhmdKNNbr2CUgqqSbbvVrXvHCiLZiAJ0v2NLdVnVVUlnIVZxaW7QWYyfknIA/Aa1nRvop96ga5koAzRJAuqjhtwQQRcwGJAhTTAjuuBJ0fpY3FQU6aABuKlanUqFj709uDn3ucoImRrcbX9mdGmIrV6tUeEWNvS9j2U+fz1oeg9ATZ0yq2mo2alQIqFs9oP4Cfzk6LdLj8T8g+xxcCeOeOMaBHR+mdhQXt223gf5qSsZnIuY/B5OiqHUKKj01BpnJConpoYjiFCkgEYAMicmDoioyMvY4YSfttIkZKm2fzHvE/KDc7FabGp6YUDDFAghZmStphlkm4QRcIODoHD78+FjmDkx4/Ae/wCelu86+6OgKGxuWuChfi05M5yP9dAUN7QrBWVnFcUxSKK7sgiCglUhZawX2C5ifYgpeu7mvTULuadsQU9S4q8TNr2NwcEdp+040FnWqiV37nwgOCbhJBX7YOcEgSP6DXlXWdt6VQ05JC4Bg+OI98R+utRuOotYVVWMS38Oky84hiRMcEDuOsp1BGZzfMkXdxAnGceM/wCxoFrsZ8jVaC5snV1UfqMH9dVUYn/Un40B4ykICY8xOfbjA1XRXPmc/wCvH9v00ds6ijDM2SPEEA/rE4+YOr97tizdmQyXDBlQeT8Dn+pzoNNVppSJFNQEqBjYrEAKewhRNwghiQJkkeI0jPSxWppTpT6kwFBi6fYtGCwJmfbgZOiTao1ZgykQkdwYZLEi0MJBgARkeZk5nR6ajNNJyobtaG7FkicZA8COMfOgye9+miPFsDJwTP8AMTBGAfbxGlY2jAfaxAGSFwPP5869WqfT7EskinnDHLTPdA/XtPMnE6Ob6ULzNQAgETmD5yvjgH89B5T0qrTVi9RL1QCBEG4cA+ffHn3Gtx0vrVGFA9JQyF/TCStNTaGMkQKdtzHtyRB4k6Ol9IKlRWtDCmmMnJIALckgR4k8gTpR0f8AZuy1GvqLVVs2+kctAtBhxaseJ8cnQM9tvawZVQItNUFj0wpYtBFoBQWrLOJVR2tAxpht/pWmzo+4io4wuAigmJApgmeIF2IAI8jR1Hp6JaLFRYJkQBaIuuNvbOOTJIABaNMBt0QrIUzAuLKDMkL92TPapznmZGgrpW4VXJIm4EXR7wIgiIkzHbmJyx21Mk49P0iLgVGZxk8qc+QcefEVbI06gNsOmDGBHkXKBAt9jmQfIg2bjC5kjjIPdJIIYBO2ItJKgANMxoPqMSRiYwBMAYwcjPaYBzyANEtuAok/aMzmLeZAEk+fA8441SoFMCy2GAyZJxzA7p8d0GPwiPm8rAKSqO45uVgAVwwK5AZTAOJ84g6BN9R9XQbessOT6RYC1RziFkANhoK8wCfnWS6ttyaoQswHoU2xBBIoqTcDlptIGDkz76cfUYDs9FRUWq9VaKkiDJgBmuWGUgsJBIjHIt1nfrmuG3DslsK1gPa0Wqy4BzPHvoEqblmYx6zewIOJHsDj9fHB11TcMrCfWXOQAcx4gnJ/P8tU0dst0OijHuMYwYGLZyZk/Hv1bbLdCIhx7gzjuIBxbOQRBPt7Bq+jUCKwUMxHpO0EAAE0mYQB9sSs4Gfy1qfprq6fu9FIcfwgSLVPHbDQCFgDC8wQeM6xX0NuAm4RntgtYTCiZVRkA88+35edF9PoKbLQYVGqJVNEkCTiQGW1YVQoGSQADBybdBt03AcXD7WzOYt5JIMEGPgxiRoVmMkxBODmQfc4EjtEE44I1LZ1ZWWR0GTezAgLkknMKoknujxj2+sBUm+2FBMiQYPBI7cT/NAmPadBDc0zP/l+kBc1wySPI4UeMk/h5ldVtyrPBMWwLZ8iREARMGY7sT4YbcypiQOMcLGBbcndM2ggEEDmDqG+NOmvcQiZMYM+TapEG72GZPEmNBmdx9K0w7Pt4pucNADqSPBpEjM4NuIyfA0u3G9rXlXCNTKG9nCghgALcISy4USyntBBxOtcdujloC4/mBUkGYOBkR3KM85kHS+t09Gu7FdYBkwe2SBabe4g5w0gmCRdkMJ1LrVGCCaJCoH9MpC1VFwUyBBp25i3BwJkRheq1absHppYHBkRmciBz4jHj3OvROs/s3Zqi2VEpKpBt9I4aDIUlzIjxn8tN6n0gr1C1gUVEzkjKggNzJERifBE6Dxf90YgyrAEYJXB/wBxGmex+myfBIIwcAg/yxJPJ9+QDr1BPpQpEVAxIAkTA84Wc8z8fnoFPp5lKrK1JOWAAaZ7QR7cdo+MedBhB0sUUdKwPqEwUmY45KziSPPvp3RppVKiooKU1U2FiQVHb3CboJKkA8H8Doqv0xFYmq5YL2iW7DBMSDAMZEcSdQfaotZAqkkoeAxMgg9wUScErHGJmROg2FPpy2gBi0cSMj54weczqOz6CqoZ/pkT/MeJJJmfxOiqnoJ9700AJwxicxjMkjiOJxqrbVdqahAqKzBQYmIHiRwJ4/ExoC6OxpLgAc4/px750eqDECQT8/ER86B3PUaG3E1qiUxItll/iAgEmnkkgTEmBg486htt/UN5FGqSrkABFDAt2xSLVKYRIGWPc1wbsDLIOKe2UNkiboHcTB+SsggTGDIPPjVlASbwVtGLw4EQoYL2nPPM3Y440GENKC1Nkpxj06NQqpEhSxBYgooFwKkTMSSW1Lb9RSvRNSjVTcZ7GvsudYZVLnABgTcJ+zkaC2tt9wSShAMELmaitaGKC6FjjBg4yY7dAbP6SqtV9WtUt8GhTuhjaFitVbuq8AEAKsgcg6M2tFoq/wA/qNN9SmFNg7rKhMB4LMveARDKS33aKYVABJNgMiaYBCkxb/NwGKk9sWkjydAdQpsWNhPmMxByDbyQVHsCO4c+KdutxgCVCxwYYTBCzIZWyTyD8cntw4a1ntDrJxmAYkrmIUfcwbGT5Gvi01UOKYqNIANNWEICSQObQpAPcMwSAcYC2nXBuVSoZRm6StoZchTBJEgTmCcyeVPVN05XsMkwRNzcHu4AYnGboJDEQcan1TqBpiwWPVBF4RVuYC1pWkWYpACNBkRgCSNYHq3WGrN9tQmYZmDG9jj04GAbzaFU8sOToNDSbc03erVmdqpWgkSHr1mNKlAIBESTZEqtQchoGM6jbUYEsLLiFJBMogCCHsLQQC2QbZ+0xGtL1r/wlJdurKDtk9aswZUH7zuJp0rTgRTBdxj7RSxwDget+oGhKalRAt9NSBPFz2KXJ5kLENzM6AzeD0v4lykXWqUZ0PB71nbiJGAJJ/Gdds/4pNS4AXWsXZ3PA72jbmbRIKkg+PGl+23lQsqCnRILjNShTtU8AsYiAM5ng6lu95VDOhp0IFQy1KhTtY8Eq0RBGcRoHfTytJibhYGAYgEQjAo3fYGACtdKgXR9omNbKq24dkq0pLblfTrqBAWvQYU6hIAk3ABrIlhTPAWD5n0T1C4upqF4K+moDe8PYxQjmbY7eZjW96If3uk23ZlJ3KepSYurgbnbQjljBAFRVpucZAqYGVAarpe6cKfUOckxco5FoyCw5IFuQFiB3ab1K4EKzKWaYtkC1mPcyiWBMEXYk8QYjy3pPVzRP21AQYUqGHpuO2yOCbwAVY+PHje9L6i1UWGxKpJsDqlyzLXGmGU1Jl2gQIkEAjQMNytrQRClT4MKAcTbFqgQfw98kXV6bBlDk+JzMkEBbuCS0RkAYJxiaDTVggcVFgMBTLCHAIJHNpW0juOQBBOc/aDKpZktvcAifIElScwQw4a72Pg6BFvPpKqKvrUakxgUKha1SQR/CqL30uWwQyyfGjaG23GPUgmFDZioWgsEJUFY5wJ5xA7dXqKhBtmwnMICYGLeFBwtobum4E+Dobd0WK0xinY8ipTphj6Z7itMiVSSqr2gnIUFcNoL64GHJW0wLi4PILFYY4MLHMzwOdQqbZWbBEzBliATHMmAB4yZJ4+atz1FKNEVK1RNuZ72vvKMxLMquBEDJAUTIfjUApq5VC9MgEl6FQIxxJBME3KSFUKBNs8BtBJkGZwAfM/gZ+dL6+xpNMiPf+vPtnUdzvqgCn0KoJcLBRS5K4AqlatS+nDQGHesTLBWidDqVCvmjVSp3G4Ar/DADZqCQQDEXCRnA0C7edBVkxEfOBI+08Tgwf651N+nLaQWInBgZOOSYyYPM+NT3dXaioA1RVcgmLpkeY8GOPxGrKfoPlHpOCR9pmM+cyCeI48RoBNp9M7h0Nao1dEQZtZXqEQbm7VQXGfaZJBEjTYdN9M9m3pEOtrVKiqxDPDN/EH8QyhMKq5Y5Hdg47wBaNSqrBslEJelylpapSYgABBwoMG77pu0K/XGAekqoiM4Qu6+mag/nLFDJZUjAAwfABgB6G09Guwpbe1P8Q1yoBBXD06js4f7wHBgAL90g4Z1d89VFvqUmLLafTK1KdUwWZQrKSKZA/zZEkZGgNnskprYpeGHcqU+xSMklVBANs5lixXI4hjsNr/DNnpkWwqIgBIkqQ1PiBLBoWC1x4MaCve0GrGmxQF6DF6T3E2HBJDLYbSCAVmPcY1fsemIQ9SjTpoO15tVTUILkXBP8MrJksqySZAInVdaulJCzBU9Mg+mRJW42EBad1zQ0AIseJMzqhKaOwP8OqtMkyaYc03C3xeSak99yggmHAi4SQZ7uoEViWFij7VMBgZBuzjmecAkE518DEKIpobhhWAQSAbQSUJKjHgleTK6toTEBjNsgyAQciwi0K4BJmoM5zpfs+msqMnpCR2BVpi1VQ3IEdwHdoCmCxUDggjQEbQWIFDhcm6SosF5hptKi0NGBE8nzojqW9K2s1QUypXDKYa4kJyO1lgEsA1sE2xbqG6rGw1GawKhdmJNqqgkuQGK3fcTap8514P9WfWJ6hXV29JadOVRA6DtLli0Oj2sYE+OMaBv1frdeqzNNRbpBSl6/pKSMsqvtSO6PBkyTOnv0lSCeru91Vq1aGyHqA1GYn1I7VVGppYwUgwZhnpDEHWO6HtErVUpgU3qVCBTRXotg8B7dqTOcmIAmYjW9+oKaq1LptMq1HZp+9btnNqO47qaPntD1CGKzwyKCI0CLfb6r2tVCeqxO7qEE3ipVFgpLDB7adMBe1XXkMDGsrT3oRDTCqMyGKrepjuAP7uJVvYgxAIjyd9SdZEODUKNVqGq9N2qoZYgr6tCpS9K4DtvpzlOcyUtXrN4F9RHjAvd2IAMgDswJzA0HHeANl0ZeY7R+eKI/SNd+9gth0VeT9p/PNE/oBqS9RJOCh4iBVmfghPOubqJByUGcyKs/gSaegJqb0OgplVMmSwVb2gdon92JCrzCgTOZ8arYbyqQfSCCqCu6psSb/VpC0UmBYvbUQlO5UXgKO7WJp9Z9ObHpqTglHdSQTJBNmQT4OnX071kQqioWenUWqlNGqvlSS3pUKdL0riMXVBy4ziQGv8AqumKi0t5tatSlR3gDsabsCKsC4Mq03vYqpwIlqdTPcNIek9ar0WVpqOFwEqiv6bFR2syJtQO2RyScD21qfp61nqdPqkLR36fvW1ZDIp1D3VaaZza63BZ/lZSTdrB9d2S0az029JaiEiojPRGBzZdtgZPKmIIIiSch7r0vfFpZai1CxbtUGFti/IHeWzDQpbtNvOqd4L0ZC4bgLBU3i/LfaFJYC3IgmQDiR4X9LfWDdPrtUQUmR+10Loe0MGBhES5hmPHOPGvedpXNgqq3qK6h1YEhXVhN0FgsxaRcoiRnQfLiyn+GgtHcFAcSR3AMEBAPvEsciADrtnUDqsMLGH2scKBgFffj3OIUHGg95052QJ6QkyhVqYIZXMuKjIC6NBcwGCkHJJOmFeQACxBtBJkEk4FgFpVQYA9Q5njQB77paAK9anTcEu02q1hNklQ/wB5a0cBiCFgMc6o2VBqRqOFAeuwao90XmSVJLXdqiQFn8u6BW9NFYn+HTWoRkUwhqOVui8EVLuwEgAGEOLjK30NylWmHWH9Qnsggvb2AMtS21oWDesZgt50HyhvnpK1j0lKraLytOnSLAOqwqhign/NxBOTpXW2/r1l9Xb3IR6vrqoMk/bTpurl81DfIBBX7cZ023+1/hC/0wAIZHQGBIWFp/aRFqrKwGtOAI0u3mxSovpsXhR2h6fYxPBCsApaBMypUtgTMhx6b6hh9vShBYtRFVSWWWX+IYqCEGVZcMMDAlVuvprcKgr02rOjgReyo4BAtPcrC4R5EyAAJOnNPrjWpSZUZA9gdFvNMR2MpdpDMC0CCIU8jkpd4GWtUpKxbBdJepMJarpSWQQUJwwEwo7YuAL6HT6ysSbVNY/xKmfVJBPpz/EJ8FCzOFAuFnnRuzoEQyU3QBYswSBlbB3MUuPdemOJtIIPP0IpULqXLNZAKksixDLRnBYkG6SSwkYwNTrdSZyUWnLryxpA2sG5BLC0r9yBkE2k4BwHbCozLdwrkABTnOTIYKBmFKsO3IJIK6ht9qKneV9QuAwZUV7Gi2n3me+023FuJkiANSG2twFRFEhVJmm2GYkoKhULgtbBM/loirT9Nx3z6tbvWB2iwCwSboxFinlvbtIA0umkoO9yzQrn+YXN3G0XCp3kgwFUAKZFmmNGmPBCVHWCWJCnsPdFzKLi4+4EtM2mF1Dc0FpEilajSXWiigXsxul7hcqsQZAOCQeSBqmhUoKrCVWkQJtEGQCR6apTtbkiFYmAIEHQE7bpqhAVFrqFdmdO4jhoqKi2kxHbiIlROvm9rG6w0JC1AJe0JFrHtVoDC1QMSFJbwrEht1WiEtNUUvT+31qppC5shA70hIB7ge4/5lEaRfVX1Eq7GvSoKBXZmptTLmWFQWvUZGVV7l7lIMQwPuNAk/aF9Y/vFNaO2qCqCS71E9OKaKYFNSYkMctJghVwZOsXtukV3IAWq8CQKdDbswBMiVDm0nODmM6gv05uaDLdsKbMpDQ7OeACLl9TjIwRHOtJ9LfRD7muKT9Po0lYkNV9VmKqPvenTNSG5ABIKguuDxoNL9JUE6fsq3Uq3qW0wVoo70+95KkxSULlj6YJLED1CIDQM+gb0FFQrU3O8c7ndK24pUFKElVp+qWuV1MNZBABOAQCNB9UV6fUOpUen07V2XTxdVAgKWQRYMwbR2Ae7P7ayvWae63DVK1LbbbdUKr3IGdKldEcdgYh/Upx88Ege0Ap3W9rVqjG7dU5+1Ku9Q2jiPUqQW9+BydQG2reaxPj/wB40QPbwdd/wDcg56XSH4s0f+rqqp0DcEEf8PoLwJvYfofVjQXbfbODl1I8j/iaD/Q6+19u5OHVR4//ANND/qcf99D7X6Xe7vpbSkIm6pXkY8BRUJyYH567dfS7huyltKoiZp1yB+BVqgIIOPbQXHbVvFYjx/7yoke3nU9tvK1Gopu3NSOVpb1O4DEepTll/T20PT6BuAAP+H0GgxN7H9T6urf+AbknHS6R/wDlZo/9XQaR1Y0XVCtPcbVxudoF3NKuFCsFen6oa5qjMSbIAYAYJk6ffVaJ1HY0epUg8MAldEenCNIWSKoK9rCwmVJU0ySQkHK9Ho7vbtTq1NrttpQovc4V0p7h0QS4VjU9SpgmI5Ij3nVfTO5p9P6nU2T2tsuoi6mMFVaoPsIBgXA+mR/9PQed7npFdSQVqpIJIqUNupIEEwC4uPBgZ862P7PPrH93RqO4qekJFSnUcU4dCQDSMTAUyywcAtgQNLvqz6Hba12pJ0+jVVSLagqspKN9rvTFTt4KlgACUJgTGs4/05ua7tGwpKzGYRnHgk2r6n24OAIEjQe9bOsbrBQAD1CJS0pBVT3BbgotYiTAaFPDLEtx0xSpLi52DMpRO8AYE1GRriJOGxEwpt1k/pT6iU7CjR3CqaystJKSuZC08JUCKrLhe5pMEKx9hp8nVaJSBVFU1MP6VU1e5cspZKRtDHuP2/8AKpnQGVEAABIeoiwLCSB2DMXKptKNhQCsXW/dpfV6bahl3BSVUzkwe02m0Ux6g7SQykFjJuwRWqUGRRKtSgxcJMsoJvV6cD7QIZgYJBEDV22oCrArWuZDNRdQbCDdNMgXMFnEnuIJxGgE3G09PuC+mUBYsyKlzQFc3iO+yVDhsDySSDbvqjKs5tQ5Dc/5sWgg90qFVe6QARB1dTp+o5F8CjWFggZFrCwwbgMxYxyVxgW6HbbXYKJUUwrqDFMYDYQ1ApEEEqVBM/jAR3dInuenUcWR6YiSuFNP7lLx91745i7A0FX6dWZsWsaJmnUz6itIvg3gmJChlcgiBYedMKfUmp9jJDtwwpAFmLckhjcWi5gqNAIOQATAdCL1Q7FwylpAUhnSCAtaO0GYsIIZRAzkaAailOAhL1aJqMlM0wHVoAkVFWQyyxhybpy3wx2VEem1qJcsqQCCDxHfbbyIuKsZQznOl3TOi1LWZgCz2moGRx6li9pvDW+ZPbTLGbgGggxNqwuuqvXDAkD/AAzEzaLB6gsKiIiYAnkkCNxuUpNL2IAAxii5QEQqqXWSCq93GBJ7Rk17+oyFS0k9qkMAGAyailRUW4SyiFYyYBB7ZtpValRlBamKZC+nN/quSmO+VRmwZVJ5+7mVq0lQNUZqYLf4loLBphbhUAUs+BKhbQbMAQSEv31bVNdmE1AaYFKqqOXIIWJYuwLTbJWRIChSNEV96NuoK0jTFZvTTIVlcxYihQEADBkF5XgAEgmFq9Q9UCwVqa0mFQXJYXSLHVZV6kiApkI0spwFOgqnVVoUKr10egicMWRqtpZlinT9SxhIzKkMTOYMBf8AUXVXakzCiarWgw3p+k18oCG9X+IGi4kSCk/aZ1hXp7lwLtjTUs1oN7K+ZLMbavdBMmo+QYA8KFvUOqbXc7pqzbxqahRbSJcRC5/iKO6WySFUsxYmDk3P1Dp71GKbytTpkCE9aubIi4K5TN3gMpiedBcKVYmH2jjm6pTrEUwAs3qt9q+9xYZI4mNehb/dr0TplTceklLebqFVAbirQbQzHDCmCzmAFkxHGlf7NPpihuag3JqVatGg13qO7inUqDuUWPN/pzcX7BdEKckL9xvD1zq5qXD9y2gNhb7IH8zCRh2AJyOxeRGAH2nQKtHYLRXa1N1utw6bqtTNyzSBbDVMSTORMzUPtrJdY6WGqY6TXoFCUZadRylwJk3MjZEx90YHzrRdD2Gz6w24aq9U1aTMUcPZTC1HYoadMqzKLpcqxkFok6n1f6GqUaTN+87uqiDhKgJC+9sSVHmAffQY1fp5sf8AgNyZEgBjxxnsxnwY1zdAJOOnbnngs0//AIaLo9V2AB/8T1DOTbUAlvJ+2Tj31Kt13p+Yq9Sb2muPz/l0FFH6VqOMdO3A+bmx4mCBOuq/StRBnp1cx5DNn5gA/wB9Wt1HbBVcp1Ao2ATWweeCF9/HwdcnUdsylwnUAi4JWtgY8kr8j9RxoBF6CQc9O3PPAZv/ANeub6ebMbDciBcQWPHx2Z/ASdG0Ou9PxdV6kvvFcfl/LqNbquwI/wDaeoYki6oDB8H7JGPbQfej9LVXz0mvXLQirUqOEuZhaSyoMmI+6MnWv3H0/Vr7B9u20qbXdUXfdUKfc0Uu0ELU8EcATMovuNC9G+iKlekr/vO7po44eoASDybYm1vBIE88aj17p2z6P6DUnq+tVZbnNQPTK03Qv6lMKpYTawVWmViRoNv0vdr1vplOsaaVd5tCQyklSzQLgrD7RVUKwJBWQAQQNeeNSqq0Ls3JxbUesTTIIm50vtaM5DYIIzbGnybw9E6stcMDs92AXKT6cMZLqJOEY3rkmx4kzln+0z6bo7eod0KlWlRrmfUR3NOnUOSbEi31AJD963cqJnQZRaW5QG3Y02KtaTezP4Kuoar2yRIqJknBPg7r6c6o6Ugxomk1pwvp+kPT7DJ9XsAm4MbQFE58edJv+nrUW/eVqlMA3J61YXzNoZxT7YkYC5j31Tsup7Xbbpay7xqiwbqQLkGVwPUcdsNkXBipCkXESA9k2+8G4U3UzUFFrKmQzM2S6G4NTILWIbSxyZKgCR/3xIY0GaRUl1NKqUQoSYtBUoxKjtBCzBIIIBT0errXoUn26vXVzBa5Fq2qyqQ9K+wCSMhYBAJAkEnN1D0gbxWdazXm1A5RALFVoVakmWUW3tcCRIYHQNNhUZySsg9yAKAWK4sQKahtEqwtLLBkAA3Rbt9wlVuy1wZImi4Qn7SodoJLLniCBiRwuNJXVXVqZK/4YYFQsSLi5DFWy0AqVJvwRMM6lSpTcgGmaYDep9/qIbJY3S6K0EQrwOe7iAq3lH+Gt1NLmhACQAMn+e2OT9wVTLCJaDpdVp0wCil6VEOiVPUARVBGBTDYUdqzUDXT3Lnkxtq3aErVKAVQT/O0TMNePUJYnMzGRMRAnVOi1LVZQAyFjTCozencpuYuWtEwSBbUKmLQzZ0H/9k="/>
          <p:cNvSpPr>
            <a:spLocks noChangeAspect="1" noChangeArrowheads="1"/>
          </p:cNvSpPr>
          <p:nvPr/>
        </p:nvSpPr>
        <p:spPr bwMode="auto">
          <a:xfrm>
            <a:off x="63500" y="-744538"/>
            <a:ext cx="2286000" cy="15240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025352"/>
            <a:ext cx="706196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o">
  <a:themeElements>
    <a:clrScheme name="Urbano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o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325</TotalTime>
  <Words>1913</Words>
  <Application>Microsoft Office PowerPoint</Application>
  <PresentationFormat>Apresentação na tela (4:3)</PresentationFormat>
  <Paragraphs>376</Paragraphs>
  <Slides>56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57" baseType="lpstr">
      <vt:lpstr>Urbano</vt:lpstr>
      <vt:lpstr>Gerenciamento de Riscos</vt:lpstr>
      <vt:lpstr>Apresentação</vt:lpstr>
      <vt:lpstr>Programação</vt:lpstr>
      <vt:lpstr>Premissas</vt:lpstr>
      <vt:lpstr>O que é risco?</vt:lpstr>
      <vt:lpstr>Segundo o PMBoK</vt:lpstr>
      <vt:lpstr>Segundo o PMBoK</vt:lpstr>
      <vt:lpstr>Slide 8</vt:lpstr>
      <vt:lpstr>Segundo o PMBoK</vt:lpstr>
      <vt:lpstr># de profissionais certificados</vt:lpstr>
      <vt:lpstr>Onde estão as empresas?</vt:lpstr>
      <vt:lpstr>Como é feito o G. Risco nas organizações</vt:lpstr>
      <vt:lpstr>Problemas mais comuns em projetos</vt:lpstr>
      <vt:lpstr>Habilidades mais valorizadas</vt:lpstr>
      <vt:lpstr>Mercado de GP</vt:lpstr>
      <vt:lpstr>Mercado de GP</vt:lpstr>
      <vt:lpstr>Quando se preocupar em gerenciar ricos?</vt:lpstr>
      <vt:lpstr>Mas qual a urgência em controlar os riscos?</vt:lpstr>
      <vt:lpstr>Então por onde começar?</vt:lpstr>
      <vt:lpstr>E depois?</vt:lpstr>
      <vt:lpstr>O próximo passo é...</vt:lpstr>
      <vt:lpstr>O próximo passo é...</vt:lpstr>
      <vt:lpstr>Identificar os riscos</vt:lpstr>
      <vt:lpstr>Vamos fazer uma avaliação!</vt:lpstr>
      <vt:lpstr>Vamos fazer uma avaliação!</vt:lpstr>
      <vt:lpstr>Vamos fazer uma avaliação!</vt:lpstr>
      <vt:lpstr>É para isso que existe a EAR</vt:lpstr>
      <vt:lpstr>A EAR padrão do PMI é:</vt:lpstr>
      <vt:lpstr>O mais interessante...</vt:lpstr>
      <vt:lpstr>O mais interessante...</vt:lpstr>
      <vt:lpstr>O mais interessante...</vt:lpstr>
      <vt:lpstr>Devemos...</vt:lpstr>
      <vt:lpstr>Prática</vt:lpstr>
      <vt:lpstr>Problema</vt:lpstr>
      <vt:lpstr>Prática</vt:lpstr>
      <vt:lpstr>Vida Real</vt:lpstr>
      <vt:lpstr>Vida real</vt:lpstr>
      <vt:lpstr>G. Riscos</vt:lpstr>
      <vt:lpstr>G. Riscos</vt:lpstr>
      <vt:lpstr>G. Riscos</vt:lpstr>
      <vt:lpstr>G. Riscos</vt:lpstr>
      <vt:lpstr>Prática</vt:lpstr>
      <vt:lpstr>Como posso classificar os riscos?</vt:lpstr>
      <vt:lpstr>Prática</vt:lpstr>
      <vt:lpstr>Como posso classificar os riscos?</vt:lpstr>
      <vt:lpstr>O que faço com os riscos?</vt:lpstr>
      <vt:lpstr>Quais as respostas?</vt:lpstr>
      <vt:lpstr>Quais as respostas?</vt:lpstr>
      <vt:lpstr>Quais as respostas?</vt:lpstr>
      <vt:lpstr>Prática</vt:lpstr>
      <vt:lpstr>Quais as respostas?</vt:lpstr>
      <vt:lpstr>Onde controlar?</vt:lpstr>
      <vt:lpstr>DBRC</vt:lpstr>
      <vt:lpstr>Em Resumo</vt:lpstr>
      <vt:lpstr>Em Resumo</vt:lpstr>
      <vt:lpstr>G. Riscos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Gerenciamento de Projetos</dc:title>
  <dc:creator>RicardoSatinVostro</dc:creator>
  <cp:lastModifiedBy>RicardoSatinVostro</cp:lastModifiedBy>
  <cp:revision>61</cp:revision>
  <dcterms:created xsi:type="dcterms:W3CDTF">2012-05-22T02:54:49Z</dcterms:created>
  <dcterms:modified xsi:type="dcterms:W3CDTF">2012-09-12T02:11:21Z</dcterms:modified>
</cp:coreProperties>
</file>